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6450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3653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705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4973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1148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5242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4457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368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88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865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558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slow"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4DB6C98E-0D06-40E5-8615-46010A987EB9}"/>
              </a:ext>
            </a:extLst>
          </p:cNvPr>
          <p:cNvSpPr/>
          <p:nvPr/>
        </p:nvSpPr>
        <p:spPr>
          <a:xfrm>
            <a:off x="3698549" y="2551837"/>
            <a:ext cx="47949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MODERN C++</a:t>
            </a:r>
          </a:p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58837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D3D1734-18CF-47E9-AE39-833CC9078E43}"/>
              </a:ext>
            </a:extLst>
          </p:cNvPr>
          <p:cNvSpPr txBox="1"/>
          <p:nvPr/>
        </p:nvSpPr>
        <p:spPr>
          <a:xfrm>
            <a:off x="940904" y="1571395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390990" y="115673"/>
            <a:ext cx="10919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Q5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5751443" y="1940727"/>
            <a:ext cx="70766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Zaznacz prawdziwe stwierdzenie:</a:t>
            </a:r>
          </a:p>
          <a:p>
            <a:pPr algn="just"/>
            <a:endParaRPr lang="pl-PL" b="1" dirty="0"/>
          </a:p>
          <a:p>
            <a:pPr marL="342900" indent="-342900" algn="just">
              <a:buAutoNum type="alphaLcParenR"/>
            </a:pPr>
            <a:r>
              <a:rPr lang="pl-PL" b="1" dirty="0"/>
              <a:t>Kod się nie skompiluje, ponieważ po GREEN jest przecinek</a:t>
            </a:r>
          </a:p>
          <a:p>
            <a:pPr marL="342900" indent="-342900" algn="just">
              <a:buAutoNum type="alphaLcParenR"/>
            </a:pPr>
            <a:r>
              <a:rPr lang="pl-PL" b="1" dirty="0"/>
              <a:t>Powyższy kod skompiluje się bez problemów</a:t>
            </a:r>
          </a:p>
          <a:p>
            <a:pPr marL="342900" indent="-342900" algn="just">
              <a:buAutoNum type="alphaLcParenR"/>
            </a:pPr>
            <a:r>
              <a:rPr lang="pl-PL" b="1" dirty="0"/>
              <a:t>Kod się nie skompiluje, ponieważ powinniśmy napisać </a:t>
            </a:r>
          </a:p>
          <a:p>
            <a:pPr algn="just"/>
            <a:r>
              <a:rPr lang="pl-PL" b="1" dirty="0"/>
              <a:t>       </a:t>
            </a:r>
            <a:r>
              <a:rPr lang="pl-PL" b="1" dirty="0" err="1"/>
              <a:t>int</a:t>
            </a:r>
            <a:r>
              <a:rPr lang="pl-PL" b="1" dirty="0"/>
              <a:t> c = </a:t>
            </a:r>
            <a:r>
              <a:rPr lang="pl-PL" b="1" dirty="0" err="1"/>
              <a:t>static_cast</a:t>
            </a:r>
            <a:r>
              <a:rPr lang="pl-PL" b="1" dirty="0"/>
              <a:t>&lt;</a:t>
            </a:r>
            <a:r>
              <a:rPr lang="pl-PL" b="1" dirty="0" err="1"/>
              <a:t>int</a:t>
            </a:r>
            <a:r>
              <a:rPr lang="pl-PL" b="1" dirty="0"/>
              <a:t>&gt;(</a:t>
            </a:r>
            <a:r>
              <a:rPr lang="pl-PL" b="1" dirty="0" err="1"/>
              <a:t>Color</a:t>
            </a:r>
            <a:r>
              <a:rPr lang="pl-PL" b="1" dirty="0"/>
              <a:t>::BLUE);</a:t>
            </a:r>
          </a:p>
          <a:p>
            <a:pPr algn="just"/>
            <a:r>
              <a:rPr lang="pl-PL" b="1" dirty="0"/>
              <a:t>d)   Kod się nie skompiluje, ponieważ zamiast </a:t>
            </a:r>
          </a:p>
          <a:p>
            <a:pPr algn="just"/>
            <a:r>
              <a:rPr lang="pl-PL" b="1" dirty="0"/>
              <a:t>      </a:t>
            </a:r>
            <a:r>
              <a:rPr lang="pl-PL" b="1" dirty="0" err="1"/>
              <a:t>Color</a:t>
            </a:r>
            <a:r>
              <a:rPr lang="pl-PL" b="1" dirty="0"/>
              <a:t> </a:t>
            </a:r>
            <a:r>
              <a:rPr lang="pl-PL" b="1" dirty="0" err="1"/>
              <a:t>myColor</a:t>
            </a:r>
            <a:r>
              <a:rPr lang="pl-PL" b="1" dirty="0"/>
              <a:t> = </a:t>
            </a:r>
            <a:r>
              <a:rPr lang="pl-PL" b="1" dirty="0" err="1"/>
              <a:t>Color</a:t>
            </a:r>
            <a:r>
              <a:rPr lang="pl-PL" b="1" dirty="0"/>
              <a:t>::RED; powinniśmy napisać </a:t>
            </a:r>
          </a:p>
          <a:p>
            <a:pPr algn="just"/>
            <a:r>
              <a:rPr lang="pl-PL" b="1" dirty="0"/>
              <a:t>      </a:t>
            </a:r>
            <a:r>
              <a:rPr lang="pl-PL" b="1" dirty="0" err="1"/>
              <a:t>Color</a:t>
            </a:r>
            <a:r>
              <a:rPr lang="pl-PL" b="1" dirty="0"/>
              <a:t> </a:t>
            </a:r>
            <a:r>
              <a:rPr lang="pl-PL" b="1" dirty="0" err="1"/>
              <a:t>myColor</a:t>
            </a:r>
            <a:r>
              <a:rPr lang="pl-PL" b="1" dirty="0"/>
              <a:t> = RED</a:t>
            </a:r>
          </a:p>
          <a:p>
            <a:pPr algn="just"/>
            <a:endParaRPr lang="pl-PL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3527722" y="2702290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479722" y="175606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…</a:t>
            </a:r>
          </a:p>
          <a:p>
            <a:r>
              <a:rPr lang="pl-PL" dirty="0"/>
              <a:t> </a:t>
            </a:r>
            <a:r>
              <a:rPr lang="pl-PL" dirty="0" err="1"/>
              <a:t>enum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Color</a:t>
            </a:r>
            <a:endParaRPr lang="pl-PL" dirty="0"/>
          </a:p>
          <a:p>
            <a:r>
              <a:rPr lang="pl-PL" dirty="0"/>
              <a:t>    {</a:t>
            </a:r>
          </a:p>
          <a:p>
            <a:r>
              <a:rPr lang="pl-PL" dirty="0"/>
              <a:t>        RED,</a:t>
            </a:r>
          </a:p>
          <a:p>
            <a:r>
              <a:rPr lang="pl-PL" dirty="0"/>
              <a:t>        BLUE,</a:t>
            </a:r>
          </a:p>
          <a:p>
            <a:r>
              <a:rPr lang="pl-PL" dirty="0"/>
              <a:t>        GREEN,</a:t>
            </a:r>
          </a:p>
          <a:p>
            <a:r>
              <a:rPr lang="pl-PL" dirty="0"/>
              <a:t>    };</a:t>
            </a:r>
          </a:p>
          <a:p>
            <a:endParaRPr lang="pl-PL" dirty="0"/>
          </a:p>
          <a:p>
            <a:r>
              <a:rPr lang="pl-PL" dirty="0"/>
              <a:t>    </a:t>
            </a:r>
            <a:r>
              <a:rPr lang="pl-PL" dirty="0" err="1"/>
              <a:t>Color</a:t>
            </a:r>
            <a:r>
              <a:rPr lang="pl-PL" dirty="0"/>
              <a:t> </a:t>
            </a:r>
            <a:r>
              <a:rPr lang="pl-PL" dirty="0" err="1"/>
              <a:t>myColor</a:t>
            </a:r>
            <a:r>
              <a:rPr lang="pl-PL" dirty="0"/>
              <a:t> = </a:t>
            </a:r>
            <a:r>
              <a:rPr lang="pl-PL" dirty="0" err="1"/>
              <a:t>Color</a:t>
            </a:r>
            <a:r>
              <a:rPr lang="pl-PL" dirty="0"/>
              <a:t>::RED;</a:t>
            </a:r>
          </a:p>
          <a:p>
            <a:r>
              <a:rPr lang="pl-PL" dirty="0"/>
              <a:t>    </a:t>
            </a:r>
            <a:r>
              <a:rPr lang="pl-PL" dirty="0" err="1"/>
              <a:t>int</a:t>
            </a:r>
            <a:r>
              <a:rPr lang="pl-PL" dirty="0"/>
              <a:t> c = </a:t>
            </a:r>
            <a:r>
              <a:rPr lang="pl-PL" dirty="0" err="1"/>
              <a:t>Color</a:t>
            </a:r>
            <a:r>
              <a:rPr lang="pl-PL" dirty="0"/>
              <a:t>::BLUE;</a:t>
            </a:r>
          </a:p>
          <a:p>
            <a:r>
              <a:rPr lang="pl-PL" dirty="0"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7740052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904146" y="132522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292626" y="1848224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3048000" y="1547291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000" b="1" dirty="0"/>
              <a:t>Zaznacz prawdziwe stwierdzenie:</a:t>
            </a:r>
          </a:p>
          <a:p>
            <a:pPr algn="just"/>
            <a:endParaRPr lang="pl-PL" sz="2000" b="1" dirty="0"/>
          </a:p>
          <a:p>
            <a:pPr marL="342900" indent="-342900" algn="just">
              <a:buAutoNum type="alphaLcParenR"/>
            </a:pPr>
            <a:r>
              <a:rPr lang="pl-PL" sz="2000" b="1" dirty="0"/>
              <a:t>Kod się nie skompiluje, ponieważ po GREEN jest przecinek</a:t>
            </a:r>
          </a:p>
          <a:p>
            <a:pPr marL="342900" indent="-342900" algn="just">
              <a:buAutoNum type="alphaLcParenR"/>
            </a:pPr>
            <a:r>
              <a:rPr lang="pl-PL" sz="2000" b="1" dirty="0"/>
              <a:t>Powyższy kod skompiluje się bez problemów</a:t>
            </a:r>
          </a:p>
          <a:p>
            <a:pPr marL="342900" indent="-342900" algn="just">
              <a:buAutoNum type="alphaLcParenR"/>
            </a:pPr>
            <a:r>
              <a:rPr lang="pl-PL" sz="2000" b="1" dirty="0">
                <a:highlight>
                  <a:srgbClr val="00FF00"/>
                </a:highlight>
              </a:rPr>
              <a:t>Kod się nie skompiluje, ponieważ powinniśmy napisać </a:t>
            </a:r>
          </a:p>
          <a:p>
            <a:pPr algn="just"/>
            <a:r>
              <a:rPr lang="pl-PL" sz="2000" b="1" dirty="0"/>
              <a:t>      </a:t>
            </a:r>
            <a:r>
              <a:rPr lang="pl-PL" sz="2000" b="1" dirty="0" err="1">
                <a:highlight>
                  <a:srgbClr val="00FF00"/>
                </a:highlight>
              </a:rPr>
              <a:t>int</a:t>
            </a:r>
            <a:r>
              <a:rPr lang="pl-PL" sz="2000" b="1" dirty="0">
                <a:highlight>
                  <a:srgbClr val="00FF00"/>
                </a:highlight>
              </a:rPr>
              <a:t> c = </a:t>
            </a:r>
            <a:r>
              <a:rPr lang="pl-PL" sz="2000" b="1" dirty="0" err="1">
                <a:highlight>
                  <a:srgbClr val="00FF00"/>
                </a:highlight>
              </a:rPr>
              <a:t>static_cast</a:t>
            </a:r>
            <a:r>
              <a:rPr lang="pl-PL" sz="2000" b="1" dirty="0">
                <a:highlight>
                  <a:srgbClr val="00FF00"/>
                </a:highlight>
              </a:rPr>
              <a:t>&lt;</a:t>
            </a:r>
            <a:r>
              <a:rPr lang="pl-PL" sz="2000" b="1" dirty="0" err="1">
                <a:highlight>
                  <a:srgbClr val="00FF00"/>
                </a:highlight>
              </a:rPr>
              <a:t>int</a:t>
            </a:r>
            <a:r>
              <a:rPr lang="pl-PL" sz="2000" b="1" dirty="0">
                <a:highlight>
                  <a:srgbClr val="00FF00"/>
                </a:highlight>
              </a:rPr>
              <a:t>&gt;(</a:t>
            </a:r>
            <a:r>
              <a:rPr lang="pl-PL" sz="2000" b="1" dirty="0" err="1">
                <a:highlight>
                  <a:srgbClr val="00FF00"/>
                </a:highlight>
              </a:rPr>
              <a:t>Color</a:t>
            </a:r>
            <a:r>
              <a:rPr lang="pl-PL" sz="2000" b="1" dirty="0">
                <a:highlight>
                  <a:srgbClr val="00FF00"/>
                </a:highlight>
              </a:rPr>
              <a:t>::BLUE);</a:t>
            </a:r>
          </a:p>
          <a:p>
            <a:pPr algn="just"/>
            <a:r>
              <a:rPr lang="pl-PL" sz="2000" b="1" dirty="0"/>
              <a:t>d)  Kod się nie skompiluje, ponieważ zamiast </a:t>
            </a:r>
          </a:p>
          <a:p>
            <a:pPr algn="just"/>
            <a:r>
              <a:rPr lang="pl-PL" sz="2000" b="1" dirty="0"/>
              <a:t>      </a:t>
            </a:r>
            <a:r>
              <a:rPr lang="pl-PL" sz="2000" b="1" dirty="0" err="1"/>
              <a:t>Color</a:t>
            </a:r>
            <a:r>
              <a:rPr lang="pl-PL" sz="2000" b="1" dirty="0"/>
              <a:t> </a:t>
            </a:r>
            <a:r>
              <a:rPr lang="pl-PL" sz="2000" b="1" dirty="0" err="1"/>
              <a:t>myColor</a:t>
            </a:r>
            <a:r>
              <a:rPr lang="pl-PL" sz="2000" b="1" dirty="0"/>
              <a:t> = </a:t>
            </a:r>
            <a:r>
              <a:rPr lang="pl-PL" sz="2000" b="1" dirty="0" err="1"/>
              <a:t>Color</a:t>
            </a:r>
            <a:r>
              <a:rPr lang="pl-PL" sz="2000" b="1" dirty="0"/>
              <a:t>::RED; powinniśmy napisać </a:t>
            </a:r>
          </a:p>
          <a:p>
            <a:pPr algn="just"/>
            <a:r>
              <a:rPr lang="pl-PL" sz="2000" b="1" dirty="0"/>
              <a:t>      </a:t>
            </a:r>
            <a:r>
              <a:rPr lang="pl-PL" sz="2000" b="1" dirty="0" err="1"/>
              <a:t>Color</a:t>
            </a:r>
            <a:r>
              <a:rPr lang="pl-PL" sz="2000" b="1" dirty="0"/>
              <a:t> </a:t>
            </a:r>
            <a:r>
              <a:rPr lang="pl-PL" sz="2000" b="1" dirty="0" err="1"/>
              <a:t>myColor</a:t>
            </a:r>
            <a:r>
              <a:rPr lang="pl-PL" sz="2000" b="1" dirty="0"/>
              <a:t> = RED</a:t>
            </a:r>
          </a:p>
          <a:p>
            <a:pPr algn="just"/>
            <a:endParaRPr lang="pl-PL" sz="2000" b="1" dirty="0"/>
          </a:p>
          <a:p>
            <a:pPr algn="just"/>
            <a:endParaRPr lang="pl-PL" sz="2000" b="1" dirty="0"/>
          </a:p>
          <a:p>
            <a:pPr algn="just"/>
            <a:endParaRPr lang="pl-PL" sz="2000" b="1" dirty="0"/>
          </a:p>
          <a:p>
            <a:pPr marL="342900" indent="-342900" algn="just">
              <a:buAutoNum type="alphaLcParenR"/>
            </a:pPr>
            <a:endParaRPr lang="pl-PL" sz="2000" b="1" dirty="0"/>
          </a:p>
          <a:p>
            <a:pPr algn="just"/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366916197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D3D1734-18CF-47E9-AE39-833CC9078E43}"/>
              </a:ext>
            </a:extLst>
          </p:cNvPr>
          <p:cNvSpPr txBox="1"/>
          <p:nvPr/>
        </p:nvSpPr>
        <p:spPr>
          <a:xfrm>
            <a:off x="940904" y="1571395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390990" y="115673"/>
            <a:ext cx="10919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Q6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5115339" y="1940727"/>
            <a:ext cx="70766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Zaznacz prawdziwe stwierdzenie:</a:t>
            </a:r>
          </a:p>
          <a:p>
            <a:pPr algn="just"/>
            <a:endParaRPr lang="pl-PL" b="1" dirty="0"/>
          </a:p>
          <a:p>
            <a:pPr marL="342900" indent="-342900" algn="just">
              <a:buAutoNum type="alphaLcParenR"/>
            </a:pPr>
            <a:r>
              <a:rPr lang="pl-PL" b="1" dirty="0"/>
              <a:t>Kod się nie skompiluje, ponieważ usiłujemy zmienić domyślny typ przechowywanych danych z </a:t>
            </a:r>
            <a:r>
              <a:rPr lang="pl-PL" b="1" dirty="0" err="1"/>
              <a:t>int</a:t>
            </a:r>
            <a:r>
              <a:rPr lang="pl-PL" b="1" dirty="0"/>
              <a:t> na </a:t>
            </a:r>
            <a:r>
              <a:rPr lang="pl-PL" b="1" dirty="0" err="1"/>
              <a:t>unsigned</a:t>
            </a:r>
            <a:r>
              <a:rPr lang="pl-PL" b="1" dirty="0"/>
              <a:t> char</a:t>
            </a:r>
          </a:p>
          <a:p>
            <a:pPr marL="342900" indent="-342900" algn="just">
              <a:buAutoNum type="alphaLcParenR"/>
            </a:pPr>
            <a:r>
              <a:rPr lang="pl-PL" b="1" dirty="0"/>
              <a:t>Kod się skompiluje, wszystko jest </a:t>
            </a:r>
            <a:r>
              <a:rPr lang="pl-PL" b="1" dirty="0" err="1"/>
              <a:t>okej</a:t>
            </a:r>
            <a:r>
              <a:rPr lang="pl-PL" b="1" dirty="0"/>
              <a:t> </a:t>
            </a:r>
          </a:p>
          <a:p>
            <a:pPr algn="just"/>
            <a:endParaRPr lang="pl-PL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3527722" y="2702290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479722" y="175606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…</a:t>
            </a:r>
          </a:p>
          <a:p>
            <a:r>
              <a:rPr lang="pl-PL" dirty="0"/>
              <a:t> </a:t>
            </a:r>
            <a:r>
              <a:rPr lang="pl-PL" dirty="0" err="1"/>
              <a:t>enum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Color</a:t>
            </a:r>
            <a:r>
              <a:rPr lang="pl-PL" dirty="0"/>
              <a:t> : </a:t>
            </a:r>
            <a:r>
              <a:rPr lang="pl-PL" dirty="0" err="1"/>
              <a:t>unsigned</a:t>
            </a:r>
            <a:r>
              <a:rPr lang="pl-PL" dirty="0"/>
              <a:t> char</a:t>
            </a:r>
          </a:p>
          <a:p>
            <a:r>
              <a:rPr lang="pl-PL" dirty="0"/>
              <a:t>    {</a:t>
            </a:r>
          </a:p>
          <a:p>
            <a:r>
              <a:rPr lang="pl-PL" dirty="0"/>
              <a:t>        RED,</a:t>
            </a:r>
          </a:p>
          <a:p>
            <a:r>
              <a:rPr lang="pl-PL" dirty="0"/>
              <a:t>        BLUE,</a:t>
            </a:r>
          </a:p>
          <a:p>
            <a:r>
              <a:rPr lang="pl-PL" dirty="0"/>
              <a:t>        GREEN</a:t>
            </a:r>
          </a:p>
          <a:p>
            <a:r>
              <a:rPr lang="pl-PL" dirty="0"/>
              <a:t>    };</a:t>
            </a:r>
          </a:p>
          <a:p>
            <a:endParaRPr lang="pl-PL" dirty="0"/>
          </a:p>
          <a:p>
            <a:r>
              <a:rPr lang="pl-PL" dirty="0"/>
              <a:t>    </a:t>
            </a:r>
            <a:r>
              <a:rPr lang="pl-PL" dirty="0" err="1"/>
              <a:t>Color</a:t>
            </a:r>
            <a:r>
              <a:rPr lang="pl-PL" dirty="0"/>
              <a:t> </a:t>
            </a:r>
            <a:r>
              <a:rPr lang="pl-PL" dirty="0" err="1"/>
              <a:t>myColor</a:t>
            </a:r>
            <a:r>
              <a:rPr lang="pl-PL" dirty="0"/>
              <a:t> = </a:t>
            </a:r>
            <a:r>
              <a:rPr lang="pl-PL" dirty="0" err="1"/>
              <a:t>Color</a:t>
            </a:r>
            <a:r>
              <a:rPr lang="pl-PL" dirty="0"/>
              <a:t>::RED;</a:t>
            </a:r>
          </a:p>
          <a:p>
            <a:r>
              <a:rPr lang="pl-PL" dirty="0"/>
              <a:t>    </a:t>
            </a:r>
            <a:r>
              <a:rPr lang="pl-PL" dirty="0" err="1"/>
              <a:t>int</a:t>
            </a:r>
            <a:r>
              <a:rPr lang="pl-PL" dirty="0"/>
              <a:t> c = </a:t>
            </a:r>
            <a:r>
              <a:rPr lang="pl-PL" dirty="0" err="1"/>
              <a:t>Color</a:t>
            </a:r>
            <a:r>
              <a:rPr lang="pl-PL" dirty="0"/>
              <a:t>::BLUE;</a:t>
            </a:r>
          </a:p>
          <a:p>
            <a:r>
              <a:rPr lang="pl-PL" dirty="0"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705681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904146" y="132522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292626" y="1848224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3048000" y="184822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800" b="1" dirty="0"/>
              <a:t>Zaznacz prawdziwe stwierdzenie:</a:t>
            </a:r>
          </a:p>
          <a:p>
            <a:pPr algn="just"/>
            <a:endParaRPr lang="pl-PL" sz="2800" b="1" dirty="0"/>
          </a:p>
          <a:p>
            <a:pPr marL="342900" indent="-342900" algn="just">
              <a:buAutoNum type="alphaLcParenR"/>
            </a:pPr>
            <a:r>
              <a:rPr lang="pl-PL" sz="2800" b="1" dirty="0"/>
              <a:t>Kod się nie skompiluje, ponieważ usiłujemy zmienić domyślny typ przechowywanych danych z </a:t>
            </a:r>
            <a:r>
              <a:rPr lang="pl-PL" sz="2800" b="1" dirty="0" err="1"/>
              <a:t>int</a:t>
            </a:r>
            <a:r>
              <a:rPr lang="pl-PL" sz="2800" b="1" dirty="0"/>
              <a:t> na </a:t>
            </a:r>
            <a:r>
              <a:rPr lang="pl-PL" sz="2800" b="1" dirty="0" err="1"/>
              <a:t>unsigned</a:t>
            </a:r>
            <a:r>
              <a:rPr lang="pl-PL" sz="2800" b="1" dirty="0"/>
              <a:t> char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highlight>
                  <a:srgbClr val="00FF00"/>
                </a:highlight>
              </a:rPr>
              <a:t>Kod się skompiluje, wszystko jest </a:t>
            </a:r>
            <a:r>
              <a:rPr lang="pl-PL" sz="2800" b="1" dirty="0" err="1">
                <a:highlight>
                  <a:srgbClr val="00FF00"/>
                </a:highlight>
              </a:rPr>
              <a:t>okej</a:t>
            </a:r>
            <a:r>
              <a:rPr lang="pl-PL" sz="2800" b="1" dirty="0">
                <a:highlight>
                  <a:srgbClr val="00FF00"/>
                </a:highlight>
              </a:rPr>
              <a:t> </a:t>
            </a:r>
          </a:p>
          <a:p>
            <a:pPr algn="just"/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59446843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390990" y="115673"/>
            <a:ext cx="10919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Q7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8213686" y="1923438"/>
            <a:ext cx="25815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Typ ref to: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double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const</a:t>
            </a:r>
            <a:r>
              <a:rPr lang="pl-PL" sz="2400" b="1" dirty="0"/>
              <a:t> </a:t>
            </a:r>
            <a:r>
              <a:rPr lang="pl-PL" sz="2400" b="1" dirty="0" err="1"/>
              <a:t>double</a:t>
            </a:r>
            <a:r>
              <a:rPr lang="pl-PL" sz="2400" b="1" dirty="0"/>
              <a:t>&amp;</a:t>
            </a:r>
          </a:p>
          <a:p>
            <a:pPr marL="342900" indent="-342900" algn="just">
              <a:buAutoNum type="alphaLcParenR"/>
            </a:pPr>
            <a:r>
              <a:rPr lang="pl-PL" sz="2400" b="1" dirty="0" err="1"/>
              <a:t>const</a:t>
            </a:r>
            <a:r>
              <a:rPr lang="pl-PL" sz="2400" b="1" dirty="0"/>
              <a:t> </a:t>
            </a:r>
            <a:r>
              <a:rPr lang="pl-PL" sz="2400" b="1" dirty="0" err="1"/>
              <a:t>double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std</a:t>
            </a:r>
            <a:r>
              <a:rPr lang="pl-PL" sz="2400" b="1" dirty="0"/>
              <a:t>::string</a:t>
            </a:r>
          </a:p>
          <a:p>
            <a:pPr marL="342900" indent="-342900" algn="just">
              <a:buAutoNum type="alphaLcParenR"/>
            </a:pPr>
            <a:r>
              <a:rPr lang="pl-PL" sz="2400" b="1" dirty="0" err="1"/>
              <a:t>int</a:t>
            </a: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5453269" y="2765549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386957" y="231927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800" dirty="0">
                <a:cs typeface="Consolas" panose="020B0609020204030204" pitchFamily="49" charset="0"/>
              </a:rPr>
              <a:t>…</a:t>
            </a:r>
          </a:p>
          <a:p>
            <a:r>
              <a:rPr lang="pl-PL" sz="2800" dirty="0" err="1">
                <a:cs typeface="Consolas" panose="020B0609020204030204" pitchFamily="49" charset="0"/>
              </a:rPr>
              <a:t>double</a:t>
            </a:r>
            <a:r>
              <a:rPr lang="pl-PL" sz="2800" dirty="0">
                <a:cs typeface="Consolas" panose="020B0609020204030204" pitchFamily="49" charset="0"/>
              </a:rPr>
              <a:t> </a:t>
            </a:r>
            <a:r>
              <a:rPr lang="pl-PL" sz="2800" dirty="0" err="1">
                <a:cs typeface="Consolas" panose="020B0609020204030204" pitchFamily="49" charset="0"/>
              </a:rPr>
              <a:t>foo</a:t>
            </a:r>
            <a:r>
              <a:rPr lang="pl-PL" sz="2800" dirty="0">
                <a:cs typeface="Consolas" panose="020B0609020204030204" pitchFamily="49" charset="0"/>
              </a:rPr>
              <a:t>();</a:t>
            </a:r>
          </a:p>
          <a:p>
            <a:r>
              <a:rPr lang="pl-PL" sz="2800" dirty="0" err="1">
                <a:cs typeface="Consolas" panose="020B0609020204030204" pitchFamily="49" charset="0"/>
              </a:rPr>
              <a:t>const</a:t>
            </a:r>
            <a:r>
              <a:rPr lang="pl-PL" sz="2800" dirty="0">
                <a:cs typeface="Consolas" panose="020B0609020204030204" pitchFamily="49" charset="0"/>
              </a:rPr>
              <a:t> auto&amp; ref = </a:t>
            </a:r>
            <a:r>
              <a:rPr lang="pl-PL" sz="2800" dirty="0" err="1">
                <a:cs typeface="Consolas" panose="020B0609020204030204" pitchFamily="49" charset="0"/>
              </a:rPr>
              <a:t>foo</a:t>
            </a:r>
            <a:r>
              <a:rPr lang="pl-PL" sz="2800" dirty="0">
                <a:cs typeface="Consolas" panose="020B0609020204030204" pitchFamily="49" charset="0"/>
              </a:rPr>
              <a:t>();</a:t>
            </a:r>
          </a:p>
          <a:p>
            <a:r>
              <a:rPr lang="pl-PL" sz="2800" dirty="0"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871245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904146" y="132522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292626" y="1848224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4850296" y="1848224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3200" b="1" dirty="0"/>
              <a:t>Typ ref to:</a:t>
            </a:r>
          </a:p>
          <a:p>
            <a:pPr algn="just"/>
            <a:endParaRPr lang="pl-PL" sz="3200" b="1" dirty="0"/>
          </a:p>
          <a:p>
            <a:pPr marL="342900" indent="-342900" algn="just">
              <a:buAutoNum type="alphaLcParenR"/>
            </a:pPr>
            <a:r>
              <a:rPr lang="pl-PL" sz="3200" b="1" dirty="0" err="1"/>
              <a:t>double</a:t>
            </a:r>
            <a:endParaRPr lang="pl-PL" sz="3200" b="1" dirty="0"/>
          </a:p>
          <a:p>
            <a:pPr marL="342900" indent="-342900" algn="just">
              <a:buAutoNum type="alphaLcParenR"/>
            </a:pPr>
            <a:r>
              <a:rPr lang="pl-PL" sz="3200" b="1" dirty="0" err="1">
                <a:highlight>
                  <a:srgbClr val="00FF00"/>
                </a:highlight>
              </a:rPr>
              <a:t>const</a:t>
            </a:r>
            <a:r>
              <a:rPr lang="pl-PL" sz="3200" b="1" dirty="0">
                <a:highlight>
                  <a:srgbClr val="00FF00"/>
                </a:highlight>
              </a:rPr>
              <a:t> </a:t>
            </a:r>
            <a:r>
              <a:rPr lang="pl-PL" sz="3200" b="1" dirty="0" err="1">
                <a:highlight>
                  <a:srgbClr val="00FF00"/>
                </a:highlight>
              </a:rPr>
              <a:t>double</a:t>
            </a:r>
            <a:r>
              <a:rPr lang="pl-PL" sz="3200" b="1" dirty="0">
                <a:highlight>
                  <a:srgbClr val="00FF00"/>
                </a:highlight>
              </a:rPr>
              <a:t>&amp;</a:t>
            </a:r>
          </a:p>
          <a:p>
            <a:pPr marL="342900" indent="-342900" algn="just">
              <a:buAutoNum type="alphaLcParenR"/>
            </a:pPr>
            <a:r>
              <a:rPr lang="pl-PL" sz="3200" b="1" dirty="0" err="1"/>
              <a:t>const</a:t>
            </a:r>
            <a:r>
              <a:rPr lang="pl-PL" sz="3200" b="1" dirty="0"/>
              <a:t> </a:t>
            </a:r>
            <a:r>
              <a:rPr lang="pl-PL" sz="3200" b="1" dirty="0" err="1"/>
              <a:t>double</a:t>
            </a:r>
            <a:endParaRPr lang="pl-PL" sz="3200" b="1" dirty="0"/>
          </a:p>
          <a:p>
            <a:pPr marL="342900" indent="-342900" algn="just">
              <a:buAutoNum type="alphaLcParenR"/>
            </a:pPr>
            <a:r>
              <a:rPr lang="pl-PL" sz="3200" b="1" dirty="0" err="1"/>
              <a:t>std</a:t>
            </a:r>
            <a:r>
              <a:rPr lang="pl-PL" sz="3200" b="1" dirty="0"/>
              <a:t>::string</a:t>
            </a:r>
          </a:p>
          <a:p>
            <a:pPr marL="342900" indent="-342900" algn="just">
              <a:buAutoNum type="alphaLcParenR"/>
            </a:pPr>
            <a:r>
              <a:rPr lang="pl-PL" sz="3200" b="1" dirty="0" err="1"/>
              <a:t>int</a:t>
            </a:r>
            <a:endParaRPr lang="pl-PL" sz="3200" b="1" dirty="0"/>
          </a:p>
          <a:p>
            <a:pPr algn="just"/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146199681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390990" y="115673"/>
            <a:ext cx="10919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Q7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6795721" y="2257718"/>
            <a:ext cx="52081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Zaznacz prawidłowe zdanie:</a:t>
            </a:r>
          </a:p>
          <a:p>
            <a:pPr algn="just"/>
            <a:endParaRPr lang="pl-PL" b="1" dirty="0"/>
          </a:p>
          <a:p>
            <a:pPr marL="342900" indent="-342900" algn="just">
              <a:buAutoNum type="alphaLcParenR"/>
            </a:pPr>
            <a:r>
              <a:rPr lang="pl-PL" b="1" dirty="0"/>
              <a:t>Zapis obu pętli jest poprawny, robią one to samo </a:t>
            </a:r>
          </a:p>
          <a:p>
            <a:pPr marL="342900" indent="-342900" algn="just">
              <a:buAutoNum type="alphaLcParenR"/>
            </a:pPr>
            <a:r>
              <a:rPr lang="pl-PL" b="1" dirty="0"/>
              <a:t>Pierwsza pętla jest niepoprawna, nie można wyłuskiwać </a:t>
            </a:r>
            <a:r>
              <a:rPr lang="pl-PL" b="1" dirty="0" err="1"/>
              <a:t>iteratora</a:t>
            </a:r>
            <a:endParaRPr lang="pl-PL" b="1" dirty="0"/>
          </a:p>
          <a:p>
            <a:pPr marL="342900" indent="-342900" algn="just">
              <a:buAutoNum type="alphaLcParenR"/>
            </a:pPr>
            <a:r>
              <a:rPr lang="pl-PL" b="1" dirty="0"/>
              <a:t>Oba zapisy są poprawne, jednak pierwsza pętla wypisze tylko: 123</a:t>
            </a:r>
          </a:p>
          <a:p>
            <a:pPr algn="just"/>
            <a:endParaRPr lang="pl-PL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4659461" y="3227214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188174" y="225771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int</a:t>
            </a:r>
            <a:r>
              <a:rPr lang="en-US" dirty="0"/>
              <a:t>&gt; numbers = { 1,2,3,4 };</a:t>
            </a:r>
          </a:p>
          <a:p>
            <a:endParaRPr lang="pl-PL" dirty="0"/>
          </a:p>
          <a:p>
            <a:r>
              <a:rPr lang="en-US" dirty="0"/>
              <a:t>    for (auto it = </a:t>
            </a:r>
            <a:r>
              <a:rPr lang="en-US" dirty="0" err="1"/>
              <a:t>numbers.begin</a:t>
            </a:r>
            <a:r>
              <a:rPr lang="en-US" dirty="0"/>
              <a:t>(); it != </a:t>
            </a:r>
            <a:r>
              <a:rPr lang="en-US" dirty="0" err="1"/>
              <a:t>numbers.end</a:t>
            </a:r>
            <a:r>
              <a:rPr lang="en-US" dirty="0"/>
              <a:t>(); it++)</a:t>
            </a:r>
          </a:p>
          <a:p>
            <a:r>
              <a:rPr lang="pl-PL" dirty="0"/>
              <a:t>    {</a:t>
            </a:r>
          </a:p>
          <a:p>
            <a:r>
              <a:rPr lang="pl-PL" dirty="0"/>
              <a:t>        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cout</a:t>
            </a:r>
            <a:r>
              <a:rPr lang="pl-PL" dirty="0"/>
              <a:t> &lt;&lt; *</a:t>
            </a:r>
            <a:r>
              <a:rPr lang="pl-PL" dirty="0" err="1"/>
              <a:t>it</a:t>
            </a:r>
            <a:r>
              <a:rPr lang="pl-PL" dirty="0"/>
              <a:t>;</a:t>
            </a:r>
          </a:p>
          <a:p>
            <a:r>
              <a:rPr lang="pl-PL" dirty="0"/>
              <a:t>    }</a:t>
            </a:r>
          </a:p>
          <a:p>
            <a:endParaRPr lang="pl-PL" dirty="0"/>
          </a:p>
          <a:p>
            <a:r>
              <a:rPr lang="en-US" dirty="0"/>
              <a:t>    for (</a:t>
            </a:r>
            <a:r>
              <a:rPr lang="en-US" dirty="0" err="1"/>
              <a:t>const</a:t>
            </a:r>
            <a:r>
              <a:rPr lang="en-US" dirty="0"/>
              <a:t> auto&amp; it : numbers)</a:t>
            </a:r>
          </a:p>
          <a:p>
            <a:r>
              <a:rPr lang="pl-PL" dirty="0"/>
              <a:t>    {</a:t>
            </a:r>
          </a:p>
          <a:p>
            <a:r>
              <a:rPr lang="pl-PL" dirty="0"/>
              <a:t>	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cout</a:t>
            </a:r>
            <a:r>
              <a:rPr lang="pl-PL" dirty="0"/>
              <a:t> &lt;&lt; </a:t>
            </a:r>
            <a:r>
              <a:rPr lang="pl-PL" dirty="0" err="1"/>
              <a:t>it</a:t>
            </a:r>
            <a:r>
              <a:rPr lang="pl-PL" dirty="0"/>
              <a:t>;</a:t>
            </a:r>
          </a:p>
          <a:p>
            <a:r>
              <a:rPr lang="pl-PL" dirty="0"/>
              <a:t>    }</a:t>
            </a:r>
          </a:p>
          <a:p>
            <a:r>
              <a:rPr lang="pl-PL" dirty="0"/>
              <a:t> </a:t>
            </a:r>
            <a:endParaRPr lang="pl-PL" sz="28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1330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904146" y="132522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292626" y="1848224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3617844" y="185439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400" b="1" dirty="0"/>
              <a:t>Zaznacz prawidłowe zdanie: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>
                <a:highlight>
                  <a:srgbClr val="00FF00"/>
                </a:highlight>
              </a:rPr>
              <a:t>Zapis obu pętli jest poprawny, robią one to samo 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Pierwsza pętla jest niepoprawna, nie można wyłuskiwać </a:t>
            </a:r>
            <a:r>
              <a:rPr lang="pl-PL" sz="2400" b="1" dirty="0" err="1"/>
              <a:t>iteratora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/>
              <a:t>Oba zapisy są poprawne, jednak pierwsza pętla wypisze tylko: 123</a:t>
            </a:r>
          </a:p>
          <a:p>
            <a:pPr algn="just"/>
            <a:endParaRPr lang="pl-PL" sz="2400" b="1" dirty="0"/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3002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390990" y="115673"/>
            <a:ext cx="10919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Q8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7855896" y="2178205"/>
            <a:ext cx="34217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 err="1"/>
              <a:t>Output</a:t>
            </a:r>
            <a:r>
              <a:rPr lang="pl-PL" sz="2400" b="1" dirty="0"/>
              <a:t>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/>
              <a:t>string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0</a:t>
            </a:r>
          </a:p>
          <a:p>
            <a:pPr marL="342900" indent="-342900" algn="just">
              <a:buAutoNum type="alphaLcParenR"/>
            </a:pPr>
            <a:r>
              <a:rPr lang="pl-PL" sz="2400" b="1" dirty="0" err="1"/>
              <a:t>int</a:t>
            </a:r>
            <a:r>
              <a:rPr lang="pl-PL" sz="2400" b="1" dirty="0"/>
              <a:t>, string</a:t>
            </a:r>
          </a:p>
          <a:p>
            <a:pPr marL="342900" indent="-342900" algn="just">
              <a:buAutoNum type="alphaLcParenR"/>
            </a:pPr>
            <a:r>
              <a:rPr lang="pl-PL" sz="2400" b="1" dirty="0" err="1"/>
              <a:t>int</a:t>
            </a: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5197496" y="2963035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386957" y="25736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000" dirty="0"/>
              <a:t>#</a:t>
            </a:r>
            <a:r>
              <a:rPr lang="pl-PL" sz="2000" dirty="0" err="1"/>
              <a:t>include</a:t>
            </a:r>
            <a:r>
              <a:rPr lang="pl-PL" sz="2000" dirty="0"/>
              <a:t>&lt;map&gt;</a:t>
            </a:r>
          </a:p>
          <a:p>
            <a:r>
              <a:rPr lang="pl-PL" sz="2000" dirty="0"/>
              <a:t>…</a:t>
            </a:r>
          </a:p>
          <a:p>
            <a:r>
              <a:rPr lang="pl-PL" sz="2000" dirty="0"/>
              <a:t>    </a:t>
            </a:r>
            <a:r>
              <a:rPr lang="pl-PL" sz="2000" dirty="0" err="1"/>
              <a:t>std</a:t>
            </a:r>
            <a:r>
              <a:rPr lang="pl-PL" sz="2000" dirty="0"/>
              <a:t>::map&lt;</a:t>
            </a:r>
            <a:r>
              <a:rPr lang="pl-PL" sz="2000" dirty="0" err="1"/>
              <a:t>int</a:t>
            </a:r>
            <a:r>
              <a:rPr lang="pl-PL" sz="2000" dirty="0"/>
              <a:t>, </a:t>
            </a:r>
            <a:r>
              <a:rPr lang="pl-PL" sz="2000" dirty="0" err="1"/>
              <a:t>std</a:t>
            </a:r>
            <a:r>
              <a:rPr lang="pl-PL" sz="2000" dirty="0"/>
              <a:t>::string&gt; </a:t>
            </a:r>
            <a:r>
              <a:rPr lang="pl-PL" sz="2000" dirty="0" err="1"/>
              <a:t>myMap</a:t>
            </a:r>
            <a:r>
              <a:rPr lang="pl-PL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decltype</a:t>
            </a:r>
            <a:r>
              <a:rPr lang="en-US" sz="2000" dirty="0"/>
              <a:t>(</a:t>
            </a:r>
            <a:r>
              <a:rPr lang="en-US" sz="2000" dirty="0" err="1"/>
              <a:t>myMap</a:t>
            </a:r>
            <a:r>
              <a:rPr lang="en-US" sz="2000" dirty="0"/>
              <a:t>)::</a:t>
            </a:r>
            <a:r>
              <a:rPr lang="en-US" sz="2000" dirty="0" err="1"/>
              <a:t>key_type</a:t>
            </a:r>
            <a:r>
              <a:rPr lang="en-US" sz="2000" dirty="0"/>
              <a:t> a;</a:t>
            </a:r>
          </a:p>
          <a:p>
            <a:r>
              <a:rPr lang="pl-PL" sz="2000" dirty="0"/>
              <a:t>    </a:t>
            </a:r>
            <a:r>
              <a:rPr lang="pl-PL" sz="2000" dirty="0" err="1"/>
              <a:t>cout</a:t>
            </a:r>
            <a:r>
              <a:rPr lang="pl-PL" sz="2000" dirty="0"/>
              <a:t> &lt;&lt; </a:t>
            </a:r>
            <a:r>
              <a:rPr lang="pl-PL" sz="2000" dirty="0" err="1"/>
              <a:t>typeid</a:t>
            </a:r>
            <a:r>
              <a:rPr lang="pl-PL" sz="2000" dirty="0"/>
              <a:t>(a).</a:t>
            </a:r>
            <a:r>
              <a:rPr lang="pl-PL" sz="2000" dirty="0" err="1"/>
              <a:t>name</a:t>
            </a:r>
            <a:r>
              <a:rPr lang="pl-PL" sz="2000" dirty="0"/>
              <a:t>(); </a:t>
            </a:r>
          </a:p>
          <a:p>
            <a:r>
              <a:rPr lang="pl-PL" sz="2000" dirty="0"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5566394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904146" y="132522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292626" y="1848224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5234609" y="206643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800" b="1" dirty="0" err="1"/>
              <a:t>Output</a:t>
            </a:r>
            <a:r>
              <a:rPr lang="pl-PL" sz="2800" b="1" dirty="0"/>
              <a:t>:</a:t>
            </a:r>
          </a:p>
          <a:p>
            <a:pPr algn="just"/>
            <a:endParaRPr lang="pl-PL" sz="2800" b="1" dirty="0"/>
          </a:p>
          <a:p>
            <a:pPr marL="342900" indent="-342900" algn="just">
              <a:buAutoNum type="alphaLcParenR"/>
            </a:pPr>
            <a:r>
              <a:rPr lang="pl-PL" sz="2800" b="1" dirty="0"/>
              <a:t>string</a:t>
            </a:r>
          </a:p>
          <a:p>
            <a:pPr marL="342900" indent="-342900" algn="just">
              <a:buAutoNum type="alphaLcParenR"/>
            </a:pPr>
            <a:r>
              <a:rPr lang="pl-PL" sz="2800" b="1" dirty="0"/>
              <a:t>0</a:t>
            </a:r>
          </a:p>
          <a:p>
            <a:pPr marL="342900" indent="-342900" algn="just">
              <a:buAutoNum type="alphaLcParenR"/>
            </a:pPr>
            <a:r>
              <a:rPr lang="pl-PL" sz="2800" b="1" dirty="0" err="1"/>
              <a:t>int</a:t>
            </a:r>
            <a:r>
              <a:rPr lang="pl-PL" sz="2800" b="1" dirty="0"/>
              <a:t>, string</a:t>
            </a:r>
          </a:p>
          <a:p>
            <a:pPr marL="342900" indent="-342900" algn="just">
              <a:buAutoNum type="alphaLcParenR"/>
            </a:pPr>
            <a:r>
              <a:rPr lang="pl-PL" sz="2800" b="1" dirty="0" err="1">
                <a:highlight>
                  <a:srgbClr val="00FF00"/>
                </a:highlight>
              </a:rPr>
              <a:t>int</a:t>
            </a:r>
            <a:endParaRPr lang="pl-PL" sz="2800" b="1" dirty="0">
              <a:highlight>
                <a:srgbClr val="00FF00"/>
              </a:highlight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949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D3D1734-18CF-47E9-AE39-833CC9078E43}"/>
              </a:ext>
            </a:extLst>
          </p:cNvPr>
          <p:cNvSpPr txBox="1"/>
          <p:nvPr/>
        </p:nvSpPr>
        <p:spPr>
          <a:xfrm>
            <a:off x="1616765" y="1710180"/>
            <a:ext cx="32335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1" dirty="0">
                <a:latin typeface="Calibri" panose="020F0502020204030204" pitchFamily="34" charset="0"/>
              </a:rPr>
              <a:t>#</a:t>
            </a:r>
            <a:r>
              <a:rPr lang="pl-PL" b="1" dirty="0" err="1">
                <a:latin typeface="Calibri" panose="020F0502020204030204" pitchFamily="34" charset="0"/>
              </a:rPr>
              <a:t>include</a:t>
            </a:r>
            <a:r>
              <a:rPr lang="pl-PL" b="1" dirty="0">
                <a:latin typeface="Calibri" panose="020F0502020204030204" pitchFamily="34" charset="0"/>
              </a:rPr>
              <a:t>&lt;</a:t>
            </a:r>
            <a:r>
              <a:rPr lang="pl-PL" b="1" dirty="0" err="1">
                <a:latin typeface="Calibri" panose="020F0502020204030204" pitchFamily="34" charset="0"/>
              </a:rPr>
              <a:t>iostream</a:t>
            </a:r>
            <a:r>
              <a:rPr lang="pl-PL" b="1" dirty="0">
                <a:latin typeface="Calibri" panose="020F0502020204030204" pitchFamily="34" charset="0"/>
              </a:rPr>
              <a:t>&gt;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r>
              <a:rPr lang="pl-PL" b="1" dirty="0" err="1">
                <a:latin typeface="Calibri" panose="020F0502020204030204" pitchFamily="34" charset="0"/>
              </a:rPr>
              <a:t>Int</a:t>
            </a:r>
            <a:r>
              <a:rPr lang="pl-PL" b="1" dirty="0">
                <a:latin typeface="Calibri" panose="020F0502020204030204" pitchFamily="34" charset="0"/>
              </a:rPr>
              <a:t> </a:t>
            </a:r>
            <a:r>
              <a:rPr lang="pl-PL" b="1" dirty="0" err="1">
                <a:latin typeface="Calibri" panose="020F0502020204030204" pitchFamily="34" charset="0"/>
              </a:rPr>
              <a:t>main</a:t>
            </a:r>
            <a:r>
              <a:rPr lang="pl-PL" b="1" dirty="0">
                <a:latin typeface="Calibri" panose="020F0502020204030204" pitchFamily="34" charset="0"/>
              </a:rPr>
              <a:t>()</a:t>
            </a:r>
          </a:p>
          <a:p>
            <a:pPr algn="just"/>
            <a:r>
              <a:rPr lang="pl-PL" b="1" dirty="0">
                <a:latin typeface="Calibri" panose="020F0502020204030204" pitchFamily="34" charset="0"/>
              </a:rPr>
              <a:t>{</a:t>
            </a:r>
          </a:p>
          <a:p>
            <a:pPr algn="just"/>
            <a:r>
              <a:rPr lang="pl-PL" b="1" dirty="0">
                <a:latin typeface="Calibri" panose="020F0502020204030204" pitchFamily="34" charset="0"/>
              </a:rPr>
              <a:t>	</a:t>
            </a:r>
            <a:r>
              <a:rPr lang="pl-PL" b="1" dirty="0" err="1">
                <a:latin typeface="Calibri" panose="020F0502020204030204" pitchFamily="34" charset="0"/>
              </a:rPr>
              <a:t>double</a:t>
            </a:r>
            <a:r>
              <a:rPr lang="pl-PL" b="1" dirty="0">
                <a:latin typeface="Calibri" panose="020F0502020204030204" pitchFamily="34" charset="0"/>
              </a:rPr>
              <a:t>* a = </a:t>
            </a:r>
            <a:r>
              <a:rPr lang="pl-PL" b="1" dirty="0" err="1">
                <a:latin typeface="Calibri" panose="020F0502020204030204" pitchFamily="34" charset="0"/>
              </a:rPr>
              <a:t>nullptr</a:t>
            </a:r>
            <a:r>
              <a:rPr lang="pl-PL" b="1" dirty="0">
                <a:latin typeface="Calibri" panose="020F0502020204030204" pitchFamily="34" charset="0"/>
              </a:rPr>
              <a:t>;</a:t>
            </a:r>
          </a:p>
          <a:p>
            <a:pPr algn="just"/>
            <a:r>
              <a:rPr lang="pl-PL" b="1" dirty="0">
                <a:latin typeface="Calibri" panose="020F0502020204030204" pitchFamily="34" charset="0"/>
              </a:rPr>
              <a:t>	</a:t>
            </a:r>
            <a:r>
              <a:rPr lang="pl-PL" b="1" dirty="0" err="1">
                <a:latin typeface="Calibri" panose="020F0502020204030204" pitchFamily="34" charset="0"/>
              </a:rPr>
              <a:t>double</a:t>
            </a:r>
            <a:r>
              <a:rPr lang="pl-PL" b="1" dirty="0">
                <a:latin typeface="Calibri" panose="020F0502020204030204" pitchFamily="34" charset="0"/>
              </a:rPr>
              <a:t>* b = NULL;</a:t>
            </a:r>
          </a:p>
          <a:p>
            <a:pPr algn="just"/>
            <a:r>
              <a:rPr lang="pl-PL" b="1" dirty="0">
                <a:latin typeface="Calibri" panose="020F0502020204030204" pitchFamily="34" charset="0"/>
              </a:rPr>
              <a:t>	</a:t>
            </a:r>
            <a:r>
              <a:rPr lang="pl-PL" b="1" dirty="0" err="1">
                <a:latin typeface="Calibri" panose="020F0502020204030204" pitchFamily="34" charset="0"/>
              </a:rPr>
              <a:t>double</a:t>
            </a:r>
            <a:r>
              <a:rPr lang="pl-PL" b="1" dirty="0">
                <a:latin typeface="Calibri" panose="020F0502020204030204" pitchFamily="34" charset="0"/>
              </a:rPr>
              <a:t>* c = 0;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r>
              <a:rPr lang="pl-PL" b="1" dirty="0">
                <a:latin typeface="Calibri" panose="020F0502020204030204" pitchFamily="34" charset="0"/>
              </a:rPr>
              <a:t>	</a:t>
            </a:r>
            <a:r>
              <a:rPr lang="pl-PL" b="1" dirty="0" err="1">
                <a:latin typeface="Calibri" panose="020F0502020204030204" pitchFamily="34" charset="0"/>
              </a:rPr>
              <a:t>if</a:t>
            </a:r>
            <a:r>
              <a:rPr lang="pl-PL" b="1" dirty="0">
                <a:latin typeface="Calibri" panose="020F0502020204030204" pitchFamily="34" charset="0"/>
              </a:rPr>
              <a:t>(a == b &amp;&amp; c ==a )</a:t>
            </a:r>
          </a:p>
          <a:p>
            <a:pPr algn="just"/>
            <a:r>
              <a:rPr lang="pl-PL" b="1" dirty="0">
                <a:latin typeface="Calibri" panose="020F0502020204030204" pitchFamily="34" charset="0"/>
              </a:rPr>
              <a:t>		</a:t>
            </a:r>
            <a:r>
              <a:rPr lang="pl-PL" b="1" dirty="0" err="1">
                <a:latin typeface="Calibri" panose="020F0502020204030204" pitchFamily="34" charset="0"/>
              </a:rPr>
              <a:t>std</a:t>
            </a:r>
            <a:r>
              <a:rPr lang="pl-PL" b="1" dirty="0">
                <a:latin typeface="Calibri" panose="020F0502020204030204" pitchFamily="34" charset="0"/>
              </a:rPr>
              <a:t>::</a:t>
            </a:r>
            <a:r>
              <a:rPr lang="pl-PL" b="1" dirty="0" err="1">
                <a:latin typeface="Calibri" panose="020F0502020204030204" pitchFamily="34" charset="0"/>
              </a:rPr>
              <a:t>cout</a:t>
            </a:r>
            <a:r>
              <a:rPr lang="pl-PL" b="1" dirty="0">
                <a:latin typeface="Calibri" panose="020F0502020204030204" pitchFamily="34" charset="0"/>
              </a:rPr>
              <a:t>&lt;&lt;</a:t>
            </a:r>
            <a:r>
              <a:rPr lang="pl-PL" b="1" dirty="0" err="1">
                <a:latin typeface="Calibri" panose="020F0502020204030204" pitchFamily="34" charset="0"/>
              </a:rPr>
              <a:t>true</a:t>
            </a:r>
            <a:r>
              <a:rPr lang="pl-PL" b="1" dirty="0">
                <a:latin typeface="Calibri" panose="020F0502020204030204" pitchFamily="34" charset="0"/>
              </a:rPr>
              <a:t>;</a:t>
            </a:r>
          </a:p>
          <a:p>
            <a:pPr algn="just"/>
            <a:r>
              <a:rPr lang="pl-PL" b="1" dirty="0">
                <a:latin typeface="Calibri" panose="020F0502020204030204" pitchFamily="34" charset="0"/>
              </a:rPr>
              <a:t>	</a:t>
            </a:r>
            <a:r>
              <a:rPr lang="pl-PL" b="1" dirty="0" err="1">
                <a:latin typeface="Calibri" panose="020F0502020204030204" pitchFamily="34" charset="0"/>
              </a:rPr>
              <a:t>else</a:t>
            </a:r>
            <a:r>
              <a:rPr lang="pl-PL" b="1" dirty="0">
                <a:latin typeface="Calibri" panose="020F0502020204030204" pitchFamily="34" charset="0"/>
              </a:rPr>
              <a:t> </a:t>
            </a:r>
            <a:r>
              <a:rPr lang="pl-PL" b="1" dirty="0" err="1">
                <a:latin typeface="Calibri" panose="020F0502020204030204" pitchFamily="34" charset="0"/>
              </a:rPr>
              <a:t>std</a:t>
            </a:r>
            <a:r>
              <a:rPr lang="pl-PL" b="1" dirty="0">
                <a:latin typeface="Calibri" panose="020F0502020204030204" pitchFamily="34" charset="0"/>
              </a:rPr>
              <a:t>::</a:t>
            </a:r>
            <a:r>
              <a:rPr lang="pl-PL" b="1" dirty="0" err="1">
                <a:latin typeface="Calibri" panose="020F0502020204030204" pitchFamily="34" charset="0"/>
              </a:rPr>
              <a:t>cout</a:t>
            </a:r>
            <a:r>
              <a:rPr lang="pl-PL" b="1" dirty="0">
                <a:latin typeface="Calibri" panose="020F0502020204030204" pitchFamily="34" charset="0"/>
              </a:rPr>
              <a:t>&lt;&lt;</a:t>
            </a:r>
            <a:r>
              <a:rPr lang="pl-PL" b="1" dirty="0" err="1">
                <a:latin typeface="Calibri" panose="020F0502020204030204" pitchFamily="34" charset="0"/>
              </a:rPr>
              <a:t>false</a:t>
            </a:r>
            <a:r>
              <a:rPr lang="pl-PL" b="1" dirty="0">
                <a:latin typeface="Calibri" panose="020F0502020204030204" pitchFamily="34" charset="0"/>
              </a:rPr>
              <a:t>;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r>
              <a:rPr lang="pl-PL" b="1" dirty="0">
                <a:latin typeface="Calibri" panose="020F0502020204030204" pitchFamily="34" charset="0"/>
              </a:rPr>
              <a:t>	return 0;</a:t>
            </a:r>
          </a:p>
          <a:p>
            <a:pPr algn="just"/>
            <a:r>
              <a:rPr lang="pl-PL" b="1" dirty="0">
                <a:latin typeface="Calibri" panose="020F0502020204030204" pitchFamily="34" charset="0"/>
              </a:rPr>
              <a:t>}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390990" y="115673"/>
            <a:ext cx="10919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7341707" y="1664013"/>
            <a:ext cx="3715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err="1">
                <a:latin typeface="Calibri" panose="020F0502020204030204" pitchFamily="34" charset="0"/>
              </a:rPr>
              <a:t>Output</a:t>
            </a:r>
            <a:r>
              <a:rPr lang="pl-PL" b="1" dirty="0">
                <a:latin typeface="Calibri" panose="020F0502020204030204" pitchFamily="34" charset="0"/>
              </a:rPr>
              <a:t>: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r>
              <a:rPr lang="pl-PL" b="1" dirty="0">
                <a:latin typeface="Calibri" panose="020F0502020204030204" pitchFamily="34" charset="0"/>
              </a:rPr>
              <a:t>Błąd kompilacji</a:t>
            </a:r>
          </a:p>
          <a:p>
            <a:pPr marL="342900" indent="-342900" algn="just">
              <a:buAutoNum type="alphaLcParenR"/>
            </a:pPr>
            <a:r>
              <a:rPr lang="pl-PL" b="1" dirty="0">
                <a:latin typeface="Calibri" panose="020F0502020204030204" pitchFamily="34" charset="0"/>
              </a:rPr>
              <a:t>1</a:t>
            </a:r>
          </a:p>
          <a:p>
            <a:pPr marL="342900" indent="-342900" algn="just">
              <a:buAutoNum type="alphaLcParenR"/>
            </a:pPr>
            <a:r>
              <a:rPr lang="pl-PL" b="1" dirty="0">
                <a:latin typeface="Calibri" panose="020F0502020204030204" pitchFamily="34" charset="0"/>
              </a:rPr>
              <a:t>Niezdefiniowane zachowanie</a:t>
            </a:r>
          </a:p>
          <a:p>
            <a:pPr marL="342900" indent="-342900" algn="just">
              <a:buAutoNum type="alphaLcParenR"/>
            </a:pPr>
            <a:r>
              <a:rPr lang="pl-PL" b="1" dirty="0">
                <a:latin typeface="Calibri" panose="020F0502020204030204" pitchFamily="34" charset="0"/>
              </a:rPr>
              <a:t>0</a:t>
            </a:r>
          </a:p>
          <a:p>
            <a:pPr marL="342900" indent="-342900" algn="just">
              <a:buAutoNum type="alphaLcParenR"/>
            </a:pPr>
            <a:r>
              <a:rPr lang="pl-PL" b="1" dirty="0" err="1">
                <a:latin typeface="Calibri" panose="020F0502020204030204" pitchFamily="34" charset="0"/>
              </a:rPr>
              <a:t>false</a:t>
            </a:r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5294245" y="2771724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1123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390990" y="115673"/>
            <a:ext cx="10919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Q9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6096000" y="1990105"/>
            <a:ext cx="58972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Zaznacz prawdziwe zdanie: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/>
              <a:t>Wyświetli się „</a:t>
            </a:r>
            <a:r>
              <a:rPr lang="pl-PL" sz="2400" b="1" dirty="0" err="1"/>
              <a:t>int</a:t>
            </a:r>
            <a:r>
              <a:rPr lang="pl-PL" sz="2400" b="1" dirty="0"/>
              <a:t>”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Wyświetli się „</a:t>
            </a:r>
            <a:r>
              <a:rPr lang="pl-PL" sz="2400" b="1" dirty="0" err="1"/>
              <a:t>double</a:t>
            </a:r>
            <a:r>
              <a:rPr lang="pl-PL" sz="2400" b="1" dirty="0"/>
              <a:t>”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Kod się nie skompiluje, ponieważ funkcja </a:t>
            </a:r>
            <a:r>
              <a:rPr lang="pl-PL" sz="2400" b="1" dirty="0" err="1"/>
              <a:t>add</a:t>
            </a:r>
            <a:r>
              <a:rPr lang="pl-PL" sz="2400" b="1" dirty="0"/>
              <a:t> ma dziwną budowę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W zasadzie możemy pominąć tą część:</a:t>
            </a:r>
          </a:p>
          <a:p>
            <a:pPr algn="just"/>
            <a:r>
              <a:rPr lang="pl-PL" sz="2400" dirty="0"/>
              <a:t>     -&gt; </a:t>
            </a:r>
            <a:r>
              <a:rPr lang="pl-PL" sz="2400" dirty="0" err="1"/>
              <a:t>decltype</a:t>
            </a:r>
            <a:r>
              <a:rPr lang="pl-PL" sz="2400" dirty="0"/>
              <a:t>(a + b)</a:t>
            </a: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4426225" y="2836490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267688" y="1990105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…</a:t>
            </a:r>
          </a:p>
          <a:p>
            <a:r>
              <a:rPr lang="en-US" dirty="0"/>
              <a:t>template &lt;class T1, class T2&gt;</a:t>
            </a:r>
          </a:p>
          <a:p>
            <a:r>
              <a:rPr lang="pl-PL" dirty="0"/>
              <a:t>auto </a:t>
            </a:r>
            <a:r>
              <a:rPr lang="pl-PL" dirty="0" err="1"/>
              <a:t>add</a:t>
            </a:r>
            <a:r>
              <a:rPr lang="pl-PL" dirty="0"/>
              <a:t>(T1 a, T2 b) -&gt; </a:t>
            </a:r>
            <a:r>
              <a:rPr lang="pl-PL" dirty="0" err="1"/>
              <a:t>decltype</a:t>
            </a:r>
            <a:r>
              <a:rPr lang="pl-PL" dirty="0"/>
              <a:t>(a + b)</a:t>
            </a:r>
          </a:p>
          <a:p>
            <a:r>
              <a:rPr lang="pl-PL" dirty="0"/>
              <a:t>{</a:t>
            </a:r>
          </a:p>
          <a:p>
            <a:r>
              <a:rPr lang="pl-PL" dirty="0"/>
              <a:t>    return a + b;</a:t>
            </a:r>
          </a:p>
          <a:p>
            <a:r>
              <a:rPr lang="pl-PL" dirty="0"/>
              <a:t>}</a:t>
            </a:r>
          </a:p>
          <a:p>
            <a:r>
              <a:rPr lang="pl-PL" sz="2000" dirty="0">
                <a:cs typeface="Consolas" panose="020B0609020204030204" pitchFamily="49" charset="0"/>
              </a:rPr>
              <a:t>…</a:t>
            </a:r>
          </a:p>
          <a:p>
            <a:r>
              <a:rPr lang="pl-PL" dirty="0"/>
              <a:t>auto sum = </a:t>
            </a:r>
            <a:r>
              <a:rPr lang="pl-PL" dirty="0" err="1"/>
              <a:t>add</a:t>
            </a:r>
            <a:r>
              <a:rPr lang="pl-PL" dirty="0"/>
              <a:t>(1, 2);</a:t>
            </a:r>
            <a:endParaRPr lang="pl-PL" sz="2000" dirty="0">
              <a:cs typeface="Consolas" panose="020B0609020204030204" pitchFamily="49" charset="0"/>
            </a:endParaRPr>
          </a:p>
          <a:p>
            <a:r>
              <a:rPr lang="pl-PL" dirty="0" err="1"/>
              <a:t>cout</a:t>
            </a:r>
            <a:r>
              <a:rPr lang="pl-PL" dirty="0"/>
              <a:t> &lt;&lt; </a:t>
            </a:r>
            <a:r>
              <a:rPr lang="pl-PL" dirty="0" err="1"/>
              <a:t>typeid</a:t>
            </a:r>
            <a:r>
              <a:rPr lang="pl-PL" dirty="0"/>
              <a:t>(sum).</a:t>
            </a:r>
            <a:r>
              <a:rPr lang="pl-PL" dirty="0" err="1"/>
              <a:t>name</a:t>
            </a:r>
            <a:r>
              <a:rPr lang="pl-PL" dirty="0"/>
              <a:t>();</a:t>
            </a:r>
            <a:endParaRPr lang="pl-PL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4027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904146" y="132522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292626" y="1848224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3803374" y="1848224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400" b="1" dirty="0"/>
              <a:t>Zaznacz prawdziwe zdanie: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>
                <a:highlight>
                  <a:srgbClr val="00FF00"/>
                </a:highlight>
              </a:rPr>
              <a:t>Wyświetli się „</a:t>
            </a:r>
            <a:r>
              <a:rPr lang="pl-PL" sz="2400" b="1" dirty="0" err="1">
                <a:highlight>
                  <a:srgbClr val="00FF00"/>
                </a:highlight>
              </a:rPr>
              <a:t>int</a:t>
            </a:r>
            <a:r>
              <a:rPr lang="pl-PL" sz="2400" b="1" dirty="0">
                <a:highlight>
                  <a:srgbClr val="00FF00"/>
                </a:highlight>
              </a:rPr>
              <a:t>”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Wyświetli się „</a:t>
            </a:r>
            <a:r>
              <a:rPr lang="pl-PL" sz="2400" b="1" dirty="0" err="1"/>
              <a:t>double</a:t>
            </a:r>
            <a:r>
              <a:rPr lang="pl-PL" sz="2400" b="1" dirty="0"/>
              <a:t>”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Kod się nie skompiluje, ponieważ funkcja </a:t>
            </a:r>
            <a:r>
              <a:rPr lang="pl-PL" sz="2400" b="1" dirty="0" err="1"/>
              <a:t>add</a:t>
            </a:r>
            <a:r>
              <a:rPr lang="pl-PL" sz="2400" b="1" dirty="0"/>
              <a:t> ma dziwną budowę</a:t>
            </a:r>
          </a:p>
          <a:p>
            <a:pPr marL="342900" indent="-342900" algn="just">
              <a:buAutoNum type="alphaLcParenR"/>
            </a:pPr>
            <a:r>
              <a:rPr lang="pl-PL" sz="2400" b="1" dirty="0">
                <a:highlight>
                  <a:srgbClr val="00FF00"/>
                </a:highlight>
              </a:rPr>
              <a:t>W zasadzie możemy pominąć tą część:</a:t>
            </a:r>
          </a:p>
          <a:p>
            <a:pPr algn="just"/>
            <a:r>
              <a:rPr lang="pl-PL" sz="2400" dirty="0"/>
              <a:t>     </a:t>
            </a:r>
            <a:r>
              <a:rPr lang="pl-PL" sz="2400" b="1" dirty="0">
                <a:highlight>
                  <a:srgbClr val="00FF00"/>
                </a:highlight>
              </a:rPr>
              <a:t>-&gt; </a:t>
            </a:r>
            <a:r>
              <a:rPr lang="pl-PL" sz="2400" b="1" dirty="0" err="1">
                <a:highlight>
                  <a:srgbClr val="00FF00"/>
                </a:highlight>
              </a:rPr>
              <a:t>decltype</a:t>
            </a:r>
            <a:r>
              <a:rPr lang="pl-PL" sz="2400" b="1" dirty="0">
                <a:highlight>
                  <a:srgbClr val="00FF00"/>
                </a:highlight>
              </a:rPr>
              <a:t>(a + b)</a:t>
            </a: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6781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6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Q10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6677722" y="2170522"/>
            <a:ext cx="58972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Typ x to: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int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double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std</a:t>
            </a:r>
            <a:r>
              <a:rPr lang="pl-PL" sz="2400" b="1" dirty="0"/>
              <a:t>::</a:t>
            </a:r>
            <a:r>
              <a:rPr lang="pl-PL" sz="2400" b="1" dirty="0" err="1"/>
              <a:t>initializer_list</a:t>
            </a:r>
            <a:r>
              <a:rPr lang="pl-PL" sz="2400" b="1" dirty="0"/>
              <a:t>&lt;</a:t>
            </a:r>
            <a:r>
              <a:rPr lang="pl-PL" sz="2400" b="1" dirty="0" err="1"/>
              <a:t>int</a:t>
            </a:r>
            <a:r>
              <a:rPr lang="pl-PL" sz="2400" b="1" dirty="0"/>
              <a:t>&gt;</a:t>
            </a:r>
          </a:p>
          <a:p>
            <a:pPr marL="342900" indent="-342900" algn="just">
              <a:buFontTx/>
              <a:buAutoNum type="alphaLcParenR"/>
            </a:pPr>
            <a:r>
              <a:rPr lang="pl-PL" sz="2400" b="1" dirty="0" err="1"/>
              <a:t>std</a:t>
            </a:r>
            <a:r>
              <a:rPr lang="pl-PL" sz="2400" b="1" dirty="0"/>
              <a:t>::</a:t>
            </a:r>
            <a:r>
              <a:rPr lang="pl-PL" sz="2400" b="1" dirty="0" err="1"/>
              <a:t>initializer_list</a:t>
            </a:r>
            <a:r>
              <a:rPr lang="pl-PL" sz="2400" b="1" dirty="0"/>
              <a:t>&lt;</a:t>
            </a:r>
            <a:r>
              <a:rPr lang="pl-PL" sz="2400" b="1" dirty="0" err="1"/>
              <a:t>double</a:t>
            </a:r>
            <a:r>
              <a:rPr lang="pl-PL" sz="2400" b="1" dirty="0"/>
              <a:t>&gt;</a:t>
            </a: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3710608" y="2724087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492974" y="240092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3200" dirty="0"/>
              <a:t>…</a:t>
            </a:r>
          </a:p>
          <a:p>
            <a:r>
              <a:rPr lang="pl-PL" sz="3200" dirty="0"/>
              <a:t>auto x = {7};</a:t>
            </a:r>
          </a:p>
          <a:p>
            <a:r>
              <a:rPr lang="pl-PL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01948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904146" y="132522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292626" y="1848224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3803374" y="184822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800" b="1" dirty="0"/>
              <a:t>Typ x to:</a:t>
            </a:r>
          </a:p>
          <a:p>
            <a:pPr algn="just"/>
            <a:endParaRPr lang="pl-PL" sz="2800" b="1" dirty="0"/>
          </a:p>
          <a:p>
            <a:pPr marL="342900" indent="-342900" algn="just">
              <a:buAutoNum type="alphaLcParenR"/>
            </a:pPr>
            <a:r>
              <a:rPr lang="pl-PL" sz="2800" b="1" dirty="0" err="1"/>
              <a:t>int</a:t>
            </a:r>
            <a:endParaRPr lang="pl-PL" sz="2800" b="1" dirty="0"/>
          </a:p>
          <a:p>
            <a:pPr marL="342900" indent="-342900" algn="just">
              <a:buAutoNum type="alphaLcParenR"/>
            </a:pPr>
            <a:r>
              <a:rPr lang="pl-PL" sz="2800" b="1" dirty="0" err="1"/>
              <a:t>double</a:t>
            </a:r>
            <a:endParaRPr lang="pl-PL" sz="2800" b="1" dirty="0"/>
          </a:p>
          <a:p>
            <a:pPr marL="342900" indent="-342900" algn="just">
              <a:buAutoNum type="alphaLcParenR"/>
            </a:pPr>
            <a:r>
              <a:rPr lang="pl-PL" sz="2800" b="1" dirty="0" err="1">
                <a:highlight>
                  <a:srgbClr val="00FF00"/>
                </a:highlight>
              </a:rPr>
              <a:t>std</a:t>
            </a:r>
            <a:r>
              <a:rPr lang="pl-PL" sz="2800" b="1" dirty="0">
                <a:highlight>
                  <a:srgbClr val="00FF00"/>
                </a:highlight>
              </a:rPr>
              <a:t>::</a:t>
            </a:r>
            <a:r>
              <a:rPr lang="pl-PL" sz="2800" b="1" dirty="0" err="1">
                <a:highlight>
                  <a:srgbClr val="00FF00"/>
                </a:highlight>
              </a:rPr>
              <a:t>initializer_list</a:t>
            </a:r>
            <a:r>
              <a:rPr lang="pl-PL" sz="2800" b="1" dirty="0">
                <a:highlight>
                  <a:srgbClr val="00FF00"/>
                </a:highlight>
              </a:rPr>
              <a:t>&lt;</a:t>
            </a:r>
            <a:r>
              <a:rPr lang="pl-PL" sz="2800" b="1" dirty="0" err="1">
                <a:highlight>
                  <a:srgbClr val="00FF00"/>
                </a:highlight>
              </a:rPr>
              <a:t>int</a:t>
            </a:r>
            <a:r>
              <a:rPr lang="pl-PL" sz="2800" b="1" dirty="0">
                <a:highlight>
                  <a:srgbClr val="00FF00"/>
                </a:highlight>
              </a:rPr>
              <a:t>&gt;</a:t>
            </a:r>
          </a:p>
          <a:p>
            <a:pPr marL="342900" indent="-342900" algn="just">
              <a:buFontTx/>
              <a:buAutoNum type="alphaLcParenR"/>
            </a:pPr>
            <a:r>
              <a:rPr lang="pl-PL" sz="2800" b="1" dirty="0" err="1"/>
              <a:t>std</a:t>
            </a:r>
            <a:r>
              <a:rPr lang="pl-PL" sz="2800" b="1" dirty="0"/>
              <a:t>::</a:t>
            </a:r>
            <a:r>
              <a:rPr lang="pl-PL" sz="2800" b="1" dirty="0" err="1"/>
              <a:t>initializer_list</a:t>
            </a:r>
            <a:r>
              <a:rPr lang="pl-PL" sz="2800" b="1" dirty="0"/>
              <a:t>&lt;</a:t>
            </a:r>
            <a:r>
              <a:rPr lang="pl-PL" sz="2800" b="1" dirty="0" err="1"/>
              <a:t>double</a:t>
            </a:r>
            <a:r>
              <a:rPr lang="pl-PL" sz="2800" b="1" dirty="0"/>
              <a:t>&gt;</a:t>
            </a:r>
          </a:p>
          <a:p>
            <a:pPr marL="342900" indent="-342900" algn="just">
              <a:buAutoNum type="alphaLcParenR"/>
            </a:pPr>
            <a:endParaRPr lang="pl-PL" sz="2800" b="1" dirty="0"/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114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6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Q11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318052" y="1534417"/>
            <a:ext cx="112378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Jakiego „</a:t>
            </a:r>
            <a:r>
              <a:rPr lang="pl-PL" sz="2400" b="1" dirty="0" err="1"/>
              <a:t>keyword</a:t>
            </a:r>
            <a:r>
              <a:rPr lang="pl-PL" sz="2400" b="1" dirty="0"/>
              <a:t>” używamy, aby nakazać kompilatorowi stworzenie domyślnej implementacji konstruktora kopiującego ?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delete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override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final</a:t>
            </a:r>
            <a:endParaRPr lang="pl-PL" sz="2400" b="1" dirty="0"/>
          </a:p>
          <a:p>
            <a:pPr marL="342900" indent="-342900" algn="just">
              <a:buFontTx/>
              <a:buAutoNum type="alphaLcParenR"/>
            </a:pPr>
            <a:r>
              <a:rPr lang="pl-PL" sz="2400" b="1" dirty="0" err="1"/>
              <a:t>default</a:t>
            </a:r>
            <a:endParaRPr lang="pl-PL" sz="2400" b="1" dirty="0"/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96173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516834" y="337969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385391" y="1808467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516834" y="1914460"/>
            <a:ext cx="50623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Jakiego „</a:t>
            </a:r>
            <a:r>
              <a:rPr lang="pl-PL" sz="2400" b="1" dirty="0" err="1"/>
              <a:t>keyword</a:t>
            </a:r>
            <a:r>
              <a:rPr lang="pl-PL" sz="2400" b="1" dirty="0"/>
              <a:t>” używamy, aby nakazać kompilatorowi stworzenie domyślnej implementacji konstruktora kopiującego ?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delete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override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final</a:t>
            </a:r>
            <a:endParaRPr lang="pl-PL" sz="2400" b="1" dirty="0"/>
          </a:p>
          <a:p>
            <a:pPr marL="342900" indent="-342900" algn="just">
              <a:buFontTx/>
              <a:buAutoNum type="alphaLcParenR"/>
            </a:pPr>
            <a:r>
              <a:rPr lang="pl-PL" sz="2400" b="1" dirty="0" err="1">
                <a:highlight>
                  <a:srgbClr val="00FF00"/>
                </a:highlight>
              </a:rPr>
              <a:t>default</a:t>
            </a:r>
            <a:endParaRPr lang="pl-PL" sz="2400" b="1" dirty="0">
              <a:highlight>
                <a:srgbClr val="00FF00"/>
              </a:highlight>
            </a:endParaRP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F98BC-5D2C-4D0A-87AF-DF1602553C19}"/>
              </a:ext>
            </a:extLst>
          </p:cNvPr>
          <p:cNvSpPr/>
          <p:nvPr/>
        </p:nvSpPr>
        <p:spPr>
          <a:xfrm>
            <a:off x="7447721" y="331381"/>
            <a:ext cx="33816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PRZYKŁAD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F19A159-87B3-45AD-A812-645AFC31D49E}"/>
              </a:ext>
            </a:extLst>
          </p:cNvPr>
          <p:cNvSpPr/>
          <p:nvPr/>
        </p:nvSpPr>
        <p:spPr>
          <a:xfrm>
            <a:off x="7447721" y="1808467"/>
            <a:ext cx="609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dirty="0"/>
              <a:t>…</a:t>
            </a:r>
          </a:p>
          <a:p>
            <a:pPr algn="just"/>
            <a:r>
              <a:rPr lang="pl-PL" sz="2400" dirty="0" err="1"/>
              <a:t>class</a:t>
            </a:r>
            <a:r>
              <a:rPr lang="pl-PL" sz="2400" dirty="0"/>
              <a:t> Klasa</a:t>
            </a:r>
          </a:p>
          <a:p>
            <a:pPr algn="just"/>
            <a:r>
              <a:rPr lang="pl-PL" sz="2400" dirty="0"/>
              <a:t>{</a:t>
            </a:r>
          </a:p>
          <a:p>
            <a:pPr algn="just"/>
            <a:r>
              <a:rPr lang="pl-PL" sz="2400" dirty="0"/>
              <a:t>public:</a:t>
            </a:r>
          </a:p>
          <a:p>
            <a:pPr algn="just"/>
            <a:r>
              <a:rPr lang="pl-PL" sz="2400" dirty="0"/>
              <a:t>	Klasa(</a:t>
            </a:r>
            <a:r>
              <a:rPr lang="pl-PL" sz="2400" dirty="0" err="1"/>
              <a:t>const</a:t>
            </a:r>
            <a:r>
              <a:rPr lang="pl-PL" sz="2400" dirty="0"/>
              <a:t> Klasa&amp;) = </a:t>
            </a:r>
            <a:r>
              <a:rPr lang="pl-PL" sz="2400" dirty="0" err="1"/>
              <a:t>default</a:t>
            </a:r>
            <a:r>
              <a:rPr lang="pl-PL" sz="2400" dirty="0"/>
              <a:t>;</a:t>
            </a:r>
          </a:p>
          <a:p>
            <a:pPr algn="just"/>
            <a:r>
              <a:rPr lang="pl-PL" sz="2400" dirty="0"/>
              <a:t>	…</a:t>
            </a:r>
          </a:p>
          <a:p>
            <a:pPr algn="just"/>
            <a:r>
              <a:rPr lang="pl-PL" sz="2400" dirty="0"/>
              <a:t>};</a:t>
            </a:r>
          </a:p>
          <a:p>
            <a:pPr algn="just"/>
            <a:r>
              <a:rPr lang="pl-PL" sz="2400" dirty="0"/>
              <a:t>…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14964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6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Q12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899774" y="1905478"/>
            <a:ext cx="108932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Jakiego „</a:t>
            </a:r>
            <a:r>
              <a:rPr lang="pl-PL" sz="2400" b="1" dirty="0" err="1"/>
              <a:t>keyword</a:t>
            </a:r>
            <a:r>
              <a:rPr lang="pl-PL" sz="2400" b="1" dirty="0"/>
              <a:t>” używamy, aby zablokować możliwość użycia danej metody ?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delete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override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final</a:t>
            </a:r>
            <a:endParaRPr lang="pl-PL" sz="2400" b="1" dirty="0"/>
          </a:p>
          <a:p>
            <a:pPr marL="342900" indent="-342900" algn="just">
              <a:buFontTx/>
              <a:buAutoNum type="alphaLcParenR"/>
            </a:pPr>
            <a:r>
              <a:rPr lang="pl-PL" sz="2400" b="1" dirty="0" err="1"/>
              <a:t>default</a:t>
            </a:r>
            <a:endParaRPr lang="pl-PL" sz="2400" b="1" dirty="0"/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1259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516834" y="337969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385391" y="1808467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516834" y="1842847"/>
            <a:ext cx="50623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Jakiego „</a:t>
            </a:r>
            <a:r>
              <a:rPr lang="pl-PL" sz="2400" b="1" dirty="0" err="1"/>
              <a:t>keyword</a:t>
            </a:r>
            <a:r>
              <a:rPr lang="pl-PL" sz="2400" b="1" dirty="0"/>
              <a:t>” używamy, aby zablokować możliwość użycia danej metody ?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>
                <a:highlight>
                  <a:srgbClr val="00FF00"/>
                </a:highlight>
              </a:rPr>
              <a:t>delete</a:t>
            </a:r>
            <a:endParaRPr lang="pl-PL" sz="2400" b="1" dirty="0">
              <a:highlight>
                <a:srgbClr val="00FF00"/>
              </a:highlight>
            </a:endParaRPr>
          </a:p>
          <a:p>
            <a:pPr marL="342900" indent="-342900" algn="just">
              <a:buAutoNum type="alphaLcParenR"/>
            </a:pPr>
            <a:r>
              <a:rPr lang="pl-PL" sz="2400" b="1" dirty="0" err="1"/>
              <a:t>override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final</a:t>
            </a:r>
            <a:endParaRPr lang="pl-PL" sz="2400" b="1" dirty="0"/>
          </a:p>
          <a:p>
            <a:pPr marL="342900" indent="-342900" algn="just">
              <a:buFontTx/>
              <a:buAutoNum type="alphaLcParenR"/>
            </a:pPr>
            <a:r>
              <a:rPr lang="pl-PL" sz="2400" b="1" dirty="0" err="1"/>
              <a:t>default</a:t>
            </a:r>
            <a:endParaRPr lang="pl-PL" sz="2400" b="1" dirty="0"/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F98BC-5D2C-4D0A-87AF-DF1602553C19}"/>
              </a:ext>
            </a:extLst>
          </p:cNvPr>
          <p:cNvSpPr/>
          <p:nvPr/>
        </p:nvSpPr>
        <p:spPr>
          <a:xfrm>
            <a:off x="6944139" y="304039"/>
            <a:ext cx="33816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PRZYKŁAD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F19A159-87B3-45AD-A812-645AFC31D49E}"/>
              </a:ext>
            </a:extLst>
          </p:cNvPr>
          <p:cNvSpPr/>
          <p:nvPr/>
        </p:nvSpPr>
        <p:spPr>
          <a:xfrm>
            <a:off x="6944139" y="1833269"/>
            <a:ext cx="609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dirty="0"/>
              <a:t>…</a:t>
            </a:r>
          </a:p>
          <a:p>
            <a:pPr algn="just"/>
            <a:r>
              <a:rPr lang="pl-PL" sz="2400" dirty="0" err="1"/>
              <a:t>class</a:t>
            </a:r>
            <a:r>
              <a:rPr lang="pl-PL" sz="2400" dirty="0"/>
              <a:t> Klasa</a:t>
            </a:r>
          </a:p>
          <a:p>
            <a:pPr algn="just"/>
            <a:r>
              <a:rPr lang="pl-PL" sz="2400" dirty="0"/>
              <a:t>{</a:t>
            </a:r>
          </a:p>
          <a:p>
            <a:pPr algn="just"/>
            <a:r>
              <a:rPr lang="pl-PL" sz="2400" dirty="0"/>
              <a:t>public:</a:t>
            </a:r>
          </a:p>
          <a:p>
            <a:pPr algn="just"/>
            <a:r>
              <a:rPr lang="pl-PL" sz="2400" dirty="0"/>
              <a:t>Klasa(</a:t>
            </a:r>
            <a:r>
              <a:rPr lang="pl-PL" sz="2400" dirty="0" err="1"/>
              <a:t>const</a:t>
            </a:r>
            <a:r>
              <a:rPr lang="pl-PL" sz="2400" dirty="0"/>
              <a:t> Klasa&amp;) = </a:t>
            </a:r>
            <a:r>
              <a:rPr lang="pl-PL" sz="2400" dirty="0" err="1"/>
              <a:t>default</a:t>
            </a:r>
            <a:r>
              <a:rPr lang="pl-PL" sz="2400" dirty="0"/>
              <a:t>;</a:t>
            </a:r>
          </a:p>
          <a:p>
            <a:pPr algn="just"/>
            <a:r>
              <a:rPr lang="pl-PL" sz="2400" dirty="0"/>
              <a:t>Klas&amp; operator=(</a:t>
            </a:r>
            <a:r>
              <a:rPr lang="pl-PL" sz="2400" dirty="0" err="1"/>
              <a:t>const</a:t>
            </a:r>
            <a:r>
              <a:rPr lang="pl-PL" sz="2400" dirty="0"/>
              <a:t> Klasa&amp;) = </a:t>
            </a:r>
            <a:r>
              <a:rPr lang="pl-PL" sz="2400" dirty="0" err="1"/>
              <a:t>delete</a:t>
            </a:r>
            <a:endParaRPr lang="pl-PL" sz="2400" dirty="0"/>
          </a:p>
          <a:p>
            <a:pPr algn="just"/>
            <a:r>
              <a:rPr lang="pl-PL" sz="2400" dirty="0" err="1"/>
              <a:t>void</a:t>
            </a:r>
            <a:r>
              <a:rPr lang="pl-PL" sz="2400" dirty="0"/>
              <a:t> </a:t>
            </a:r>
            <a:r>
              <a:rPr lang="pl-PL" sz="2400" dirty="0" err="1"/>
              <a:t>doSth</a:t>
            </a:r>
            <a:r>
              <a:rPr lang="pl-PL" sz="2400" dirty="0"/>
              <a:t>(</a:t>
            </a:r>
            <a:r>
              <a:rPr lang="pl-PL" sz="2400" dirty="0" err="1"/>
              <a:t>int</a:t>
            </a:r>
            <a:r>
              <a:rPr lang="pl-PL" sz="2400" dirty="0"/>
              <a:t> a);</a:t>
            </a:r>
          </a:p>
          <a:p>
            <a:pPr algn="just"/>
            <a:r>
              <a:rPr lang="pl-PL" sz="2400" dirty="0" err="1"/>
              <a:t>void</a:t>
            </a:r>
            <a:r>
              <a:rPr lang="pl-PL" sz="2400" dirty="0"/>
              <a:t> </a:t>
            </a:r>
            <a:r>
              <a:rPr lang="pl-PL" sz="2400" dirty="0" err="1"/>
              <a:t>doSth</a:t>
            </a:r>
            <a:r>
              <a:rPr lang="pl-PL" sz="2400" dirty="0"/>
              <a:t>(string a) = </a:t>
            </a:r>
            <a:r>
              <a:rPr lang="pl-PL" sz="2400" dirty="0" err="1"/>
              <a:t>delete</a:t>
            </a:r>
            <a:r>
              <a:rPr lang="pl-PL" sz="2400" dirty="0"/>
              <a:t>;</a:t>
            </a:r>
          </a:p>
          <a:p>
            <a:pPr algn="just"/>
            <a:r>
              <a:rPr lang="pl-PL" sz="2400" dirty="0"/>
              <a:t>…</a:t>
            </a:r>
          </a:p>
          <a:p>
            <a:pPr algn="just"/>
            <a:r>
              <a:rPr lang="pl-PL" sz="2400" dirty="0"/>
              <a:t>};</a:t>
            </a:r>
          </a:p>
          <a:p>
            <a:pPr algn="just"/>
            <a:r>
              <a:rPr lang="pl-PL" sz="2400" dirty="0"/>
              <a:t>…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2959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6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Q13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899774" y="1905478"/>
            <a:ext cx="108932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Jakiego „</a:t>
            </a:r>
            <a:r>
              <a:rPr lang="pl-PL" sz="2400" b="1" dirty="0" err="1"/>
              <a:t>keyword</a:t>
            </a:r>
            <a:r>
              <a:rPr lang="pl-PL" sz="2400" b="1" dirty="0"/>
              <a:t>” używamy, aby nakazać kompilatorowi sprawdzenie czy dana funkcja nadpisuje funkcję wirtualną z klasy bazowej ?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delete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override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final</a:t>
            </a:r>
            <a:endParaRPr lang="pl-PL" sz="2400" b="1" dirty="0"/>
          </a:p>
          <a:p>
            <a:pPr marL="342900" indent="-342900" algn="just">
              <a:buFontTx/>
              <a:buAutoNum type="alphaLcParenR"/>
            </a:pPr>
            <a:r>
              <a:rPr lang="pl-PL" sz="2400" b="1" dirty="0" err="1"/>
              <a:t>default</a:t>
            </a:r>
            <a:endParaRPr lang="pl-PL" sz="2400" b="1" dirty="0"/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22037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516834" y="337969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385391" y="1808467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516834" y="1842847"/>
            <a:ext cx="50623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Jakiego „</a:t>
            </a:r>
            <a:r>
              <a:rPr lang="pl-PL" sz="2400" b="1" dirty="0" err="1"/>
              <a:t>keyword</a:t>
            </a:r>
            <a:r>
              <a:rPr lang="pl-PL" sz="2400" b="1" dirty="0"/>
              <a:t>” używamy, aby nakazać kompilatorowi sprawdzenie czy dana funkcja nadpisuje funkcję wirtualną z klasy bazowej ?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delete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>
                <a:highlight>
                  <a:srgbClr val="00FF00"/>
                </a:highlight>
              </a:rPr>
              <a:t>override</a:t>
            </a:r>
            <a:endParaRPr lang="pl-PL" sz="2400" b="1" dirty="0">
              <a:highlight>
                <a:srgbClr val="00FF00"/>
              </a:highlight>
            </a:endParaRPr>
          </a:p>
          <a:p>
            <a:pPr marL="342900" indent="-342900" algn="just">
              <a:buAutoNum type="alphaLcParenR"/>
            </a:pPr>
            <a:r>
              <a:rPr lang="pl-PL" sz="2400" b="1" dirty="0" err="1"/>
              <a:t>final</a:t>
            </a:r>
            <a:endParaRPr lang="pl-PL" sz="2400" b="1" dirty="0"/>
          </a:p>
          <a:p>
            <a:pPr marL="342900" indent="-342900" algn="just">
              <a:buFontTx/>
              <a:buAutoNum type="alphaLcParenR"/>
            </a:pPr>
            <a:r>
              <a:rPr lang="pl-PL" sz="2400" b="1" dirty="0" err="1"/>
              <a:t>default</a:t>
            </a:r>
            <a:endParaRPr lang="pl-PL" sz="2400" b="1" dirty="0"/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F98BC-5D2C-4D0A-87AF-DF1602553C19}"/>
              </a:ext>
            </a:extLst>
          </p:cNvPr>
          <p:cNvSpPr/>
          <p:nvPr/>
        </p:nvSpPr>
        <p:spPr>
          <a:xfrm>
            <a:off x="6944139" y="304039"/>
            <a:ext cx="33816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PRZYKŁAD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F19A159-87B3-45AD-A812-645AFC31D49E}"/>
              </a:ext>
            </a:extLst>
          </p:cNvPr>
          <p:cNvSpPr/>
          <p:nvPr/>
        </p:nvSpPr>
        <p:spPr>
          <a:xfrm>
            <a:off x="6944139" y="1808467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dirty="0"/>
              <a:t>…</a:t>
            </a:r>
          </a:p>
          <a:p>
            <a:pPr algn="just"/>
            <a:r>
              <a:rPr lang="pl-PL" sz="2400" dirty="0" err="1"/>
              <a:t>struct</a:t>
            </a:r>
            <a:r>
              <a:rPr lang="pl-PL" sz="2400" dirty="0"/>
              <a:t> A</a:t>
            </a:r>
          </a:p>
          <a:p>
            <a:pPr algn="just"/>
            <a:r>
              <a:rPr lang="pl-PL" sz="2400" dirty="0"/>
              <a:t>{</a:t>
            </a:r>
          </a:p>
          <a:p>
            <a:pPr algn="just"/>
            <a:r>
              <a:rPr lang="pl-PL" sz="2400" dirty="0"/>
              <a:t>	</a:t>
            </a:r>
            <a:r>
              <a:rPr lang="pl-PL" sz="2400" dirty="0" err="1"/>
              <a:t>virtual</a:t>
            </a:r>
            <a:r>
              <a:rPr lang="pl-PL" sz="2400" dirty="0"/>
              <a:t> </a:t>
            </a:r>
            <a:r>
              <a:rPr lang="pl-PL" sz="2400" dirty="0" err="1"/>
              <a:t>void</a:t>
            </a:r>
            <a:r>
              <a:rPr lang="pl-PL" sz="2400" dirty="0"/>
              <a:t> </a:t>
            </a:r>
            <a:r>
              <a:rPr lang="pl-PL" sz="2400" dirty="0" err="1"/>
              <a:t>foo</a:t>
            </a:r>
            <a:r>
              <a:rPr lang="pl-PL" sz="2400" dirty="0"/>
              <a:t>() = 0;</a:t>
            </a:r>
          </a:p>
          <a:p>
            <a:pPr algn="just"/>
            <a:r>
              <a:rPr lang="pl-PL" sz="2400" dirty="0"/>
              <a:t>	…</a:t>
            </a:r>
          </a:p>
          <a:p>
            <a:pPr algn="just"/>
            <a:r>
              <a:rPr lang="pl-PL" sz="2400" dirty="0"/>
              <a:t>};</a:t>
            </a:r>
          </a:p>
          <a:p>
            <a:pPr algn="just"/>
            <a:endParaRPr lang="pl-PL" sz="2400" dirty="0"/>
          </a:p>
          <a:p>
            <a:pPr algn="just"/>
            <a:r>
              <a:rPr lang="pl-PL" sz="2400" dirty="0" err="1"/>
              <a:t>Struct</a:t>
            </a:r>
            <a:r>
              <a:rPr lang="pl-PL" sz="2400" dirty="0"/>
              <a:t> B : A</a:t>
            </a:r>
          </a:p>
          <a:p>
            <a:pPr algn="just"/>
            <a:r>
              <a:rPr lang="pl-PL" sz="2400" dirty="0"/>
              <a:t>{</a:t>
            </a:r>
          </a:p>
          <a:p>
            <a:pPr algn="just"/>
            <a:r>
              <a:rPr lang="pl-PL" sz="2400" dirty="0"/>
              <a:t>	</a:t>
            </a:r>
            <a:r>
              <a:rPr lang="pl-PL" sz="2400" dirty="0" err="1"/>
              <a:t>void</a:t>
            </a:r>
            <a:r>
              <a:rPr lang="pl-PL" sz="2400" dirty="0"/>
              <a:t> </a:t>
            </a:r>
            <a:r>
              <a:rPr lang="pl-PL" sz="2400" dirty="0" err="1"/>
              <a:t>foo</a:t>
            </a:r>
            <a:r>
              <a:rPr lang="pl-PL" sz="2400" dirty="0"/>
              <a:t>() </a:t>
            </a:r>
            <a:r>
              <a:rPr lang="pl-PL" sz="2400" dirty="0" err="1"/>
              <a:t>override</a:t>
            </a:r>
            <a:r>
              <a:rPr lang="pl-PL" sz="2400" dirty="0"/>
              <a:t> {}</a:t>
            </a:r>
          </a:p>
          <a:p>
            <a:pPr algn="just"/>
            <a:r>
              <a:rPr lang="pl-PL" sz="2400" dirty="0"/>
              <a:t>	…</a:t>
            </a:r>
          </a:p>
          <a:p>
            <a:pPr algn="just"/>
            <a:r>
              <a:rPr lang="pl-PL" sz="2400" dirty="0"/>
              <a:t>};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5098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904146" y="132522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3048000" y="187472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800" b="1" dirty="0" err="1">
                <a:latin typeface="Calibri" panose="020F0502020204030204" pitchFamily="34" charset="0"/>
              </a:rPr>
              <a:t>Output</a:t>
            </a:r>
            <a:r>
              <a:rPr lang="pl-PL" sz="2800" b="1" dirty="0">
                <a:latin typeface="Calibri" panose="020F0502020204030204" pitchFamily="34" charset="0"/>
              </a:rPr>
              <a:t>:</a:t>
            </a: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Błąd kompilacji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highlight>
                  <a:srgbClr val="00FF00"/>
                </a:highlight>
                <a:latin typeface="Calibri" panose="020F0502020204030204" pitchFamily="34" charset="0"/>
              </a:rPr>
              <a:t>1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Niezdefiniowane zachowanie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0</a:t>
            </a:r>
          </a:p>
          <a:p>
            <a:pPr marL="342900" indent="-342900" algn="just">
              <a:buAutoNum type="alphaLcParenR"/>
            </a:pPr>
            <a:r>
              <a:rPr lang="pl-PL" sz="2800" b="1" dirty="0" err="1">
                <a:latin typeface="Calibri" panose="020F0502020204030204" pitchFamily="34" charset="0"/>
              </a:rPr>
              <a:t>false</a:t>
            </a:r>
            <a:endParaRPr lang="pl-PL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6609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6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Q14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899774" y="1905478"/>
            <a:ext cx="108932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Jakiego „</a:t>
            </a:r>
            <a:r>
              <a:rPr lang="pl-PL" sz="2400" b="1" dirty="0" err="1"/>
              <a:t>keyword</a:t>
            </a:r>
            <a:r>
              <a:rPr lang="pl-PL" sz="2400" b="1" dirty="0"/>
              <a:t>” używamy, aby zablokować możliwość dziedziczenia po danej klasie ?  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delete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override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final</a:t>
            </a:r>
            <a:endParaRPr lang="pl-PL" sz="2400" b="1" dirty="0"/>
          </a:p>
          <a:p>
            <a:pPr marL="342900" indent="-342900" algn="just">
              <a:buFontTx/>
              <a:buAutoNum type="alphaLcParenR"/>
            </a:pPr>
            <a:r>
              <a:rPr lang="pl-PL" sz="2400" b="1" dirty="0" err="1"/>
              <a:t>default</a:t>
            </a:r>
            <a:endParaRPr lang="pl-PL" sz="2400" b="1" dirty="0"/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26834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516834" y="337969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385391" y="1808467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516834" y="1842847"/>
            <a:ext cx="506233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Jakiego „</a:t>
            </a:r>
            <a:r>
              <a:rPr lang="pl-PL" sz="2400" b="1" dirty="0" err="1"/>
              <a:t>keyword</a:t>
            </a:r>
            <a:r>
              <a:rPr lang="pl-PL" sz="2400" b="1" dirty="0"/>
              <a:t>” używamy, aby zablokować możliwość dziedziczenia po danej klasie ?  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delete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/>
              <a:t>override</a:t>
            </a:r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 err="1">
                <a:highlight>
                  <a:srgbClr val="00FF00"/>
                </a:highlight>
              </a:rPr>
              <a:t>final</a:t>
            </a:r>
            <a:endParaRPr lang="pl-PL" sz="2400" b="1" dirty="0">
              <a:highlight>
                <a:srgbClr val="00FF00"/>
              </a:highlight>
            </a:endParaRPr>
          </a:p>
          <a:p>
            <a:pPr marL="342900" indent="-342900" algn="just">
              <a:buFontTx/>
              <a:buAutoNum type="alphaLcParenR"/>
            </a:pPr>
            <a:r>
              <a:rPr lang="pl-PL" sz="2400" b="1" dirty="0" err="1"/>
              <a:t>default</a:t>
            </a:r>
            <a:endParaRPr lang="pl-PL" sz="2400" b="1" dirty="0"/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F98BC-5D2C-4D0A-87AF-DF1602553C19}"/>
              </a:ext>
            </a:extLst>
          </p:cNvPr>
          <p:cNvSpPr/>
          <p:nvPr/>
        </p:nvSpPr>
        <p:spPr>
          <a:xfrm>
            <a:off x="6944139" y="304039"/>
            <a:ext cx="33816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PRZYKŁAD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F19A159-87B3-45AD-A812-645AFC31D49E}"/>
              </a:ext>
            </a:extLst>
          </p:cNvPr>
          <p:cNvSpPr/>
          <p:nvPr/>
        </p:nvSpPr>
        <p:spPr>
          <a:xfrm>
            <a:off x="6944139" y="1808467"/>
            <a:ext cx="609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dirty="0"/>
              <a:t>…</a:t>
            </a:r>
          </a:p>
          <a:p>
            <a:pPr algn="just"/>
            <a:r>
              <a:rPr lang="pl-PL" sz="2400" dirty="0" err="1"/>
              <a:t>struct</a:t>
            </a:r>
            <a:r>
              <a:rPr lang="pl-PL" sz="2400" dirty="0"/>
              <a:t> A </a:t>
            </a:r>
            <a:r>
              <a:rPr lang="pl-PL" sz="2400" dirty="0" err="1"/>
              <a:t>final</a:t>
            </a:r>
            <a:endParaRPr lang="pl-PL" sz="2400" dirty="0"/>
          </a:p>
          <a:p>
            <a:pPr algn="just"/>
            <a:r>
              <a:rPr lang="pl-PL" sz="2400" dirty="0"/>
              <a:t>{</a:t>
            </a:r>
          </a:p>
          <a:p>
            <a:pPr algn="just"/>
            <a:r>
              <a:rPr lang="pl-PL" sz="2400" dirty="0"/>
              <a:t>};</a:t>
            </a:r>
          </a:p>
          <a:p>
            <a:pPr algn="just"/>
            <a:endParaRPr lang="pl-PL" sz="2400" dirty="0"/>
          </a:p>
          <a:p>
            <a:pPr algn="just"/>
            <a:r>
              <a:rPr lang="pl-PL" sz="2400" dirty="0" err="1"/>
              <a:t>Struct</a:t>
            </a:r>
            <a:r>
              <a:rPr lang="pl-PL" sz="2400" dirty="0"/>
              <a:t> B : A //error</a:t>
            </a:r>
          </a:p>
          <a:p>
            <a:pPr algn="just"/>
            <a:r>
              <a:rPr lang="pl-PL" sz="2400" dirty="0"/>
              <a:t>{</a:t>
            </a:r>
          </a:p>
          <a:p>
            <a:pPr algn="just"/>
            <a:r>
              <a:rPr lang="pl-PL" sz="2400" dirty="0"/>
              <a:t>};</a:t>
            </a:r>
          </a:p>
          <a:p>
            <a:pPr algn="just"/>
            <a:r>
              <a:rPr lang="pl-PL" sz="2400" dirty="0"/>
              <a:t>…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2BF5CEA-DDD6-40AE-8785-9EE36BFD717D}"/>
              </a:ext>
            </a:extLst>
          </p:cNvPr>
          <p:cNvSpPr txBox="1"/>
          <p:nvPr/>
        </p:nvSpPr>
        <p:spPr>
          <a:xfrm>
            <a:off x="516834" y="5594119"/>
            <a:ext cx="1041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*Dodatkowo, </a:t>
            </a:r>
            <a:r>
              <a:rPr lang="pl-PL" dirty="0" err="1"/>
              <a:t>final</a:t>
            </a:r>
            <a:r>
              <a:rPr lang="pl-PL" dirty="0"/>
              <a:t> użyte po deklaracji metody wirtualnej uniemożliwia jej nadpisanie w klasie pochodnej</a:t>
            </a:r>
          </a:p>
        </p:txBody>
      </p:sp>
    </p:spTree>
    <p:extLst>
      <p:ext uri="{BB962C8B-B14F-4D97-AF65-F5344CB8AC3E}">
        <p14:creationId xmlns:p14="http://schemas.microsoft.com/office/powerpoint/2010/main" val="2511909942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6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Q15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1231078" y="1945234"/>
            <a:ext cx="108932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Co się stanie jeśli w programie zostanie wywołana następująca funkcja:</a:t>
            </a:r>
          </a:p>
          <a:p>
            <a:pPr algn="just"/>
            <a:r>
              <a:rPr lang="pl-PL" sz="2400" dirty="0" err="1"/>
              <a:t>void</a:t>
            </a:r>
            <a:r>
              <a:rPr lang="pl-PL" sz="2400" dirty="0"/>
              <a:t> </a:t>
            </a:r>
            <a:r>
              <a:rPr lang="pl-PL" sz="2400" dirty="0" err="1"/>
              <a:t>foo</a:t>
            </a:r>
            <a:r>
              <a:rPr lang="pl-PL" sz="2400" dirty="0"/>
              <a:t>() </a:t>
            </a:r>
            <a:r>
              <a:rPr lang="pl-PL" sz="2400" dirty="0" err="1"/>
              <a:t>noexcept</a:t>
            </a:r>
            <a:r>
              <a:rPr lang="pl-PL" sz="2400" dirty="0"/>
              <a:t> { </a:t>
            </a:r>
            <a:r>
              <a:rPr lang="pl-PL" sz="2400" dirty="0" err="1"/>
              <a:t>throw</a:t>
            </a:r>
            <a:r>
              <a:rPr lang="pl-PL" sz="2400" dirty="0"/>
              <a:t> 42; }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/>
              <a:t>Nic, program będzie działał poprawnie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Jeśli wyjątek zostanie złapany, to program będzie działał dalej poprawnie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Nastąpi zakończenie działania programu (</a:t>
            </a:r>
            <a:r>
              <a:rPr lang="pl-PL" sz="2400" b="1" dirty="0" err="1"/>
              <a:t>std</a:t>
            </a:r>
            <a:r>
              <a:rPr lang="pl-PL" sz="2400" b="1" dirty="0"/>
              <a:t>::</a:t>
            </a:r>
            <a:r>
              <a:rPr lang="pl-PL" sz="2400" b="1" dirty="0" err="1"/>
              <a:t>terminate</a:t>
            </a:r>
            <a:r>
              <a:rPr lang="pl-PL" sz="2400" b="1" dirty="0"/>
              <a:t>)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97029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516834" y="337969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385391" y="1808467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516834" y="1842847"/>
            <a:ext cx="50623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b="1" dirty="0"/>
              <a:t>Co się stanie jeśli w programie zostanie wywołana następująca funkcja:</a:t>
            </a:r>
          </a:p>
          <a:p>
            <a:pPr algn="just"/>
            <a:r>
              <a:rPr lang="pl-PL" sz="2000" dirty="0" err="1"/>
              <a:t>void</a:t>
            </a:r>
            <a:r>
              <a:rPr lang="pl-PL" sz="2000" dirty="0"/>
              <a:t> </a:t>
            </a:r>
            <a:r>
              <a:rPr lang="pl-PL" sz="2000" dirty="0" err="1"/>
              <a:t>foo</a:t>
            </a:r>
            <a:r>
              <a:rPr lang="pl-PL" sz="2000" dirty="0"/>
              <a:t>() </a:t>
            </a:r>
            <a:r>
              <a:rPr lang="pl-PL" sz="2000" dirty="0" err="1"/>
              <a:t>noexcept</a:t>
            </a:r>
            <a:r>
              <a:rPr lang="pl-PL" sz="2000" dirty="0"/>
              <a:t> { </a:t>
            </a:r>
            <a:r>
              <a:rPr lang="pl-PL" sz="2000" dirty="0" err="1"/>
              <a:t>throw</a:t>
            </a:r>
            <a:r>
              <a:rPr lang="pl-PL" sz="2000" dirty="0"/>
              <a:t> 42; }</a:t>
            </a:r>
          </a:p>
          <a:p>
            <a:pPr algn="just"/>
            <a:endParaRPr lang="pl-PL" sz="2000" b="1" dirty="0"/>
          </a:p>
          <a:p>
            <a:pPr marL="342900" indent="-342900" algn="just">
              <a:buAutoNum type="alphaLcParenR"/>
            </a:pPr>
            <a:r>
              <a:rPr lang="pl-PL" sz="2000" b="1" dirty="0"/>
              <a:t>Nic, program będzie działał poprawnie</a:t>
            </a:r>
          </a:p>
          <a:p>
            <a:pPr marL="342900" indent="-342900" algn="just">
              <a:buAutoNum type="alphaLcParenR"/>
            </a:pPr>
            <a:r>
              <a:rPr lang="pl-PL" sz="2000" b="1" dirty="0"/>
              <a:t>Jeśli wyjątek zostanie złapany, to program będzie działał dalej poprawnie</a:t>
            </a:r>
          </a:p>
          <a:p>
            <a:pPr marL="342900" indent="-342900" algn="just">
              <a:buAutoNum type="alphaLcParenR"/>
            </a:pPr>
            <a:r>
              <a:rPr lang="pl-PL" sz="2000" b="1" dirty="0">
                <a:highlight>
                  <a:srgbClr val="00FF00"/>
                </a:highlight>
              </a:rPr>
              <a:t>Nastąpi zakończenie działania programu (</a:t>
            </a:r>
            <a:r>
              <a:rPr lang="pl-PL" sz="2000" b="1" dirty="0" err="1">
                <a:highlight>
                  <a:srgbClr val="00FF00"/>
                </a:highlight>
              </a:rPr>
              <a:t>std</a:t>
            </a:r>
            <a:r>
              <a:rPr lang="pl-PL" sz="2000" b="1" dirty="0">
                <a:highlight>
                  <a:srgbClr val="00FF00"/>
                </a:highlight>
              </a:rPr>
              <a:t>::</a:t>
            </a:r>
            <a:r>
              <a:rPr lang="pl-PL" sz="2000" b="1" dirty="0" err="1">
                <a:highlight>
                  <a:srgbClr val="00FF00"/>
                </a:highlight>
              </a:rPr>
              <a:t>terminate</a:t>
            </a:r>
            <a:r>
              <a:rPr lang="pl-PL" sz="2000" b="1" dirty="0">
                <a:highlight>
                  <a:srgbClr val="00FF00"/>
                </a:highlight>
              </a:rPr>
              <a:t>)</a:t>
            </a:r>
          </a:p>
          <a:p>
            <a:pPr algn="just"/>
            <a:endParaRPr lang="pl-PL" sz="2000" b="1" dirty="0"/>
          </a:p>
          <a:p>
            <a:pPr marL="342900" indent="-342900" algn="just">
              <a:buAutoNum type="alphaLcParenR"/>
            </a:pPr>
            <a:endParaRPr lang="pl-PL" sz="2000" b="1" dirty="0"/>
          </a:p>
          <a:p>
            <a:pPr algn="just"/>
            <a:endParaRPr lang="pl-PL" sz="2000" b="1" dirty="0">
              <a:latin typeface="Calibri" panose="020F0502020204030204" pitchFamily="34" charset="0"/>
            </a:endParaRPr>
          </a:p>
          <a:p>
            <a:pPr algn="just"/>
            <a:endParaRPr lang="pl-PL" sz="20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000" b="1" dirty="0">
              <a:latin typeface="Calibri" panose="020F0502020204030204" pitchFamily="34" charset="0"/>
            </a:endParaRPr>
          </a:p>
          <a:p>
            <a:pPr algn="just"/>
            <a:endParaRPr lang="pl-PL" sz="2000" b="1" dirty="0">
              <a:latin typeface="Calibri" panose="020F0502020204030204" pitchFamily="34" charset="0"/>
            </a:endParaRPr>
          </a:p>
          <a:p>
            <a:pPr algn="just"/>
            <a:endParaRPr lang="pl-PL" sz="2000" b="1" dirty="0">
              <a:latin typeface="Calibri" panose="020F050202020403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F98BC-5D2C-4D0A-87AF-DF1602553C19}"/>
              </a:ext>
            </a:extLst>
          </p:cNvPr>
          <p:cNvSpPr/>
          <p:nvPr/>
        </p:nvSpPr>
        <p:spPr>
          <a:xfrm>
            <a:off x="6758609" y="337968"/>
            <a:ext cx="33816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PRZYKŁAD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F19A159-87B3-45AD-A812-645AFC31D49E}"/>
              </a:ext>
            </a:extLst>
          </p:cNvPr>
          <p:cNvSpPr/>
          <p:nvPr/>
        </p:nvSpPr>
        <p:spPr>
          <a:xfrm>
            <a:off x="6758609" y="1808467"/>
            <a:ext cx="609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Calibri" panose="020F0502020204030204" pitchFamily="34" charset="0"/>
              </a:rPr>
              <a:t>…</a:t>
            </a:r>
          </a:p>
          <a:p>
            <a:pPr algn="just"/>
            <a:r>
              <a:rPr lang="pl-PL" dirty="0" err="1">
                <a:latin typeface="Calibri" panose="020F0502020204030204" pitchFamily="34" charset="0"/>
              </a:rPr>
              <a:t>void</a:t>
            </a:r>
            <a:r>
              <a:rPr lang="pl-PL" dirty="0">
                <a:latin typeface="Calibri" panose="020F0502020204030204" pitchFamily="34" charset="0"/>
              </a:rPr>
              <a:t> foo1() </a:t>
            </a:r>
            <a:r>
              <a:rPr lang="pl-PL" dirty="0" err="1">
                <a:latin typeface="Calibri" panose="020F0502020204030204" pitchFamily="34" charset="0"/>
              </a:rPr>
              <a:t>noexcept</a:t>
            </a:r>
            <a:r>
              <a:rPr lang="pl-PL" dirty="0">
                <a:latin typeface="Calibri" panose="020F0502020204030204" pitchFamily="34" charset="0"/>
              </a:rPr>
              <a:t> {}</a:t>
            </a:r>
          </a:p>
          <a:p>
            <a:pPr algn="just"/>
            <a:r>
              <a:rPr lang="pl-PL" dirty="0">
                <a:latin typeface="Calibri" panose="020F0502020204030204" pitchFamily="34" charset="0"/>
              </a:rPr>
              <a:t>…</a:t>
            </a:r>
          </a:p>
          <a:p>
            <a:pPr algn="just"/>
            <a:r>
              <a:rPr lang="pl-PL" dirty="0" err="1">
                <a:latin typeface="Calibri" panose="020F0502020204030204" pitchFamily="34" charset="0"/>
              </a:rPr>
              <a:t>void</a:t>
            </a:r>
            <a:r>
              <a:rPr lang="pl-PL" dirty="0">
                <a:latin typeface="Calibri" panose="020F0502020204030204" pitchFamily="34" charset="0"/>
              </a:rPr>
              <a:t> foo1() </a:t>
            </a:r>
            <a:r>
              <a:rPr lang="pl-PL" dirty="0" err="1">
                <a:latin typeface="Calibri" panose="020F0502020204030204" pitchFamily="34" charset="0"/>
              </a:rPr>
              <a:t>noexcept</a:t>
            </a:r>
            <a:r>
              <a:rPr lang="pl-PL" dirty="0">
                <a:latin typeface="Calibri" panose="020F0502020204030204" pitchFamily="34" charset="0"/>
              </a:rPr>
              <a:t>(</a:t>
            </a:r>
            <a:r>
              <a:rPr lang="pl-PL" dirty="0" err="1">
                <a:latin typeface="Calibri" panose="020F0502020204030204" pitchFamily="34" charset="0"/>
              </a:rPr>
              <a:t>true</a:t>
            </a:r>
            <a:r>
              <a:rPr lang="pl-PL" dirty="0">
                <a:latin typeface="Calibri" panose="020F0502020204030204" pitchFamily="34" charset="0"/>
              </a:rPr>
              <a:t>) {}</a:t>
            </a:r>
          </a:p>
          <a:p>
            <a:pPr algn="just"/>
            <a:r>
              <a:rPr lang="pl-PL" dirty="0">
                <a:latin typeface="Calibri" panose="020F0502020204030204" pitchFamily="34" charset="0"/>
              </a:rPr>
              <a:t>…</a:t>
            </a:r>
          </a:p>
          <a:p>
            <a:pPr algn="just"/>
            <a:endParaRPr lang="pl-PL" dirty="0">
              <a:latin typeface="Calibri" panose="020F0502020204030204" pitchFamily="34" charset="0"/>
            </a:endParaRPr>
          </a:p>
          <a:p>
            <a:pPr algn="just"/>
            <a:r>
              <a:rPr lang="pl-PL" b="1" dirty="0" err="1">
                <a:latin typeface="Calibri" panose="020F0502020204030204" pitchFamily="34" charset="0"/>
              </a:rPr>
              <a:t>noexcept</a:t>
            </a:r>
            <a:r>
              <a:rPr lang="pl-PL" b="1" dirty="0">
                <a:latin typeface="Calibri" panose="020F0502020204030204" pitchFamily="34" charset="0"/>
              </a:rPr>
              <a:t> = </a:t>
            </a:r>
            <a:r>
              <a:rPr lang="pl-PL" b="1" dirty="0" err="1">
                <a:latin typeface="Calibri" panose="020F0502020204030204" pitchFamily="34" charset="0"/>
              </a:rPr>
              <a:t>noexcept</a:t>
            </a:r>
            <a:r>
              <a:rPr lang="pl-PL" b="1" dirty="0">
                <a:latin typeface="Calibri" panose="020F0502020204030204" pitchFamily="34" charset="0"/>
              </a:rPr>
              <a:t>(</a:t>
            </a:r>
            <a:r>
              <a:rPr lang="pl-PL" b="1" dirty="0" err="1">
                <a:latin typeface="Calibri" panose="020F0502020204030204" pitchFamily="34" charset="0"/>
              </a:rPr>
              <a:t>true</a:t>
            </a:r>
            <a:r>
              <a:rPr lang="pl-PL" b="1" dirty="0">
                <a:latin typeface="Calibri" panose="020F0502020204030204" pitchFamily="34" charset="0"/>
              </a:rPr>
              <a:t>) = funkcja nie rzuca wyjątku</a:t>
            </a:r>
          </a:p>
          <a:p>
            <a:pPr algn="just"/>
            <a:endParaRPr lang="pl-PL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72175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6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Q16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7007754" y="2170522"/>
            <a:ext cx="401678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800" b="1" dirty="0"/>
              <a:t>Czy kod się skompiluje ?</a:t>
            </a:r>
          </a:p>
          <a:p>
            <a:pPr algn="just"/>
            <a:endParaRPr lang="pl-PL" sz="2800" b="1" dirty="0"/>
          </a:p>
          <a:p>
            <a:pPr marL="342900" indent="-342900" algn="just">
              <a:buAutoNum type="alphaLcParenR"/>
            </a:pPr>
            <a:r>
              <a:rPr lang="pl-PL" sz="2800" b="1" dirty="0"/>
              <a:t>tak</a:t>
            </a:r>
          </a:p>
          <a:p>
            <a:pPr marL="342900" indent="-342900" algn="just">
              <a:buAutoNum type="alphaLcParenR"/>
            </a:pPr>
            <a:r>
              <a:rPr lang="pl-PL" sz="2800" b="1" dirty="0"/>
              <a:t>nie</a:t>
            </a: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4810539" y="2647263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581722" y="217052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800" dirty="0"/>
              <a:t>…</a:t>
            </a:r>
          </a:p>
          <a:p>
            <a:r>
              <a:rPr lang="pl-PL" sz="2800" dirty="0" err="1"/>
              <a:t>int</a:t>
            </a:r>
            <a:r>
              <a:rPr lang="pl-PL" sz="2800" dirty="0"/>
              <a:t> a = 5;</a:t>
            </a:r>
          </a:p>
          <a:p>
            <a:r>
              <a:rPr lang="pl-PL" sz="2800" dirty="0" err="1"/>
              <a:t>constexpr</a:t>
            </a:r>
            <a:r>
              <a:rPr lang="pl-PL" sz="2800" dirty="0"/>
              <a:t> b = a;</a:t>
            </a:r>
          </a:p>
          <a:p>
            <a:r>
              <a:rPr lang="pl-PL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25444067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516834" y="337969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385391" y="1808467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516834" y="2265187"/>
            <a:ext cx="50623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800" b="1" dirty="0"/>
              <a:t>Czy kod się skompiluje ?</a:t>
            </a:r>
          </a:p>
          <a:p>
            <a:pPr algn="just"/>
            <a:endParaRPr lang="pl-PL" sz="2800" b="1" dirty="0"/>
          </a:p>
          <a:p>
            <a:pPr marL="342900" indent="-342900" algn="just">
              <a:buAutoNum type="alphaLcParenR"/>
            </a:pPr>
            <a:r>
              <a:rPr lang="pl-PL" sz="2800" b="1" dirty="0"/>
              <a:t>tak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highlight>
                  <a:srgbClr val="00FF00"/>
                </a:highlight>
              </a:rPr>
              <a:t>nie</a:t>
            </a:r>
          </a:p>
          <a:p>
            <a:pPr marL="342900" indent="-342900" algn="just">
              <a:buAutoNum type="alphaLcParenR"/>
            </a:pPr>
            <a:endParaRPr lang="pl-PL" sz="2800" b="1" dirty="0"/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F98BC-5D2C-4D0A-87AF-DF1602553C19}"/>
              </a:ext>
            </a:extLst>
          </p:cNvPr>
          <p:cNvSpPr/>
          <p:nvPr/>
        </p:nvSpPr>
        <p:spPr>
          <a:xfrm>
            <a:off x="6188765" y="337969"/>
            <a:ext cx="39092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CONSTEXPR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F19A159-87B3-45AD-A812-645AFC31D49E}"/>
              </a:ext>
            </a:extLst>
          </p:cNvPr>
          <p:cNvSpPr/>
          <p:nvPr/>
        </p:nvSpPr>
        <p:spPr>
          <a:xfrm>
            <a:off x="6096000" y="2166767"/>
            <a:ext cx="597673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dirty="0">
                <a:latin typeface="Calibri" panose="020F0502020204030204" pitchFamily="34" charset="0"/>
              </a:rPr>
              <a:t>Wyrażenia oznaczone przez </a:t>
            </a:r>
            <a:r>
              <a:rPr lang="pl-PL" sz="2000" dirty="0" err="1">
                <a:latin typeface="Calibri" panose="020F0502020204030204" pitchFamily="34" charset="0"/>
              </a:rPr>
              <a:t>constexpr</a:t>
            </a:r>
            <a:r>
              <a:rPr lang="pl-PL" sz="2000" dirty="0">
                <a:latin typeface="Calibri" panose="020F0502020204030204" pitchFamily="34" charset="0"/>
              </a:rPr>
              <a:t> są wykonywane</a:t>
            </a:r>
          </a:p>
          <a:p>
            <a:pPr algn="just"/>
            <a:r>
              <a:rPr lang="pl-PL" sz="2000" dirty="0">
                <a:latin typeface="Calibri" panose="020F0502020204030204" pitchFamily="34" charset="0"/>
              </a:rPr>
              <a:t>przez kompilator podczas kompilacji; nie mogą posiadać wartości, które są nieznane w czasie trwania kompilacji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87088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6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Q16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6439183" y="2185598"/>
            <a:ext cx="57528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b="1" dirty="0"/>
              <a:t>Co zostanie wyświetlone ?</a:t>
            </a:r>
          </a:p>
          <a:p>
            <a:pPr algn="just"/>
            <a:endParaRPr lang="pl-PL" sz="2000" b="1" dirty="0"/>
          </a:p>
          <a:p>
            <a:pPr marL="342900" indent="-342900" algn="just">
              <a:buAutoNum type="alphaLcParenR"/>
            </a:pPr>
            <a:r>
              <a:rPr lang="pl-PL" sz="2000" b="1" dirty="0"/>
              <a:t>17</a:t>
            </a:r>
          </a:p>
          <a:p>
            <a:pPr marL="342900" indent="-342900" algn="just">
              <a:buAutoNum type="alphaLcParenR"/>
            </a:pPr>
            <a:r>
              <a:rPr lang="pl-PL" sz="2000" b="1" dirty="0"/>
              <a:t>Nic, wystąpi błąd kompilacji, ponieważ, </a:t>
            </a:r>
            <a:r>
              <a:rPr lang="pl-PL" sz="2000" b="1" dirty="0" err="1"/>
              <a:t>alignas</a:t>
            </a:r>
            <a:r>
              <a:rPr lang="pl-PL" sz="2000" b="1" dirty="0"/>
              <a:t> przyjmuje tylko dodatnie potęgi 2</a:t>
            </a:r>
          </a:p>
          <a:p>
            <a:pPr marL="342900" indent="-342900" algn="just">
              <a:buAutoNum type="alphaLcParenR"/>
            </a:pPr>
            <a:r>
              <a:rPr lang="pl-PL" sz="2000" b="1" dirty="0"/>
              <a:t>0</a:t>
            </a: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4810539" y="2647263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343183" y="232409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400" dirty="0"/>
              <a:t>…</a:t>
            </a:r>
          </a:p>
          <a:p>
            <a:r>
              <a:rPr lang="pl-PL" sz="2400" dirty="0" err="1"/>
              <a:t>struct</a:t>
            </a:r>
            <a:r>
              <a:rPr lang="pl-PL" sz="2400" dirty="0"/>
              <a:t> </a:t>
            </a:r>
            <a:r>
              <a:rPr lang="pl-PL" sz="2400" dirty="0" err="1"/>
              <a:t>alignas</a:t>
            </a:r>
            <a:r>
              <a:rPr lang="pl-PL" sz="2400" dirty="0"/>
              <a:t>(17) </a:t>
            </a:r>
            <a:r>
              <a:rPr lang="pl-PL" sz="2400" dirty="0" err="1"/>
              <a:t>emptyStruct</a:t>
            </a:r>
            <a:r>
              <a:rPr lang="pl-PL" sz="2400" dirty="0"/>
              <a:t> {};</a:t>
            </a:r>
          </a:p>
          <a:p>
            <a:r>
              <a:rPr lang="pl-PL" sz="2400" dirty="0" err="1"/>
              <a:t>std</a:t>
            </a:r>
            <a:r>
              <a:rPr lang="pl-PL" sz="2400" dirty="0"/>
              <a:t>::</a:t>
            </a:r>
            <a:r>
              <a:rPr lang="pl-PL" sz="2400" dirty="0" err="1"/>
              <a:t>cout</a:t>
            </a:r>
            <a:r>
              <a:rPr lang="pl-PL" sz="2400" dirty="0"/>
              <a:t>&lt;&lt;</a:t>
            </a:r>
            <a:r>
              <a:rPr lang="pl-PL" sz="2400" dirty="0" err="1"/>
              <a:t>alignof</a:t>
            </a:r>
            <a:r>
              <a:rPr lang="pl-PL" sz="2400" dirty="0"/>
              <a:t>(</a:t>
            </a:r>
            <a:r>
              <a:rPr lang="pl-PL" sz="2400" dirty="0" err="1"/>
              <a:t>emptyStruct</a:t>
            </a:r>
            <a:r>
              <a:rPr lang="pl-PL" sz="2400" dirty="0"/>
              <a:t>);</a:t>
            </a:r>
          </a:p>
          <a:p>
            <a:r>
              <a:rPr lang="pl-P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5797864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506577" y="437829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385391" y="1808467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1616764" y="2171823"/>
            <a:ext cx="1088003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b="1" dirty="0"/>
              <a:t>Co zostanie wyświetlone ?</a:t>
            </a:r>
          </a:p>
          <a:p>
            <a:pPr algn="just"/>
            <a:endParaRPr lang="pl-PL" sz="2000" b="1" dirty="0"/>
          </a:p>
          <a:p>
            <a:pPr marL="342900" indent="-342900" algn="just">
              <a:buAutoNum type="alphaLcParenR"/>
            </a:pPr>
            <a:r>
              <a:rPr lang="pl-PL" sz="2000" b="1" dirty="0"/>
              <a:t>17</a:t>
            </a:r>
          </a:p>
          <a:p>
            <a:pPr marL="342900" indent="-342900" algn="just">
              <a:buAutoNum type="alphaLcParenR"/>
            </a:pPr>
            <a:r>
              <a:rPr lang="pl-PL" sz="2000" b="1" dirty="0">
                <a:highlight>
                  <a:srgbClr val="00FF00"/>
                </a:highlight>
              </a:rPr>
              <a:t>Nic, wystąpi błąd kompilacji, ponieważ, </a:t>
            </a:r>
            <a:r>
              <a:rPr lang="pl-PL" sz="2000" b="1" dirty="0" err="1">
                <a:highlight>
                  <a:srgbClr val="00FF00"/>
                </a:highlight>
              </a:rPr>
              <a:t>alignas</a:t>
            </a:r>
            <a:r>
              <a:rPr lang="pl-PL" sz="2000" b="1" dirty="0">
                <a:highlight>
                  <a:srgbClr val="00FF00"/>
                </a:highlight>
              </a:rPr>
              <a:t> przyjmuje tylko dodatnie potęgi 2</a:t>
            </a:r>
          </a:p>
          <a:p>
            <a:pPr marL="342900" indent="-342900" algn="just">
              <a:buAutoNum type="alphaLcParenR"/>
            </a:pPr>
            <a:r>
              <a:rPr lang="pl-PL" sz="2000" b="1" dirty="0"/>
              <a:t>0</a:t>
            </a:r>
          </a:p>
          <a:p>
            <a:pPr algn="just"/>
            <a:endParaRPr lang="pl-PL" sz="3200" b="1" dirty="0"/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42744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6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Q17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899774" y="1905478"/>
            <a:ext cx="108932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Zaznacz prawidłową deklarację konstruktora przenoszącego klasy Class: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/>
              <a:t>Class(Class&amp;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Class(Class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Class(Class&amp;&amp;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Class(</a:t>
            </a:r>
            <a:r>
              <a:rPr lang="pl-PL" sz="2400" b="1" dirty="0" err="1"/>
              <a:t>const</a:t>
            </a:r>
            <a:r>
              <a:rPr lang="pl-PL" sz="2400" b="1" dirty="0"/>
              <a:t> Class&amp;&amp;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24950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851133" y="0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743199" y="1755457"/>
            <a:ext cx="7606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1311964" y="2232510"/>
            <a:ext cx="108800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Zaznacz prawidłową deklarację konstruktora przenoszącego klasy Class: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/>
              <a:t>Class(Class&amp;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Class(Class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>
                <a:highlight>
                  <a:srgbClr val="00FF00"/>
                </a:highlight>
              </a:rPr>
              <a:t>Class(Class&amp;&amp; </a:t>
            </a:r>
            <a:r>
              <a:rPr lang="pl-PL" sz="2400" b="1" dirty="0" err="1">
                <a:highlight>
                  <a:srgbClr val="00FF00"/>
                </a:highlight>
              </a:rPr>
              <a:t>src</a:t>
            </a:r>
            <a:r>
              <a:rPr lang="pl-PL" sz="2400" b="1" dirty="0">
                <a:highlight>
                  <a:srgbClr val="00FF00"/>
                </a:highlight>
              </a:rPr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Class(</a:t>
            </a:r>
            <a:r>
              <a:rPr lang="pl-PL" sz="2400" b="1" dirty="0" err="1"/>
              <a:t>const</a:t>
            </a:r>
            <a:r>
              <a:rPr lang="pl-PL" sz="2400" b="1" dirty="0"/>
              <a:t> Class&amp;&amp;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8655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D3D1734-18CF-47E9-AE39-833CC9078E43}"/>
              </a:ext>
            </a:extLst>
          </p:cNvPr>
          <p:cNvSpPr txBox="1"/>
          <p:nvPr/>
        </p:nvSpPr>
        <p:spPr>
          <a:xfrm>
            <a:off x="1616765" y="1710180"/>
            <a:ext cx="323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390990" y="115673"/>
            <a:ext cx="10919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2372139" y="2033345"/>
            <a:ext cx="744772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 err="1">
                <a:latin typeface="Calibri" panose="020F0502020204030204" pitchFamily="34" charset="0"/>
              </a:rPr>
              <a:t>int</a:t>
            </a:r>
            <a:r>
              <a:rPr lang="pl-PL" sz="2400" b="1" dirty="0">
                <a:latin typeface="Calibri" panose="020F0502020204030204" pitchFamily="34" charset="0"/>
              </a:rPr>
              <a:t>* </a:t>
            </a:r>
            <a:r>
              <a:rPr lang="pl-PL" sz="2400" b="1" dirty="0" err="1">
                <a:latin typeface="Calibri" panose="020F0502020204030204" pitchFamily="34" charset="0"/>
              </a:rPr>
              <a:t>ptr</a:t>
            </a:r>
            <a:r>
              <a:rPr lang="pl-PL" sz="2400" b="1" dirty="0">
                <a:latin typeface="Calibri" panose="020F0502020204030204" pitchFamily="34" charset="0"/>
              </a:rPr>
              <a:t> {};</a:t>
            </a:r>
          </a:p>
          <a:p>
            <a:pPr algn="just"/>
            <a:r>
              <a:rPr lang="pl-PL" sz="2400" b="1" dirty="0">
                <a:latin typeface="Calibri" panose="020F0502020204030204" pitchFamily="34" charset="0"/>
              </a:rPr>
              <a:t>Powyższe wyrażenie spowoduje:</a:t>
            </a: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r>
              <a:rPr lang="pl-PL" sz="2400" b="1" dirty="0">
                <a:latin typeface="Calibri" panose="020F0502020204030204" pitchFamily="34" charset="0"/>
              </a:rPr>
              <a:t>Niezdefiniowane zachowanie programu</a:t>
            </a:r>
          </a:p>
          <a:p>
            <a:pPr marL="342900" indent="-342900" algn="just">
              <a:buAutoNum type="alphaLcParenR"/>
            </a:pPr>
            <a:r>
              <a:rPr lang="pl-PL" sz="2400" b="1" dirty="0">
                <a:latin typeface="Calibri" panose="020F0502020204030204" pitchFamily="34" charset="0"/>
              </a:rPr>
              <a:t>Ustawi wskaźnik na losowe miejsce w pamięci</a:t>
            </a:r>
          </a:p>
          <a:p>
            <a:pPr marL="342900" indent="-342900" algn="just">
              <a:buAutoNum type="alphaLcParenR"/>
            </a:pPr>
            <a:r>
              <a:rPr lang="pl-PL" sz="2400" b="1" dirty="0">
                <a:latin typeface="Calibri" panose="020F0502020204030204" pitchFamily="34" charset="0"/>
              </a:rPr>
              <a:t>Ten wskaźnik na nic nie wskazuje</a:t>
            </a:r>
          </a:p>
          <a:p>
            <a:pPr marL="342900" indent="-342900" algn="just">
              <a:buAutoNum type="alphaLcParenR"/>
            </a:pPr>
            <a:r>
              <a:rPr lang="pl-PL" sz="2400" b="1" dirty="0">
                <a:latin typeface="Calibri" panose="020F0502020204030204" pitchFamily="34" charset="0"/>
              </a:rPr>
              <a:t>Wskaźnik będzie wskazywał na </a:t>
            </a:r>
            <a:r>
              <a:rPr lang="pl-PL" sz="2400" b="1" dirty="0" err="1">
                <a:latin typeface="Calibri" panose="020F0502020204030204" pitchFamily="34" charset="0"/>
              </a:rPr>
              <a:t>nullptr</a:t>
            </a:r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r>
              <a:rPr lang="pl-PL" sz="2400" b="1" dirty="0">
                <a:latin typeface="Calibri" panose="020F0502020204030204" pitchFamily="34" charset="0"/>
              </a:rPr>
              <a:t>Kod się nie skompiluje</a:t>
            </a: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04385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6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Q18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899774" y="1905478"/>
            <a:ext cx="108932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Zaznacz prawidłową deklarację przenoszącego operatora przypisania klasy Class: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/>
              <a:t>Class&amp; operator=(Class&amp;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Class operator=(Class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Class&amp; operator=(Class&amp;&amp;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Class operator=(</a:t>
            </a:r>
            <a:r>
              <a:rPr lang="pl-PL" sz="2400" b="1" dirty="0" err="1"/>
              <a:t>const</a:t>
            </a:r>
            <a:r>
              <a:rPr lang="pl-PL" sz="2400" b="1" dirty="0"/>
              <a:t> Class&amp;&amp;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7308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864385" y="104997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743199" y="1755457"/>
            <a:ext cx="7606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1106555" y="2009389"/>
            <a:ext cx="108800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/>
              <a:t>Zaznacz prawidłową deklarację przenoszącego operatora przypisania klasy Class: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/>
              <a:t>Class&amp; operator=(Class&amp;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Class operator=(Class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>
                <a:highlight>
                  <a:srgbClr val="00FF00"/>
                </a:highlight>
              </a:rPr>
              <a:t>Class&amp; operator=(Class&amp;&amp; </a:t>
            </a:r>
            <a:r>
              <a:rPr lang="pl-PL" sz="2400" b="1" dirty="0" err="1">
                <a:highlight>
                  <a:srgbClr val="00FF00"/>
                </a:highlight>
              </a:rPr>
              <a:t>src</a:t>
            </a:r>
            <a:r>
              <a:rPr lang="pl-PL" sz="2400" b="1" dirty="0">
                <a:highlight>
                  <a:srgbClr val="00FF00"/>
                </a:highlight>
              </a:rPr>
              <a:t>)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Class operator=(</a:t>
            </a:r>
            <a:r>
              <a:rPr lang="pl-PL" sz="2400" b="1" dirty="0" err="1"/>
              <a:t>const</a:t>
            </a:r>
            <a:r>
              <a:rPr lang="pl-PL" sz="2400" b="1" dirty="0"/>
              <a:t> Class&amp;&amp; </a:t>
            </a:r>
            <a:r>
              <a:rPr lang="pl-PL" sz="2400" b="1" dirty="0" err="1"/>
              <a:t>src</a:t>
            </a:r>
            <a:r>
              <a:rPr lang="pl-PL" sz="2400" b="1" dirty="0"/>
              <a:t>)</a:t>
            </a: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96117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6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Q19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7659757" y="2119337"/>
            <a:ext cx="57528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 err="1"/>
              <a:t>Output</a:t>
            </a:r>
            <a:r>
              <a:rPr lang="pl-PL" sz="2400" b="1" dirty="0"/>
              <a:t>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/>
              <a:t>0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9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-6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6</a:t>
            </a: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5196226" y="2651087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210661" y="229759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400" dirty="0"/>
              <a:t>…</a:t>
            </a:r>
          </a:p>
          <a:p>
            <a:r>
              <a:rPr lang="es-ES" sz="2400" dirty="0"/>
              <a:t> auto lambda = [](int x, int y) {</a:t>
            </a:r>
            <a:endParaRPr lang="pl-PL" sz="2400" dirty="0"/>
          </a:p>
          <a:p>
            <a:r>
              <a:rPr lang="es-ES" sz="2400" dirty="0"/>
              <a:t>return abs(x) + abs(y); };</a:t>
            </a:r>
          </a:p>
          <a:p>
            <a:r>
              <a:rPr lang="pl-PL" sz="2400" dirty="0" err="1"/>
              <a:t>cout</a:t>
            </a:r>
            <a:r>
              <a:rPr lang="pl-PL" sz="2400" dirty="0"/>
              <a:t> &lt;&lt; lambda(-3, 3);</a:t>
            </a:r>
          </a:p>
          <a:p>
            <a:r>
              <a:rPr lang="pl-P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3123165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851133" y="93271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743199" y="1755457"/>
            <a:ext cx="7606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5052884" y="1755457"/>
            <a:ext cx="28491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3200" b="1" dirty="0" err="1"/>
              <a:t>Output</a:t>
            </a:r>
            <a:r>
              <a:rPr lang="pl-PL" sz="3200" b="1" dirty="0"/>
              <a:t>:</a:t>
            </a:r>
          </a:p>
          <a:p>
            <a:pPr algn="just"/>
            <a:endParaRPr lang="pl-PL" sz="3200" b="1" dirty="0"/>
          </a:p>
          <a:p>
            <a:pPr marL="342900" indent="-342900" algn="just">
              <a:buAutoNum type="alphaLcParenR"/>
            </a:pPr>
            <a:r>
              <a:rPr lang="pl-PL" sz="3200" b="1" dirty="0"/>
              <a:t>0</a:t>
            </a:r>
          </a:p>
          <a:p>
            <a:pPr marL="342900" indent="-342900" algn="just">
              <a:buAutoNum type="alphaLcParenR"/>
            </a:pPr>
            <a:r>
              <a:rPr lang="pl-PL" sz="3200" b="1" dirty="0"/>
              <a:t>9</a:t>
            </a:r>
          </a:p>
          <a:p>
            <a:pPr marL="342900" indent="-342900" algn="just">
              <a:buAutoNum type="alphaLcParenR"/>
            </a:pPr>
            <a:r>
              <a:rPr lang="pl-PL" sz="3200" b="1" dirty="0"/>
              <a:t>-6</a:t>
            </a:r>
          </a:p>
          <a:p>
            <a:pPr marL="342900" indent="-342900" algn="just">
              <a:buAutoNum type="alphaLcParenR"/>
            </a:pPr>
            <a:r>
              <a:rPr lang="pl-PL" sz="3200" b="1" dirty="0">
                <a:highlight>
                  <a:srgbClr val="00FF00"/>
                </a:highlight>
              </a:rPr>
              <a:t>6</a:t>
            </a:r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31671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196227" y="115673"/>
            <a:ext cx="14814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Q20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8587411" y="2413337"/>
            <a:ext cx="57528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 err="1"/>
              <a:t>Output</a:t>
            </a:r>
            <a:r>
              <a:rPr lang="pl-PL" sz="2400" b="1" dirty="0"/>
              <a:t>: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r>
              <a:rPr lang="pl-PL" sz="2400" b="1" dirty="0"/>
              <a:t>1, 3, 4, 4, 5, 6,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1, 3, 4, 5, 6,</a:t>
            </a:r>
          </a:p>
          <a:p>
            <a:pPr marL="342900" indent="-342900" algn="just">
              <a:buAutoNum type="alphaLcParenR"/>
            </a:pPr>
            <a:r>
              <a:rPr lang="pl-PL" sz="2400" b="1" dirty="0"/>
              <a:t>1, 4, 6, 3, 4, 5,</a:t>
            </a:r>
          </a:p>
          <a:p>
            <a:pPr algn="just"/>
            <a:endParaRPr lang="pl-PL" sz="2400" b="1" dirty="0"/>
          </a:p>
          <a:p>
            <a:pPr marL="342900" indent="-342900" algn="just">
              <a:buAutoNum type="alphaLcParenR"/>
            </a:pPr>
            <a:endParaRPr lang="pl-PL" sz="2400" b="1" dirty="0"/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0" y="2413337"/>
            <a:ext cx="110404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 std::vector&lt;int&gt; num = { 1,4,6,3,4,5 };</a:t>
            </a:r>
          </a:p>
          <a:p>
            <a:r>
              <a:rPr lang="pl-PL" dirty="0"/>
              <a:t>    </a:t>
            </a:r>
            <a:r>
              <a:rPr lang="pl-PL" dirty="0" err="1"/>
              <a:t>std</a:t>
            </a:r>
            <a:r>
              <a:rPr lang="pl-PL" dirty="0"/>
              <a:t>::sort(</a:t>
            </a:r>
            <a:r>
              <a:rPr lang="pl-PL" dirty="0" err="1"/>
              <a:t>num.begin</a:t>
            </a:r>
            <a:r>
              <a:rPr lang="pl-PL" dirty="0"/>
              <a:t>(), </a:t>
            </a:r>
            <a:r>
              <a:rPr lang="pl-PL" dirty="0" err="1"/>
              <a:t>num.end</a:t>
            </a:r>
            <a:r>
              <a:rPr lang="pl-PL" dirty="0"/>
              <a:t>(), [](</a:t>
            </a:r>
            <a:r>
              <a:rPr lang="pl-PL" dirty="0" err="1"/>
              <a:t>int</a:t>
            </a:r>
            <a:r>
              <a:rPr lang="pl-PL" dirty="0"/>
              <a:t> a, </a:t>
            </a:r>
            <a:r>
              <a:rPr lang="pl-PL" dirty="0" err="1"/>
              <a:t>int</a:t>
            </a:r>
            <a:r>
              <a:rPr lang="pl-PL" dirty="0"/>
              <a:t> b)</a:t>
            </a:r>
          </a:p>
          <a:p>
            <a:r>
              <a:rPr lang="pl-PL" dirty="0"/>
              <a:t>    {</a:t>
            </a:r>
          </a:p>
          <a:p>
            <a:r>
              <a:rPr lang="pl-PL" dirty="0"/>
              <a:t>        return a &lt; b;</a:t>
            </a:r>
          </a:p>
          <a:p>
            <a:r>
              <a:rPr lang="pl-PL" dirty="0"/>
              <a:t>    });</a:t>
            </a:r>
          </a:p>
          <a:p>
            <a:endParaRPr lang="pl-PL" dirty="0"/>
          </a:p>
          <a:p>
            <a:r>
              <a:rPr lang="pl-PL" dirty="0"/>
              <a:t>    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copy</a:t>
            </a:r>
            <a:r>
              <a:rPr lang="pl-PL" dirty="0"/>
              <a:t>(</a:t>
            </a:r>
            <a:r>
              <a:rPr lang="pl-PL" dirty="0" err="1"/>
              <a:t>num.begin</a:t>
            </a:r>
            <a:r>
              <a:rPr lang="pl-PL" dirty="0"/>
              <a:t>(), </a:t>
            </a:r>
            <a:r>
              <a:rPr lang="pl-PL" dirty="0" err="1"/>
              <a:t>num.end</a:t>
            </a:r>
            <a:r>
              <a:rPr lang="pl-PL" dirty="0"/>
              <a:t>(), 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ostream_iterator</a:t>
            </a:r>
            <a:r>
              <a:rPr lang="pl-PL" dirty="0"/>
              <a:t>&lt;</a:t>
            </a:r>
            <a:r>
              <a:rPr lang="pl-PL" dirty="0" err="1"/>
              <a:t>int</a:t>
            </a:r>
            <a:r>
              <a:rPr lang="pl-PL" dirty="0"/>
              <a:t>&gt;(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cout</a:t>
            </a:r>
            <a:r>
              <a:rPr lang="pl-PL" dirty="0"/>
              <a:t>, ", "));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773043241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652350" y="125945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743199" y="1755457"/>
            <a:ext cx="7606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400" b="1" dirty="0">
              <a:latin typeface="Calibri" panose="020F0502020204030204" pitchFamily="34" charset="0"/>
            </a:endParaRPr>
          </a:p>
          <a:p>
            <a:pPr algn="just"/>
            <a:endParaRPr lang="pl-PL" sz="24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4693171" y="1967492"/>
            <a:ext cx="370680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3200" b="1" dirty="0" err="1"/>
              <a:t>Output</a:t>
            </a:r>
            <a:r>
              <a:rPr lang="pl-PL" sz="3200" b="1" dirty="0"/>
              <a:t>:</a:t>
            </a:r>
          </a:p>
          <a:p>
            <a:pPr algn="just"/>
            <a:endParaRPr lang="pl-PL" sz="3200" b="1" dirty="0"/>
          </a:p>
          <a:p>
            <a:pPr marL="342900" indent="-342900" algn="just">
              <a:buAutoNum type="alphaLcParenR"/>
            </a:pPr>
            <a:r>
              <a:rPr lang="pl-PL" sz="3200" b="1" dirty="0">
                <a:highlight>
                  <a:srgbClr val="00FF00"/>
                </a:highlight>
              </a:rPr>
              <a:t>1, 3, 4, 4, 5, 6,</a:t>
            </a:r>
          </a:p>
          <a:p>
            <a:pPr marL="342900" indent="-342900" algn="just">
              <a:buAutoNum type="alphaLcParenR"/>
            </a:pPr>
            <a:r>
              <a:rPr lang="pl-PL" sz="3200" b="1" dirty="0"/>
              <a:t>1, 3, 4, 5, 6,</a:t>
            </a:r>
          </a:p>
          <a:p>
            <a:pPr marL="342900" indent="-342900" algn="just">
              <a:buAutoNum type="alphaLcParenR"/>
            </a:pPr>
            <a:r>
              <a:rPr lang="pl-PL" sz="3200" b="1" dirty="0"/>
              <a:t>1, 4, 6, 3, 4, 5,</a:t>
            </a:r>
          </a:p>
          <a:p>
            <a:pPr algn="just"/>
            <a:endParaRPr lang="pl-PL" sz="3200" b="1" dirty="0"/>
          </a:p>
          <a:p>
            <a:pPr marL="342900" indent="-342900" algn="just">
              <a:buAutoNum type="alphaLcParenR"/>
            </a:pPr>
            <a:endParaRPr lang="pl-PL" sz="3200" b="1" dirty="0"/>
          </a:p>
          <a:p>
            <a:pPr algn="just"/>
            <a:endParaRPr lang="pl-PL" sz="3200" b="1" dirty="0">
              <a:latin typeface="Calibri" panose="020F0502020204030204" pitchFamily="34" charset="0"/>
            </a:endParaRPr>
          </a:p>
          <a:p>
            <a:pPr algn="just"/>
            <a:endParaRPr lang="pl-PL" sz="32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3200" b="1" dirty="0">
              <a:latin typeface="Calibri" panose="020F0502020204030204" pitchFamily="34" charset="0"/>
            </a:endParaRPr>
          </a:p>
          <a:p>
            <a:pPr algn="just"/>
            <a:endParaRPr lang="pl-PL" sz="3200" b="1" dirty="0">
              <a:latin typeface="Calibri" panose="020F0502020204030204" pitchFamily="34" charset="0"/>
            </a:endParaRPr>
          </a:p>
          <a:p>
            <a:pPr algn="just"/>
            <a:endParaRPr lang="pl-PL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311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904146" y="132522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292626" y="1848224"/>
            <a:ext cx="76067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800" b="1" dirty="0" err="1">
                <a:latin typeface="Calibri" panose="020F0502020204030204" pitchFamily="34" charset="0"/>
              </a:rPr>
              <a:t>int</a:t>
            </a:r>
            <a:r>
              <a:rPr lang="pl-PL" sz="2800" b="1" dirty="0">
                <a:latin typeface="Calibri" panose="020F0502020204030204" pitchFamily="34" charset="0"/>
              </a:rPr>
              <a:t>* </a:t>
            </a:r>
            <a:r>
              <a:rPr lang="pl-PL" sz="2800" b="1" dirty="0" err="1">
                <a:latin typeface="Calibri" panose="020F0502020204030204" pitchFamily="34" charset="0"/>
              </a:rPr>
              <a:t>ptr</a:t>
            </a:r>
            <a:r>
              <a:rPr lang="pl-PL" sz="2800" b="1" dirty="0">
                <a:latin typeface="Calibri" panose="020F0502020204030204" pitchFamily="34" charset="0"/>
              </a:rPr>
              <a:t> {};</a:t>
            </a:r>
          </a:p>
          <a:p>
            <a:pPr algn="just"/>
            <a:r>
              <a:rPr lang="pl-PL" sz="2800" b="1" dirty="0">
                <a:latin typeface="Calibri" panose="020F0502020204030204" pitchFamily="34" charset="0"/>
              </a:rPr>
              <a:t>Powyższe wyrażenie spowoduje:</a:t>
            </a: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Niezdefiniowane zachowanie programu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Ustawi wskaźnik na losowe miejsce w pamięci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Ten wskaźnik na nic nie wskazuje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highlight>
                  <a:srgbClr val="00FF00"/>
                </a:highlight>
                <a:latin typeface="Calibri" panose="020F0502020204030204" pitchFamily="34" charset="0"/>
              </a:rPr>
              <a:t>Wskaźnik będzie wskazywał na </a:t>
            </a:r>
            <a:r>
              <a:rPr lang="pl-PL" sz="2800" b="1" dirty="0" err="1">
                <a:highlight>
                  <a:srgbClr val="00FF00"/>
                </a:highlight>
                <a:latin typeface="Calibri" panose="020F0502020204030204" pitchFamily="34" charset="0"/>
              </a:rPr>
              <a:t>nullptr</a:t>
            </a:r>
            <a:endParaRPr lang="pl-PL" sz="2800" b="1" dirty="0">
              <a:highlight>
                <a:srgbClr val="00FF00"/>
              </a:highlight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Kod się nie skompiluje</a:t>
            </a:r>
          </a:p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2244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D3D1734-18CF-47E9-AE39-833CC9078E43}"/>
              </a:ext>
            </a:extLst>
          </p:cNvPr>
          <p:cNvSpPr txBox="1"/>
          <p:nvPr/>
        </p:nvSpPr>
        <p:spPr>
          <a:xfrm>
            <a:off x="940904" y="1571395"/>
            <a:ext cx="32335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3200" b="1" dirty="0">
                <a:latin typeface="Calibri" panose="020F0502020204030204" pitchFamily="34" charset="0"/>
              </a:rPr>
              <a:t>…</a:t>
            </a:r>
          </a:p>
          <a:p>
            <a:pPr algn="just"/>
            <a:r>
              <a:rPr lang="pl-PL" sz="3200" b="1" dirty="0" err="1">
                <a:latin typeface="Calibri" panose="020F0502020204030204" pitchFamily="34" charset="0"/>
              </a:rPr>
              <a:t>void</a:t>
            </a:r>
            <a:r>
              <a:rPr lang="pl-PL" sz="3200" b="1" dirty="0">
                <a:latin typeface="Calibri" panose="020F0502020204030204" pitchFamily="34" charset="0"/>
              </a:rPr>
              <a:t> </a:t>
            </a:r>
            <a:r>
              <a:rPr lang="pl-PL" sz="3200" b="1" dirty="0" err="1">
                <a:latin typeface="Calibri" panose="020F0502020204030204" pitchFamily="34" charset="0"/>
              </a:rPr>
              <a:t>foo</a:t>
            </a:r>
            <a:r>
              <a:rPr lang="pl-PL" sz="3200" b="1" dirty="0">
                <a:latin typeface="Calibri" panose="020F0502020204030204" pitchFamily="34" charset="0"/>
              </a:rPr>
              <a:t>(</a:t>
            </a:r>
            <a:r>
              <a:rPr lang="pl-PL" sz="3200" b="1" dirty="0" err="1">
                <a:latin typeface="Calibri" panose="020F0502020204030204" pitchFamily="34" charset="0"/>
              </a:rPr>
              <a:t>int</a:t>
            </a:r>
            <a:r>
              <a:rPr lang="pl-PL" sz="3200" b="1" dirty="0">
                <a:latin typeface="Calibri" panose="020F0502020204030204" pitchFamily="34" charset="0"/>
              </a:rPr>
              <a:t>);</a:t>
            </a:r>
          </a:p>
          <a:p>
            <a:pPr algn="just"/>
            <a:r>
              <a:rPr lang="pl-PL" sz="3200" b="1" dirty="0" err="1">
                <a:latin typeface="Calibri" panose="020F0502020204030204" pitchFamily="34" charset="0"/>
              </a:rPr>
              <a:t>void</a:t>
            </a:r>
            <a:r>
              <a:rPr lang="pl-PL" sz="3200" b="1" dirty="0">
                <a:latin typeface="Calibri" panose="020F0502020204030204" pitchFamily="34" charset="0"/>
              </a:rPr>
              <a:t> </a:t>
            </a:r>
            <a:r>
              <a:rPr lang="pl-PL" sz="3200" b="1" dirty="0" err="1">
                <a:latin typeface="Calibri" panose="020F0502020204030204" pitchFamily="34" charset="0"/>
              </a:rPr>
              <a:t>foo</a:t>
            </a:r>
            <a:r>
              <a:rPr lang="pl-PL" sz="3200" b="1" dirty="0">
                <a:latin typeface="Calibri" panose="020F0502020204030204" pitchFamily="34" charset="0"/>
              </a:rPr>
              <a:t>(</a:t>
            </a:r>
            <a:r>
              <a:rPr lang="pl-PL" sz="3200" b="1" dirty="0" err="1">
                <a:latin typeface="Calibri" panose="020F0502020204030204" pitchFamily="34" charset="0"/>
              </a:rPr>
              <a:t>void</a:t>
            </a:r>
            <a:r>
              <a:rPr lang="pl-PL" sz="3200" b="1" dirty="0">
                <a:latin typeface="Calibri" panose="020F0502020204030204" pitchFamily="34" charset="0"/>
              </a:rPr>
              <a:t>*)</a:t>
            </a:r>
          </a:p>
          <a:p>
            <a:pPr algn="just"/>
            <a:r>
              <a:rPr lang="pl-PL" sz="3200" b="1" dirty="0" err="1">
                <a:latin typeface="Calibri" panose="020F0502020204030204" pitchFamily="34" charset="0"/>
              </a:rPr>
              <a:t>void</a:t>
            </a:r>
            <a:r>
              <a:rPr lang="pl-PL" sz="3200" b="1" dirty="0">
                <a:latin typeface="Calibri" panose="020F0502020204030204" pitchFamily="34" charset="0"/>
              </a:rPr>
              <a:t> </a:t>
            </a:r>
            <a:r>
              <a:rPr lang="pl-PL" sz="3200" b="1" dirty="0" err="1">
                <a:latin typeface="Calibri" panose="020F0502020204030204" pitchFamily="34" charset="0"/>
              </a:rPr>
              <a:t>foo</a:t>
            </a:r>
            <a:r>
              <a:rPr lang="pl-PL" sz="3200" b="1" dirty="0">
                <a:latin typeface="Calibri" panose="020F0502020204030204" pitchFamily="34" charset="0"/>
              </a:rPr>
              <a:t>(</a:t>
            </a:r>
            <a:r>
              <a:rPr lang="pl-PL" sz="3200" b="1" dirty="0" err="1">
                <a:latin typeface="Calibri" panose="020F0502020204030204" pitchFamily="34" charset="0"/>
              </a:rPr>
              <a:t>nullptr_t</a:t>
            </a:r>
            <a:r>
              <a:rPr lang="pl-PL" sz="3200" b="1" dirty="0">
                <a:latin typeface="Calibri" panose="020F0502020204030204" pitchFamily="34" charset="0"/>
              </a:rPr>
              <a:t>);</a:t>
            </a:r>
          </a:p>
          <a:p>
            <a:pPr algn="just"/>
            <a:r>
              <a:rPr lang="pl-PL" sz="3200" b="1" dirty="0">
                <a:latin typeface="Calibri" panose="020F0502020204030204" pitchFamily="34" charset="0"/>
              </a:rPr>
              <a:t>…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390990" y="115673"/>
            <a:ext cx="10919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6082745" y="1736229"/>
            <a:ext cx="595022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b="1" dirty="0">
                <a:latin typeface="Calibri" panose="020F0502020204030204" pitchFamily="34" charset="0"/>
              </a:rPr>
              <a:t>Która funkcja zostanie wywołana jeśli użyjemy </a:t>
            </a:r>
            <a:r>
              <a:rPr lang="pl-PL" sz="2000" b="1" dirty="0" err="1">
                <a:latin typeface="Calibri" panose="020F0502020204030204" pitchFamily="34" charset="0"/>
              </a:rPr>
              <a:t>foo</a:t>
            </a:r>
            <a:r>
              <a:rPr lang="pl-PL" sz="2000" b="1" dirty="0">
                <a:latin typeface="Calibri" panose="020F0502020204030204" pitchFamily="34" charset="0"/>
              </a:rPr>
              <a:t>(</a:t>
            </a:r>
            <a:r>
              <a:rPr lang="pl-PL" sz="2000" b="1" dirty="0" err="1">
                <a:latin typeface="Calibri" panose="020F0502020204030204" pitchFamily="34" charset="0"/>
              </a:rPr>
              <a:t>nullptr</a:t>
            </a:r>
            <a:r>
              <a:rPr lang="pl-PL" sz="2000" b="1" dirty="0">
                <a:latin typeface="Calibri" panose="020F0502020204030204" pitchFamily="34" charset="0"/>
              </a:rPr>
              <a:t>) ?</a:t>
            </a:r>
          </a:p>
          <a:p>
            <a:pPr algn="just"/>
            <a:endParaRPr lang="pl-PL" sz="20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r>
              <a:rPr lang="pl-PL" sz="2000" b="1" dirty="0" err="1">
                <a:latin typeface="Calibri" panose="020F0502020204030204" pitchFamily="34" charset="0"/>
              </a:rPr>
              <a:t>void</a:t>
            </a:r>
            <a:r>
              <a:rPr lang="pl-PL" sz="2000" b="1" dirty="0">
                <a:latin typeface="Calibri" panose="020F0502020204030204" pitchFamily="34" charset="0"/>
              </a:rPr>
              <a:t> </a:t>
            </a:r>
            <a:r>
              <a:rPr lang="pl-PL" sz="2000" b="1" dirty="0" err="1">
                <a:latin typeface="Calibri" panose="020F0502020204030204" pitchFamily="34" charset="0"/>
              </a:rPr>
              <a:t>foo</a:t>
            </a:r>
            <a:r>
              <a:rPr lang="pl-PL" sz="2000" b="1" dirty="0">
                <a:latin typeface="Calibri" panose="020F0502020204030204" pitchFamily="34" charset="0"/>
              </a:rPr>
              <a:t>(</a:t>
            </a:r>
            <a:r>
              <a:rPr lang="pl-PL" sz="2000" b="1" dirty="0" err="1">
                <a:latin typeface="Calibri" panose="020F0502020204030204" pitchFamily="34" charset="0"/>
              </a:rPr>
              <a:t>int</a:t>
            </a:r>
            <a:r>
              <a:rPr lang="pl-PL" sz="2000" b="1" dirty="0">
                <a:latin typeface="Calibri" panose="020F0502020204030204" pitchFamily="34" charset="0"/>
              </a:rPr>
              <a:t>)</a:t>
            </a:r>
          </a:p>
          <a:p>
            <a:pPr marL="342900" indent="-342900" algn="just">
              <a:buAutoNum type="alphaLcParenR"/>
            </a:pPr>
            <a:r>
              <a:rPr lang="pl-PL" sz="2000" b="1" dirty="0" err="1">
                <a:latin typeface="Calibri" panose="020F0502020204030204" pitchFamily="34" charset="0"/>
              </a:rPr>
              <a:t>void</a:t>
            </a:r>
            <a:r>
              <a:rPr lang="pl-PL" sz="2000" b="1" dirty="0">
                <a:latin typeface="Calibri" panose="020F0502020204030204" pitchFamily="34" charset="0"/>
              </a:rPr>
              <a:t> </a:t>
            </a:r>
            <a:r>
              <a:rPr lang="pl-PL" sz="2000" b="1" dirty="0" err="1">
                <a:latin typeface="Calibri" panose="020F0502020204030204" pitchFamily="34" charset="0"/>
              </a:rPr>
              <a:t>foo</a:t>
            </a:r>
            <a:r>
              <a:rPr lang="pl-PL" sz="2000" b="1" dirty="0">
                <a:latin typeface="Calibri" panose="020F0502020204030204" pitchFamily="34" charset="0"/>
              </a:rPr>
              <a:t>(</a:t>
            </a:r>
            <a:r>
              <a:rPr lang="pl-PL" sz="2000" b="1" dirty="0" err="1">
                <a:latin typeface="Calibri" panose="020F0502020204030204" pitchFamily="34" charset="0"/>
              </a:rPr>
              <a:t>void</a:t>
            </a:r>
            <a:r>
              <a:rPr lang="pl-PL" sz="2000" b="1" dirty="0">
                <a:latin typeface="Calibri" panose="020F0502020204030204" pitchFamily="34" charset="0"/>
              </a:rPr>
              <a:t>*)</a:t>
            </a:r>
          </a:p>
          <a:p>
            <a:pPr marL="342900" indent="-342900" algn="just">
              <a:buAutoNum type="alphaLcParenR"/>
            </a:pPr>
            <a:r>
              <a:rPr lang="pl-PL" sz="2000" b="1" dirty="0" err="1">
                <a:latin typeface="Calibri" panose="020F0502020204030204" pitchFamily="34" charset="0"/>
              </a:rPr>
              <a:t>void</a:t>
            </a:r>
            <a:r>
              <a:rPr lang="pl-PL" sz="2000" b="1" dirty="0">
                <a:latin typeface="Calibri" panose="020F0502020204030204" pitchFamily="34" charset="0"/>
              </a:rPr>
              <a:t> </a:t>
            </a:r>
            <a:r>
              <a:rPr lang="pl-PL" sz="2000" b="1" dirty="0" err="1">
                <a:latin typeface="Calibri" panose="020F0502020204030204" pitchFamily="34" charset="0"/>
              </a:rPr>
              <a:t>foo</a:t>
            </a:r>
            <a:r>
              <a:rPr lang="pl-PL" sz="2000" b="1" dirty="0">
                <a:latin typeface="Calibri" panose="020F0502020204030204" pitchFamily="34" charset="0"/>
              </a:rPr>
              <a:t>(</a:t>
            </a:r>
            <a:r>
              <a:rPr lang="pl-PL" sz="2000" b="1" dirty="0" err="1">
                <a:latin typeface="Calibri" panose="020F0502020204030204" pitchFamily="34" charset="0"/>
              </a:rPr>
              <a:t>nullptr_t</a:t>
            </a:r>
            <a:r>
              <a:rPr lang="pl-PL" sz="2000" b="1" dirty="0">
                <a:latin typeface="Calibri" panose="020F0502020204030204" pitchFamily="34" charset="0"/>
              </a:rPr>
              <a:t>)</a:t>
            </a:r>
          </a:p>
          <a:p>
            <a:pPr marL="342900" indent="-342900" algn="just">
              <a:buAutoNum type="alphaLcParenR"/>
            </a:pPr>
            <a:r>
              <a:rPr lang="pl-PL" sz="2000" b="1" dirty="0">
                <a:latin typeface="Calibri" panose="020F0502020204030204" pitchFamily="34" charset="0"/>
              </a:rPr>
              <a:t>Żadna sygnatura funkcji nie pasuje do tego wywołania</a:t>
            </a: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b="1" dirty="0">
              <a:latin typeface="Calibri" panose="020F0502020204030204" pitchFamily="34" charset="0"/>
            </a:endParaRPr>
          </a:p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4485859" y="2453816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784705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904146" y="132522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292626" y="1848224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3048000" y="1841144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800" b="1" dirty="0">
                <a:latin typeface="Calibri" panose="020F0502020204030204" pitchFamily="34" charset="0"/>
              </a:rPr>
              <a:t>Która funkcja zostanie wywołana jeśli użyjemy </a:t>
            </a:r>
            <a:r>
              <a:rPr lang="pl-PL" sz="2800" b="1" dirty="0" err="1">
                <a:latin typeface="Calibri" panose="020F0502020204030204" pitchFamily="34" charset="0"/>
              </a:rPr>
              <a:t>foo</a:t>
            </a:r>
            <a:r>
              <a:rPr lang="pl-PL" sz="2800" b="1" dirty="0">
                <a:latin typeface="Calibri" panose="020F0502020204030204" pitchFamily="34" charset="0"/>
              </a:rPr>
              <a:t>(</a:t>
            </a:r>
            <a:r>
              <a:rPr lang="pl-PL" sz="2800" b="1" dirty="0" err="1">
                <a:latin typeface="Calibri" panose="020F0502020204030204" pitchFamily="34" charset="0"/>
              </a:rPr>
              <a:t>nullptr</a:t>
            </a:r>
            <a:r>
              <a:rPr lang="pl-PL" sz="2800" b="1" dirty="0">
                <a:latin typeface="Calibri" panose="020F0502020204030204" pitchFamily="34" charset="0"/>
              </a:rPr>
              <a:t>) ?</a:t>
            </a: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r>
              <a:rPr lang="pl-PL" sz="2800" b="1" dirty="0" err="1">
                <a:latin typeface="Calibri" panose="020F0502020204030204" pitchFamily="34" charset="0"/>
              </a:rPr>
              <a:t>void</a:t>
            </a:r>
            <a:r>
              <a:rPr lang="pl-PL" sz="2800" b="1" dirty="0">
                <a:latin typeface="Calibri" panose="020F0502020204030204" pitchFamily="34" charset="0"/>
              </a:rPr>
              <a:t> </a:t>
            </a:r>
            <a:r>
              <a:rPr lang="pl-PL" sz="2800" b="1" dirty="0" err="1">
                <a:latin typeface="Calibri" panose="020F0502020204030204" pitchFamily="34" charset="0"/>
              </a:rPr>
              <a:t>foo</a:t>
            </a:r>
            <a:r>
              <a:rPr lang="pl-PL" sz="2800" b="1" dirty="0">
                <a:latin typeface="Calibri" panose="020F0502020204030204" pitchFamily="34" charset="0"/>
              </a:rPr>
              <a:t>(</a:t>
            </a:r>
            <a:r>
              <a:rPr lang="pl-PL" sz="2800" b="1" dirty="0" err="1">
                <a:latin typeface="Calibri" panose="020F0502020204030204" pitchFamily="34" charset="0"/>
              </a:rPr>
              <a:t>int</a:t>
            </a:r>
            <a:r>
              <a:rPr lang="pl-PL" sz="2800" b="1" dirty="0">
                <a:latin typeface="Calibri" panose="020F0502020204030204" pitchFamily="34" charset="0"/>
              </a:rPr>
              <a:t>)</a:t>
            </a:r>
          </a:p>
          <a:p>
            <a:pPr marL="342900" indent="-342900" algn="just">
              <a:buAutoNum type="alphaLcParenR"/>
            </a:pPr>
            <a:r>
              <a:rPr lang="pl-PL" sz="2800" b="1" dirty="0" err="1">
                <a:latin typeface="Calibri" panose="020F0502020204030204" pitchFamily="34" charset="0"/>
              </a:rPr>
              <a:t>void</a:t>
            </a:r>
            <a:r>
              <a:rPr lang="pl-PL" sz="2800" b="1" dirty="0">
                <a:latin typeface="Calibri" panose="020F0502020204030204" pitchFamily="34" charset="0"/>
              </a:rPr>
              <a:t> </a:t>
            </a:r>
            <a:r>
              <a:rPr lang="pl-PL" sz="2800" b="1" dirty="0" err="1">
                <a:latin typeface="Calibri" panose="020F0502020204030204" pitchFamily="34" charset="0"/>
              </a:rPr>
              <a:t>foo</a:t>
            </a:r>
            <a:r>
              <a:rPr lang="pl-PL" sz="2800" b="1" dirty="0">
                <a:latin typeface="Calibri" panose="020F0502020204030204" pitchFamily="34" charset="0"/>
              </a:rPr>
              <a:t>(</a:t>
            </a:r>
            <a:r>
              <a:rPr lang="pl-PL" sz="2800" b="1" dirty="0" err="1">
                <a:latin typeface="Calibri" panose="020F0502020204030204" pitchFamily="34" charset="0"/>
              </a:rPr>
              <a:t>void</a:t>
            </a:r>
            <a:r>
              <a:rPr lang="pl-PL" sz="2800" b="1" dirty="0">
                <a:latin typeface="Calibri" panose="020F0502020204030204" pitchFamily="34" charset="0"/>
              </a:rPr>
              <a:t>*)</a:t>
            </a:r>
          </a:p>
          <a:p>
            <a:pPr marL="342900" indent="-342900" algn="just">
              <a:buAutoNum type="alphaLcParenR"/>
            </a:pPr>
            <a:r>
              <a:rPr lang="pl-PL" sz="2800" b="1" dirty="0" err="1">
                <a:highlight>
                  <a:srgbClr val="00FF00"/>
                </a:highlight>
                <a:latin typeface="Calibri" panose="020F0502020204030204" pitchFamily="34" charset="0"/>
              </a:rPr>
              <a:t>void</a:t>
            </a:r>
            <a:r>
              <a:rPr lang="pl-PL" sz="2800" b="1" dirty="0">
                <a:highlight>
                  <a:srgbClr val="00FF00"/>
                </a:highlight>
                <a:latin typeface="Calibri" panose="020F0502020204030204" pitchFamily="34" charset="0"/>
              </a:rPr>
              <a:t> </a:t>
            </a:r>
            <a:r>
              <a:rPr lang="pl-PL" sz="2800" b="1" dirty="0" err="1">
                <a:highlight>
                  <a:srgbClr val="00FF00"/>
                </a:highlight>
                <a:latin typeface="Calibri" panose="020F0502020204030204" pitchFamily="34" charset="0"/>
              </a:rPr>
              <a:t>foo</a:t>
            </a:r>
            <a:r>
              <a:rPr lang="pl-PL" sz="2800" b="1" dirty="0">
                <a:highlight>
                  <a:srgbClr val="00FF00"/>
                </a:highlight>
                <a:latin typeface="Calibri" panose="020F0502020204030204" pitchFamily="34" charset="0"/>
              </a:rPr>
              <a:t>(</a:t>
            </a:r>
            <a:r>
              <a:rPr lang="pl-PL" sz="2800" b="1" dirty="0" err="1">
                <a:highlight>
                  <a:srgbClr val="00FF00"/>
                </a:highlight>
                <a:latin typeface="Calibri" panose="020F0502020204030204" pitchFamily="34" charset="0"/>
              </a:rPr>
              <a:t>nullptr_t</a:t>
            </a:r>
            <a:r>
              <a:rPr lang="pl-PL" sz="2800" b="1" dirty="0">
                <a:highlight>
                  <a:srgbClr val="00FF00"/>
                </a:highlight>
                <a:latin typeface="Calibri" panose="020F0502020204030204" pitchFamily="34" charset="0"/>
              </a:rPr>
              <a:t>)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Żadna sygnatura funkcji nie pasuje do tego wywołania</a:t>
            </a:r>
          </a:p>
        </p:txBody>
      </p:sp>
    </p:spTree>
    <p:extLst>
      <p:ext uri="{BB962C8B-B14F-4D97-AF65-F5344CB8AC3E}">
        <p14:creationId xmlns:p14="http://schemas.microsoft.com/office/powerpoint/2010/main" val="147613908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D3D1734-18CF-47E9-AE39-833CC9078E43}"/>
              </a:ext>
            </a:extLst>
          </p:cNvPr>
          <p:cNvSpPr txBox="1"/>
          <p:nvPr/>
        </p:nvSpPr>
        <p:spPr>
          <a:xfrm>
            <a:off x="940904" y="1571395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b="1" dirty="0">
              <a:latin typeface="Calibri" panose="020F050202020403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E6CC670-1B42-493A-A0DE-54ADA48BE532}"/>
              </a:ext>
            </a:extLst>
          </p:cNvPr>
          <p:cNvSpPr/>
          <p:nvPr/>
        </p:nvSpPr>
        <p:spPr>
          <a:xfrm>
            <a:off x="5390990" y="115673"/>
            <a:ext cx="10919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Q4</a:t>
            </a:r>
            <a:endParaRPr lang="pl-PL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CDC7E5F-22A6-4064-8267-CF21B95495B4}"/>
              </a:ext>
            </a:extLst>
          </p:cNvPr>
          <p:cNvSpPr/>
          <p:nvPr/>
        </p:nvSpPr>
        <p:spPr>
          <a:xfrm>
            <a:off x="7209182" y="2151726"/>
            <a:ext cx="59502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000" b="1" dirty="0">
                <a:latin typeface="Calibri" panose="020F0502020204030204" pitchFamily="34" charset="0"/>
              </a:rPr>
              <a:t>Zaznacz prawdziwe stwierdzenie:</a:t>
            </a:r>
          </a:p>
          <a:p>
            <a:pPr algn="just"/>
            <a:endParaRPr lang="pl-PL" sz="20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r>
              <a:rPr lang="pl-PL" sz="2000" b="1" dirty="0">
                <a:latin typeface="Calibri" panose="020F0502020204030204" pitchFamily="34" charset="0"/>
              </a:rPr>
              <a:t>Tylko pierwszy alias jest poprawny</a:t>
            </a:r>
          </a:p>
          <a:p>
            <a:pPr marL="342900" indent="-342900" algn="just">
              <a:buAutoNum type="alphaLcParenR"/>
            </a:pPr>
            <a:r>
              <a:rPr lang="pl-PL" sz="2000" b="1" dirty="0">
                <a:latin typeface="Calibri" panose="020F0502020204030204" pitchFamily="34" charset="0"/>
              </a:rPr>
              <a:t>Tylko drugi alias jest poprawny</a:t>
            </a:r>
          </a:p>
          <a:p>
            <a:pPr marL="342900" indent="-342900" algn="just">
              <a:buAutoNum type="alphaLcParenR"/>
            </a:pPr>
            <a:r>
              <a:rPr lang="pl-PL" sz="2000" b="1" dirty="0">
                <a:latin typeface="Calibri" panose="020F0502020204030204" pitchFamily="34" charset="0"/>
              </a:rPr>
              <a:t>Tylko trzeci alias jest poprawny</a:t>
            </a:r>
          </a:p>
          <a:p>
            <a:pPr marL="342900" indent="-342900" algn="just">
              <a:buAutoNum type="alphaLcParenR"/>
            </a:pPr>
            <a:r>
              <a:rPr lang="pl-PL" sz="2000" b="1" dirty="0">
                <a:latin typeface="Calibri" panose="020F0502020204030204" pitchFamily="34" charset="0"/>
              </a:rPr>
              <a:t>Pierwszy i drugi alias jest poprawny</a:t>
            </a:r>
          </a:p>
          <a:p>
            <a:pPr marL="342900" indent="-342900" algn="just">
              <a:buAutoNum type="alphaLcParenR"/>
            </a:pPr>
            <a:r>
              <a:rPr lang="pl-PL" sz="2000" b="1" dirty="0">
                <a:latin typeface="Calibri" panose="020F0502020204030204" pitchFamily="34" charset="0"/>
              </a:rPr>
              <a:t>Drugi i trzeci alias jest poprawny</a:t>
            </a:r>
          </a:p>
          <a:p>
            <a:pPr marL="342900" indent="-342900" algn="just">
              <a:buAutoNum type="alphaLcParenR"/>
            </a:pPr>
            <a:r>
              <a:rPr lang="pl-PL" sz="2000" b="1" dirty="0">
                <a:latin typeface="Calibri" panose="020F0502020204030204" pitchFamily="34" charset="0"/>
              </a:rPr>
              <a:t>Wszystkie aliasy są poprawnie zapisane</a:t>
            </a:r>
          </a:p>
          <a:p>
            <a:pPr algn="just"/>
            <a:endParaRPr lang="pl-PL" sz="20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000" b="1" dirty="0">
              <a:latin typeface="Calibri" panose="020F0502020204030204" pitchFamily="34" charset="0"/>
            </a:endParaRPr>
          </a:p>
          <a:p>
            <a:pPr algn="just"/>
            <a:endParaRPr lang="pl-PL" sz="2000" b="1" dirty="0">
              <a:latin typeface="Calibri" panose="020F0502020204030204" pitchFamily="34" charset="0"/>
            </a:endParaRP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C8438F8-2DC0-4AC6-A3CE-5F74F404A8B3}"/>
              </a:ext>
            </a:extLst>
          </p:cNvPr>
          <p:cNvSpPr/>
          <p:nvPr/>
        </p:nvSpPr>
        <p:spPr>
          <a:xfrm>
            <a:off x="5188225" y="2967334"/>
            <a:ext cx="1285461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FAF8782-ED00-44A2-B690-47EF6F22EAEB}"/>
              </a:ext>
            </a:extLst>
          </p:cNvPr>
          <p:cNvSpPr/>
          <p:nvPr/>
        </p:nvSpPr>
        <p:spPr>
          <a:xfrm>
            <a:off x="386957" y="24239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0000FF"/>
                </a:solidFill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cs typeface="Consolas" panose="020B0609020204030204" pitchFamily="49" charset="0"/>
              </a:rPr>
              <a:t>firstVector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cs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&gt;;</a:t>
            </a:r>
          </a:p>
          <a:p>
            <a:r>
              <a:rPr lang="pl-PL" dirty="0" err="1">
                <a:solidFill>
                  <a:srgbClr val="000000"/>
                </a:solidFill>
                <a:cs typeface="Consolas" panose="020B0609020204030204" pitchFamily="49" charset="0"/>
              </a:rPr>
              <a:t>std</a:t>
            </a:r>
            <a:r>
              <a:rPr lang="pl-PL" dirty="0">
                <a:solidFill>
                  <a:srgbClr val="000000"/>
                </a:solidFill>
                <a:cs typeface="Consolas" panose="020B0609020204030204" pitchFamily="49" charset="0"/>
              </a:rPr>
              <a:t>::</a:t>
            </a:r>
            <a:r>
              <a:rPr lang="pl-PL" dirty="0" err="1">
                <a:solidFill>
                  <a:srgbClr val="2B91AF"/>
                </a:solidFill>
                <a:cs typeface="Consolas" panose="020B0609020204030204" pitchFamily="49" charset="0"/>
              </a:rPr>
              <a:t>vector</a:t>
            </a:r>
            <a:r>
              <a:rPr lang="pl-PL" dirty="0">
                <a:solidFill>
                  <a:srgbClr val="000000"/>
                </a:solidFill>
                <a:cs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0000FF"/>
                </a:solidFill>
                <a:cs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cs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0000FF"/>
                </a:solidFill>
                <a:cs typeface="Consolas" panose="020B0609020204030204" pitchFamily="49" charset="0"/>
              </a:rPr>
              <a:t>typedef</a:t>
            </a:r>
            <a:r>
              <a:rPr lang="pl-PL" dirty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cs typeface="Consolas" panose="020B0609020204030204" pitchFamily="49" charset="0"/>
              </a:rPr>
              <a:t>secondVector</a:t>
            </a:r>
            <a:r>
              <a:rPr lang="pl-PL" dirty="0">
                <a:solidFill>
                  <a:srgbClr val="000000"/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cs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cs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2B91AF"/>
                </a:solidFill>
                <a:cs typeface="Consolas" panose="020B0609020204030204" pitchFamily="49" charset="0"/>
              </a:rPr>
              <a:t>thirdVector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;</a:t>
            </a:r>
            <a:endParaRPr lang="pl-PL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cs typeface="Consolas" panose="020B0609020204030204" pitchFamily="49" charset="0"/>
              </a:rPr>
              <a:t>…</a:t>
            </a:r>
            <a:endParaRPr lang="pl-PL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6389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FBA21087-1324-4A34-A8E5-E109C37EA4A9}"/>
              </a:ext>
            </a:extLst>
          </p:cNvPr>
          <p:cNvSpPr/>
          <p:nvPr/>
        </p:nvSpPr>
        <p:spPr>
          <a:xfrm>
            <a:off x="3904146" y="132522"/>
            <a:ext cx="41451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ODPOWIEDŹ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C12CF0F-2B41-4577-824F-4544C8D4AB80}"/>
              </a:ext>
            </a:extLst>
          </p:cNvPr>
          <p:cNvSpPr/>
          <p:nvPr/>
        </p:nvSpPr>
        <p:spPr>
          <a:xfrm>
            <a:off x="2292626" y="1848224"/>
            <a:ext cx="760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E3F321C-DEA1-425E-AB84-4A6BACFAE209}"/>
              </a:ext>
            </a:extLst>
          </p:cNvPr>
          <p:cNvSpPr/>
          <p:nvPr/>
        </p:nvSpPr>
        <p:spPr>
          <a:xfrm>
            <a:off x="3193774" y="159502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800" b="1" dirty="0">
                <a:latin typeface="Calibri" panose="020F0502020204030204" pitchFamily="34" charset="0"/>
              </a:rPr>
              <a:t>Zaznacz prawdziwe stwierdzenie:</a:t>
            </a: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Tylko pierwszy alias jest poprawny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Tylko drugi alias jest poprawny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Tylko trzeci alias jest poprawny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Pierwszy i drugi alias jest poprawny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latin typeface="Calibri" panose="020F0502020204030204" pitchFamily="34" charset="0"/>
              </a:rPr>
              <a:t>Drugi i trzeci alias jest poprawny</a:t>
            </a:r>
          </a:p>
          <a:p>
            <a:pPr marL="342900" indent="-342900" algn="just">
              <a:buAutoNum type="alphaLcParenR"/>
            </a:pPr>
            <a:r>
              <a:rPr lang="pl-PL" sz="2800" b="1" dirty="0">
                <a:highlight>
                  <a:srgbClr val="00FF00"/>
                </a:highlight>
                <a:latin typeface="Calibri" panose="020F0502020204030204" pitchFamily="34" charset="0"/>
              </a:rPr>
              <a:t>Wszystkie aliasy są poprawnie zapisane</a:t>
            </a: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  <a:p>
            <a:pPr marL="342900" indent="-342900" algn="just">
              <a:buAutoNum type="alphaLcParenR"/>
            </a:pPr>
            <a:endParaRPr lang="pl-PL" sz="2800" b="1" dirty="0">
              <a:latin typeface="Calibri" panose="020F0502020204030204" pitchFamily="34" charset="0"/>
            </a:endParaRPr>
          </a:p>
          <a:p>
            <a:pPr algn="just"/>
            <a:endParaRPr lang="pl-PL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2890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Retrospekcja">
  <a:themeElements>
    <a:clrScheme name="Retrospekcj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</TotalTime>
  <Words>1798</Words>
  <Application>Microsoft Office PowerPoint</Application>
  <PresentationFormat>Panoramiczny</PresentationFormat>
  <Paragraphs>599</Paragraphs>
  <Slides>45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45</vt:i4>
      </vt:variant>
    </vt:vector>
  </HeadingPairs>
  <TitlesOfParts>
    <vt:vector size="49" baseType="lpstr">
      <vt:lpstr>Calibri</vt:lpstr>
      <vt:lpstr>Calibri Light</vt:lpstr>
      <vt:lpstr>Consolas</vt:lpstr>
      <vt:lpstr>Retrospekcja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Pc</dc:creator>
  <cp:lastModifiedBy>Pc</cp:lastModifiedBy>
  <cp:revision>25</cp:revision>
  <dcterms:created xsi:type="dcterms:W3CDTF">2018-10-20T10:23:17Z</dcterms:created>
  <dcterms:modified xsi:type="dcterms:W3CDTF">2018-10-20T21:11:01Z</dcterms:modified>
</cp:coreProperties>
</file>