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algorytmy </a:t>
            </a:r>
            <a:r>
              <a:rPr lang="pl-PL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STL</a:t>
            </a:r>
            <a:endParaRPr lang="pl-PL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630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0136"/>
            <a:ext cx="10131425" cy="1456267"/>
          </a:xfrm>
        </p:spPr>
        <p:txBody>
          <a:bodyPr>
            <a:normAutofit/>
          </a:bodyPr>
          <a:lstStyle/>
          <a:p>
            <a:r>
              <a:rPr lang="pl-PL" sz="4800" dirty="0" smtClean="0">
                <a:latin typeface="Bahnschrift Condensed" panose="020B0502040204020203" pitchFamily="34" charset="0"/>
              </a:rPr>
              <a:t>Algorytmy na zbiorach</a:t>
            </a:r>
            <a:endParaRPr lang="pl-PL" sz="4800" dirty="0">
              <a:latin typeface="Bahnschrift Condensed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29944" y="2065867"/>
            <a:ext cx="3122406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1" y="1409252"/>
            <a:ext cx="10921700" cy="5260489"/>
          </a:xfrm>
        </p:spPr>
        <p:txBody>
          <a:bodyPr>
            <a:normAutofit/>
          </a:bodyPr>
          <a:lstStyle/>
          <a:p>
            <a:r>
              <a:rPr lang="pl-PL" dirty="0" err="1"/>
              <a:t>i</a:t>
            </a:r>
            <a:r>
              <a:rPr lang="pl-PL" dirty="0" err="1" smtClean="0"/>
              <a:t>ncludes</a:t>
            </a:r>
            <a:r>
              <a:rPr lang="pl-PL" dirty="0" smtClean="0"/>
              <a:t>() – zwraca </a:t>
            </a:r>
            <a:r>
              <a:rPr lang="pl-PL" dirty="0" err="1" smtClean="0"/>
              <a:t>true</a:t>
            </a:r>
            <a:r>
              <a:rPr lang="pl-PL" dirty="0" smtClean="0"/>
              <a:t>, jeśli jeden zbiór jest podzbiorem innego</a:t>
            </a:r>
          </a:p>
          <a:p>
            <a:r>
              <a:rPr lang="pl-PL" dirty="0" err="1"/>
              <a:t>s</a:t>
            </a:r>
            <a:r>
              <a:rPr lang="pl-PL" dirty="0" err="1" smtClean="0"/>
              <a:t>et_difference</a:t>
            </a:r>
            <a:r>
              <a:rPr lang="pl-PL" dirty="0" smtClean="0"/>
              <a:t>() – oblicza różnicę między dwoma zbiorami</a:t>
            </a:r>
          </a:p>
          <a:p>
            <a:r>
              <a:rPr lang="pl-PL" dirty="0" err="1"/>
              <a:t>s</a:t>
            </a:r>
            <a:r>
              <a:rPr lang="pl-PL" dirty="0" err="1" smtClean="0"/>
              <a:t>et_intersection</a:t>
            </a:r>
            <a:r>
              <a:rPr lang="pl-PL" dirty="0" smtClean="0"/>
              <a:t>() – oblicza część wspólną dwóch zbiorów</a:t>
            </a:r>
          </a:p>
          <a:p>
            <a:r>
              <a:rPr lang="pl-PL" dirty="0" err="1"/>
              <a:t>s</a:t>
            </a:r>
            <a:r>
              <a:rPr lang="pl-PL" dirty="0" err="1" smtClean="0"/>
              <a:t>et_symmetric_difference</a:t>
            </a:r>
            <a:r>
              <a:rPr lang="pl-PL" dirty="0" smtClean="0"/>
              <a:t>() – oblicza różnicę symetryczną (elementy niebędące w części wspólnej) między dwoma zbiorami</a:t>
            </a:r>
          </a:p>
          <a:p>
            <a:r>
              <a:rPr lang="pl-PL" dirty="0" err="1"/>
              <a:t>s</a:t>
            </a:r>
            <a:r>
              <a:rPr lang="pl-PL" dirty="0" err="1" smtClean="0"/>
              <a:t>et_union</a:t>
            </a:r>
            <a:r>
              <a:rPr lang="pl-PL" dirty="0" smtClean="0"/>
              <a:t>() – oblicza sumę dwóch zbiorów</a:t>
            </a:r>
          </a:p>
        </p:txBody>
      </p:sp>
    </p:spTree>
    <p:extLst>
      <p:ext uri="{BB962C8B-B14F-4D97-AF65-F5344CB8AC3E}">
        <p14:creationId xmlns:p14="http://schemas.microsoft.com/office/powerpoint/2010/main" val="104471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0136"/>
            <a:ext cx="10131425" cy="1456267"/>
          </a:xfrm>
        </p:spPr>
        <p:txBody>
          <a:bodyPr>
            <a:normAutofit/>
          </a:bodyPr>
          <a:lstStyle/>
          <a:p>
            <a:r>
              <a:rPr lang="pl-PL" sz="4800" dirty="0" smtClean="0">
                <a:latin typeface="Bahnschrift Condensed" panose="020B0502040204020203" pitchFamily="34" charset="0"/>
              </a:rPr>
              <a:t>Algorytmy na stercie (typ max)</a:t>
            </a:r>
            <a:endParaRPr lang="pl-PL" sz="4800" dirty="0">
              <a:latin typeface="Bahnschrift Condensed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29944" y="2065867"/>
            <a:ext cx="3122406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1" y="1409252"/>
            <a:ext cx="10921700" cy="5260489"/>
          </a:xfrm>
        </p:spPr>
        <p:txBody>
          <a:bodyPr>
            <a:normAutofit/>
          </a:bodyPr>
          <a:lstStyle/>
          <a:p>
            <a:r>
              <a:rPr lang="pl-PL" dirty="0" err="1"/>
              <a:t>i</a:t>
            </a:r>
            <a:r>
              <a:rPr lang="pl-PL" dirty="0" err="1" smtClean="0"/>
              <a:t>s_heap</a:t>
            </a:r>
            <a:r>
              <a:rPr lang="pl-PL" dirty="0" smtClean="0"/>
              <a:t>() – sprawdza, czy dany zakres jest stertą [C++ 11]</a:t>
            </a:r>
          </a:p>
          <a:p>
            <a:r>
              <a:rPr lang="pl-PL" dirty="0" err="1"/>
              <a:t>i</a:t>
            </a:r>
            <a:r>
              <a:rPr lang="pl-PL" dirty="0" err="1" smtClean="0"/>
              <a:t>s_heap_until</a:t>
            </a:r>
            <a:r>
              <a:rPr lang="pl-PL" dirty="0" smtClean="0"/>
              <a:t>() – znajduje największy podzakres, który jest stertą [C++ 11]</a:t>
            </a:r>
          </a:p>
          <a:p>
            <a:r>
              <a:rPr lang="pl-PL" dirty="0" err="1"/>
              <a:t>m</a:t>
            </a:r>
            <a:r>
              <a:rPr lang="pl-PL" dirty="0" err="1" smtClean="0"/>
              <a:t>ake_heap</a:t>
            </a:r>
            <a:r>
              <a:rPr lang="pl-PL" dirty="0" smtClean="0"/>
              <a:t>() – tworzy stertę z zakresu elementów</a:t>
            </a:r>
          </a:p>
          <a:p>
            <a:r>
              <a:rPr lang="pl-PL" dirty="0" err="1"/>
              <a:t>p</a:t>
            </a:r>
            <a:r>
              <a:rPr lang="pl-PL" dirty="0" err="1" smtClean="0"/>
              <a:t>ush_heap</a:t>
            </a:r>
            <a:r>
              <a:rPr lang="pl-PL" dirty="0" smtClean="0"/>
              <a:t>() – dodaje element do sterty</a:t>
            </a:r>
          </a:p>
          <a:p>
            <a:r>
              <a:rPr lang="pl-PL" dirty="0" err="1"/>
              <a:t>p</a:t>
            </a:r>
            <a:r>
              <a:rPr lang="pl-PL" dirty="0" err="1" smtClean="0"/>
              <a:t>op_heap</a:t>
            </a:r>
            <a:r>
              <a:rPr lang="pl-PL" dirty="0" smtClean="0"/>
              <a:t>() – usuwa największy element ze sterty</a:t>
            </a:r>
          </a:p>
          <a:p>
            <a:r>
              <a:rPr lang="pl-PL" dirty="0" err="1"/>
              <a:t>s</a:t>
            </a:r>
            <a:r>
              <a:rPr lang="pl-PL" dirty="0" err="1" smtClean="0"/>
              <a:t>ort_heap</a:t>
            </a:r>
            <a:r>
              <a:rPr lang="pl-PL" dirty="0" smtClean="0"/>
              <a:t>() – przerabia stertę na elementy posortowane malejąco</a:t>
            </a:r>
          </a:p>
        </p:txBody>
      </p:sp>
    </p:spTree>
    <p:extLst>
      <p:ext uri="{BB962C8B-B14F-4D97-AF65-F5344CB8AC3E}">
        <p14:creationId xmlns:p14="http://schemas.microsoft.com/office/powerpoint/2010/main" val="38110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0136"/>
            <a:ext cx="10131425" cy="1456267"/>
          </a:xfrm>
        </p:spPr>
        <p:txBody>
          <a:bodyPr>
            <a:normAutofit/>
          </a:bodyPr>
          <a:lstStyle/>
          <a:p>
            <a:r>
              <a:rPr lang="pl-PL" sz="4800" dirty="0" smtClean="0">
                <a:latin typeface="Bahnschrift Condensed" panose="020B0502040204020203" pitchFamily="34" charset="0"/>
              </a:rPr>
              <a:t>Algorytmy minimum/maximum</a:t>
            </a:r>
            <a:endParaRPr lang="pl-PL" sz="4800" dirty="0">
              <a:latin typeface="Bahnschrift Condensed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29944" y="2065867"/>
            <a:ext cx="3122406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1" y="1409252"/>
            <a:ext cx="10921700" cy="5260489"/>
          </a:xfrm>
        </p:spPr>
        <p:txBody>
          <a:bodyPr>
            <a:normAutofit/>
          </a:bodyPr>
          <a:lstStyle/>
          <a:p>
            <a:r>
              <a:rPr lang="pl-PL" dirty="0"/>
              <a:t>m</a:t>
            </a:r>
            <a:r>
              <a:rPr lang="pl-PL" dirty="0" smtClean="0"/>
              <a:t>ax() – zwraca większą z podanych wartości</a:t>
            </a:r>
          </a:p>
          <a:p>
            <a:r>
              <a:rPr lang="pl-PL" dirty="0" err="1"/>
              <a:t>m</a:t>
            </a:r>
            <a:r>
              <a:rPr lang="pl-PL" dirty="0" err="1" smtClean="0"/>
              <a:t>ax_element</a:t>
            </a:r>
            <a:r>
              <a:rPr lang="pl-PL" dirty="0" smtClean="0"/>
              <a:t>() – zwraca największy element z zakresu</a:t>
            </a:r>
          </a:p>
          <a:p>
            <a:r>
              <a:rPr lang="pl-PL" dirty="0"/>
              <a:t>m</a:t>
            </a:r>
            <a:r>
              <a:rPr lang="pl-PL" dirty="0" smtClean="0"/>
              <a:t>in() – zwraca mniejszą z podanych wartości</a:t>
            </a:r>
          </a:p>
          <a:p>
            <a:r>
              <a:rPr lang="pl-PL" dirty="0" err="1"/>
              <a:t>m</a:t>
            </a:r>
            <a:r>
              <a:rPr lang="pl-PL" dirty="0" err="1" smtClean="0"/>
              <a:t>in_element</a:t>
            </a:r>
            <a:r>
              <a:rPr lang="pl-PL" dirty="0" smtClean="0"/>
              <a:t>() – zwraca najmniejszy element z zakresu</a:t>
            </a:r>
          </a:p>
          <a:p>
            <a:r>
              <a:rPr lang="pl-PL" dirty="0" err="1"/>
              <a:t>m</a:t>
            </a:r>
            <a:r>
              <a:rPr lang="pl-PL" dirty="0" err="1" smtClean="0"/>
              <a:t>inmax</a:t>
            </a:r>
            <a:r>
              <a:rPr lang="pl-PL" dirty="0" smtClean="0"/>
              <a:t>() – zwraca mniejszy i większy z dwóch elementów w postaci pary [C++ 11]</a:t>
            </a:r>
          </a:p>
          <a:p>
            <a:r>
              <a:rPr lang="pl-PL" dirty="0" err="1"/>
              <a:t>m</a:t>
            </a:r>
            <a:r>
              <a:rPr lang="pl-PL" dirty="0" err="1" smtClean="0"/>
              <a:t>inmax_element</a:t>
            </a:r>
            <a:r>
              <a:rPr lang="pl-PL" dirty="0" smtClean="0"/>
              <a:t>() – zwraca najmniejszy i największy element w zakresie [C++ 11]</a:t>
            </a:r>
          </a:p>
          <a:p>
            <a:r>
              <a:rPr lang="pl-PL" dirty="0" err="1" smtClean="0"/>
              <a:t>clamp</a:t>
            </a:r>
            <a:r>
              <a:rPr lang="pl-PL" dirty="0" smtClean="0"/>
              <a:t>() – zwraca bliższą podanemu argumentowi wartość na granicach przedziału, jeśli jest mniejsza lub większa lub zachowuje tę samą, jeśli znajduje się w tym przedziale [C++ 17]</a:t>
            </a:r>
          </a:p>
        </p:txBody>
      </p:sp>
    </p:spTree>
    <p:extLst>
      <p:ext uri="{BB962C8B-B14F-4D97-AF65-F5344CB8AC3E}">
        <p14:creationId xmlns:p14="http://schemas.microsoft.com/office/powerpoint/2010/main" val="96903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0136"/>
            <a:ext cx="10131425" cy="1456267"/>
          </a:xfrm>
        </p:spPr>
        <p:txBody>
          <a:bodyPr>
            <a:normAutofit/>
          </a:bodyPr>
          <a:lstStyle/>
          <a:p>
            <a:r>
              <a:rPr lang="pl-PL" sz="4800" dirty="0" smtClean="0">
                <a:latin typeface="Bahnschrift Condensed" panose="020B0502040204020203" pitchFamily="34" charset="0"/>
              </a:rPr>
              <a:t>Algorytmy porównujące</a:t>
            </a:r>
            <a:endParaRPr lang="pl-PL" sz="4800" dirty="0">
              <a:latin typeface="Bahnschrift Condensed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29944" y="2065867"/>
            <a:ext cx="3122406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1" y="1409252"/>
            <a:ext cx="10921700" cy="5260489"/>
          </a:xfrm>
        </p:spPr>
        <p:txBody>
          <a:bodyPr>
            <a:normAutofit/>
          </a:bodyPr>
          <a:lstStyle/>
          <a:p>
            <a:r>
              <a:rPr lang="pl-PL" dirty="0" err="1"/>
              <a:t>e</a:t>
            </a:r>
            <a:r>
              <a:rPr lang="pl-PL" dirty="0" err="1" smtClean="0"/>
              <a:t>qual</a:t>
            </a:r>
            <a:r>
              <a:rPr lang="pl-PL" dirty="0" smtClean="0"/>
              <a:t>() – określa, czy dwa zbiory elementów są identyczne</a:t>
            </a:r>
          </a:p>
          <a:p>
            <a:r>
              <a:rPr lang="pl-PL" dirty="0" err="1"/>
              <a:t>l</a:t>
            </a:r>
            <a:r>
              <a:rPr lang="pl-PL" dirty="0" err="1" smtClean="0"/>
              <a:t>exicographical_compare</a:t>
            </a:r>
            <a:r>
              <a:rPr lang="pl-PL" dirty="0" smtClean="0"/>
              <a:t>() – zwraca </a:t>
            </a:r>
            <a:r>
              <a:rPr lang="pl-PL" dirty="0" err="1" smtClean="0"/>
              <a:t>true</a:t>
            </a:r>
            <a:r>
              <a:rPr lang="pl-PL" dirty="0" smtClean="0"/>
              <a:t>, jeśli jeden zakres jest leksykograficznie mniejszy niż drugi</a:t>
            </a:r>
          </a:p>
          <a:p>
            <a:r>
              <a:rPr lang="pl-PL" dirty="0" err="1"/>
              <a:t>c</a:t>
            </a:r>
            <a:r>
              <a:rPr lang="pl-PL" dirty="0" err="1" smtClean="0"/>
              <a:t>ompare_3way</a:t>
            </a:r>
            <a:r>
              <a:rPr lang="pl-PL" dirty="0" smtClean="0"/>
              <a:t>() – porównuje dwie wartości używając porównania typu </a:t>
            </a:r>
            <a:r>
              <a:rPr lang="pl-PL" dirty="0" err="1" smtClean="0"/>
              <a:t>3way</a:t>
            </a:r>
            <a:r>
              <a:rPr lang="pl-PL" dirty="0" smtClean="0"/>
              <a:t> [C++ 20]</a:t>
            </a:r>
          </a:p>
          <a:p>
            <a:r>
              <a:rPr lang="pl-PL" dirty="0" err="1" smtClean="0"/>
              <a:t>lexicographical_compare_3way</a:t>
            </a:r>
            <a:r>
              <a:rPr lang="pl-PL" dirty="0" smtClean="0"/>
              <a:t>() – porównuje dwa zakresy używając porównania </a:t>
            </a:r>
            <a:r>
              <a:rPr lang="pl-PL" dirty="0" err="1" smtClean="0"/>
              <a:t>3way</a:t>
            </a:r>
            <a:r>
              <a:rPr lang="pl-PL" dirty="0" smtClean="0"/>
              <a:t> [C++ 20]</a:t>
            </a:r>
          </a:p>
        </p:txBody>
      </p:sp>
    </p:spTree>
    <p:extLst>
      <p:ext uri="{BB962C8B-B14F-4D97-AF65-F5344CB8AC3E}">
        <p14:creationId xmlns:p14="http://schemas.microsoft.com/office/powerpoint/2010/main" val="10375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0136"/>
            <a:ext cx="10131425" cy="1456267"/>
          </a:xfrm>
        </p:spPr>
        <p:txBody>
          <a:bodyPr>
            <a:normAutofit/>
          </a:bodyPr>
          <a:lstStyle/>
          <a:p>
            <a:r>
              <a:rPr lang="pl-PL" sz="4800" dirty="0" smtClean="0">
                <a:latin typeface="Bahnschrift Condensed" panose="020B0502040204020203" pitchFamily="34" charset="0"/>
              </a:rPr>
              <a:t>Algorytmy permutacji</a:t>
            </a:r>
            <a:endParaRPr lang="pl-PL" sz="4800" dirty="0">
              <a:latin typeface="Bahnschrift Condensed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29944" y="2065867"/>
            <a:ext cx="3122406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1" y="1409252"/>
            <a:ext cx="10921700" cy="5260489"/>
          </a:xfrm>
        </p:spPr>
        <p:txBody>
          <a:bodyPr>
            <a:normAutofit/>
          </a:bodyPr>
          <a:lstStyle/>
          <a:p>
            <a:r>
              <a:rPr lang="pl-PL" dirty="0" err="1"/>
              <a:t>i</a:t>
            </a:r>
            <a:r>
              <a:rPr lang="pl-PL" dirty="0" err="1" smtClean="0"/>
              <a:t>s_permutation</a:t>
            </a:r>
            <a:r>
              <a:rPr lang="pl-PL" dirty="0" smtClean="0"/>
              <a:t>() – sprawdza, czy sekwencja jest permutacją innej sekwencji [C++ 11]</a:t>
            </a:r>
          </a:p>
          <a:p>
            <a:r>
              <a:rPr lang="pl-PL" dirty="0" err="1"/>
              <a:t>n</a:t>
            </a:r>
            <a:r>
              <a:rPr lang="pl-PL" dirty="0" err="1" smtClean="0"/>
              <a:t>ext_permutation</a:t>
            </a:r>
            <a:r>
              <a:rPr lang="pl-PL" dirty="0" smtClean="0"/>
              <a:t>() – tworzy następną większą leksykograficznie permutację z zakresu elementów</a:t>
            </a:r>
          </a:p>
          <a:p>
            <a:r>
              <a:rPr lang="pl-PL" dirty="0" err="1"/>
              <a:t>p</a:t>
            </a:r>
            <a:r>
              <a:rPr lang="pl-PL" dirty="0" err="1" smtClean="0"/>
              <a:t>rev_permutation</a:t>
            </a:r>
            <a:r>
              <a:rPr lang="pl-PL" dirty="0" smtClean="0"/>
              <a:t>() – tworzy następną mniejszą leksykograficznie permutację z zakresu elementów</a:t>
            </a:r>
          </a:p>
        </p:txBody>
      </p:sp>
    </p:spTree>
    <p:extLst>
      <p:ext uri="{BB962C8B-B14F-4D97-AF65-F5344CB8AC3E}">
        <p14:creationId xmlns:p14="http://schemas.microsoft.com/office/powerpoint/2010/main" val="236011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0136"/>
            <a:ext cx="10131425" cy="1456267"/>
          </a:xfrm>
        </p:spPr>
        <p:txBody>
          <a:bodyPr>
            <a:normAutofit/>
          </a:bodyPr>
          <a:lstStyle/>
          <a:p>
            <a:r>
              <a:rPr lang="pl-PL" sz="4800" dirty="0" smtClean="0">
                <a:latin typeface="Bahnschrift Condensed" panose="020B0502040204020203" pitchFamily="34" charset="0"/>
              </a:rPr>
              <a:t>Algorytmy numeryczne &lt;</a:t>
            </a:r>
            <a:r>
              <a:rPr lang="pl-PL" sz="4800" cap="none" dirty="0" err="1" smtClean="0">
                <a:latin typeface="Bahnschrift Condensed" panose="020B0502040204020203" pitchFamily="34" charset="0"/>
              </a:rPr>
              <a:t>numeric</a:t>
            </a:r>
            <a:r>
              <a:rPr lang="pl-PL" sz="4800" dirty="0" smtClean="0">
                <a:latin typeface="Bahnschrift Condensed" panose="020B0502040204020203" pitchFamily="34" charset="0"/>
              </a:rPr>
              <a:t>&gt;</a:t>
            </a:r>
            <a:endParaRPr lang="pl-PL" sz="4800" dirty="0">
              <a:latin typeface="Bahnschrift Condensed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29944" y="2065867"/>
            <a:ext cx="3122406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1" y="1409252"/>
            <a:ext cx="10921700" cy="5260489"/>
          </a:xfrm>
        </p:spPr>
        <p:txBody>
          <a:bodyPr>
            <a:normAutofit/>
          </a:bodyPr>
          <a:lstStyle/>
          <a:p>
            <a:r>
              <a:rPr lang="pl-PL" dirty="0" err="1"/>
              <a:t>i</a:t>
            </a:r>
            <a:r>
              <a:rPr lang="pl-PL" dirty="0" err="1" smtClean="0"/>
              <a:t>ota</a:t>
            </a:r>
            <a:r>
              <a:rPr lang="pl-PL" dirty="0" smtClean="0"/>
              <a:t>() – wypełnia zakres kolejnymi inkrementowanymi wartościami od wartości startowej [C++ 11]</a:t>
            </a:r>
          </a:p>
          <a:p>
            <a:r>
              <a:rPr lang="pl-PL" dirty="0" err="1"/>
              <a:t>a</a:t>
            </a:r>
            <a:r>
              <a:rPr lang="pl-PL" dirty="0" err="1" smtClean="0"/>
              <a:t>ccumulate</a:t>
            </a:r>
            <a:r>
              <a:rPr lang="pl-PL" dirty="0" smtClean="0"/>
              <a:t>() – sumuje zakres elementów</a:t>
            </a:r>
          </a:p>
          <a:p>
            <a:r>
              <a:rPr lang="pl-PL" dirty="0" err="1"/>
              <a:t>i</a:t>
            </a:r>
            <a:r>
              <a:rPr lang="pl-PL" dirty="0" err="1" smtClean="0"/>
              <a:t>nner_product</a:t>
            </a:r>
            <a:r>
              <a:rPr lang="pl-PL" dirty="0" smtClean="0"/>
              <a:t>() – oblicza iloczyn skalarny dwóch zakresów</a:t>
            </a:r>
          </a:p>
          <a:p>
            <a:r>
              <a:rPr lang="pl-PL" dirty="0" err="1"/>
              <a:t>a</a:t>
            </a:r>
            <a:r>
              <a:rPr lang="pl-PL" dirty="0" err="1" smtClean="0"/>
              <a:t>djacent_difference</a:t>
            </a:r>
            <a:r>
              <a:rPr lang="pl-PL" dirty="0" smtClean="0"/>
              <a:t>() – oblicza różnice między stykającymi się elementami w zakresie</a:t>
            </a:r>
          </a:p>
          <a:p>
            <a:r>
              <a:rPr lang="pl-PL" dirty="0" err="1"/>
              <a:t>p</a:t>
            </a:r>
            <a:r>
              <a:rPr lang="pl-PL" dirty="0" err="1" smtClean="0"/>
              <a:t>artial_sum</a:t>
            </a:r>
            <a:r>
              <a:rPr lang="pl-PL" dirty="0" smtClean="0"/>
              <a:t>() – oblicza sumę częściową z zakresu elementów</a:t>
            </a:r>
          </a:p>
        </p:txBody>
      </p:sp>
    </p:spTree>
    <p:extLst>
      <p:ext uri="{BB962C8B-B14F-4D97-AF65-F5344CB8AC3E}">
        <p14:creationId xmlns:p14="http://schemas.microsoft.com/office/powerpoint/2010/main" val="113735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6000" dirty="0" smtClean="0">
                <a:latin typeface="Bahnschrift Condensed" panose="020B0502040204020203" pitchFamily="34" charset="0"/>
              </a:rPr>
              <a:t>Algorytmy z biblioteki </a:t>
            </a:r>
            <a:r>
              <a:rPr lang="pl-PL" sz="6000" dirty="0" err="1" smtClean="0">
                <a:latin typeface="Bahnschrift Condensed" panose="020B0502040204020203" pitchFamily="34" charset="0"/>
              </a:rPr>
              <a:t>STL</a:t>
            </a:r>
            <a:r>
              <a:rPr lang="pl-PL" sz="6000" dirty="0" smtClean="0">
                <a:latin typeface="Bahnschrift Condensed" panose="020B0502040204020203" pitchFamily="34" charset="0"/>
              </a:rPr>
              <a:t> znajdują się w nagłówku &lt;</a:t>
            </a:r>
            <a:r>
              <a:rPr lang="pl-PL" sz="6000" dirty="0" err="1" smtClean="0">
                <a:latin typeface="Bahnschrift Condensed" panose="020B0502040204020203" pitchFamily="34" charset="0"/>
              </a:rPr>
              <a:t>algorithm</a:t>
            </a:r>
            <a:r>
              <a:rPr lang="pl-PL" sz="6000" dirty="0" smtClean="0">
                <a:latin typeface="Bahnschrift Condensed" panose="020B0502040204020203" pitchFamily="34" charset="0"/>
              </a:rPr>
              <a:t>&gt;, niektóre również w &lt;</a:t>
            </a:r>
            <a:r>
              <a:rPr lang="pl-PL" sz="6000" dirty="0" err="1" smtClean="0">
                <a:latin typeface="Bahnschrift Condensed" panose="020B0502040204020203" pitchFamily="34" charset="0"/>
              </a:rPr>
              <a:t>numeric</a:t>
            </a:r>
            <a:r>
              <a:rPr lang="pl-PL" sz="6000" dirty="0" smtClean="0">
                <a:latin typeface="Bahnschrift Condensed" panose="020B0502040204020203" pitchFamily="34" charset="0"/>
              </a:rPr>
              <a:t>&gt;.</a:t>
            </a:r>
            <a:endParaRPr lang="pl-PL" sz="60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83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0136"/>
            <a:ext cx="10131425" cy="1456267"/>
          </a:xfrm>
        </p:spPr>
        <p:txBody>
          <a:bodyPr>
            <a:normAutofit/>
          </a:bodyPr>
          <a:lstStyle/>
          <a:p>
            <a:r>
              <a:rPr lang="pl-PL" sz="4800" dirty="0" smtClean="0">
                <a:latin typeface="Bahnschrift Condensed" panose="020B0502040204020203" pitchFamily="34" charset="0"/>
              </a:rPr>
              <a:t>Algorytmy niemodyfikujące sekwencji</a:t>
            </a:r>
            <a:endParaRPr lang="pl-PL" sz="4800" dirty="0">
              <a:latin typeface="Bahnschrift Condensed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29944" y="2065867"/>
            <a:ext cx="3122406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1" y="1839558"/>
            <a:ext cx="10921700" cy="4830183"/>
          </a:xfrm>
        </p:spPr>
        <p:txBody>
          <a:bodyPr>
            <a:normAutofit/>
          </a:bodyPr>
          <a:lstStyle/>
          <a:p>
            <a:r>
              <a:rPr lang="pl-PL" dirty="0" err="1"/>
              <a:t>a</a:t>
            </a:r>
            <a:r>
              <a:rPr lang="pl-PL" dirty="0" err="1" smtClean="0"/>
              <a:t>ll_of</a:t>
            </a:r>
            <a:r>
              <a:rPr lang="pl-PL" dirty="0" smtClean="0"/>
              <a:t>(), </a:t>
            </a:r>
            <a:r>
              <a:rPr lang="pl-PL" dirty="0" err="1" smtClean="0"/>
              <a:t>any_of</a:t>
            </a:r>
            <a:r>
              <a:rPr lang="pl-PL" dirty="0" smtClean="0"/>
              <a:t>(), </a:t>
            </a:r>
            <a:r>
              <a:rPr lang="pl-PL" dirty="0" err="1" smtClean="0"/>
              <a:t>none_of</a:t>
            </a:r>
            <a:r>
              <a:rPr lang="pl-PL" dirty="0" smtClean="0"/>
              <a:t>() – sprawdzają czy prawdziwy jest predykat dla każdego/jakiegokolwiek/żadnego elementu, zwracają wartość </a:t>
            </a:r>
            <a:r>
              <a:rPr lang="pl-PL" dirty="0" err="1" smtClean="0"/>
              <a:t>bool</a:t>
            </a:r>
            <a:r>
              <a:rPr lang="pl-PL" dirty="0" smtClean="0"/>
              <a:t> [C++ 11]</a:t>
            </a:r>
          </a:p>
          <a:p>
            <a:r>
              <a:rPr lang="pl-PL" dirty="0" err="1"/>
              <a:t>f</a:t>
            </a:r>
            <a:r>
              <a:rPr lang="pl-PL" dirty="0" err="1" smtClean="0"/>
              <a:t>or_each</a:t>
            </a:r>
            <a:r>
              <a:rPr lang="pl-PL" dirty="0" smtClean="0"/>
              <a:t>() – wywołuje wybraną funkcję na (wybranych) elementach kontenera</a:t>
            </a:r>
          </a:p>
          <a:p>
            <a:r>
              <a:rPr lang="pl-PL" dirty="0" err="1"/>
              <a:t>f</a:t>
            </a:r>
            <a:r>
              <a:rPr lang="pl-PL" dirty="0" err="1" smtClean="0"/>
              <a:t>or_each_n</a:t>
            </a:r>
            <a:r>
              <a:rPr lang="pl-PL" dirty="0" smtClean="0"/>
              <a:t>() – wywołuje wybraną funkcje na n pierwszych elementach sekwencji [C++ 17]</a:t>
            </a:r>
          </a:p>
          <a:p>
            <a:r>
              <a:rPr lang="pl-PL" dirty="0" err="1"/>
              <a:t>c</a:t>
            </a:r>
            <a:r>
              <a:rPr lang="pl-PL" dirty="0" err="1" smtClean="0"/>
              <a:t>ount</a:t>
            </a:r>
            <a:r>
              <a:rPr lang="pl-PL" dirty="0" smtClean="0"/>
              <a:t>(), </a:t>
            </a:r>
            <a:r>
              <a:rPr lang="pl-PL" dirty="0" err="1" smtClean="0"/>
              <a:t>count_if</a:t>
            </a:r>
            <a:r>
              <a:rPr lang="pl-PL" dirty="0" smtClean="0"/>
              <a:t>() – zwracają liczbę elementów spełniających wybrane warunki</a:t>
            </a:r>
          </a:p>
          <a:p>
            <a:r>
              <a:rPr lang="pl-PL" dirty="0" err="1"/>
              <a:t>m</a:t>
            </a:r>
            <a:r>
              <a:rPr lang="pl-PL" dirty="0" err="1" smtClean="0"/>
              <a:t>ismatch</a:t>
            </a:r>
            <a:r>
              <a:rPr lang="pl-PL" dirty="0" smtClean="0"/>
              <a:t>() – znajduje pierwszą pozycję, na której różnią się dwie sekwencje</a:t>
            </a:r>
          </a:p>
          <a:p>
            <a:r>
              <a:rPr lang="pl-PL" dirty="0" err="1"/>
              <a:t>f</a:t>
            </a:r>
            <a:r>
              <a:rPr lang="pl-PL" dirty="0" err="1" smtClean="0"/>
              <a:t>ind</a:t>
            </a:r>
            <a:r>
              <a:rPr lang="pl-PL" dirty="0" smtClean="0"/>
              <a:t>(), </a:t>
            </a:r>
            <a:r>
              <a:rPr lang="pl-PL" dirty="0" err="1" smtClean="0"/>
              <a:t>find_if</a:t>
            </a:r>
            <a:r>
              <a:rPr lang="pl-PL" dirty="0" smtClean="0"/>
              <a:t>(), </a:t>
            </a:r>
            <a:r>
              <a:rPr lang="pl-PL" dirty="0" err="1" smtClean="0"/>
              <a:t>find_if_not</a:t>
            </a:r>
            <a:r>
              <a:rPr lang="pl-PL" dirty="0" smtClean="0"/>
              <a:t>() – znajdują pierwszy element spełniający warunek</a:t>
            </a:r>
          </a:p>
          <a:p>
            <a:r>
              <a:rPr lang="pl-PL" dirty="0" err="1"/>
              <a:t>f</a:t>
            </a:r>
            <a:r>
              <a:rPr lang="pl-PL" dirty="0" err="1" smtClean="0"/>
              <a:t>ind_end</a:t>
            </a:r>
            <a:r>
              <a:rPr lang="pl-PL" dirty="0" smtClean="0"/>
              <a:t>() – znajduje ostatnią sekwencję elementów w wybranym zakresie</a:t>
            </a:r>
          </a:p>
          <a:p>
            <a:r>
              <a:rPr lang="pl-PL" dirty="0" err="1" smtClean="0"/>
              <a:t>find_first_of</a:t>
            </a:r>
            <a:r>
              <a:rPr lang="pl-PL" dirty="0" smtClean="0"/>
              <a:t>() – szuka w sekwencji dowolnego ze zbioru podanych elementów</a:t>
            </a:r>
          </a:p>
          <a:p>
            <a:r>
              <a:rPr lang="pl-PL" dirty="0" err="1" smtClean="0"/>
              <a:t>adjacent_find</a:t>
            </a:r>
            <a:r>
              <a:rPr lang="pl-PL" dirty="0" smtClean="0"/>
              <a:t>() – znajduje pierwsze dwa elementy obok siebie, które są równe lub spełniają dany warunek</a:t>
            </a:r>
          </a:p>
          <a:p>
            <a:r>
              <a:rPr lang="pl-PL" dirty="0" err="1"/>
              <a:t>s</a:t>
            </a:r>
            <a:r>
              <a:rPr lang="pl-PL" dirty="0" err="1" smtClean="0"/>
              <a:t>earch</a:t>
            </a:r>
            <a:r>
              <a:rPr lang="pl-PL" dirty="0" smtClean="0"/>
              <a:t>() – szuka danego zakresu elementów</a:t>
            </a:r>
          </a:p>
          <a:p>
            <a:r>
              <a:rPr lang="pl-PL" dirty="0" err="1"/>
              <a:t>s</a:t>
            </a:r>
            <a:r>
              <a:rPr lang="pl-PL" dirty="0" err="1" smtClean="0"/>
              <a:t>earch_n</a:t>
            </a:r>
            <a:r>
              <a:rPr lang="pl-PL" dirty="0" smtClean="0"/>
              <a:t>() – szuka w sekwencji kolejno występujących po sobie n identycznych elementów</a:t>
            </a:r>
          </a:p>
        </p:txBody>
      </p:sp>
    </p:spTree>
    <p:extLst>
      <p:ext uri="{BB962C8B-B14F-4D97-AF65-F5344CB8AC3E}">
        <p14:creationId xmlns:p14="http://schemas.microsoft.com/office/powerpoint/2010/main" val="235032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0136"/>
            <a:ext cx="10131425" cy="1456267"/>
          </a:xfrm>
        </p:spPr>
        <p:txBody>
          <a:bodyPr>
            <a:normAutofit/>
          </a:bodyPr>
          <a:lstStyle/>
          <a:p>
            <a:r>
              <a:rPr lang="pl-PL" sz="4800" dirty="0" smtClean="0">
                <a:latin typeface="Bahnschrift Condensed" panose="020B0502040204020203" pitchFamily="34" charset="0"/>
              </a:rPr>
              <a:t>Algorytmy modyfikujące sekwencję</a:t>
            </a:r>
            <a:endParaRPr lang="pl-PL" sz="4800" dirty="0">
              <a:latin typeface="Bahnschrift Condensed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29944" y="2065867"/>
            <a:ext cx="3122406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1" y="1409252"/>
            <a:ext cx="10921700" cy="5260489"/>
          </a:xfrm>
        </p:spPr>
        <p:txBody>
          <a:bodyPr>
            <a:normAutofit fontScale="92500" lnSpcReduction="20000"/>
          </a:bodyPr>
          <a:lstStyle/>
          <a:p>
            <a:r>
              <a:rPr lang="pl-PL" dirty="0" err="1"/>
              <a:t>c</a:t>
            </a:r>
            <a:r>
              <a:rPr lang="pl-PL" dirty="0" err="1" smtClean="0"/>
              <a:t>opy</a:t>
            </a:r>
            <a:r>
              <a:rPr lang="pl-PL" dirty="0" smtClean="0"/>
              <a:t>(), </a:t>
            </a:r>
            <a:r>
              <a:rPr lang="pl-PL" dirty="0" err="1" smtClean="0"/>
              <a:t>copy_if</a:t>
            </a:r>
            <a:r>
              <a:rPr lang="pl-PL" dirty="0" smtClean="0"/>
              <a:t>() – kopiują zakres elementów do nowego miejsca [C++ 11]</a:t>
            </a:r>
          </a:p>
          <a:p>
            <a:r>
              <a:rPr lang="pl-PL" dirty="0" err="1"/>
              <a:t>c</a:t>
            </a:r>
            <a:r>
              <a:rPr lang="pl-PL" dirty="0" err="1" smtClean="0"/>
              <a:t>opy_n</a:t>
            </a:r>
            <a:r>
              <a:rPr lang="pl-PL" dirty="0" smtClean="0"/>
              <a:t>() – kopiuje n elementów do nowego miejsca [C++ 11]</a:t>
            </a:r>
            <a:endParaRPr lang="pl-PL" dirty="0"/>
          </a:p>
          <a:p>
            <a:r>
              <a:rPr lang="pl-PL" dirty="0" err="1"/>
              <a:t>c</a:t>
            </a:r>
            <a:r>
              <a:rPr lang="pl-PL" dirty="0" err="1" smtClean="0"/>
              <a:t>opy_backward</a:t>
            </a:r>
            <a:r>
              <a:rPr lang="pl-PL" dirty="0" smtClean="0"/>
              <a:t>() – kopiuje zakres elementów w odwrotnej kolejności</a:t>
            </a:r>
          </a:p>
          <a:p>
            <a:r>
              <a:rPr lang="pl-PL" dirty="0" err="1"/>
              <a:t>m</a:t>
            </a:r>
            <a:r>
              <a:rPr lang="pl-PL" dirty="0" err="1" smtClean="0"/>
              <a:t>ove</a:t>
            </a:r>
            <a:r>
              <a:rPr lang="pl-PL" dirty="0" smtClean="0"/>
              <a:t>() – przenosi zakres elementów do nowego miejsca [C++ 11]</a:t>
            </a:r>
          </a:p>
          <a:p>
            <a:r>
              <a:rPr lang="pl-PL" dirty="0" err="1"/>
              <a:t>m</a:t>
            </a:r>
            <a:r>
              <a:rPr lang="pl-PL" dirty="0" err="1" smtClean="0"/>
              <a:t>ove_backward</a:t>
            </a:r>
            <a:r>
              <a:rPr lang="pl-PL" dirty="0" smtClean="0"/>
              <a:t>() – przenosi zakres elementów w odwrotnej kolejności [C++ 11]</a:t>
            </a:r>
          </a:p>
          <a:p>
            <a:r>
              <a:rPr lang="pl-PL" dirty="0" err="1" smtClean="0"/>
              <a:t>fill</a:t>
            </a:r>
            <a:r>
              <a:rPr lang="pl-PL" dirty="0" smtClean="0"/>
              <a:t>() – przypisuje daną wartość każdemu elementowi w zakresie</a:t>
            </a:r>
          </a:p>
          <a:p>
            <a:r>
              <a:rPr lang="pl-PL" dirty="0" err="1" smtClean="0"/>
              <a:t>fill_n</a:t>
            </a:r>
            <a:r>
              <a:rPr lang="pl-PL" dirty="0" smtClean="0"/>
              <a:t>() – przypisuje daną wartość do n elementów w zakresie</a:t>
            </a:r>
          </a:p>
          <a:p>
            <a:r>
              <a:rPr lang="pl-PL" dirty="0" err="1" smtClean="0"/>
              <a:t>transform</a:t>
            </a:r>
            <a:r>
              <a:rPr lang="pl-PL" dirty="0" smtClean="0"/>
              <a:t>() – wywołuje funkcję na zakresie elementów</a:t>
            </a:r>
          </a:p>
          <a:p>
            <a:r>
              <a:rPr lang="pl-PL" dirty="0" err="1" smtClean="0"/>
              <a:t>generate</a:t>
            </a:r>
            <a:r>
              <a:rPr lang="pl-PL" dirty="0" smtClean="0"/>
              <a:t>() – przypisuje wartości zwracane przez daną funkcję do każdego elementu w zakresie</a:t>
            </a:r>
          </a:p>
          <a:p>
            <a:r>
              <a:rPr lang="pl-PL" dirty="0" err="1" smtClean="0"/>
              <a:t>generate_n</a:t>
            </a:r>
            <a:r>
              <a:rPr lang="pl-PL" dirty="0" smtClean="0"/>
              <a:t>() </a:t>
            </a:r>
            <a:r>
              <a:rPr lang="pl-PL" dirty="0"/>
              <a:t>– </a:t>
            </a:r>
            <a:r>
              <a:rPr lang="pl-PL" dirty="0" smtClean="0"/>
              <a:t>przypisuje </a:t>
            </a:r>
            <a:r>
              <a:rPr lang="pl-PL" dirty="0"/>
              <a:t>wartości zwracane przez daną funkcję do </a:t>
            </a:r>
            <a:r>
              <a:rPr lang="pl-PL" dirty="0" smtClean="0"/>
              <a:t>n elementów w zakresie</a:t>
            </a:r>
          </a:p>
          <a:p>
            <a:r>
              <a:rPr lang="pl-PL" dirty="0" err="1"/>
              <a:t>r</a:t>
            </a:r>
            <a:r>
              <a:rPr lang="pl-PL" dirty="0" err="1" smtClean="0"/>
              <a:t>emove</a:t>
            </a:r>
            <a:r>
              <a:rPr lang="pl-PL" dirty="0" smtClean="0"/>
              <a:t>(), </a:t>
            </a:r>
            <a:r>
              <a:rPr lang="pl-PL" dirty="0" err="1" smtClean="0"/>
              <a:t>remove_if</a:t>
            </a:r>
            <a:r>
              <a:rPr lang="pl-PL" dirty="0" smtClean="0"/>
              <a:t>() – usuwają elementy spełniające zadane kryterium</a:t>
            </a:r>
          </a:p>
          <a:p>
            <a:r>
              <a:rPr lang="pl-PL" dirty="0" err="1"/>
              <a:t>r</a:t>
            </a:r>
            <a:r>
              <a:rPr lang="pl-PL" dirty="0" err="1" smtClean="0"/>
              <a:t>emove_copy</a:t>
            </a:r>
            <a:r>
              <a:rPr lang="pl-PL" dirty="0" smtClean="0"/>
              <a:t>(), </a:t>
            </a:r>
            <a:r>
              <a:rPr lang="pl-PL" dirty="0" err="1" smtClean="0"/>
              <a:t>remove_copy_if</a:t>
            </a:r>
            <a:r>
              <a:rPr lang="pl-PL" dirty="0" smtClean="0"/>
              <a:t>() – kopiują zakres elementów pomijając te spełniające zadane kryterium</a:t>
            </a:r>
          </a:p>
          <a:p>
            <a:r>
              <a:rPr lang="pl-PL" dirty="0" err="1"/>
              <a:t>s</a:t>
            </a:r>
            <a:r>
              <a:rPr lang="pl-PL" dirty="0" err="1" smtClean="0"/>
              <a:t>wap</a:t>
            </a:r>
            <a:r>
              <a:rPr lang="pl-PL" dirty="0" smtClean="0"/>
              <a:t>() – zamienia miejscami wartości dwóch obiektów</a:t>
            </a:r>
          </a:p>
          <a:p>
            <a:r>
              <a:rPr lang="pl-PL" dirty="0" err="1"/>
              <a:t>s</a:t>
            </a:r>
            <a:r>
              <a:rPr lang="pl-PL" dirty="0" err="1" smtClean="0"/>
              <a:t>wap_ranges</a:t>
            </a:r>
            <a:r>
              <a:rPr lang="pl-PL" dirty="0" smtClean="0"/>
              <a:t>() – zamienia miejscami dwa zakresy elementów</a:t>
            </a:r>
          </a:p>
          <a:p>
            <a:r>
              <a:rPr lang="pl-PL" dirty="0" err="1"/>
              <a:t>i</a:t>
            </a:r>
            <a:r>
              <a:rPr lang="pl-PL" dirty="0" err="1" smtClean="0"/>
              <a:t>ter_swap</a:t>
            </a:r>
            <a:r>
              <a:rPr lang="pl-PL" dirty="0" smtClean="0"/>
              <a:t>() – zamienia miejscami elementy wskazywane przez dwa </a:t>
            </a:r>
            <a:r>
              <a:rPr lang="pl-PL" dirty="0" err="1" smtClean="0"/>
              <a:t>iteratory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05420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0136"/>
            <a:ext cx="10131425" cy="1456267"/>
          </a:xfrm>
        </p:spPr>
        <p:txBody>
          <a:bodyPr>
            <a:normAutofit/>
          </a:bodyPr>
          <a:lstStyle/>
          <a:p>
            <a:r>
              <a:rPr lang="pl-PL" sz="4800" dirty="0" smtClean="0">
                <a:latin typeface="Bahnschrift Condensed" panose="020B0502040204020203" pitchFamily="34" charset="0"/>
              </a:rPr>
              <a:t>Algorytmy modyfikujące </a:t>
            </a:r>
            <a:r>
              <a:rPr lang="pl-PL" sz="4800" dirty="0" smtClean="0">
                <a:latin typeface="Bahnschrift Condensed" panose="020B0502040204020203" pitchFamily="34" charset="0"/>
              </a:rPr>
              <a:t>sekwencję c.d.</a:t>
            </a:r>
            <a:endParaRPr lang="pl-PL" sz="4800" dirty="0">
              <a:latin typeface="Bahnschrift Condensed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29944" y="2065867"/>
            <a:ext cx="3122406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1" y="1409252"/>
            <a:ext cx="10921700" cy="5260489"/>
          </a:xfrm>
        </p:spPr>
        <p:txBody>
          <a:bodyPr>
            <a:normAutofit/>
          </a:bodyPr>
          <a:lstStyle/>
          <a:p>
            <a:r>
              <a:rPr lang="pl-PL" dirty="0" err="1" smtClean="0"/>
              <a:t>reverse</a:t>
            </a:r>
            <a:r>
              <a:rPr lang="pl-PL" dirty="0" smtClean="0"/>
              <a:t>() – odwraca kolejność elementów w zakresie</a:t>
            </a:r>
          </a:p>
          <a:p>
            <a:r>
              <a:rPr lang="pl-PL" dirty="0" err="1"/>
              <a:t>r</a:t>
            </a:r>
            <a:r>
              <a:rPr lang="pl-PL" dirty="0" err="1" smtClean="0"/>
              <a:t>everse_copy</a:t>
            </a:r>
            <a:r>
              <a:rPr lang="pl-PL" dirty="0" smtClean="0"/>
              <a:t>() – tworzy kopię zakresu, który jest odwrócony w kolejności</a:t>
            </a:r>
          </a:p>
          <a:p>
            <a:r>
              <a:rPr lang="pl-PL" dirty="0" err="1"/>
              <a:t>r</a:t>
            </a:r>
            <a:r>
              <a:rPr lang="pl-PL" dirty="0" err="1" smtClean="0"/>
              <a:t>otate</a:t>
            </a:r>
            <a:r>
              <a:rPr lang="pl-PL" dirty="0" smtClean="0"/>
              <a:t>() – przesuwa elementy w prawo/w lewo, gdzie ostatnie elementy trafiają na początek lub odwrotnie, czyli je obraca</a:t>
            </a:r>
          </a:p>
          <a:p>
            <a:r>
              <a:rPr lang="pl-PL" dirty="0" err="1"/>
              <a:t>r</a:t>
            </a:r>
            <a:r>
              <a:rPr lang="pl-PL" dirty="0" err="1" smtClean="0"/>
              <a:t>otate_copy</a:t>
            </a:r>
            <a:r>
              <a:rPr lang="pl-PL" dirty="0" smtClean="0"/>
              <a:t>() – kopiuje i obraca zakres elementów</a:t>
            </a:r>
          </a:p>
          <a:p>
            <a:r>
              <a:rPr lang="pl-PL" dirty="0" err="1"/>
              <a:t>s</a:t>
            </a:r>
            <a:r>
              <a:rPr lang="pl-PL" dirty="0" err="1" smtClean="0"/>
              <a:t>hift_left</a:t>
            </a:r>
            <a:r>
              <a:rPr lang="pl-PL" dirty="0" smtClean="0"/>
              <a:t>(), </a:t>
            </a:r>
            <a:r>
              <a:rPr lang="pl-PL" dirty="0" err="1" smtClean="0"/>
              <a:t>shift_right</a:t>
            </a:r>
            <a:r>
              <a:rPr lang="pl-PL" dirty="0" smtClean="0"/>
              <a:t>() – przesuwa elementy w zakresie [C++ 20]</a:t>
            </a:r>
          </a:p>
          <a:p>
            <a:r>
              <a:rPr lang="pl-PL" dirty="0" err="1" smtClean="0"/>
              <a:t>random_shuffle</a:t>
            </a:r>
            <a:r>
              <a:rPr lang="pl-PL" dirty="0" smtClean="0"/>
              <a:t>(), </a:t>
            </a:r>
            <a:r>
              <a:rPr lang="pl-PL" dirty="0" err="1" smtClean="0"/>
              <a:t>shuffle</a:t>
            </a:r>
            <a:r>
              <a:rPr lang="pl-PL" dirty="0" smtClean="0"/>
              <a:t>() – układa losowo elementy w zakresie</a:t>
            </a:r>
          </a:p>
          <a:p>
            <a:r>
              <a:rPr lang="pl-PL" dirty="0" err="1"/>
              <a:t>s</a:t>
            </a:r>
            <a:r>
              <a:rPr lang="pl-PL" dirty="0" err="1" smtClean="0"/>
              <a:t>ample</a:t>
            </a:r>
            <a:r>
              <a:rPr lang="pl-PL" dirty="0" smtClean="0"/>
              <a:t>() – wybiera n losowych elementów z sekwencji [C++ 17]</a:t>
            </a:r>
          </a:p>
          <a:p>
            <a:r>
              <a:rPr lang="pl-PL" dirty="0" err="1"/>
              <a:t>u</a:t>
            </a:r>
            <a:r>
              <a:rPr lang="pl-PL" dirty="0" err="1" smtClean="0"/>
              <a:t>nique</a:t>
            </a:r>
            <a:r>
              <a:rPr lang="pl-PL" dirty="0" smtClean="0"/>
              <a:t>() – usuwa następujące duplikaty elementów w zakresie</a:t>
            </a:r>
          </a:p>
          <a:p>
            <a:r>
              <a:rPr lang="pl-PL" dirty="0" err="1" smtClean="0"/>
              <a:t>unique_copy</a:t>
            </a:r>
            <a:r>
              <a:rPr lang="pl-PL" dirty="0" smtClean="0"/>
              <a:t> – kopiuje pewien zakres elementów, który nie zawiera następujących duplikatów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40950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0136"/>
            <a:ext cx="10131425" cy="1456267"/>
          </a:xfrm>
        </p:spPr>
        <p:txBody>
          <a:bodyPr>
            <a:normAutofit/>
          </a:bodyPr>
          <a:lstStyle/>
          <a:p>
            <a:r>
              <a:rPr lang="pl-PL" sz="4800" dirty="0" smtClean="0">
                <a:latin typeface="Bahnschrift Condensed" panose="020B0502040204020203" pitchFamily="34" charset="0"/>
              </a:rPr>
              <a:t>Algorytmy partycjonujące</a:t>
            </a:r>
            <a:endParaRPr lang="pl-PL" sz="4800" dirty="0">
              <a:latin typeface="Bahnschrift Condensed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29944" y="2065867"/>
            <a:ext cx="3122406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1" y="1409252"/>
            <a:ext cx="10921700" cy="5260489"/>
          </a:xfrm>
        </p:spPr>
        <p:txBody>
          <a:bodyPr>
            <a:normAutofit/>
          </a:bodyPr>
          <a:lstStyle/>
          <a:p>
            <a:r>
              <a:rPr lang="pl-PL" dirty="0" err="1"/>
              <a:t>i</a:t>
            </a:r>
            <a:r>
              <a:rPr lang="pl-PL" dirty="0" err="1" smtClean="0"/>
              <a:t>s_partitioned</a:t>
            </a:r>
            <a:r>
              <a:rPr lang="pl-PL" dirty="0" smtClean="0"/>
              <a:t>() – określa czy zakres elementów jest podzielony wg danego predykatu [C++ 11]</a:t>
            </a:r>
          </a:p>
          <a:p>
            <a:r>
              <a:rPr lang="pl-PL" dirty="0" err="1" smtClean="0"/>
              <a:t>partition</a:t>
            </a:r>
            <a:r>
              <a:rPr lang="pl-PL" dirty="0" smtClean="0"/>
              <a:t>() – dzieli zakres elementów na dwie grupy</a:t>
            </a:r>
          </a:p>
          <a:p>
            <a:r>
              <a:rPr lang="pl-PL" dirty="0" err="1"/>
              <a:t>p</a:t>
            </a:r>
            <a:r>
              <a:rPr lang="pl-PL" dirty="0" err="1" smtClean="0"/>
              <a:t>artition_copy</a:t>
            </a:r>
            <a:r>
              <a:rPr lang="pl-PL" dirty="0" smtClean="0"/>
              <a:t>() – kopiuje zakres dzieląc elementy na dwie grupy [C++ 11]</a:t>
            </a:r>
          </a:p>
          <a:p>
            <a:r>
              <a:rPr lang="pl-PL" dirty="0" err="1"/>
              <a:t>s</a:t>
            </a:r>
            <a:r>
              <a:rPr lang="pl-PL" dirty="0" err="1" smtClean="0"/>
              <a:t>table_partition</a:t>
            </a:r>
            <a:r>
              <a:rPr lang="pl-PL" dirty="0" smtClean="0"/>
              <a:t>() – dzieli elementy na dwie grupy zachowując ich względny porządek</a:t>
            </a:r>
          </a:p>
          <a:p>
            <a:r>
              <a:rPr lang="pl-PL" dirty="0" err="1"/>
              <a:t>p</a:t>
            </a:r>
            <a:r>
              <a:rPr lang="pl-PL" dirty="0" err="1" smtClean="0"/>
              <a:t>artition_point</a:t>
            </a:r>
            <a:r>
              <a:rPr lang="pl-PL" dirty="0" smtClean="0"/>
              <a:t>() – znajduje miejsce podziału przedzielonego zakresu [C++ 11]</a:t>
            </a:r>
          </a:p>
        </p:txBody>
      </p:sp>
    </p:spTree>
    <p:extLst>
      <p:ext uri="{BB962C8B-B14F-4D97-AF65-F5344CB8AC3E}">
        <p14:creationId xmlns:p14="http://schemas.microsoft.com/office/powerpoint/2010/main" val="1886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0136"/>
            <a:ext cx="10131425" cy="1456267"/>
          </a:xfrm>
        </p:spPr>
        <p:txBody>
          <a:bodyPr>
            <a:normAutofit/>
          </a:bodyPr>
          <a:lstStyle/>
          <a:p>
            <a:r>
              <a:rPr lang="pl-PL" sz="4800" dirty="0" smtClean="0">
                <a:latin typeface="Bahnschrift Condensed" panose="020B0502040204020203" pitchFamily="34" charset="0"/>
              </a:rPr>
              <a:t>Algorytmy sortujące</a:t>
            </a:r>
            <a:endParaRPr lang="pl-PL" sz="4800" dirty="0">
              <a:latin typeface="Bahnschrift Condensed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29944" y="2065867"/>
            <a:ext cx="3122406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1" y="1409252"/>
            <a:ext cx="10921700" cy="5260489"/>
          </a:xfrm>
        </p:spPr>
        <p:txBody>
          <a:bodyPr>
            <a:normAutofit/>
          </a:bodyPr>
          <a:lstStyle/>
          <a:p>
            <a:r>
              <a:rPr lang="pl-PL" dirty="0" err="1"/>
              <a:t>i</a:t>
            </a:r>
            <a:r>
              <a:rPr lang="pl-PL" dirty="0" err="1" smtClean="0"/>
              <a:t>s_sorted</a:t>
            </a:r>
            <a:r>
              <a:rPr lang="pl-PL" dirty="0" smtClean="0"/>
              <a:t>() – sprawdza, czy zakres jest posortowany w porządku malejącym [C++ 11]</a:t>
            </a:r>
          </a:p>
          <a:p>
            <a:r>
              <a:rPr lang="pl-PL" dirty="0" err="1"/>
              <a:t>i</a:t>
            </a:r>
            <a:r>
              <a:rPr lang="pl-PL" dirty="0" err="1" smtClean="0"/>
              <a:t>s_sorter_until</a:t>
            </a:r>
            <a:r>
              <a:rPr lang="pl-PL" dirty="0" smtClean="0"/>
              <a:t>() – znajduje największy posortowany podzakres [C++ 11]</a:t>
            </a:r>
          </a:p>
          <a:p>
            <a:r>
              <a:rPr lang="pl-PL" dirty="0"/>
              <a:t>s</a:t>
            </a:r>
            <a:r>
              <a:rPr lang="pl-PL" dirty="0" smtClean="0"/>
              <a:t>ort() – sortuje zakres wg kolejności malejącej</a:t>
            </a:r>
          </a:p>
          <a:p>
            <a:r>
              <a:rPr lang="pl-PL" dirty="0" err="1"/>
              <a:t>p</a:t>
            </a:r>
            <a:r>
              <a:rPr lang="pl-PL" dirty="0" err="1" smtClean="0"/>
              <a:t>artial_sort</a:t>
            </a:r>
            <a:r>
              <a:rPr lang="pl-PL" dirty="0" smtClean="0"/>
              <a:t>() – sortuje pierwsze n elementów w zakresie</a:t>
            </a:r>
          </a:p>
          <a:p>
            <a:r>
              <a:rPr lang="pl-PL" dirty="0" err="1"/>
              <a:t>p</a:t>
            </a:r>
            <a:r>
              <a:rPr lang="pl-PL" dirty="0" err="1" smtClean="0"/>
              <a:t>artial_sort_copy</a:t>
            </a:r>
            <a:r>
              <a:rPr lang="pl-PL" dirty="0" smtClean="0"/>
              <a:t>() – kopiuje i sortuje pierwsze n elementów w zakresie</a:t>
            </a:r>
          </a:p>
          <a:p>
            <a:r>
              <a:rPr lang="pl-PL" dirty="0" err="1"/>
              <a:t>s</a:t>
            </a:r>
            <a:r>
              <a:rPr lang="pl-PL" dirty="0" err="1" smtClean="0"/>
              <a:t>table_sort</a:t>
            </a:r>
            <a:r>
              <a:rPr lang="pl-PL" dirty="0" smtClean="0"/>
              <a:t>() – sortuje zakres elementów, zachowując porządek między równymi sobie elementami</a:t>
            </a:r>
          </a:p>
          <a:p>
            <a:r>
              <a:rPr lang="pl-PL" dirty="0" err="1" smtClean="0"/>
              <a:t>nth_element</a:t>
            </a:r>
            <a:r>
              <a:rPr lang="pl-PL" dirty="0" smtClean="0"/>
              <a:t>() – sortuje częściowo dany zakres, upewniając się, że jest podzielony przez dany element</a:t>
            </a:r>
          </a:p>
        </p:txBody>
      </p:sp>
    </p:spTree>
    <p:extLst>
      <p:ext uri="{BB962C8B-B14F-4D97-AF65-F5344CB8AC3E}">
        <p14:creationId xmlns:p14="http://schemas.microsoft.com/office/powerpoint/2010/main" val="133224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0136"/>
            <a:ext cx="10131425" cy="1456267"/>
          </a:xfrm>
        </p:spPr>
        <p:txBody>
          <a:bodyPr>
            <a:noAutofit/>
          </a:bodyPr>
          <a:lstStyle/>
          <a:p>
            <a:r>
              <a:rPr lang="pl-PL" sz="4800" dirty="0" smtClean="0">
                <a:latin typeface="Bahnschrift Condensed" panose="020B0502040204020203" pitchFamily="34" charset="0"/>
              </a:rPr>
              <a:t>Algorytmy przeszukiwania binarnego (na posortowanych zakresach)</a:t>
            </a:r>
            <a:endParaRPr lang="pl-PL" sz="4800" dirty="0">
              <a:latin typeface="Bahnschrift Condensed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29944" y="2065867"/>
            <a:ext cx="3122406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1" y="1409252"/>
            <a:ext cx="10921700" cy="5260489"/>
          </a:xfrm>
        </p:spPr>
        <p:txBody>
          <a:bodyPr>
            <a:normAutofit/>
          </a:bodyPr>
          <a:lstStyle/>
          <a:p>
            <a:r>
              <a:rPr lang="pl-PL" dirty="0" err="1"/>
              <a:t>l</a:t>
            </a:r>
            <a:r>
              <a:rPr lang="pl-PL" dirty="0" err="1" smtClean="0"/>
              <a:t>ower_bound</a:t>
            </a:r>
            <a:r>
              <a:rPr lang="pl-PL" dirty="0" smtClean="0"/>
              <a:t>() – zwraca </a:t>
            </a:r>
            <a:r>
              <a:rPr lang="pl-PL" dirty="0" err="1" smtClean="0"/>
              <a:t>iterator</a:t>
            </a:r>
            <a:r>
              <a:rPr lang="pl-PL" dirty="0" smtClean="0"/>
              <a:t> do pierwszego elementu niemniejszego niż zadana wartość</a:t>
            </a:r>
          </a:p>
          <a:p>
            <a:r>
              <a:rPr lang="pl-PL" dirty="0" err="1"/>
              <a:t>u</a:t>
            </a:r>
            <a:r>
              <a:rPr lang="pl-PL" dirty="0" err="1" smtClean="0"/>
              <a:t>pper_bound</a:t>
            </a:r>
            <a:r>
              <a:rPr lang="pl-PL" dirty="0" smtClean="0"/>
              <a:t>() – zwraca </a:t>
            </a:r>
            <a:r>
              <a:rPr lang="pl-PL" dirty="0" err="1" smtClean="0"/>
              <a:t>iteratod</a:t>
            </a:r>
            <a:r>
              <a:rPr lang="pl-PL" dirty="0" smtClean="0"/>
              <a:t> do pierwszego </a:t>
            </a:r>
            <a:r>
              <a:rPr lang="pl-PL" dirty="0" err="1" smtClean="0"/>
              <a:t>elmentu</a:t>
            </a:r>
            <a:r>
              <a:rPr lang="pl-PL" dirty="0" smtClean="0"/>
              <a:t> większego niż zadana wartość</a:t>
            </a:r>
          </a:p>
          <a:p>
            <a:r>
              <a:rPr lang="pl-PL" dirty="0" err="1"/>
              <a:t>b</a:t>
            </a:r>
            <a:r>
              <a:rPr lang="pl-PL" dirty="0" err="1" smtClean="0"/>
              <a:t>inary_search</a:t>
            </a:r>
            <a:r>
              <a:rPr lang="pl-PL" dirty="0" smtClean="0"/>
              <a:t>() – określa, czy element istnieje w zakresie</a:t>
            </a:r>
          </a:p>
          <a:p>
            <a:r>
              <a:rPr lang="pl-PL" dirty="0" err="1"/>
              <a:t>e</a:t>
            </a:r>
            <a:r>
              <a:rPr lang="pl-PL" dirty="0" err="1" smtClean="0"/>
              <a:t>qual_range</a:t>
            </a:r>
            <a:r>
              <a:rPr lang="pl-PL" dirty="0" smtClean="0"/>
              <a:t>() – zwraca zakres elementów pasujących do zadanego klucza</a:t>
            </a:r>
          </a:p>
        </p:txBody>
      </p:sp>
    </p:spTree>
    <p:extLst>
      <p:ext uri="{BB962C8B-B14F-4D97-AF65-F5344CB8AC3E}">
        <p14:creationId xmlns:p14="http://schemas.microsoft.com/office/powerpoint/2010/main" val="375350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0136"/>
            <a:ext cx="10131425" cy="1456267"/>
          </a:xfrm>
        </p:spPr>
        <p:txBody>
          <a:bodyPr>
            <a:normAutofit/>
          </a:bodyPr>
          <a:lstStyle/>
          <a:p>
            <a:r>
              <a:rPr lang="pl-PL" sz="4800" dirty="0" smtClean="0">
                <a:latin typeface="Bahnschrift Condensed" panose="020B0502040204020203" pitchFamily="34" charset="0"/>
              </a:rPr>
              <a:t>Inne algorytmy na posortowanych zakresach</a:t>
            </a:r>
            <a:endParaRPr lang="pl-PL" sz="4800" dirty="0">
              <a:latin typeface="Bahnschrift Condensed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29944" y="2065867"/>
            <a:ext cx="3122406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1" y="1409252"/>
            <a:ext cx="10921700" cy="5260489"/>
          </a:xfrm>
        </p:spPr>
        <p:txBody>
          <a:bodyPr>
            <a:normAutofit/>
          </a:bodyPr>
          <a:lstStyle/>
          <a:p>
            <a:r>
              <a:rPr lang="pl-PL" dirty="0" err="1"/>
              <a:t>m</a:t>
            </a:r>
            <a:r>
              <a:rPr lang="pl-PL" dirty="0" err="1" smtClean="0"/>
              <a:t>erge</a:t>
            </a:r>
            <a:r>
              <a:rPr lang="pl-PL" dirty="0" smtClean="0"/>
              <a:t>() – łączy dwa posortowane zakresy i na końcu sortuje (5 parametrów)</a:t>
            </a:r>
          </a:p>
          <a:p>
            <a:r>
              <a:rPr lang="pl-PL" dirty="0" err="1"/>
              <a:t>i</a:t>
            </a:r>
            <a:r>
              <a:rPr lang="pl-PL" dirty="0" err="1" smtClean="0"/>
              <a:t>nplace_merge</a:t>
            </a:r>
            <a:r>
              <a:rPr lang="pl-PL" dirty="0" smtClean="0"/>
              <a:t>() – sortuje zakres składający się z dwóch zakresów w jednym kontenerze (3 parametry)</a:t>
            </a:r>
          </a:p>
        </p:txBody>
      </p:sp>
    </p:spTree>
    <p:extLst>
      <p:ext uri="{BB962C8B-B14F-4D97-AF65-F5344CB8AC3E}">
        <p14:creationId xmlns:p14="http://schemas.microsoft.com/office/powerpoint/2010/main" val="380957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483</TotalTime>
  <Words>1077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Bahnschrift Condensed</vt:lpstr>
      <vt:lpstr>Bernard MT Condensed</vt:lpstr>
      <vt:lpstr>Calibri</vt:lpstr>
      <vt:lpstr>Calibri Light</vt:lpstr>
      <vt:lpstr>Celestial</vt:lpstr>
      <vt:lpstr>algorytmy STL</vt:lpstr>
      <vt:lpstr>PowerPoint Presentation</vt:lpstr>
      <vt:lpstr>Algorytmy niemodyfikujące sekwencji</vt:lpstr>
      <vt:lpstr>Algorytmy modyfikujące sekwencję</vt:lpstr>
      <vt:lpstr>Algorytmy modyfikujące sekwencję c.d.</vt:lpstr>
      <vt:lpstr>Algorytmy partycjonujące</vt:lpstr>
      <vt:lpstr>Algorytmy sortujące</vt:lpstr>
      <vt:lpstr>Algorytmy przeszukiwania binarnego (na posortowanych zakresach)</vt:lpstr>
      <vt:lpstr>Inne algorytmy na posortowanych zakresach</vt:lpstr>
      <vt:lpstr>Algorytmy na zbiorach</vt:lpstr>
      <vt:lpstr>Algorytmy na stercie (typ max)</vt:lpstr>
      <vt:lpstr>Algorytmy minimum/maximum</vt:lpstr>
      <vt:lpstr>Algorytmy porównujące</vt:lpstr>
      <vt:lpstr>Algorytmy permutacji</vt:lpstr>
      <vt:lpstr>Algorytmy numeryczne &lt;numeric&gt;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algorytmy STL</dc:title>
  <dc:creator>Justyna Walkowiak</dc:creator>
  <cp:lastModifiedBy>Justyna Walkowiak</cp:lastModifiedBy>
  <cp:revision>20</cp:revision>
  <dcterms:created xsi:type="dcterms:W3CDTF">2018-10-14T09:49:10Z</dcterms:created>
  <dcterms:modified xsi:type="dcterms:W3CDTF">2018-10-15T11:49:25Z</dcterms:modified>
</cp:coreProperties>
</file>