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Munka1!$A$3:$A$6</c:f>
              <c:strCache>
                <c:ptCount val="4"/>
                <c:pt idx="0">
                  <c:v>2. jövedelmi ötöd</c:v>
                </c:pt>
                <c:pt idx="1">
                  <c:v>3. jövedelmi ötöd</c:v>
                </c:pt>
                <c:pt idx="2">
                  <c:v>4. jövedelmi ötöd</c:v>
                </c:pt>
                <c:pt idx="3">
                  <c:v>5. jövedelmi ötöd</c:v>
                </c:pt>
              </c:strCache>
            </c:strRef>
          </c:cat>
          <c:val>
            <c:numRef>
              <c:f>Munka1!$B$3:$B$6</c:f>
              <c:numCache>
                <c:formatCode>#,##0</c:formatCode>
                <c:ptCount val="4"/>
                <c:pt idx="0">
                  <c:v>1780889</c:v>
                </c:pt>
                <c:pt idx="1">
                  <c:v>2283809</c:v>
                </c:pt>
                <c:pt idx="2">
                  <c:v>2796946</c:v>
                </c:pt>
                <c:pt idx="3">
                  <c:v>5104929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1A-4C3B-91A0-87FD4B2226E5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Munka1!$A$3:$A$6</c:f>
              <c:strCache>
                <c:ptCount val="4"/>
                <c:pt idx="0">
                  <c:v>2. jövedelmi ötöd</c:v>
                </c:pt>
                <c:pt idx="1">
                  <c:v>3. jövedelmi ötöd</c:v>
                </c:pt>
                <c:pt idx="2">
                  <c:v>4. jövedelmi ötöd</c:v>
                </c:pt>
                <c:pt idx="3">
                  <c:v>5. jövedelmi ötöd</c:v>
                </c:pt>
              </c:strCache>
            </c:strRef>
          </c:cat>
          <c:val>
            <c:numRef>
              <c:f>Munka1!$C$3:$C$6</c:f>
              <c:numCache>
                <c:formatCode>#,##0</c:formatCode>
                <c:ptCount val="4"/>
                <c:pt idx="0">
                  <c:v>2075456</c:v>
                </c:pt>
                <c:pt idx="1">
                  <c:v>2731287</c:v>
                </c:pt>
                <c:pt idx="2">
                  <c:v>3340107</c:v>
                </c:pt>
                <c:pt idx="3">
                  <c:v>6026815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1A-4C3B-91A0-87FD4B2226E5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Oszlop1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Munka1!$A$3:$A$6</c:f>
              <c:strCache>
                <c:ptCount val="4"/>
                <c:pt idx="0">
                  <c:v>2. jövedelmi ötöd</c:v>
                </c:pt>
                <c:pt idx="1">
                  <c:v>3. jövedelmi ötöd</c:v>
                </c:pt>
                <c:pt idx="2">
                  <c:v>4. jövedelmi ötöd</c:v>
                </c:pt>
                <c:pt idx="3">
                  <c:v>5. jövedelmi ötöd</c:v>
                </c:pt>
              </c:strCache>
            </c:strRef>
          </c:cat>
          <c:val>
            <c:numRef>
              <c:f>Munka1!$D$3:$D$6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521A-4C3B-91A0-87FD4B222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3465024"/>
        <c:axId val="2015085584"/>
      </c:barChart>
      <c:catAx>
        <c:axId val="202346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015085584"/>
        <c:crosses val="autoZero"/>
        <c:auto val="1"/>
        <c:lblAlgn val="ctr"/>
        <c:lblOffset val="100"/>
        <c:noMultiLvlLbl val="0"/>
      </c:catAx>
      <c:valAx>
        <c:axId val="201508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02346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</c:strCache>
            </c:strRef>
          </c:cat>
          <c:val>
            <c:numRef>
              <c:f>Munka1!$B$2:$B$6</c:f>
              <c:numCache>
                <c:formatCode>#,##0</c:formatCode>
                <c:ptCount val="5"/>
                <c:pt idx="0" formatCode="General">
                  <c:v>0</c:v>
                </c:pt>
                <c:pt idx="1">
                  <c:v>1271319</c:v>
                </c:pt>
                <c:pt idx="2">
                  <c:v>1697922</c:v>
                </c:pt>
                <c:pt idx="3">
                  <c:v>2117960</c:v>
                </c:pt>
                <c:pt idx="4">
                  <c:v>3665975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D-424C-BACB-929C3C9C0A71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</c:strCache>
            </c:strRef>
          </c:cat>
          <c:val>
            <c:numRef>
              <c:f>Munka1!$C$2:$C$6</c:f>
              <c:numCache>
                <c:formatCode>#,##0</c:formatCode>
                <c:ptCount val="5"/>
                <c:pt idx="0">
                  <c:v>925667</c:v>
                </c:pt>
                <c:pt idx="1">
                  <c:v>1475880</c:v>
                </c:pt>
                <c:pt idx="2">
                  <c:v>2015348</c:v>
                </c:pt>
                <c:pt idx="3">
                  <c:v>2507107</c:v>
                </c:pt>
                <c:pt idx="4">
                  <c:v>4298100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D-424C-BACB-929C3C9C0A71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Oszlop1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</c:strCache>
            </c:strRef>
          </c:cat>
          <c:val>
            <c:numRef>
              <c:f>Munka1!$D$2:$D$6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E1ED-424C-BACB-929C3C9C0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3455424"/>
        <c:axId val="2015068528"/>
      </c:barChart>
      <c:catAx>
        <c:axId val="202345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015068528"/>
        <c:crosses val="autoZero"/>
        <c:auto val="1"/>
        <c:lblAlgn val="ctr"/>
        <c:lblOffset val="100"/>
        <c:noMultiLvlLbl val="0"/>
      </c:catAx>
      <c:valAx>
        <c:axId val="201506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02345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blicdomainpictures.net/view-image.php?image=223419&amp;picture=mone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cators.brainpop.com/printable/venn-diagra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motion-phone-emoji-communication-1740913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05D3DD-B795-450A-AD85-9826B3724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0916312-4E97-4C7F-AF21-C2F798755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Szőke Kristóf</a:t>
            </a:r>
          </a:p>
        </p:txBody>
      </p:sp>
    </p:spTree>
    <p:extLst>
      <p:ext uri="{BB962C8B-B14F-4D97-AF65-F5344CB8AC3E}">
        <p14:creationId xmlns:p14="http://schemas.microsoft.com/office/powerpoint/2010/main" val="7624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A02847-EC43-4AEA-8BFA-3A7B9D50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0"/>
            <a:ext cx="8610600" cy="1293028"/>
          </a:xfrm>
        </p:spPr>
        <p:txBody>
          <a:bodyPr>
            <a:normAutofit/>
          </a:bodyPr>
          <a:lstStyle/>
          <a:p>
            <a:r>
              <a:rPr lang="hu-HU" sz="1300" dirty="0"/>
              <a:t>Egy főre jutó bruttó és nettó jövedelem a referenciaszemély korcsoportja és iskolai végzettsége szerint</a:t>
            </a:r>
            <a:br>
              <a:rPr lang="hu-HU" dirty="0"/>
            </a:br>
            <a:endParaRPr lang="hu-HU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C9EF4138-5939-473E-B0BD-8B939FE90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362906"/>
              </p:ext>
            </p:extLst>
          </p:nvPr>
        </p:nvGraphicFramePr>
        <p:xfrm>
          <a:off x="612648" y="803377"/>
          <a:ext cx="1037844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844">
                  <a:extLst>
                    <a:ext uri="{9D8B030D-6E8A-4147-A177-3AD203B41FA5}">
                      <a16:colId xmlns:a16="http://schemas.microsoft.com/office/drawing/2014/main" val="295875683"/>
                    </a:ext>
                  </a:extLst>
                </a:gridCol>
                <a:gridCol w="1037844">
                  <a:extLst>
                    <a:ext uri="{9D8B030D-6E8A-4147-A177-3AD203B41FA5}">
                      <a16:colId xmlns:a16="http://schemas.microsoft.com/office/drawing/2014/main" val="3289866025"/>
                    </a:ext>
                  </a:extLst>
                </a:gridCol>
                <a:gridCol w="1037844">
                  <a:extLst>
                    <a:ext uri="{9D8B030D-6E8A-4147-A177-3AD203B41FA5}">
                      <a16:colId xmlns:a16="http://schemas.microsoft.com/office/drawing/2014/main" val="1573556934"/>
                    </a:ext>
                  </a:extLst>
                </a:gridCol>
                <a:gridCol w="1037844">
                  <a:extLst>
                    <a:ext uri="{9D8B030D-6E8A-4147-A177-3AD203B41FA5}">
                      <a16:colId xmlns:a16="http://schemas.microsoft.com/office/drawing/2014/main" val="3313328592"/>
                    </a:ext>
                  </a:extLst>
                </a:gridCol>
                <a:gridCol w="1037844">
                  <a:extLst>
                    <a:ext uri="{9D8B030D-6E8A-4147-A177-3AD203B41FA5}">
                      <a16:colId xmlns:a16="http://schemas.microsoft.com/office/drawing/2014/main" val="3459715723"/>
                    </a:ext>
                  </a:extLst>
                </a:gridCol>
                <a:gridCol w="1037844">
                  <a:extLst>
                    <a:ext uri="{9D8B030D-6E8A-4147-A177-3AD203B41FA5}">
                      <a16:colId xmlns:a16="http://schemas.microsoft.com/office/drawing/2014/main" val="3528951969"/>
                    </a:ext>
                  </a:extLst>
                </a:gridCol>
                <a:gridCol w="1037844">
                  <a:extLst>
                    <a:ext uri="{9D8B030D-6E8A-4147-A177-3AD203B41FA5}">
                      <a16:colId xmlns:a16="http://schemas.microsoft.com/office/drawing/2014/main" val="2758088615"/>
                    </a:ext>
                  </a:extLst>
                </a:gridCol>
                <a:gridCol w="1037844">
                  <a:extLst>
                    <a:ext uri="{9D8B030D-6E8A-4147-A177-3AD203B41FA5}">
                      <a16:colId xmlns:a16="http://schemas.microsoft.com/office/drawing/2014/main" val="1003389674"/>
                    </a:ext>
                  </a:extLst>
                </a:gridCol>
                <a:gridCol w="1037844">
                  <a:extLst>
                    <a:ext uri="{9D8B030D-6E8A-4147-A177-3AD203B41FA5}">
                      <a16:colId xmlns:a16="http://schemas.microsoft.com/office/drawing/2014/main" val="1720376363"/>
                    </a:ext>
                  </a:extLst>
                </a:gridCol>
                <a:gridCol w="1037844">
                  <a:extLst>
                    <a:ext uri="{9D8B030D-6E8A-4147-A177-3AD203B41FA5}">
                      <a16:colId xmlns:a16="http://schemas.microsoft.com/office/drawing/2014/main" val="1877558775"/>
                    </a:ext>
                  </a:extLst>
                </a:gridCol>
              </a:tblGrid>
              <a:tr h="37556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Megnevezés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Összesen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Referenciaszemély korcsoportja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Referenciaszemély iskolai végzettsége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36031"/>
                  </a:ext>
                </a:extLst>
              </a:tr>
              <a:tr h="249743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25 évesnél fiatalabb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25–54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55–64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65 éves és idősebb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alapfokú vagy niincs iskolai végzettsége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középfokú érettségi nélkül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középfokú érettségivel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felsőfokú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648299"/>
                  </a:ext>
                </a:extLst>
              </a:tr>
              <a:tr h="92028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éves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871771"/>
                  </a:ext>
                </a:extLst>
              </a:tr>
              <a:tr h="249743">
                <a:tc gridSpan="10">
                  <a:txBody>
                    <a:bodyPr/>
                    <a:lstStyle/>
                    <a:p>
                      <a:pPr algn="ctr"/>
                      <a:r>
                        <a:rPr lang="hu-HU" sz="1200" b="1" dirty="0">
                          <a:solidFill>
                            <a:srgbClr val="FFFFFF"/>
                          </a:solidFill>
                          <a:effectLst/>
                        </a:rPr>
                        <a:t>2020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20403"/>
                  </a:ext>
                </a:extLst>
              </a:tr>
              <a:tr h="307902">
                <a:tc>
                  <a:txBody>
                    <a:bodyPr/>
                    <a:lstStyle/>
                    <a:p>
                      <a:pPr algn="l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2 238 468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1 838 688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2 262 346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2 468 750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2 010 891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1 388 832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1 969 400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2 293 809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2 982 867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88884154"/>
                  </a:ext>
                </a:extLst>
              </a:tr>
              <a:tr h="307902">
                <a:tc>
                  <a:txBody>
                    <a:bodyPr/>
                    <a:lstStyle/>
                    <a:p>
                      <a:pPr algn="l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1 766 965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1 250 211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1 725 540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1 954 148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1 829 732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1 091 747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1 550 012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1 810 487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2 362 492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19509086"/>
                  </a:ext>
                </a:extLst>
              </a:tr>
              <a:tr h="249743">
                <a:tc gridSpan="10">
                  <a:txBody>
                    <a:bodyPr/>
                    <a:lstStyle/>
                    <a:p>
                      <a:pPr algn="ctr"/>
                      <a:r>
                        <a:rPr lang="hu-HU" sz="1200" b="1" dirty="0">
                          <a:solidFill>
                            <a:srgbClr val="FFFFFF"/>
                          </a:solidFill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31199"/>
                  </a:ext>
                </a:extLst>
              </a:tr>
              <a:tr h="307902">
                <a:tc>
                  <a:txBody>
                    <a:bodyPr/>
                    <a:lstStyle/>
                    <a:p>
                      <a:pPr algn="l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2 622 150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2 399 717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2 651 343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2 930 969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2 278 673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1 683 265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2 225 512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2 650 473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3 560 718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23345458"/>
                  </a:ext>
                </a:extLst>
              </a:tr>
              <a:tr h="307902">
                <a:tc>
                  <a:txBody>
                    <a:bodyPr/>
                    <a:lstStyle/>
                    <a:p>
                      <a:pPr algn="l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1 921 306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1 719 217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1 844 504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2 093 019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2 057 831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1 331 498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1 658 550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1 956 955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2 503 100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22562273"/>
                  </a:ext>
                </a:extLst>
              </a:tr>
              <a:tr h="249743">
                <a:tc gridSpan="10">
                  <a:txBody>
                    <a:bodyPr/>
                    <a:lstStyle/>
                    <a:p>
                      <a:pPr algn="ctr"/>
                      <a:r>
                        <a:rPr lang="hu-HU" sz="1200" b="1" dirty="0">
                          <a:solidFill>
                            <a:srgbClr val="FFFFFF"/>
                          </a:solidFill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19512"/>
                  </a:ext>
                </a:extLst>
              </a:tr>
              <a:tr h="307902">
                <a:tc>
                  <a:txBody>
                    <a:bodyPr/>
                    <a:lstStyle/>
                    <a:p>
                      <a:pPr algn="l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3 084 472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2 246 851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3 079 507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3 464 445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2 923 251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1 793 317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2 488 468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3 058 614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4 310 251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23789064"/>
                  </a:ext>
                </a:extLst>
              </a:tr>
              <a:tr h="307902">
                <a:tc>
                  <a:txBody>
                    <a:bodyPr/>
                    <a:lstStyle/>
                    <a:p>
                      <a:pPr algn="l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2 244 806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1 641 548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2 220 916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2 537 813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2 180 207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1 358 795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1 836 182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2 235 544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3 075 996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7372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33886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D08410-A170-4D9A-8B8F-8B74596B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Bruttó</a:t>
            </a:r>
          </a:p>
        </p:txBody>
      </p:sp>
      <p:graphicFrame>
        <p:nvGraphicFramePr>
          <p:cNvPr id="12" name="Tartalom helye 11">
            <a:extLst>
              <a:ext uri="{FF2B5EF4-FFF2-40B4-BE49-F238E27FC236}">
                <a16:creationId xmlns:a16="http://schemas.microsoft.com/office/drawing/2014/main" id="{AC4DF551-9EEC-4F17-9081-E60A0ACA7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44253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Kép 13">
            <a:extLst>
              <a:ext uri="{FF2B5EF4-FFF2-40B4-BE49-F238E27FC236}">
                <a16:creationId xmlns:a16="http://schemas.microsoft.com/office/drawing/2014/main" id="{9CC4061B-F446-4E50-BAA4-7B9E874B5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9580" y="91440"/>
            <a:ext cx="3290888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9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34A06A-3E9C-4067-8E57-8A7A662D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2DAEEEFA-9C54-47B8-9687-87388BC36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09536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DD1262FE-0761-46F3-BE77-E3B591BF6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8118" y="100584"/>
            <a:ext cx="312039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6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E8737E-7359-4C78-90C6-F79F4BB2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C974E45-BE94-46B4-80C7-FA11DE119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35482" y="2239645"/>
            <a:ext cx="5321036" cy="4024313"/>
          </a:xfrm>
        </p:spPr>
      </p:pic>
    </p:spTree>
    <p:extLst>
      <p:ext uri="{BB962C8B-B14F-4D97-AF65-F5344CB8AC3E}">
        <p14:creationId xmlns:p14="http://schemas.microsoft.com/office/powerpoint/2010/main" val="388717900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Kondenzcsík</Template>
  <TotalTime>20</TotalTime>
  <Words>231</Words>
  <Application>Microsoft Office PowerPoint</Application>
  <PresentationFormat>Szélesvásznú</PresentationFormat>
  <Paragraphs>82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Kondenzcsík</vt:lpstr>
      <vt:lpstr>PowerPoint-bemutató</vt:lpstr>
      <vt:lpstr>Egy főre jutó bruttó és nettó jövedelem a referenciaszemély korcsoportja és iskolai végzettsége szerint </vt:lpstr>
      <vt:lpstr>Bruttó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Szőke Kristóf</dc:creator>
  <cp:lastModifiedBy>Szőke Kristóf</cp:lastModifiedBy>
  <cp:revision>3</cp:revision>
  <dcterms:created xsi:type="dcterms:W3CDTF">2024-02-19T13:48:36Z</dcterms:created>
  <dcterms:modified xsi:type="dcterms:W3CDTF">2024-02-19T14:09:00Z</dcterms:modified>
</cp:coreProperties>
</file>