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Roboto Mon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3470C03-B18A-4496-A538-03D610C4D8BB}">
  <a:tblStyle styleId="{13470C03-B18A-4496-A538-03D610C4D8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Mono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Mon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ono-boldItalic.fntdata"/><Relationship Id="rId30" Type="http://schemas.openxmlformats.org/officeDocument/2006/relationships/font" Target="fonts/RobotoMon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888b84df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888b84df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888b84df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888b84df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888b84df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888b84df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888b84df0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888b84df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888b84df0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888b84df0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888b84df0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888b84df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888b84df0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888b84df0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888b84df0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888b84df0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888b84df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888b84df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888b84df0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888b84df0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8a74a88d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8a74a88d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888b84df0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888b84df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888b84df0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888b84df0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87027788d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87027788d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87027788d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87027788d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89db20ba4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89db20ba4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89db20ba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89db20ba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89db20ba4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89db20ba4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89db20ba4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89db20ba4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888b84df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888b84df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  <a:defRPr/>
            </a:lvl1pPr>
            <a:lvl2pPr lvl="1" algn="ctr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Verdana"/>
              <a:buNone/>
              <a:defRPr/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  <a:defRPr/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/>
            </a:lvl5pPr>
            <a:lvl6pPr lvl="5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/>
            </a:lvl6pPr>
            <a:lvl7pPr lvl="6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/>
            </a:lvl7pPr>
            <a:lvl8pPr lvl="7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/>
            </a:lvl8pPr>
            <a:lvl9pPr lvl="8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1476375" y="357188"/>
            <a:ext cx="7210500" cy="7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395100" y="-697219"/>
            <a:ext cx="3372900" cy="72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667150" y="1575038"/>
            <a:ext cx="4237500" cy="18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985688" y="-152212"/>
            <a:ext cx="4237500" cy="52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1476375" y="357188"/>
            <a:ext cx="7210500" cy="7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1476375" y="1221581"/>
            <a:ext cx="7210500" cy="3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1476375" y="357188"/>
            <a:ext cx="7210500" cy="7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1476375" y="1221581"/>
            <a:ext cx="3528900" cy="3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5157788" y="1221581"/>
            <a:ext cx="3528900" cy="3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1476375" y="357188"/>
            <a:ext cx="7210500" cy="7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476375" y="357188"/>
            <a:ext cx="7210500" cy="7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476375" y="1221581"/>
            <a:ext cx="7210500" cy="3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Verdana"/>
              <a:buChar char="–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–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Relationship Id="rId4" Type="http://schemas.openxmlformats.org/officeDocument/2006/relationships/image" Target="../media/image7.jpg"/><Relationship Id="rId5" Type="http://schemas.openxmlformats.org/officeDocument/2006/relationships/image" Target="../media/image9.png"/><Relationship Id="rId6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gif"/><Relationship Id="rId4" Type="http://schemas.openxmlformats.org/officeDocument/2006/relationships/image" Target="../media/image5.png"/><Relationship Id="rId5" Type="http://schemas.openxmlformats.org/officeDocument/2006/relationships/image" Target="../media/image25.png"/><Relationship Id="rId6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597827"/>
            <a:ext cx="7772400" cy="1467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0">
                <a:latin typeface="Roboto Mono"/>
                <a:ea typeface="Roboto Mono"/>
                <a:cs typeface="Roboto Mono"/>
                <a:sym typeface="Roboto Mono"/>
              </a:rPr>
              <a:t>Pong Game with Unity &amp; C#</a:t>
            </a:r>
            <a:endParaRPr sz="6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911200"/>
            <a:ext cx="6400800" cy="746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480"/>
              </a:spcBef>
              <a:spcAft>
                <a:spcPts val="0"/>
              </a:spcAft>
              <a:buNone/>
            </a:pPr>
            <a:r>
              <a:rPr lang="pl"/>
              <a:t>Paweł Janosz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1476375" y="367925"/>
            <a:ext cx="7553400" cy="705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The most popular game engines + games</a:t>
            </a:r>
            <a:endParaRPr/>
          </a:p>
        </p:txBody>
      </p:sp>
      <p:sp>
        <p:nvSpPr>
          <p:cNvPr id="157" name="Google Shape;157;p22"/>
          <p:cNvSpPr txBox="1"/>
          <p:nvPr>
            <p:ph idx="1" type="body"/>
          </p:nvPr>
        </p:nvSpPr>
        <p:spPr>
          <a:xfrm>
            <a:off x="428625" y="1140400"/>
            <a:ext cx="8465400" cy="345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b="1" lang="pl" sz="2200">
                <a:solidFill>
                  <a:srgbClr val="000000"/>
                </a:solidFill>
              </a:rPr>
              <a:t>Unity</a:t>
            </a:r>
            <a:r>
              <a:rPr b="1" lang="pl">
                <a:solidFill>
                  <a:srgbClr val="000000"/>
                </a:solidFill>
              </a:rPr>
              <a:t> </a:t>
            </a:r>
            <a:r>
              <a:rPr lang="pl" sz="1800">
                <a:solidFill>
                  <a:srgbClr val="000000"/>
                </a:solidFill>
              </a:rPr>
              <a:t>(C#, </a:t>
            </a:r>
            <a:r>
              <a:rPr lang="pl" sz="1800">
                <a:solidFill>
                  <a:srgbClr val="000000"/>
                </a:solidFill>
              </a:rPr>
              <a:t>Hearthstone: Heroes of Warcraft, Angry Birds 2, </a:t>
            </a:r>
            <a:r>
              <a:rPr lang="pl" sz="1800">
                <a:solidFill>
                  <a:srgbClr val="000000"/>
                </a:solidFill>
                <a:highlight>
                  <a:srgbClr val="FFFFFF"/>
                </a:highlight>
              </a:rPr>
              <a:t>Pokémon Go, Firewatch, </a:t>
            </a:r>
            <a:r>
              <a:rPr lang="pl" sz="1800"/>
              <a:t>Gwint: Wiedźmińska gra karciana)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pl" sz="2200"/>
              <a:t>Creation Engine</a:t>
            </a:r>
            <a:r>
              <a:rPr lang="pl"/>
              <a:t> </a:t>
            </a:r>
            <a:r>
              <a:rPr lang="pl" sz="1800">
                <a:solidFill>
                  <a:srgbClr val="000000"/>
                </a:solidFill>
              </a:rPr>
              <a:t>(C++, </a:t>
            </a:r>
            <a:r>
              <a:rPr lang="pl" sz="1800">
                <a:solidFill>
                  <a:srgbClr val="000000"/>
                </a:solidFill>
                <a:highlight>
                  <a:srgbClr val="FFFFFF"/>
                </a:highlight>
              </a:rPr>
              <a:t>The Elder Scrolls V: Skyrim, Fallout 4)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pl" sz="2200"/>
              <a:t>Unreal Engine</a:t>
            </a:r>
            <a:r>
              <a:rPr lang="pl"/>
              <a:t> </a:t>
            </a:r>
            <a:r>
              <a:rPr lang="pl" sz="1800"/>
              <a:t>(C++, Batman: Arkhman, Fortnite)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pl" sz="2200"/>
              <a:t>REDengine</a:t>
            </a:r>
            <a:r>
              <a:rPr lang="pl" sz="1800"/>
              <a:t> (C++, The Witcher 2: Assassins of Kings,</a:t>
            </a:r>
            <a:br>
              <a:rPr lang="pl" sz="1800"/>
            </a:br>
            <a:r>
              <a:rPr lang="pl" sz="1800"/>
              <a:t>The Witcher 3: Wild Hunt)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pl" sz="2200"/>
              <a:t>AnvilNext</a:t>
            </a:r>
            <a:r>
              <a:rPr lang="pl"/>
              <a:t> </a:t>
            </a:r>
            <a:r>
              <a:rPr lang="pl" sz="1800"/>
              <a:t>(C++, </a:t>
            </a:r>
            <a:r>
              <a:rPr lang="pl" sz="1800">
                <a:solidFill>
                  <a:srgbClr val="222222"/>
                </a:solidFill>
                <a:highlight>
                  <a:srgbClr val="FFFFFF"/>
                </a:highlight>
              </a:rPr>
              <a:t>Assassin's Creed*) 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2200"/>
              <a:buChar char="•"/>
            </a:pPr>
            <a:r>
              <a:rPr lang="pl" sz="2200">
                <a:solidFill>
                  <a:srgbClr val="222222"/>
                </a:solidFill>
                <a:highlight>
                  <a:srgbClr val="FFFFFF"/>
                </a:highlight>
              </a:rPr>
              <a:t>many more...</a:t>
            </a:r>
            <a:endParaRPr sz="2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pic>
        <p:nvPicPr>
          <p:cNvPr id="158" name="Google Shape;15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4075" y="3856825"/>
            <a:ext cx="1881599" cy="97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5150" y="2689625"/>
            <a:ext cx="1608851" cy="102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16150" y="4126250"/>
            <a:ext cx="2489298" cy="79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55700" y="3856824"/>
            <a:ext cx="1738325" cy="97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1476375" y="357188"/>
            <a:ext cx="7210500" cy="705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3000">
                <a:solidFill>
                  <a:schemeClr val="dk1"/>
                </a:solidFill>
              </a:rPr>
              <a:t>Unity - podstawowe pojęcia</a:t>
            </a:r>
            <a:endParaRPr sz="3000"/>
          </a:p>
        </p:txBody>
      </p:sp>
      <p:sp>
        <p:nvSpPr>
          <p:cNvPr id="167" name="Google Shape;167;p23"/>
          <p:cNvSpPr txBox="1"/>
          <p:nvPr>
            <p:ph idx="1" type="body"/>
          </p:nvPr>
        </p:nvSpPr>
        <p:spPr>
          <a:xfrm>
            <a:off x="0" y="1063100"/>
            <a:ext cx="8686800" cy="353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pl"/>
              <a:t>GameObject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"/>
              <a:t>Components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"/>
              <a:t>Assets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"/>
              <a:t>Scenes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"/>
              <a:t>Scripts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"/>
              <a:t>Inspector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"/>
              <a:t>Hierarchy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"/>
              <a:t>Layout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"/>
              <a:t>Game</a:t>
            </a:r>
            <a:endParaRPr/>
          </a:p>
        </p:txBody>
      </p:sp>
      <p:pic>
        <p:nvPicPr>
          <p:cNvPr id="168" name="Google Shape;16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3175" y="1063100"/>
            <a:ext cx="6550824" cy="392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1476375" y="357188"/>
            <a:ext cx="7210500" cy="705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>
                <a:solidFill>
                  <a:schemeClr val="dk1"/>
                </a:solidFill>
              </a:rPr>
              <a:t>Unity - podstawowe pojęcia</a:t>
            </a:r>
            <a:endParaRPr sz="3000"/>
          </a:p>
        </p:txBody>
      </p:sp>
      <p:sp>
        <p:nvSpPr>
          <p:cNvPr id="174" name="Google Shape;174;p24"/>
          <p:cNvSpPr txBox="1"/>
          <p:nvPr>
            <p:ph idx="1" type="body"/>
          </p:nvPr>
        </p:nvSpPr>
        <p:spPr>
          <a:xfrm>
            <a:off x="0" y="1063100"/>
            <a:ext cx="8686800" cy="353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pl">
                <a:solidFill>
                  <a:srgbClr val="FF0000"/>
                </a:solidFill>
              </a:rPr>
              <a:t>GameObject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"/>
              <a:t>Components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"/>
              <a:t>Assets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"/>
              <a:t>Scenes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"/>
              <a:t>Scripts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"/>
              <a:t>Inspector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"/>
              <a:t>Hierarchy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"/>
              <a:t>Layout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"/>
              <a:t>Game</a:t>
            </a:r>
            <a:endParaRPr/>
          </a:p>
        </p:txBody>
      </p:sp>
      <p:pic>
        <p:nvPicPr>
          <p:cNvPr id="175" name="Google Shape;175;p24"/>
          <p:cNvPicPr preferRelativeResize="0"/>
          <p:nvPr/>
        </p:nvPicPr>
        <p:blipFill rotWithShape="1">
          <a:blip r:embed="rId3">
            <a:alphaModFix/>
          </a:blip>
          <a:srcRect b="0" l="3016" r="3007" t="0"/>
          <a:stretch/>
        </p:blipFill>
        <p:spPr>
          <a:xfrm>
            <a:off x="2593175" y="1063100"/>
            <a:ext cx="6550824" cy="392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1476375" y="357188"/>
            <a:ext cx="7210500" cy="705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>
                <a:solidFill>
                  <a:schemeClr val="dk1"/>
                </a:solidFill>
              </a:rPr>
              <a:t>Unity - podstawowe pojęcia</a:t>
            </a:r>
            <a:endParaRPr sz="3000"/>
          </a:p>
        </p:txBody>
      </p:sp>
      <p:sp>
        <p:nvSpPr>
          <p:cNvPr id="181" name="Google Shape;181;p25"/>
          <p:cNvSpPr txBox="1"/>
          <p:nvPr>
            <p:ph idx="1" type="body"/>
          </p:nvPr>
        </p:nvSpPr>
        <p:spPr>
          <a:xfrm>
            <a:off x="0" y="1063100"/>
            <a:ext cx="8686800" cy="353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pl"/>
              <a:t>GameObject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pl">
                <a:solidFill>
                  <a:srgbClr val="FF0000"/>
                </a:solidFill>
              </a:rPr>
              <a:t>Components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"/>
              <a:t>Assets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"/>
              <a:t>Scenes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"/>
              <a:t>Scripts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"/>
              <a:t>Inspector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"/>
              <a:t>Hierarchy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"/>
              <a:t>Layout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"/>
              <a:t>Game</a:t>
            </a:r>
            <a:endParaRPr/>
          </a:p>
        </p:txBody>
      </p:sp>
      <p:pic>
        <p:nvPicPr>
          <p:cNvPr id="182" name="Google Shape;182;p25"/>
          <p:cNvPicPr preferRelativeResize="0"/>
          <p:nvPr/>
        </p:nvPicPr>
        <p:blipFill rotWithShape="1">
          <a:blip r:embed="rId3">
            <a:alphaModFix/>
          </a:blip>
          <a:srcRect b="0" l="3016" r="3007" t="0"/>
          <a:stretch/>
        </p:blipFill>
        <p:spPr>
          <a:xfrm>
            <a:off x="2593175" y="1063100"/>
            <a:ext cx="6550824" cy="392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type="title"/>
          </p:nvPr>
        </p:nvSpPr>
        <p:spPr>
          <a:xfrm>
            <a:off x="1476375" y="357188"/>
            <a:ext cx="7210500" cy="705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>
                <a:solidFill>
                  <a:schemeClr val="dk1"/>
                </a:solidFill>
              </a:rPr>
              <a:t>Unity - podstawowe pojęcia</a:t>
            </a:r>
            <a:endParaRPr sz="3000"/>
          </a:p>
        </p:txBody>
      </p:sp>
      <p:sp>
        <p:nvSpPr>
          <p:cNvPr id="188" name="Google Shape;188;p26"/>
          <p:cNvSpPr txBox="1"/>
          <p:nvPr>
            <p:ph idx="1" type="body"/>
          </p:nvPr>
        </p:nvSpPr>
        <p:spPr>
          <a:xfrm>
            <a:off x="0" y="1063100"/>
            <a:ext cx="8686800" cy="353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pl"/>
              <a:t>GameObject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"/>
              <a:t>Components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pl">
                <a:solidFill>
                  <a:srgbClr val="FF0000"/>
                </a:solidFill>
              </a:rPr>
              <a:t>Assets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"/>
              <a:t>Scenes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"/>
              <a:t>Scripts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"/>
              <a:t>Inspector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"/>
              <a:t>Hierarchy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"/>
              <a:t>Layout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"/>
              <a:t>Game</a:t>
            </a:r>
            <a:endParaRPr/>
          </a:p>
        </p:txBody>
      </p:sp>
      <p:pic>
        <p:nvPicPr>
          <p:cNvPr id="189" name="Google Shape;189;p26"/>
          <p:cNvPicPr preferRelativeResize="0"/>
          <p:nvPr/>
        </p:nvPicPr>
        <p:blipFill rotWithShape="1">
          <a:blip r:embed="rId3">
            <a:alphaModFix/>
          </a:blip>
          <a:srcRect b="0" l="3016" r="3007" t="0"/>
          <a:stretch/>
        </p:blipFill>
        <p:spPr>
          <a:xfrm>
            <a:off x="2593175" y="1063100"/>
            <a:ext cx="6550824" cy="392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>
            <p:ph type="title"/>
          </p:nvPr>
        </p:nvSpPr>
        <p:spPr>
          <a:xfrm>
            <a:off x="1476375" y="357188"/>
            <a:ext cx="7210500" cy="705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>
                <a:solidFill>
                  <a:schemeClr val="dk1"/>
                </a:solidFill>
              </a:rPr>
              <a:t>Unity - podstawowe pojęcia</a:t>
            </a:r>
            <a:endParaRPr sz="3000"/>
          </a:p>
        </p:txBody>
      </p:sp>
      <p:sp>
        <p:nvSpPr>
          <p:cNvPr id="195" name="Google Shape;195;p27"/>
          <p:cNvSpPr txBox="1"/>
          <p:nvPr>
            <p:ph idx="1" type="body"/>
          </p:nvPr>
        </p:nvSpPr>
        <p:spPr>
          <a:xfrm>
            <a:off x="0" y="1063100"/>
            <a:ext cx="8686800" cy="353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pl"/>
              <a:t>GameObject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"/>
              <a:t>Components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"/>
              <a:t>Assets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pl">
                <a:solidFill>
                  <a:srgbClr val="FF0000"/>
                </a:solidFill>
              </a:rPr>
              <a:t>Scenes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"/>
              <a:t>Scripts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"/>
              <a:t>Inspector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"/>
              <a:t>Hierarchy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"/>
              <a:t>Layout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"/>
              <a:t>Game</a:t>
            </a:r>
            <a:endParaRPr/>
          </a:p>
        </p:txBody>
      </p:sp>
      <p:pic>
        <p:nvPicPr>
          <p:cNvPr id="196" name="Google Shape;196;p27"/>
          <p:cNvPicPr preferRelativeResize="0"/>
          <p:nvPr/>
        </p:nvPicPr>
        <p:blipFill rotWithShape="1">
          <a:blip r:embed="rId3">
            <a:alphaModFix/>
          </a:blip>
          <a:srcRect b="0" l="3016" r="3007" t="0"/>
          <a:stretch/>
        </p:blipFill>
        <p:spPr>
          <a:xfrm>
            <a:off x="2593175" y="1063100"/>
            <a:ext cx="6550824" cy="392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>
            <p:ph type="title"/>
          </p:nvPr>
        </p:nvSpPr>
        <p:spPr>
          <a:xfrm>
            <a:off x="1476375" y="357188"/>
            <a:ext cx="7210500" cy="705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>
                <a:solidFill>
                  <a:schemeClr val="dk1"/>
                </a:solidFill>
              </a:rPr>
              <a:t>Unity - podstawowe pojęcia</a:t>
            </a:r>
            <a:endParaRPr sz="3000"/>
          </a:p>
        </p:txBody>
      </p:sp>
      <p:sp>
        <p:nvSpPr>
          <p:cNvPr id="202" name="Google Shape;202;p28"/>
          <p:cNvSpPr txBox="1"/>
          <p:nvPr>
            <p:ph idx="1" type="body"/>
          </p:nvPr>
        </p:nvSpPr>
        <p:spPr>
          <a:xfrm>
            <a:off x="0" y="1063100"/>
            <a:ext cx="8686800" cy="353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pl"/>
              <a:t>GameObject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"/>
              <a:t>Components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"/>
              <a:t>Assets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"/>
              <a:t>Scenes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pl">
                <a:solidFill>
                  <a:srgbClr val="FF0000"/>
                </a:solidFill>
              </a:rPr>
              <a:t>Scripts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"/>
              <a:t>Inspector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"/>
              <a:t>Hierarchy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"/>
              <a:t>Layout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"/>
              <a:t>Game</a:t>
            </a:r>
            <a:endParaRPr/>
          </a:p>
        </p:txBody>
      </p:sp>
      <p:pic>
        <p:nvPicPr>
          <p:cNvPr id="203" name="Google Shape;203;p28"/>
          <p:cNvPicPr preferRelativeResize="0"/>
          <p:nvPr/>
        </p:nvPicPr>
        <p:blipFill rotWithShape="1">
          <a:blip r:embed="rId3">
            <a:alphaModFix/>
          </a:blip>
          <a:srcRect b="0" l="3016" r="3007" t="0"/>
          <a:stretch/>
        </p:blipFill>
        <p:spPr>
          <a:xfrm>
            <a:off x="2593175" y="1063100"/>
            <a:ext cx="6550824" cy="392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type="title"/>
          </p:nvPr>
        </p:nvSpPr>
        <p:spPr>
          <a:xfrm>
            <a:off x="1476375" y="357188"/>
            <a:ext cx="7210500" cy="705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>
                <a:solidFill>
                  <a:schemeClr val="dk1"/>
                </a:solidFill>
              </a:rPr>
              <a:t>Unity - podstawowe pojęcia</a:t>
            </a:r>
            <a:endParaRPr sz="3000"/>
          </a:p>
        </p:txBody>
      </p:sp>
      <p:sp>
        <p:nvSpPr>
          <p:cNvPr id="209" name="Google Shape;209;p29"/>
          <p:cNvSpPr txBox="1"/>
          <p:nvPr>
            <p:ph idx="1" type="body"/>
          </p:nvPr>
        </p:nvSpPr>
        <p:spPr>
          <a:xfrm>
            <a:off x="0" y="1063100"/>
            <a:ext cx="8686800" cy="353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pl"/>
              <a:t>GameObject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"/>
              <a:t>Components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"/>
              <a:t>Assets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"/>
              <a:t>Scenes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"/>
              <a:t>Scripts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pl">
                <a:solidFill>
                  <a:srgbClr val="FF0000"/>
                </a:solidFill>
              </a:rPr>
              <a:t>Inspector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"/>
              <a:t>Hierarchy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"/>
              <a:t>Layout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"/>
              <a:t>Game</a:t>
            </a:r>
            <a:endParaRPr/>
          </a:p>
        </p:txBody>
      </p:sp>
      <p:pic>
        <p:nvPicPr>
          <p:cNvPr id="210" name="Google Shape;210;p29"/>
          <p:cNvPicPr preferRelativeResize="0"/>
          <p:nvPr/>
        </p:nvPicPr>
        <p:blipFill rotWithShape="1">
          <a:blip r:embed="rId3">
            <a:alphaModFix/>
          </a:blip>
          <a:srcRect b="0" l="3016" r="3007" t="0"/>
          <a:stretch/>
        </p:blipFill>
        <p:spPr>
          <a:xfrm>
            <a:off x="2593175" y="1063100"/>
            <a:ext cx="6550824" cy="392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/>
          <p:nvPr>
            <p:ph type="title"/>
          </p:nvPr>
        </p:nvSpPr>
        <p:spPr>
          <a:xfrm>
            <a:off x="1476375" y="357188"/>
            <a:ext cx="7210500" cy="705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>
                <a:solidFill>
                  <a:schemeClr val="dk1"/>
                </a:solidFill>
              </a:rPr>
              <a:t>Unity - podstawowe pojęcia</a:t>
            </a:r>
            <a:endParaRPr sz="3000"/>
          </a:p>
        </p:txBody>
      </p:sp>
      <p:sp>
        <p:nvSpPr>
          <p:cNvPr id="216" name="Google Shape;216;p30"/>
          <p:cNvSpPr txBox="1"/>
          <p:nvPr>
            <p:ph idx="1" type="body"/>
          </p:nvPr>
        </p:nvSpPr>
        <p:spPr>
          <a:xfrm>
            <a:off x="0" y="1063100"/>
            <a:ext cx="8686800" cy="353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pl"/>
              <a:t>GameObject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"/>
              <a:t>Components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"/>
              <a:t>Assets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"/>
              <a:t>Scenes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"/>
              <a:t>Scripts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"/>
              <a:t>Inspector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pl">
                <a:solidFill>
                  <a:srgbClr val="FF0000"/>
                </a:solidFill>
              </a:rPr>
              <a:t>Hierarchy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"/>
              <a:t>Layout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"/>
              <a:t>Game</a:t>
            </a:r>
            <a:endParaRPr/>
          </a:p>
        </p:txBody>
      </p:sp>
      <p:pic>
        <p:nvPicPr>
          <p:cNvPr id="217" name="Google Shape;217;p30"/>
          <p:cNvPicPr preferRelativeResize="0"/>
          <p:nvPr/>
        </p:nvPicPr>
        <p:blipFill rotWithShape="1">
          <a:blip r:embed="rId3">
            <a:alphaModFix/>
          </a:blip>
          <a:srcRect b="0" l="3016" r="3007" t="0"/>
          <a:stretch/>
        </p:blipFill>
        <p:spPr>
          <a:xfrm>
            <a:off x="2593175" y="1063100"/>
            <a:ext cx="6550824" cy="392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>
            <p:ph type="title"/>
          </p:nvPr>
        </p:nvSpPr>
        <p:spPr>
          <a:xfrm>
            <a:off x="1476375" y="357188"/>
            <a:ext cx="7210500" cy="705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>
                <a:solidFill>
                  <a:schemeClr val="dk1"/>
                </a:solidFill>
              </a:rPr>
              <a:t>Unity - podstawowe pojęcia</a:t>
            </a:r>
            <a:endParaRPr sz="3000"/>
          </a:p>
        </p:txBody>
      </p:sp>
      <p:sp>
        <p:nvSpPr>
          <p:cNvPr id="223" name="Google Shape;223;p31"/>
          <p:cNvSpPr txBox="1"/>
          <p:nvPr>
            <p:ph idx="1" type="body"/>
          </p:nvPr>
        </p:nvSpPr>
        <p:spPr>
          <a:xfrm>
            <a:off x="0" y="1063100"/>
            <a:ext cx="8686800" cy="353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pl"/>
              <a:t>GameObject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"/>
              <a:t>Components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"/>
              <a:t>Assets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"/>
              <a:t>Scenes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"/>
              <a:t>Scripts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"/>
              <a:t>Inspector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"/>
              <a:t>Hierarchy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pl">
                <a:solidFill>
                  <a:srgbClr val="FF0000"/>
                </a:solidFill>
              </a:rPr>
              <a:t>Layout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"/>
              <a:t>Game</a:t>
            </a:r>
            <a:endParaRPr/>
          </a:p>
        </p:txBody>
      </p:sp>
      <p:pic>
        <p:nvPicPr>
          <p:cNvPr id="224" name="Google Shape;224;p31"/>
          <p:cNvPicPr preferRelativeResize="0"/>
          <p:nvPr/>
        </p:nvPicPr>
        <p:blipFill rotWithShape="1">
          <a:blip r:embed="rId3">
            <a:alphaModFix/>
          </a:blip>
          <a:srcRect b="0" l="3016" r="3007" t="0"/>
          <a:stretch/>
        </p:blipFill>
        <p:spPr>
          <a:xfrm>
            <a:off x="2593175" y="1063100"/>
            <a:ext cx="6550824" cy="392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/>
          <p:nvPr>
            <p:ph type="title"/>
          </p:nvPr>
        </p:nvSpPr>
        <p:spPr>
          <a:xfrm>
            <a:off x="1476375" y="357188"/>
            <a:ext cx="7210500" cy="705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>
                <a:solidFill>
                  <a:schemeClr val="dk1"/>
                </a:solidFill>
              </a:rPr>
              <a:t>Unity - podstawowe pojęcia</a:t>
            </a:r>
            <a:endParaRPr sz="3000"/>
          </a:p>
        </p:txBody>
      </p:sp>
      <p:sp>
        <p:nvSpPr>
          <p:cNvPr id="230" name="Google Shape;230;p32"/>
          <p:cNvSpPr txBox="1"/>
          <p:nvPr>
            <p:ph idx="1" type="body"/>
          </p:nvPr>
        </p:nvSpPr>
        <p:spPr>
          <a:xfrm>
            <a:off x="0" y="1063100"/>
            <a:ext cx="8686800" cy="353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pl"/>
              <a:t>GameObject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"/>
              <a:t>Components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"/>
              <a:t>Assets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"/>
              <a:t>Scenes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"/>
              <a:t>Scripts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"/>
              <a:t>Inspector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"/>
              <a:t>Hierarchy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"/>
              <a:t>Layout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pl">
                <a:solidFill>
                  <a:srgbClr val="FF0000"/>
                </a:solidFill>
              </a:rPr>
              <a:t>Game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31" name="Google Shape;231;p32"/>
          <p:cNvPicPr preferRelativeResize="0"/>
          <p:nvPr/>
        </p:nvPicPr>
        <p:blipFill rotWithShape="1">
          <a:blip r:embed="rId3">
            <a:alphaModFix/>
          </a:blip>
          <a:srcRect b="0" l="3016" r="3007" t="0"/>
          <a:stretch/>
        </p:blipFill>
        <p:spPr>
          <a:xfrm>
            <a:off x="2593175" y="1063100"/>
            <a:ext cx="6550824" cy="392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/>
          <p:nvPr>
            <p:ph idx="1" type="body"/>
          </p:nvPr>
        </p:nvSpPr>
        <p:spPr>
          <a:xfrm>
            <a:off x="1476375" y="1741877"/>
            <a:ext cx="7210500" cy="216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l" sz="3600"/>
              <a:t>Dziękuję za uwagę.</a:t>
            </a:r>
            <a:endParaRPr sz="36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l" sz="3600"/>
              <a:t>Przechodzimy do części praktycznej.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1476375" y="357188"/>
            <a:ext cx="7210500" cy="705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600"/>
              <a:t>Plan prezentacji</a:t>
            </a:r>
            <a:endParaRPr sz="3600"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976325" y="1725225"/>
            <a:ext cx="7710300" cy="286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3000"/>
              <a:buChar char="•"/>
            </a:pPr>
            <a:r>
              <a:rPr lang="pl" sz="3000"/>
              <a:t>Temat</a:t>
            </a:r>
            <a:endParaRPr sz="3000"/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pl" sz="3000"/>
              <a:t>Inspiracja</a:t>
            </a:r>
            <a:endParaRPr sz="3000"/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pl" sz="3000"/>
              <a:t>C# vs Java</a:t>
            </a:r>
            <a:endParaRPr sz="3000"/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pl" sz="3000"/>
              <a:t>Unity</a:t>
            </a:r>
            <a:endParaRPr sz="3000"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0525" y="2786075"/>
            <a:ext cx="1925225" cy="192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6150" y="1146575"/>
            <a:ext cx="3076750" cy="163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50849" y="2663299"/>
            <a:ext cx="2051575" cy="205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1476375" y="357188"/>
            <a:ext cx="7210500" cy="705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600"/>
              <a:t>C# vs Java</a:t>
            </a:r>
            <a:endParaRPr sz="3600"/>
          </a:p>
        </p:txBody>
      </p:sp>
      <p:graphicFrame>
        <p:nvGraphicFramePr>
          <p:cNvPr id="107" name="Google Shape;107;p16"/>
          <p:cNvGraphicFramePr/>
          <p:nvPr/>
        </p:nvGraphicFramePr>
        <p:xfrm>
          <a:off x="952500" y="127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{13470C03-B18A-4496-A538-03D610C4D8BB}</a:tableStyleId>
              </a:tblPr>
              <a:tblGrid>
                <a:gridCol w="2413000"/>
                <a:gridCol w="2413000"/>
                <a:gridCol w="2413000"/>
              </a:tblGrid>
              <a:tr h="478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/>
                        <a:t>AKTUALNA WERSJA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7.3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80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/>
                        <a:t>PLATFORMA SYSTEMOWA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wieloplatformowy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wieloplatformowy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80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/>
                        <a:t>PLATFORMA SPRZĘTOWA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.NET Framework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wieloplatformowy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8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/>
                        <a:t>OBIEKTOWOŚĆ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TAK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TAK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8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/>
                        <a:t>WYSOKOPOZIOMOWOŚĆ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TAK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TAK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8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/>
                        <a:t>IDE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Microsoft Visual Studio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IntelliJ IDEA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8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/>
                        <a:t>TIOBE index (2019)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4650" y="262250"/>
            <a:ext cx="800850" cy="80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2750" y="262250"/>
            <a:ext cx="800850" cy="8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1476375" y="357188"/>
            <a:ext cx="7210500" cy="705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600"/>
              <a:t>C# vs Java</a:t>
            </a:r>
            <a:endParaRPr sz="3600"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5488"/>
            <a:ext cx="8839200" cy="3673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4650" y="262250"/>
            <a:ext cx="800850" cy="80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62750" y="262250"/>
            <a:ext cx="800850" cy="8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1476375" y="357188"/>
            <a:ext cx="7210500" cy="705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600"/>
              <a:t>C# vs Java</a:t>
            </a:r>
            <a:endParaRPr sz="3600"/>
          </a:p>
        </p:txBody>
      </p:sp>
      <p:graphicFrame>
        <p:nvGraphicFramePr>
          <p:cNvPr id="123" name="Google Shape;123;p18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{13470C03-B18A-4496-A538-03D610C4D8BB}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A:B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A extends B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A:B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A implements B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using UnityEngine;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import java.lang.Math;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public void MoveBall()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                 {</a:t>
                      </a:r>
                      <a:endParaRPr sz="16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// </a:t>
                      </a:r>
                      <a:r>
                        <a:rPr lang="pl" sz="1600">
                          <a:solidFill>
                            <a:srgbClr val="999999"/>
                          </a:solidFill>
                        </a:rPr>
                        <a:t>code</a:t>
                      </a:r>
                      <a:endParaRPr sz="1600">
                        <a:solidFill>
                          <a:srgbClr val="999999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                 }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public void moveBall(){</a:t>
                      </a:r>
                      <a:endParaRPr sz="16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// </a:t>
                      </a:r>
                      <a:r>
                        <a:rPr lang="pl" sz="1600">
                          <a:solidFill>
                            <a:srgbClr val="999999"/>
                          </a:solidFill>
                        </a:rPr>
                        <a:t>code</a:t>
                      </a:r>
                      <a:endParaRPr sz="1600">
                        <a:solidFill>
                          <a:srgbClr val="999999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                 }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bool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boolean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sbyte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600"/>
                        <a:t>byte</a:t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4650" y="262250"/>
            <a:ext cx="800850" cy="80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2750" y="262250"/>
            <a:ext cx="800850" cy="8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1476375" y="357188"/>
            <a:ext cx="7210500" cy="705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600"/>
              <a:t>C# vs Java</a:t>
            </a:r>
            <a:endParaRPr sz="3600"/>
          </a:p>
        </p:txBody>
      </p:sp>
      <p:graphicFrame>
        <p:nvGraphicFramePr>
          <p:cNvPr id="131" name="Google Shape;131;p19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{13470C03-B18A-4496-A538-03D610C4D8BB}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800"/>
                        <a:t>object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800"/>
                        <a:t>Object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800"/>
                        <a:t>string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800"/>
                        <a:t>String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800"/>
                        <a:t>for/foreach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800"/>
                        <a:t>for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800"/>
                        <a:t>namespace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800"/>
                        <a:t>package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800"/>
                        <a:t>is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800"/>
                        <a:t>istanceof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800"/>
                        <a:t>sealed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800"/>
                        <a:t>final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800"/>
                        <a:t>base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800"/>
                        <a:t>super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4650" y="262250"/>
            <a:ext cx="800850" cy="80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2750" y="262250"/>
            <a:ext cx="800850" cy="8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1476375" y="357188"/>
            <a:ext cx="7210500" cy="705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600"/>
              <a:t>C</a:t>
            </a:r>
            <a:r>
              <a:rPr lang="pl" sz="3600"/>
              <a:t># = Java + C++;</a:t>
            </a:r>
            <a:endParaRPr sz="3600"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0688" y="1215500"/>
            <a:ext cx="6563625" cy="360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0700" y="262250"/>
            <a:ext cx="800850" cy="80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350" y="2667000"/>
            <a:ext cx="1180026" cy="215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89929" y="2571753"/>
            <a:ext cx="1596950" cy="1791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1476375" y="357188"/>
            <a:ext cx="7210500" cy="705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600"/>
              <a:t>Unity</a:t>
            </a:r>
            <a:endParaRPr sz="3600"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407200" y="1221575"/>
            <a:ext cx="6179100" cy="337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pl"/>
              <a:t>C#, UnityScript (~JavaScript, do 2017), Boo(~Python, do 2015)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"/>
              <a:t>Tworzenie - Windows, Linux, MacOS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"/>
              <a:t>Uruchamianie - Powyższe + Xbox, PlayStation, Windows Phone, Android, IOS, VR, ...</a:t>
            </a:r>
            <a:endParaRPr/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6297" y="1221572"/>
            <a:ext cx="2396800" cy="199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/>
          <p:nvPr/>
        </p:nvSpPr>
        <p:spPr>
          <a:xfrm>
            <a:off x="6902388" y="3214000"/>
            <a:ext cx="1764600" cy="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Verdana"/>
                <a:ea typeface="Verdana"/>
                <a:cs typeface="Verdana"/>
                <a:sym typeface="Verdana"/>
              </a:rPr>
              <a:t>2014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6725" y="3476796"/>
            <a:ext cx="1843075" cy="1232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jekt domyślny">
  <a:themeElements>
    <a:clrScheme name="Projekt domyślny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