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60BBD4-B204-7733-73CF-F7714AD6772E}" v="1" dt="2024-04-24T08:48:37.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0FAB4-BC9C-47B3-9217-2B804CF2D3D0}" type="doc">
      <dgm:prSet loTypeId="urn:microsoft.com/office/officeart/2018/2/layout/IconLabelDescriptionList" loCatId="icon" qsTypeId="urn:microsoft.com/office/officeart/2005/8/quickstyle/simple1" qsCatId="simple" csTypeId="urn:microsoft.com/office/officeart/2005/8/colors/accent0_1" csCatId="mainScheme" phldr="1"/>
      <dgm:spPr/>
      <dgm:t>
        <a:bodyPr/>
        <a:lstStyle/>
        <a:p>
          <a:endParaRPr lang="en-US"/>
        </a:p>
      </dgm:t>
    </dgm:pt>
    <dgm:pt modelId="{BA9B1420-E8F4-42B7-8E52-254BC8856FBA}">
      <dgm:prSet/>
      <dgm:spPr/>
      <dgm:t>
        <a:bodyPr/>
        <a:lstStyle/>
        <a:p>
          <a:pPr>
            <a:defRPr b="1"/>
          </a:pPr>
          <a:r>
            <a:rPr lang="ja-JP"/>
            <a:t>自主招生报名</a:t>
          </a:r>
          <a:endParaRPr lang="en-US"/>
        </a:p>
      </dgm:t>
    </dgm:pt>
    <dgm:pt modelId="{0EF2BB35-9D3E-4B35-BF15-DA8BF3B8A286}" type="parTrans" cxnId="{53C16450-1D96-4D91-AE45-45C8803DBFE1}">
      <dgm:prSet/>
      <dgm:spPr/>
      <dgm:t>
        <a:bodyPr/>
        <a:lstStyle/>
        <a:p>
          <a:endParaRPr lang="en-US"/>
        </a:p>
      </dgm:t>
    </dgm:pt>
    <dgm:pt modelId="{8500A514-6E23-4280-B80E-1E9A096DA45F}" type="sibTrans" cxnId="{53C16450-1D96-4D91-AE45-45C8803DBFE1}">
      <dgm:prSet/>
      <dgm:spPr/>
      <dgm:t>
        <a:bodyPr/>
        <a:lstStyle/>
        <a:p>
          <a:endParaRPr lang="en-US"/>
        </a:p>
      </dgm:t>
    </dgm:pt>
    <dgm:pt modelId="{79B7C1AE-A655-4414-9079-8F4C2E5BCB5A}">
      <dgm:prSet/>
      <dgm:spPr/>
      <dgm:t>
        <a:bodyPr/>
        <a:lstStyle/>
        <a:p>
          <a:r>
            <a:rPr lang="ja-JP"/>
            <a:t>本地考生到学籍所在初中学校报名</a:t>
          </a:r>
          <a:endParaRPr lang="en-US"/>
        </a:p>
      </dgm:t>
    </dgm:pt>
    <dgm:pt modelId="{9156E297-14E8-41F9-864F-D6C8E3F65D77}" type="parTrans" cxnId="{5E1BE066-2459-4F89-BB54-CFDFA09E994F}">
      <dgm:prSet/>
      <dgm:spPr/>
      <dgm:t>
        <a:bodyPr/>
        <a:lstStyle/>
        <a:p>
          <a:endParaRPr lang="en-US"/>
        </a:p>
      </dgm:t>
    </dgm:pt>
    <dgm:pt modelId="{322E3BDA-563C-4B50-9680-A29D8E29993A}" type="sibTrans" cxnId="{5E1BE066-2459-4F89-BB54-CFDFA09E994F}">
      <dgm:prSet/>
      <dgm:spPr/>
      <dgm:t>
        <a:bodyPr/>
        <a:lstStyle/>
        <a:p>
          <a:endParaRPr lang="en-US"/>
        </a:p>
      </dgm:t>
    </dgm:pt>
    <dgm:pt modelId="{62A51F76-F98F-45B3-AD11-E7E843A02D9A}">
      <dgm:prSet/>
      <dgm:spPr/>
      <dgm:t>
        <a:bodyPr/>
        <a:lstStyle/>
        <a:p>
          <a:r>
            <a:rPr lang="ja-JP"/>
            <a:t>由初中学校汇总后上传报名平台</a:t>
          </a:r>
          <a:endParaRPr lang="en-US"/>
        </a:p>
      </dgm:t>
    </dgm:pt>
    <dgm:pt modelId="{69E3B95F-265E-4F83-B765-4A272616C289}" type="parTrans" cxnId="{67621CFE-AF1D-43F7-8B98-41C4B2DFD082}">
      <dgm:prSet/>
      <dgm:spPr/>
      <dgm:t>
        <a:bodyPr/>
        <a:lstStyle/>
        <a:p>
          <a:endParaRPr lang="en-US"/>
        </a:p>
      </dgm:t>
    </dgm:pt>
    <dgm:pt modelId="{8B639EDB-54EF-414A-AF36-D2AB699D4981}" type="sibTrans" cxnId="{67621CFE-AF1D-43F7-8B98-41C4B2DFD082}">
      <dgm:prSet/>
      <dgm:spPr/>
      <dgm:t>
        <a:bodyPr/>
        <a:lstStyle/>
        <a:p>
          <a:endParaRPr lang="en-US"/>
        </a:p>
      </dgm:t>
    </dgm:pt>
    <dgm:pt modelId="{B24DCA24-AA7E-4DBC-95B6-96F1BF53DC09}">
      <dgm:prSet/>
      <dgm:spPr/>
      <dgm:t>
        <a:bodyPr/>
        <a:lstStyle/>
        <a:p>
          <a:r>
            <a:rPr lang="ja-JP"/>
            <a:t>外地回区考生到区局招生考试部报名</a:t>
          </a:r>
          <a:endParaRPr lang="en-US"/>
        </a:p>
      </dgm:t>
    </dgm:pt>
    <dgm:pt modelId="{C0173861-5129-48BA-9992-6C9DE77C8692}" type="parTrans" cxnId="{FA1E40B7-8B25-430B-99CB-3AAED2CE74C0}">
      <dgm:prSet/>
      <dgm:spPr/>
      <dgm:t>
        <a:bodyPr/>
        <a:lstStyle/>
        <a:p>
          <a:endParaRPr lang="en-US"/>
        </a:p>
      </dgm:t>
    </dgm:pt>
    <dgm:pt modelId="{FA1D7B3E-ECE3-441D-9FAB-CAE8F7911BDB}" type="sibTrans" cxnId="{FA1E40B7-8B25-430B-99CB-3AAED2CE74C0}">
      <dgm:prSet/>
      <dgm:spPr/>
      <dgm:t>
        <a:bodyPr/>
        <a:lstStyle/>
        <a:p>
          <a:endParaRPr lang="en-US"/>
        </a:p>
      </dgm:t>
    </dgm:pt>
    <dgm:pt modelId="{7162AE5F-7E5D-4A78-B889-EC7C096DA49B}">
      <dgm:prSet/>
      <dgm:spPr/>
      <dgm:t>
        <a:bodyPr/>
        <a:lstStyle/>
        <a:p>
          <a:pPr>
            <a:defRPr b="1"/>
          </a:pPr>
          <a:r>
            <a:rPr lang="ja-JP"/>
            <a:t>材料审核及提报</a:t>
          </a:r>
          <a:endParaRPr lang="en-US"/>
        </a:p>
      </dgm:t>
    </dgm:pt>
    <dgm:pt modelId="{C245B802-868A-4517-A1B5-1E037F9A5B8D}" type="parTrans" cxnId="{ADC71987-54EE-4B83-997B-958C04A54EA8}">
      <dgm:prSet/>
      <dgm:spPr/>
      <dgm:t>
        <a:bodyPr/>
        <a:lstStyle/>
        <a:p>
          <a:endParaRPr lang="en-US"/>
        </a:p>
      </dgm:t>
    </dgm:pt>
    <dgm:pt modelId="{005237B0-BFC8-4AFF-A6E0-C42A9F24A2DF}" type="sibTrans" cxnId="{ADC71987-54EE-4B83-997B-958C04A54EA8}">
      <dgm:prSet/>
      <dgm:spPr/>
      <dgm:t>
        <a:bodyPr/>
        <a:lstStyle/>
        <a:p>
          <a:endParaRPr lang="en-US"/>
        </a:p>
      </dgm:t>
    </dgm:pt>
    <dgm:pt modelId="{DC62EDEF-EFE1-4604-B44F-FF416621807A}" type="pres">
      <dgm:prSet presAssocID="{9590FAB4-BC9C-47B3-9217-2B804CF2D3D0}" presName="root" presStyleCnt="0">
        <dgm:presLayoutVars>
          <dgm:dir/>
          <dgm:resizeHandles val="exact"/>
        </dgm:presLayoutVars>
      </dgm:prSet>
      <dgm:spPr/>
    </dgm:pt>
    <dgm:pt modelId="{CDE910E9-A059-4840-8032-9278F27FB442}" type="pres">
      <dgm:prSet presAssocID="{BA9B1420-E8F4-42B7-8E52-254BC8856FBA}" presName="compNode" presStyleCnt="0"/>
      <dgm:spPr/>
    </dgm:pt>
    <dgm:pt modelId="{A2F68454-47F2-442F-8714-26D39A2C9C8D}" type="pres">
      <dgm:prSet presAssocID="{BA9B1420-E8F4-42B7-8E52-254BC8856F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1FFDCB66-BA60-46C8-AF52-3719C671E598}" type="pres">
      <dgm:prSet presAssocID="{BA9B1420-E8F4-42B7-8E52-254BC8856FBA}" presName="iconSpace" presStyleCnt="0"/>
      <dgm:spPr/>
    </dgm:pt>
    <dgm:pt modelId="{3B25C3A3-DE0C-42E2-9A80-C4E71180194E}" type="pres">
      <dgm:prSet presAssocID="{BA9B1420-E8F4-42B7-8E52-254BC8856FBA}" presName="parTx" presStyleLbl="revTx" presStyleIdx="0" presStyleCnt="4">
        <dgm:presLayoutVars>
          <dgm:chMax val="0"/>
          <dgm:chPref val="0"/>
        </dgm:presLayoutVars>
      </dgm:prSet>
      <dgm:spPr/>
    </dgm:pt>
    <dgm:pt modelId="{407A8F30-EDDB-4EE7-A5B1-C0166ECB140E}" type="pres">
      <dgm:prSet presAssocID="{BA9B1420-E8F4-42B7-8E52-254BC8856FBA}" presName="txSpace" presStyleCnt="0"/>
      <dgm:spPr/>
    </dgm:pt>
    <dgm:pt modelId="{34A45B15-EE20-44E3-8BB4-05E61223B991}" type="pres">
      <dgm:prSet presAssocID="{BA9B1420-E8F4-42B7-8E52-254BC8856FBA}" presName="desTx" presStyleLbl="revTx" presStyleIdx="1" presStyleCnt="4">
        <dgm:presLayoutVars/>
      </dgm:prSet>
      <dgm:spPr/>
    </dgm:pt>
    <dgm:pt modelId="{AFF56331-C051-4F9D-9055-8505A1500CE3}" type="pres">
      <dgm:prSet presAssocID="{8500A514-6E23-4280-B80E-1E9A096DA45F}" presName="sibTrans" presStyleCnt="0"/>
      <dgm:spPr/>
    </dgm:pt>
    <dgm:pt modelId="{65C82B14-4EB8-4D3E-9373-8F1F6EA2030E}" type="pres">
      <dgm:prSet presAssocID="{7162AE5F-7E5D-4A78-B889-EC7C096DA49B}" presName="compNode" presStyleCnt="0"/>
      <dgm:spPr/>
    </dgm:pt>
    <dgm:pt modelId="{8788C752-57E3-4D4A-9634-434886546B15}" type="pres">
      <dgm:prSet presAssocID="{7162AE5F-7E5D-4A78-B889-EC7C096DA4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60261B16-4264-4D48-B821-E73B34B3C163}" type="pres">
      <dgm:prSet presAssocID="{7162AE5F-7E5D-4A78-B889-EC7C096DA49B}" presName="iconSpace" presStyleCnt="0"/>
      <dgm:spPr/>
    </dgm:pt>
    <dgm:pt modelId="{C640276B-264B-4F24-B1FE-5DB6F46D8A01}" type="pres">
      <dgm:prSet presAssocID="{7162AE5F-7E5D-4A78-B889-EC7C096DA49B}" presName="parTx" presStyleLbl="revTx" presStyleIdx="2" presStyleCnt="4">
        <dgm:presLayoutVars>
          <dgm:chMax val="0"/>
          <dgm:chPref val="0"/>
        </dgm:presLayoutVars>
      </dgm:prSet>
      <dgm:spPr/>
    </dgm:pt>
    <dgm:pt modelId="{36D42F56-6D86-4F5A-B566-4CBDEAA9B44D}" type="pres">
      <dgm:prSet presAssocID="{7162AE5F-7E5D-4A78-B889-EC7C096DA49B}" presName="txSpace" presStyleCnt="0"/>
      <dgm:spPr/>
    </dgm:pt>
    <dgm:pt modelId="{8A6F7138-7665-4572-91EC-43104D02FCB8}" type="pres">
      <dgm:prSet presAssocID="{7162AE5F-7E5D-4A78-B889-EC7C096DA49B}" presName="desTx" presStyleLbl="revTx" presStyleIdx="3" presStyleCnt="4">
        <dgm:presLayoutVars/>
      </dgm:prSet>
      <dgm:spPr/>
    </dgm:pt>
  </dgm:ptLst>
  <dgm:cxnLst>
    <dgm:cxn modelId="{13BE0E39-07A5-4916-B815-79CA2DF23BC9}" type="presOf" srcId="{9590FAB4-BC9C-47B3-9217-2B804CF2D3D0}" destId="{DC62EDEF-EFE1-4604-B44F-FF416621807A}" srcOrd="0" destOrd="0" presId="urn:microsoft.com/office/officeart/2018/2/layout/IconLabelDescriptionList"/>
    <dgm:cxn modelId="{5E1BE066-2459-4F89-BB54-CFDFA09E994F}" srcId="{BA9B1420-E8F4-42B7-8E52-254BC8856FBA}" destId="{79B7C1AE-A655-4414-9079-8F4C2E5BCB5A}" srcOrd="0" destOrd="0" parTransId="{9156E297-14E8-41F9-864F-D6C8E3F65D77}" sibTransId="{322E3BDA-563C-4B50-9680-A29D8E29993A}"/>
    <dgm:cxn modelId="{3ECBD147-36D9-44D6-B5F2-316CD2D2B2A5}" type="presOf" srcId="{BA9B1420-E8F4-42B7-8E52-254BC8856FBA}" destId="{3B25C3A3-DE0C-42E2-9A80-C4E71180194E}" srcOrd="0" destOrd="0" presId="urn:microsoft.com/office/officeart/2018/2/layout/IconLabelDescriptionList"/>
    <dgm:cxn modelId="{53C16450-1D96-4D91-AE45-45C8803DBFE1}" srcId="{9590FAB4-BC9C-47B3-9217-2B804CF2D3D0}" destId="{BA9B1420-E8F4-42B7-8E52-254BC8856FBA}" srcOrd="0" destOrd="0" parTransId="{0EF2BB35-9D3E-4B35-BF15-DA8BF3B8A286}" sibTransId="{8500A514-6E23-4280-B80E-1E9A096DA45F}"/>
    <dgm:cxn modelId="{8430A478-6773-4B24-A408-510C75CFC0A8}" type="presOf" srcId="{79B7C1AE-A655-4414-9079-8F4C2E5BCB5A}" destId="{34A45B15-EE20-44E3-8BB4-05E61223B991}" srcOrd="0" destOrd="0" presId="urn:microsoft.com/office/officeart/2018/2/layout/IconLabelDescriptionList"/>
    <dgm:cxn modelId="{ADC71987-54EE-4B83-997B-958C04A54EA8}" srcId="{9590FAB4-BC9C-47B3-9217-2B804CF2D3D0}" destId="{7162AE5F-7E5D-4A78-B889-EC7C096DA49B}" srcOrd="1" destOrd="0" parTransId="{C245B802-868A-4517-A1B5-1E037F9A5B8D}" sibTransId="{005237B0-BFC8-4AFF-A6E0-C42A9F24A2DF}"/>
    <dgm:cxn modelId="{C4D7108F-6D4C-4F39-BF2C-0400D91A7039}" type="presOf" srcId="{62A51F76-F98F-45B3-AD11-E7E843A02D9A}" destId="{34A45B15-EE20-44E3-8BB4-05E61223B991}" srcOrd="0" destOrd="1" presId="urn:microsoft.com/office/officeart/2018/2/layout/IconLabelDescriptionList"/>
    <dgm:cxn modelId="{FA1E40B7-8B25-430B-99CB-3AAED2CE74C0}" srcId="{BA9B1420-E8F4-42B7-8E52-254BC8856FBA}" destId="{B24DCA24-AA7E-4DBC-95B6-96F1BF53DC09}" srcOrd="2" destOrd="0" parTransId="{C0173861-5129-48BA-9992-6C9DE77C8692}" sibTransId="{FA1D7B3E-ECE3-441D-9FAB-CAE8F7911BDB}"/>
    <dgm:cxn modelId="{193C7ED8-C7CE-44D0-917D-C49B42D2BB27}" type="presOf" srcId="{B24DCA24-AA7E-4DBC-95B6-96F1BF53DC09}" destId="{34A45B15-EE20-44E3-8BB4-05E61223B991}" srcOrd="0" destOrd="2" presId="urn:microsoft.com/office/officeart/2018/2/layout/IconLabelDescriptionList"/>
    <dgm:cxn modelId="{EC8DD5E8-7C19-4D42-AC45-B31E6A53DA56}" type="presOf" srcId="{7162AE5F-7E5D-4A78-B889-EC7C096DA49B}" destId="{C640276B-264B-4F24-B1FE-5DB6F46D8A01}" srcOrd="0" destOrd="0" presId="urn:microsoft.com/office/officeart/2018/2/layout/IconLabelDescriptionList"/>
    <dgm:cxn modelId="{67621CFE-AF1D-43F7-8B98-41C4B2DFD082}" srcId="{BA9B1420-E8F4-42B7-8E52-254BC8856FBA}" destId="{62A51F76-F98F-45B3-AD11-E7E843A02D9A}" srcOrd="1" destOrd="0" parTransId="{69E3B95F-265E-4F83-B765-4A272616C289}" sibTransId="{8B639EDB-54EF-414A-AF36-D2AB699D4981}"/>
    <dgm:cxn modelId="{30187E0A-D19B-4507-B1EC-E336A1A5E143}" type="presParOf" srcId="{DC62EDEF-EFE1-4604-B44F-FF416621807A}" destId="{CDE910E9-A059-4840-8032-9278F27FB442}" srcOrd="0" destOrd="0" presId="urn:microsoft.com/office/officeart/2018/2/layout/IconLabelDescriptionList"/>
    <dgm:cxn modelId="{586D38EE-B3B5-411F-942F-8EFAF7A8AC66}" type="presParOf" srcId="{CDE910E9-A059-4840-8032-9278F27FB442}" destId="{A2F68454-47F2-442F-8714-26D39A2C9C8D}" srcOrd="0" destOrd="0" presId="urn:microsoft.com/office/officeart/2018/2/layout/IconLabelDescriptionList"/>
    <dgm:cxn modelId="{B98EFEFF-C8F5-46F2-AD49-B19A19C6E43B}" type="presParOf" srcId="{CDE910E9-A059-4840-8032-9278F27FB442}" destId="{1FFDCB66-BA60-46C8-AF52-3719C671E598}" srcOrd="1" destOrd="0" presId="urn:microsoft.com/office/officeart/2018/2/layout/IconLabelDescriptionList"/>
    <dgm:cxn modelId="{D831C7BF-E850-4171-90EE-F354281D04F6}" type="presParOf" srcId="{CDE910E9-A059-4840-8032-9278F27FB442}" destId="{3B25C3A3-DE0C-42E2-9A80-C4E71180194E}" srcOrd="2" destOrd="0" presId="urn:microsoft.com/office/officeart/2018/2/layout/IconLabelDescriptionList"/>
    <dgm:cxn modelId="{4D0332F0-63E1-404C-98E2-911B079187B4}" type="presParOf" srcId="{CDE910E9-A059-4840-8032-9278F27FB442}" destId="{407A8F30-EDDB-4EE7-A5B1-C0166ECB140E}" srcOrd="3" destOrd="0" presId="urn:microsoft.com/office/officeart/2018/2/layout/IconLabelDescriptionList"/>
    <dgm:cxn modelId="{A1305762-3168-44A3-89F5-3A0280629211}" type="presParOf" srcId="{CDE910E9-A059-4840-8032-9278F27FB442}" destId="{34A45B15-EE20-44E3-8BB4-05E61223B991}" srcOrd="4" destOrd="0" presId="urn:microsoft.com/office/officeart/2018/2/layout/IconLabelDescriptionList"/>
    <dgm:cxn modelId="{3B8B222C-2D95-4F76-BA0E-1FEF64650AC8}" type="presParOf" srcId="{DC62EDEF-EFE1-4604-B44F-FF416621807A}" destId="{AFF56331-C051-4F9D-9055-8505A1500CE3}" srcOrd="1" destOrd="0" presId="urn:microsoft.com/office/officeart/2018/2/layout/IconLabelDescriptionList"/>
    <dgm:cxn modelId="{AAE3B2F7-92C5-4633-ABAB-BC0FD3C23648}" type="presParOf" srcId="{DC62EDEF-EFE1-4604-B44F-FF416621807A}" destId="{65C82B14-4EB8-4D3E-9373-8F1F6EA2030E}" srcOrd="2" destOrd="0" presId="urn:microsoft.com/office/officeart/2018/2/layout/IconLabelDescriptionList"/>
    <dgm:cxn modelId="{09B41AD5-10DF-41D2-A3E5-005677FA8C76}" type="presParOf" srcId="{65C82B14-4EB8-4D3E-9373-8F1F6EA2030E}" destId="{8788C752-57E3-4D4A-9634-434886546B15}" srcOrd="0" destOrd="0" presId="urn:microsoft.com/office/officeart/2018/2/layout/IconLabelDescriptionList"/>
    <dgm:cxn modelId="{38D6F3F6-5C9A-4267-AAF5-1FA5C84C7242}" type="presParOf" srcId="{65C82B14-4EB8-4D3E-9373-8F1F6EA2030E}" destId="{60261B16-4264-4D48-B821-E73B34B3C163}" srcOrd="1" destOrd="0" presId="urn:microsoft.com/office/officeart/2018/2/layout/IconLabelDescriptionList"/>
    <dgm:cxn modelId="{38D63730-AB3A-41D0-B895-4D13AA5515DD}" type="presParOf" srcId="{65C82B14-4EB8-4D3E-9373-8F1F6EA2030E}" destId="{C640276B-264B-4F24-B1FE-5DB6F46D8A01}" srcOrd="2" destOrd="0" presId="urn:microsoft.com/office/officeart/2018/2/layout/IconLabelDescriptionList"/>
    <dgm:cxn modelId="{63FA96EA-9370-4ADB-BA35-AE452B16D59B}" type="presParOf" srcId="{65C82B14-4EB8-4D3E-9373-8F1F6EA2030E}" destId="{36D42F56-6D86-4F5A-B566-4CBDEAA9B44D}" srcOrd="3" destOrd="0" presId="urn:microsoft.com/office/officeart/2018/2/layout/IconLabelDescriptionList"/>
    <dgm:cxn modelId="{679BB187-A8AE-47E4-896E-C9F1B16A741F}" type="presParOf" srcId="{65C82B14-4EB8-4D3E-9373-8F1F6EA2030E}" destId="{8A6F7138-7665-4572-91EC-43104D02FCB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2160DD-72AB-4D24-AD9D-9569627F4056}"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003FF9AD-AF7A-4859-8FA5-599CA6E9A38E}">
      <dgm:prSet/>
      <dgm:spPr/>
      <dgm:t>
        <a:bodyPr/>
        <a:lstStyle/>
        <a:p>
          <a:pPr>
            <a:defRPr b="1"/>
          </a:pPr>
          <a:r>
            <a:rPr lang="ja-JP"/>
            <a:t>自主招生报名</a:t>
          </a:r>
          <a:endParaRPr lang="en-US"/>
        </a:p>
      </dgm:t>
    </dgm:pt>
    <dgm:pt modelId="{87D09157-41E4-455F-8A27-594471B17BB6}" type="parTrans" cxnId="{D84E64E0-9651-4A87-855C-44A61480ECB2}">
      <dgm:prSet/>
      <dgm:spPr/>
      <dgm:t>
        <a:bodyPr/>
        <a:lstStyle/>
        <a:p>
          <a:endParaRPr lang="en-US"/>
        </a:p>
      </dgm:t>
    </dgm:pt>
    <dgm:pt modelId="{34100C5B-ED3D-4490-82A0-A8CC06798CDA}" type="sibTrans" cxnId="{D84E64E0-9651-4A87-855C-44A61480ECB2}">
      <dgm:prSet/>
      <dgm:spPr/>
      <dgm:t>
        <a:bodyPr/>
        <a:lstStyle/>
        <a:p>
          <a:endParaRPr lang="en-US"/>
        </a:p>
      </dgm:t>
    </dgm:pt>
    <dgm:pt modelId="{703C2842-CC9B-4EB4-84D8-6D1B5BEA5147}">
      <dgm:prSet/>
      <dgm:spPr/>
      <dgm:t>
        <a:bodyPr/>
        <a:lstStyle/>
        <a:p>
          <a:r>
            <a:rPr lang="ja-JP"/>
            <a:t>组织报名</a:t>
          </a:r>
          <a:endParaRPr lang="en-US"/>
        </a:p>
      </dgm:t>
    </dgm:pt>
    <dgm:pt modelId="{30687F97-D2EE-4696-B447-7A924AC381A7}" type="parTrans" cxnId="{4F28D32A-738B-41A6-BABC-EA9056C6BCEE}">
      <dgm:prSet/>
      <dgm:spPr/>
      <dgm:t>
        <a:bodyPr/>
        <a:lstStyle/>
        <a:p>
          <a:endParaRPr lang="en-US"/>
        </a:p>
      </dgm:t>
    </dgm:pt>
    <dgm:pt modelId="{2694128B-4A59-4778-A8AA-A536CD99E376}" type="sibTrans" cxnId="{4F28D32A-738B-41A6-BABC-EA9056C6BCEE}">
      <dgm:prSet/>
      <dgm:spPr/>
      <dgm:t>
        <a:bodyPr/>
        <a:lstStyle/>
        <a:p>
          <a:endParaRPr lang="en-US"/>
        </a:p>
      </dgm:t>
    </dgm:pt>
    <dgm:pt modelId="{A65CF1FE-64D8-4CCB-BAEB-8D6B4B03D930}">
      <dgm:prSet/>
      <dgm:spPr/>
      <dgm:t>
        <a:bodyPr/>
        <a:lstStyle/>
        <a:p>
          <a:r>
            <a:rPr lang="ja-JP"/>
            <a:t>提交材料</a:t>
          </a:r>
          <a:endParaRPr lang="en-US"/>
        </a:p>
      </dgm:t>
    </dgm:pt>
    <dgm:pt modelId="{C415B55F-E421-412F-9033-B86E0509BCCB}" type="parTrans" cxnId="{E8EA6E69-6B79-404F-AA85-5AA8C28356A6}">
      <dgm:prSet/>
      <dgm:spPr/>
      <dgm:t>
        <a:bodyPr/>
        <a:lstStyle/>
        <a:p>
          <a:endParaRPr lang="en-US"/>
        </a:p>
      </dgm:t>
    </dgm:pt>
    <dgm:pt modelId="{54F8520A-F0A9-410B-8905-D46CFC76B171}" type="sibTrans" cxnId="{E8EA6E69-6B79-404F-AA85-5AA8C28356A6}">
      <dgm:prSet/>
      <dgm:spPr/>
      <dgm:t>
        <a:bodyPr/>
        <a:lstStyle/>
        <a:p>
          <a:endParaRPr lang="en-US"/>
        </a:p>
      </dgm:t>
    </dgm:pt>
    <dgm:pt modelId="{8FFF47ED-4EA2-4EAA-93EF-3B8E54FFADE9}">
      <dgm:prSet/>
      <dgm:spPr/>
      <dgm:t>
        <a:bodyPr/>
        <a:lstStyle/>
        <a:p>
          <a:pPr>
            <a:defRPr b="1"/>
          </a:pPr>
          <a:r>
            <a:rPr lang="ja-JP"/>
            <a:t>材料审核及提报</a:t>
          </a:r>
          <a:endParaRPr lang="en-US"/>
        </a:p>
      </dgm:t>
    </dgm:pt>
    <dgm:pt modelId="{7AA15CFB-77BE-4962-AE1D-75F1B5C1D6D5}" type="parTrans" cxnId="{BA3AC001-DE7B-4513-901C-D17174D4CF2B}">
      <dgm:prSet/>
      <dgm:spPr/>
      <dgm:t>
        <a:bodyPr/>
        <a:lstStyle/>
        <a:p>
          <a:endParaRPr lang="en-US"/>
        </a:p>
      </dgm:t>
    </dgm:pt>
    <dgm:pt modelId="{FAAFB317-A826-4C38-BDDA-22050CFFA45A}" type="sibTrans" cxnId="{BA3AC001-DE7B-4513-901C-D17174D4CF2B}">
      <dgm:prSet/>
      <dgm:spPr/>
      <dgm:t>
        <a:bodyPr/>
        <a:lstStyle/>
        <a:p>
          <a:endParaRPr lang="en-US"/>
        </a:p>
      </dgm:t>
    </dgm:pt>
    <dgm:pt modelId="{52F18D44-7BA8-47B9-954B-EE2FF6E50B82}">
      <dgm:prSet/>
      <dgm:spPr/>
      <dgm:t>
        <a:bodyPr/>
        <a:lstStyle/>
        <a:p>
          <a:pPr>
            <a:defRPr b="1"/>
          </a:pPr>
          <a:r>
            <a:rPr lang="ja-JP"/>
            <a:t>打印准考证</a:t>
          </a:r>
          <a:endParaRPr lang="en-US"/>
        </a:p>
      </dgm:t>
    </dgm:pt>
    <dgm:pt modelId="{DAF71F8C-A956-44D6-8FEF-6AAC5E1C77C8}" type="parTrans" cxnId="{BBAF7596-51EA-4C5B-9674-0C86F011A584}">
      <dgm:prSet/>
      <dgm:spPr/>
      <dgm:t>
        <a:bodyPr/>
        <a:lstStyle/>
        <a:p>
          <a:endParaRPr lang="en-US"/>
        </a:p>
      </dgm:t>
    </dgm:pt>
    <dgm:pt modelId="{B13E307D-5BC2-42B3-80B8-3BC2113D58F2}" type="sibTrans" cxnId="{BBAF7596-51EA-4C5B-9674-0C86F011A584}">
      <dgm:prSet/>
      <dgm:spPr/>
      <dgm:t>
        <a:bodyPr/>
        <a:lstStyle/>
        <a:p>
          <a:endParaRPr lang="en-US"/>
        </a:p>
      </dgm:t>
    </dgm:pt>
    <dgm:pt modelId="{E5F9A3D9-3901-4830-AD87-32B3D3D46667}" type="pres">
      <dgm:prSet presAssocID="{A32160DD-72AB-4D24-AD9D-9569627F4056}" presName="root" presStyleCnt="0">
        <dgm:presLayoutVars>
          <dgm:dir/>
          <dgm:resizeHandles val="exact"/>
        </dgm:presLayoutVars>
      </dgm:prSet>
      <dgm:spPr/>
    </dgm:pt>
    <dgm:pt modelId="{6EFEFD57-4E6A-493D-BDDF-8356CE85EDA5}" type="pres">
      <dgm:prSet presAssocID="{003FF9AD-AF7A-4859-8FA5-599CA6E9A38E}" presName="compNode" presStyleCnt="0"/>
      <dgm:spPr/>
    </dgm:pt>
    <dgm:pt modelId="{D61F2AFC-0E86-44B8-8C1A-62695607543B}" type="pres">
      <dgm:prSet presAssocID="{003FF9AD-AF7A-4859-8FA5-599CA6E9A3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tract"/>
        </a:ext>
      </dgm:extLst>
    </dgm:pt>
    <dgm:pt modelId="{1C13B025-2AC5-4F81-BCC3-339C2A30F55E}" type="pres">
      <dgm:prSet presAssocID="{003FF9AD-AF7A-4859-8FA5-599CA6E9A38E}" presName="iconSpace" presStyleCnt="0"/>
      <dgm:spPr/>
    </dgm:pt>
    <dgm:pt modelId="{2C4FDE5A-2C2F-4573-B74C-8391C19DC638}" type="pres">
      <dgm:prSet presAssocID="{003FF9AD-AF7A-4859-8FA5-599CA6E9A38E}" presName="parTx" presStyleLbl="revTx" presStyleIdx="0" presStyleCnt="6">
        <dgm:presLayoutVars>
          <dgm:chMax val="0"/>
          <dgm:chPref val="0"/>
        </dgm:presLayoutVars>
      </dgm:prSet>
      <dgm:spPr/>
    </dgm:pt>
    <dgm:pt modelId="{3111E77F-067A-401E-9FBD-49A080CAF71F}" type="pres">
      <dgm:prSet presAssocID="{003FF9AD-AF7A-4859-8FA5-599CA6E9A38E}" presName="txSpace" presStyleCnt="0"/>
      <dgm:spPr/>
    </dgm:pt>
    <dgm:pt modelId="{6E989722-C4B4-40D1-8EC7-40EC02D27DED}" type="pres">
      <dgm:prSet presAssocID="{003FF9AD-AF7A-4859-8FA5-599CA6E9A38E}" presName="desTx" presStyleLbl="revTx" presStyleIdx="1" presStyleCnt="6">
        <dgm:presLayoutVars/>
      </dgm:prSet>
      <dgm:spPr/>
    </dgm:pt>
    <dgm:pt modelId="{E29B768D-80CF-48E2-9A64-97339BB408D7}" type="pres">
      <dgm:prSet presAssocID="{34100C5B-ED3D-4490-82A0-A8CC06798CDA}" presName="sibTrans" presStyleCnt="0"/>
      <dgm:spPr/>
    </dgm:pt>
    <dgm:pt modelId="{8C19D6FB-F250-41FD-8FDA-1A7F1296B6AE}" type="pres">
      <dgm:prSet presAssocID="{8FFF47ED-4EA2-4EAA-93EF-3B8E54FFADE9}" presName="compNode" presStyleCnt="0"/>
      <dgm:spPr/>
    </dgm:pt>
    <dgm:pt modelId="{1BAEE8E2-17D4-4010-AD11-AB48A7460ECE}" type="pres">
      <dgm:prSet presAssocID="{8FFF47ED-4EA2-4EAA-93EF-3B8E54FFAD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1DF9BC0-857F-4FE8-B320-E26E9F80B353}" type="pres">
      <dgm:prSet presAssocID="{8FFF47ED-4EA2-4EAA-93EF-3B8E54FFADE9}" presName="iconSpace" presStyleCnt="0"/>
      <dgm:spPr/>
    </dgm:pt>
    <dgm:pt modelId="{EF4A76CE-312F-4E54-AD2E-10CC89B65649}" type="pres">
      <dgm:prSet presAssocID="{8FFF47ED-4EA2-4EAA-93EF-3B8E54FFADE9}" presName="parTx" presStyleLbl="revTx" presStyleIdx="2" presStyleCnt="6">
        <dgm:presLayoutVars>
          <dgm:chMax val="0"/>
          <dgm:chPref val="0"/>
        </dgm:presLayoutVars>
      </dgm:prSet>
      <dgm:spPr/>
    </dgm:pt>
    <dgm:pt modelId="{AE6D49A1-6550-41BA-B212-979DD64732EE}" type="pres">
      <dgm:prSet presAssocID="{8FFF47ED-4EA2-4EAA-93EF-3B8E54FFADE9}" presName="txSpace" presStyleCnt="0"/>
      <dgm:spPr/>
    </dgm:pt>
    <dgm:pt modelId="{71C49001-142C-47F2-BE5A-E377E7922E42}" type="pres">
      <dgm:prSet presAssocID="{8FFF47ED-4EA2-4EAA-93EF-3B8E54FFADE9}" presName="desTx" presStyleLbl="revTx" presStyleIdx="3" presStyleCnt="6">
        <dgm:presLayoutVars/>
      </dgm:prSet>
      <dgm:spPr/>
    </dgm:pt>
    <dgm:pt modelId="{4CBECA79-C1B5-41C9-84F8-7B2637EAC1DE}" type="pres">
      <dgm:prSet presAssocID="{FAAFB317-A826-4C38-BDDA-22050CFFA45A}" presName="sibTrans" presStyleCnt="0"/>
      <dgm:spPr/>
    </dgm:pt>
    <dgm:pt modelId="{83EE04CE-4E5E-4533-B600-1E5B1372E511}" type="pres">
      <dgm:prSet presAssocID="{52F18D44-7BA8-47B9-954B-EE2FF6E50B82}" presName="compNode" presStyleCnt="0"/>
      <dgm:spPr/>
    </dgm:pt>
    <dgm:pt modelId="{4D2D73D5-A74F-4739-8742-B335FE4313C8}" type="pres">
      <dgm:prSet presAssocID="{52F18D44-7BA8-47B9-954B-EE2FF6E50B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inter"/>
        </a:ext>
      </dgm:extLst>
    </dgm:pt>
    <dgm:pt modelId="{4FB7FF27-7CFF-4930-A004-FA69549D63CC}" type="pres">
      <dgm:prSet presAssocID="{52F18D44-7BA8-47B9-954B-EE2FF6E50B82}" presName="iconSpace" presStyleCnt="0"/>
      <dgm:spPr/>
    </dgm:pt>
    <dgm:pt modelId="{F893A2F3-011B-4275-8141-5CAD8F65D776}" type="pres">
      <dgm:prSet presAssocID="{52F18D44-7BA8-47B9-954B-EE2FF6E50B82}" presName="parTx" presStyleLbl="revTx" presStyleIdx="4" presStyleCnt="6">
        <dgm:presLayoutVars>
          <dgm:chMax val="0"/>
          <dgm:chPref val="0"/>
        </dgm:presLayoutVars>
      </dgm:prSet>
      <dgm:spPr/>
    </dgm:pt>
    <dgm:pt modelId="{B5236CEF-4433-4E38-8EE4-1340F4287A72}" type="pres">
      <dgm:prSet presAssocID="{52F18D44-7BA8-47B9-954B-EE2FF6E50B82}" presName="txSpace" presStyleCnt="0"/>
      <dgm:spPr/>
    </dgm:pt>
    <dgm:pt modelId="{AB5532E7-1DC4-40E8-8942-63C4371E7632}" type="pres">
      <dgm:prSet presAssocID="{52F18D44-7BA8-47B9-954B-EE2FF6E50B82}" presName="desTx" presStyleLbl="revTx" presStyleIdx="5" presStyleCnt="6">
        <dgm:presLayoutVars/>
      </dgm:prSet>
      <dgm:spPr/>
    </dgm:pt>
  </dgm:ptLst>
  <dgm:cxnLst>
    <dgm:cxn modelId="{BA3AC001-DE7B-4513-901C-D17174D4CF2B}" srcId="{A32160DD-72AB-4D24-AD9D-9569627F4056}" destId="{8FFF47ED-4EA2-4EAA-93EF-3B8E54FFADE9}" srcOrd="1" destOrd="0" parTransId="{7AA15CFB-77BE-4962-AE1D-75F1B5C1D6D5}" sibTransId="{FAAFB317-A826-4C38-BDDA-22050CFFA45A}"/>
    <dgm:cxn modelId="{3E89EB1D-13CF-466C-934F-22528AF60C26}" type="presOf" srcId="{003FF9AD-AF7A-4859-8FA5-599CA6E9A38E}" destId="{2C4FDE5A-2C2F-4573-B74C-8391C19DC638}" srcOrd="0" destOrd="0" presId="urn:microsoft.com/office/officeart/2018/5/layout/CenteredIconLabelDescriptionList"/>
    <dgm:cxn modelId="{4F28D32A-738B-41A6-BABC-EA9056C6BCEE}" srcId="{003FF9AD-AF7A-4859-8FA5-599CA6E9A38E}" destId="{703C2842-CC9B-4EB4-84D8-6D1B5BEA5147}" srcOrd="0" destOrd="0" parTransId="{30687F97-D2EE-4696-B447-7A924AC381A7}" sibTransId="{2694128B-4A59-4778-A8AA-A536CD99E376}"/>
    <dgm:cxn modelId="{E8EA6E69-6B79-404F-AA85-5AA8C28356A6}" srcId="{003FF9AD-AF7A-4859-8FA5-599CA6E9A38E}" destId="{A65CF1FE-64D8-4CCB-BAEB-8D6B4B03D930}" srcOrd="1" destOrd="0" parTransId="{C415B55F-E421-412F-9033-B86E0509BCCB}" sibTransId="{54F8520A-F0A9-410B-8905-D46CFC76B171}"/>
    <dgm:cxn modelId="{014B936A-F1C6-48AD-BB9D-94EFAFBAA66D}" type="presOf" srcId="{52F18D44-7BA8-47B9-954B-EE2FF6E50B82}" destId="{F893A2F3-011B-4275-8141-5CAD8F65D776}" srcOrd="0" destOrd="0" presId="urn:microsoft.com/office/officeart/2018/5/layout/CenteredIconLabelDescriptionList"/>
    <dgm:cxn modelId="{95C30595-1E26-4C20-A031-9C5C298415E8}" type="presOf" srcId="{A32160DD-72AB-4D24-AD9D-9569627F4056}" destId="{E5F9A3D9-3901-4830-AD87-32B3D3D46667}" srcOrd="0" destOrd="0" presId="urn:microsoft.com/office/officeart/2018/5/layout/CenteredIconLabelDescriptionList"/>
    <dgm:cxn modelId="{BBAF7596-51EA-4C5B-9674-0C86F011A584}" srcId="{A32160DD-72AB-4D24-AD9D-9569627F4056}" destId="{52F18D44-7BA8-47B9-954B-EE2FF6E50B82}" srcOrd="2" destOrd="0" parTransId="{DAF71F8C-A956-44D6-8FEF-6AAC5E1C77C8}" sibTransId="{B13E307D-5BC2-42B3-80B8-3BC2113D58F2}"/>
    <dgm:cxn modelId="{157B279C-1EA5-4103-ACEC-4415F267F269}" type="presOf" srcId="{A65CF1FE-64D8-4CCB-BAEB-8D6B4B03D930}" destId="{6E989722-C4B4-40D1-8EC7-40EC02D27DED}" srcOrd="0" destOrd="1" presId="urn:microsoft.com/office/officeart/2018/5/layout/CenteredIconLabelDescriptionList"/>
    <dgm:cxn modelId="{2BCBE09D-5EAA-4BC7-9290-74ECB9D63C65}" type="presOf" srcId="{8FFF47ED-4EA2-4EAA-93EF-3B8E54FFADE9}" destId="{EF4A76CE-312F-4E54-AD2E-10CC89B65649}" srcOrd="0" destOrd="0" presId="urn:microsoft.com/office/officeart/2018/5/layout/CenteredIconLabelDescriptionList"/>
    <dgm:cxn modelId="{E4B1BCBB-0599-473A-A313-AC9B1B0C12F1}" type="presOf" srcId="{703C2842-CC9B-4EB4-84D8-6D1B5BEA5147}" destId="{6E989722-C4B4-40D1-8EC7-40EC02D27DED}" srcOrd="0" destOrd="0" presId="urn:microsoft.com/office/officeart/2018/5/layout/CenteredIconLabelDescriptionList"/>
    <dgm:cxn modelId="{D84E64E0-9651-4A87-855C-44A61480ECB2}" srcId="{A32160DD-72AB-4D24-AD9D-9569627F4056}" destId="{003FF9AD-AF7A-4859-8FA5-599CA6E9A38E}" srcOrd="0" destOrd="0" parTransId="{87D09157-41E4-455F-8A27-594471B17BB6}" sibTransId="{34100C5B-ED3D-4490-82A0-A8CC06798CDA}"/>
    <dgm:cxn modelId="{64F25CDF-D677-4BEC-B2EF-0BA20463CDAE}" type="presParOf" srcId="{E5F9A3D9-3901-4830-AD87-32B3D3D46667}" destId="{6EFEFD57-4E6A-493D-BDDF-8356CE85EDA5}" srcOrd="0" destOrd="0" presId="urn:microsoft.com/office/officeart/2018/5/layout/CenteredIconLabelDescriptionList"/>
    <dgm:cxn modelId="{1ABF2FD5-2DA0-4F49-9001-BC0280999F36}" type="presParOf" srcId="{6EFEFD57-4E6A-493D-BDDF-8356CE85EDA5}" destId="{D61F2AFC-0E86-44B8-8C1A-62695607543B}" srcOrd="0" destOrd="0" presId="urn:microsoft.com/office/officeart/2018/5/layout/CenteredIconLabelDescriptionList"/>
    <dgm:cxn modelId="{26CDFE52-5D22-43E1-9491-10FC99529EDE}" type="presParOf" srcId="{6EFEFD57-4E6A-493D-BDDF-8356CE85EDA5}" destId="{1C13B025-2AC5-4F81-BCC3-339C2A30F55E}" srcOrd="1" destOrd="0" presId="urn:microsoft.com/office/officeart/2018/5/layout/CenteredIconLabelDescriptionList"/>
    <dgm:cxn modelId="{C90BF9AF-0196-4665-9107-FFF8C5880D7E}" type="presParOf" srcId="{6EFEFD57-4E6A-493D-BDDF-8356CE85EDA5}" destId="{2C4FDE5A-2C2F-4573-B74C-8391C19DC638}" srcOrd="2" destOrd="0" presId="urn:microsoft.com/office/officeart/2018/5/layout/CenteredIconLabelDescriptionList"/>
    <dgm:cxn modelId="{787354F7-899F-4DD3-83FB-206E682EC362}" type="presParOf" srcId="{6EFEFD57-4E6A-493D-BDDF-8356CE85EDA5}" destId="{3111E77F-067A-401E-9FBD-49A080CAF71F}" srcOrd="3" destOrd="0" presId="urn:microsoft.com/office/officeart/2018/5/layout/CenteredIconLabelDescriptionList"/>
    <dgm:cxn modelId="{44938B59-55C5-4EA8-A675-992F6C9608B1}" type="presParOf" srcId="{6EFEFD57-4E6A-493D-BDDF-8356CE85EDA5}" destId="{6E989722-C4B4-40D1-8EC7-40EC02D27DED}" srcOrd="4" destOrd="0" presId="urn:microsoft.com/office/officeart/2018/5/layout/CenteredIconLabelDescriptionList"/>
    <dgm:cxn modelId="{EBCF5763-E0ED-45EB-9470-ACF2EE75FEA8}" type="presParOf" srcId="{E5F9A3D9-3901-4830-AD87-32B3D3D46667}" destId="{E29B768D-80CF-48E2-9A64-97339BB408D7}" srcOrd="1" destOrd="0" presId="urn:microsoft.com/office/officeart/2018/5/layout/CenteredIconLabelDescriptionList"/>
    <dgm:cxn modelId="{56D1B1BE-1D2C-41D0-8A2A-206EEE516907}" type="presParOf" srcId="{E5F9A3D9-3901-4830-AD87-32B3D3D46667}" destId="{8C19D6FB-F250-41FD-8FDA-1A7F1296B6AE}" srcOrd="2" destOrd="0" presId="urn:microsoft.com/office/officeart/2018/5/layout/CenteredIconLabelDescriptionList"/>
    <dgm:cxn modelId="{45A6436B-D9FB-4A31-A3FB-EB86B409AC0F}" type="presParOf" srcId="{8C19D6FB-F250-41FD-8FDA-1A7F1296B6AE}" destId="{1BAEE8E2-17D4-4010-AD11-AB48A7460ECE}" srcOrd="0" destOrd="0" presId="urn:microsoft.com/office/officeart/2018/5/layout/CenteredIconLabelDescriptionList"/>
    <dgm:cxn modelId="{D7B2D1D5-0E0C-48E8-8303-8A13F798FB2F}" type="presParOf" srcId="{8C19D6FB-F250-41FD-8FDA-1A7F1296B6AE}" destId="{51DF9BC0-857F-4FE8-B320-E26E9F80B353}" srcOrd="1" destOrd="0" presId="urn:microsoft.com/office/officeart/2018/5/layout/CenteredIconLabelDescriptionList"/>
    <dgm:cxn modelId="{677C6B99-F1F2-4F7E-BB6A-F5EA0C803818}" type="presParOf" srcId="{8C19D6FB-F250-41FD-8FDA-1A7F1296B6AE}" destId="{EF4A76CE-312F-4E54-AD2E-10CC89B65649}" srcOrd="2" destOrd="0" presId="urn:microsoft.com/office/officeart/2018/5/layout/CenteredIconLabelDescriptionList"/>
    <dgm:cxn modelId="{7A2FC19D-F9B6-4D3A-BE3A-66652192936E}" type="presParOf" srcId="{8C19D6FB-F250-41FD-8FDA-1A7F1296B6AE}" destId="{AE6D49A1-6550-41BA-B212-979DD64732EE}" srcOrd="3" destOrd="0" presId="urn:microsoft.com/office/officeart/2018/5/layout/CenteredIconLabelDescriptionList"/>
    <dgm:cxn modelId="{A1057E89-292E-493F-BD6F-1169313313CE}" type="presParOf" srcId="{8C19D6FB-F250-41FD-8FDA-1A7F1296B6AE}" destId="{71C49001-142C-47F2-BE5A-E377E7922E42}" srcOrd="4" destOrd="0" presId="urn:microsoft.com/office/officeart/2018/5/layout/CenteredIconLabelDescriptionList"/>
    <dgm:cxn modelId="{E5CC0880-DC62-4DE0-BA9D-DFAC8261CA27}" type="presParOf" srcId="{E5F9A3D9-3901-4830-AD87-32B3D3D46667}" destId="{4CBECA79-C1B5-41C9-84F8-7B2637EAC1DE}" srcOrd="3" destOrd="0" presId="urn:microsoft.com/office/officeart/2018/5/layout/CenteredIconLabelDescriptionList"/>
    <dgm:cxn modelId="{76FBC5BE-D027-4CAA-86D2-70BA65521609}" type="presParOf" srcId="{E5F9A3D9-3901-4830-AD87-32B3D3D46667}" destId="{83EE04CE-4E5E-4533-B600-1E5B1372E511}" srcOrd="4" destOrd="0" presId="urn:microsoft.com/office/officeart/2018/5/layout/CenteredIconLabelDescriptionList"/>
    <dgm:cxn modelId="{ADAC4B4F-4AFB-41A1-9339-EABA6DC74F32}" type="presParOf" srcId="{83EE04CE-4E5E-4533-B600-1E5B1372E511}" destId="{4D2D73D5-A74F-4739-8742-B335FE4313C8}" srcOrd="0" destOrd="0" presId="urn:microsoft.com/office/officeart/2018/5/layout/CenteredIconLabelDescriptionList"/>
    <dgm:cxn modelId="{B79AF15A-E7A0-46C8-9FFC-EF68C2883843}" type="presParOf" srcId="{83EE04CE-4E5E-4533-B600-1E5B1372E511}" destId="{4FB7FF27-7CFF-4930-A004-FA69549D63CC}" srcOrd="1" destOrd="0" presId="urn:microsoft.com/office/officeart/2018/5/layout/CenteredIconLabelDescriptionList"/>
    <dgm:cxn modelId="{B4C2A164-E6E3-461A-9C42-311F49F11BE9}" type="presParOf" srcId="{83EE04CE-4E5E-4533-B600-1E5B1372E511}" destId="{F893A2F3-011B-4275-8141-5CAD8F65D776}" srcOrd="2" destOrd="0" presId="urn:microsoft.com/office/officeart/2018/5/layout/CenteredIconLabelDescriptionList"/>
    <dgm:cxn modelId="{32AA0121-1A6C-4D8A-A8E3-B26AB3FBC390}" type="presParOf" srcId="{83EE04CE-4E5E-4533-B600-1E5B1372E511}" destId="{B5236CEF-4433-4E38-8EE4-1340F4287A72}" srcOrd="3" destOrd="0" presId="urn:microsoft.com/office/officeart/2018/5/layout/CenteredIconLabelDescriptionList"/>
    <dgm:cxn modelId="{24F38C68-0F09-49C7-A387-EBC93BC86CC6}" type="presParOf" srcId="{83EE04CE-4E5E-4533-B600-1E5B1372E511}" destId="{AB5532E7-1DC4-40E8-8942-63C4371E763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B0B1B5-EB31-47F8-B499-38620A3C229C}"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97166424-A164-4A89-9515-39A4013D655C}">
      <dgm:prSet/>
      <dgm:spPr/>
      <dgm:t>
        <a:bodyPr/>
        <a:lstStyle/>
        <a:p>
          <a:pPr>
            <a:defRPr b="1"/>
          </a:pPr>
          <a:r>
            <a:rPr lang="ja-JP"/>
            <a:t>自主招生报名</a:t>
          </a:r>
          <a:endParaRPr lang="en-US"/>
        </a:p>
      </dgm:t>
    </dgm:pt>
    <dgm:pt modelId="{4F24CA7D-76DF-447E-9A73-FCA511D94513}" type="parTrans" cxnId="{2C1E865C-009B-4355-AA35-F63671042B2B}">
      <dgm:prSet/>
      <dgm:spPr/>
      <dgm:t>
        <a:bodyPr/>
        <a:lstStyle/>
        <a:p>
          <a:endParaRPr lang="en-US"/>
        </a:p>
      </dgm:t>
    </dgm:pt>
    <dgm:pt modelId="{D19206A6-AE3A-43CD-82B2-E3D612EFF940}" type="sibTrans" cxnId="{2C1E865C-009B-4355-AA35-F63671042B2B}">
      <dgm:prSet/>
      <dgm:spPr/>
      <dgm:t>
        <a:bodyPr/>
        <a:lstStyle/>
        <a:p>
          <a:endParaRPr lang="en-US"/>
        </a:p>
      </dgm:t>
    </dgm:pt>
    <dgm:pt modelId="{89978EFC-D2C0-42E5-872A-CF2DBCA52900}">
      <dgm:prSet/>
      <dgm:spPr/>
      <dgm:t>
        <a:bodyPr/>
        <a:lstStyle/>
        <a:p>
          <a:r>
            <a:rPr lang="ja-JP"/>
            <a:t>组织报名</a:t>
          </a:r>
          <a:endParaRPr lang="en-US"/>
        </a:p>
      </dgm:t>
    </dgm:pt>
    <dgm:pt modelId="{005A805F-0331-4BBB-A2D1-F9A32CF4D7AE}" type="parTrans" cxnId="{3B087DA2-3180-427C-83BF-1401EE31FCF8}">
      <dgm:prSet/>
      <dgm:spPr/>
      <dgm:t>
        <a:bodyPr/>
        <a:lstStyle/>
        <a:p>
          <a:endParaRPr lang="en-US"/>
        </a:p>
      </dgm:t>
    </dgm:pt>
    <dgm:pt modelId="{A14AE12F-A739-467D-AC79-937A4F007960}" type="sibTrans" cxnId="{3B087DA2-3180-427C-83BF-1401EE31FCF8}">
      <dgm:prSet/>
      <dgm:spPr/>
      <dgm:t>
        <a:bodyPr/>
        <a:lstStyle/>
        <a:p>
          <a:endParaRPr lang="en-US"/>
        </a:p>
      </dgm:t>
    </dgm:pt>
    <dgm:pt modelId="{863F4583-5641-41B2-BAF4-06409B410658}">
      <dgm:prSet/>
      <dgm:spPr/>
      <dgm:t>
        <a:bodyPr/>
        <a:lstStyle/>
        <a:p>
          <a:r>
            <a:rPr lang="ja-JP"/>
            <a:t>提交材料</a:t>
          </a:r>
          <a:endParaRPr lang="en-US"/>
        </a:p>
      </dgm:t>
    </dgm:pt>
    <dgm:pt modelId="{202341FB-7803-4ABC-8CC7-B9DC743B65AC}" type="parTrans" cxnId="{795875C1-FDCC-4760-8621-FE9BCA03E8AB}">
      <dgm:prSet/>
      <dgm:spPr/>
      <dgm:t>
        <a:bodyPr/>
        <a:lstStyle/>
        <a:p>
          <a:endParaRPr lang="en-US"/>
        </a:p>
      </dgm:t>
    </dgm:pt>
    <dgm:pt modelId="{32F5C9B9-7E85-4B82-8924-538C29D52F81}" type="sibTrans" cxnId="{795875C1-FDCC-4760-8621-FE9BCA03E8AB}">
      <dgm:prSet/>
      <dgm:spPr/>
      <dgm:t>
        <a:bodyPr/>
        <a:lstStyle/>
        <a:p>
          <a:endParaRPr lang="en-US"/>
        </a:p>
      </dgm:t>
    </dgm:pt>
    <dgm:pt modelId="{2518FB7A-EBBC-4D86-8931-C806337B85EC}">
      <dgm:prSet/>
      <dgm:spPr/>
      <dgm:t>
        <a:bodyPr/>
        <a:lstStyle/>
        <a:p>
          <a:pPr>
            <a:defRPr b="1"/>
          </a:pPr>
          <a:r>
            <a:rPr lang="ja-JP"/>
            <a:t>材料审核及提报</a:t>
          </a:r>
          <a:endParaRPr lang="en-US"/>
        </a:p>
      </dgm:t>
    </dgm:pt>
    <dgm:pt modelId="{932C6E7C-68EA-4144-9A1C-88E135A7F543}" type="parTrans" cxnId="{FE1B4FDA-2512-41E9-966B-4BFB1C3428F8}">
      <dgm:prSet/>
      <dgm:spPr/>
      <dgm:t>
        <a:bodyPr/>
        <a:lstStyle/>
        <a:p>
          <a:endParaRPr lang="en-US"/>
        </a:p>
      </dgm:t>
    </dgm:pt>
    <dgm:pt modelId="{8AEFF5D5-8CD8-4083-B5F6-AFB7908EB1CB}" type="sibTrans" cxnId="{FE1B4FDA-2512-41E9-966B-4BFB1C3428F8}">
      <dgm:prSet/>
      <dgm:spPr/>
      <dgm:t>
        <a:bodyPr/>
        <a:lstStyle/>
        <a:p>
          <a:endParaRPr lang="en-US"/>
        </a:p>
      </dgm:t>
    </dgm:pt>
    <dgm:pt modelId="{C3F26229-9545-481C-9D35-E4D5738F69A3}">
      <dgm:prSet/>
      <dgm:spPr/>
      <dgm:t>
        <a:bodyPr/>
        <a:lstStyle/>
        <a:p>
          <a:pPr>
            <a:defRPr b="1"/>
          </a:pPr>
          <a:r>
            <a:rPr lang="ja-JP"/>
            <a:t>打印准考证</a:t>
          </a:r>
          <a:endParaRPr lang="en-US"/>
        </a:p>
      </dgm:t>
    </dgm:pt>
    <dgm:pt modelId="{3F8F1F10-50DB-42A7-B767-3C21091C63CD}" type="parTrans" cxnId="{FBC02D36-4D6B-4263-A606-6C075B4726CB}">
      <dgm:prSet/>
      <dgm:spPr/>
      <dgm:t>
        <a:bodyPr/>
        <a:lstStyle/>
        <a:p>
          <a:endParaRPr lang="en-US"/>
        </a:p>
      </dgm:t>
    </dgm:pt>
    <dgm:pt modelId="{E62B3819-5034-441F-BDC9-CD4971DA76B1}" type="sibTrans" cxnId="{FBC02D36-4D6B-4263-A606-6C075B4726CB}">
      <dgm:prSet/>
      <dgm:spPr/>
      <dgm:t>
        <a:bodyPr/>
        <a:lstStyle/>
        <a:p>
          <a:endParaRPr lang="en-US"/>
        </a:p>
      </dgm:t>
    </dgm:pt>
    <dgm:pt modelId="{6B7BDCA1-A4A1-473C-B9BE-5B00FF1132EC}" type="pres">
      <dgm:prSet presAssocID="{9AB0B1B5-EB31-47F8-B499-38620A3C229C}" presName="root" presStyleCnt="0">
        <dgm:presLayoutVars>
          <dgm:dir/>
          <dgm:resizeHandles val="exact"/>
        </dgm:presLayoutVars>
      </dgm:prSet>
      <dgm:spPr/>
    </dgm:pt>
    <dgm:pt modelId="{524659E0-CFBF-4C9A-B0AB-EA29B98D24CA}" type="pres">
      <dgm:prSet presAssocID="{97166424-A164-4A89-9515-39A4013D655C}" presName="compNode" presStyleCnt="0"/>
      <dgm:spPr/>
    </dgm:pt>
    <dgm:pt modelId="{5D1E2985-B469-4F78-BEC2-2EFE67005900}" type="pres">
      <dgm:prSet presAssocID="{97166424-A164-4A89-9515-39A4013D65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tract"/>
        </a:ext>
      </dgm:extLst>
    </dgm:pt>
    <dgm:pt modelId="{F77B82FB-27E2-4DAF-BEE0-90BC187DFE90}" type="pres">
      <dgm:prSet presAssocID="{97166424-A164-4A89-9515-39A4013D655C}" presName="iconSpace" presStyleCnt="0"/>
      <dgm:spPr/>
    </dgm:pt>
    <dgm:pt modelId="{459C7429-612D-45EC-B97A-B1A499E03547}" type="pres">
      <dgm:prSet presAssocID="{97166424-A164-4A89-9515-39A4013D655C}" presName="parTx" presStyleLbl="revTx" presStyleIdx="0" presStyleCnt="6">
        <dgm:presLayoutVars>
          <dgm:chMax val="0"/>
          <dgm:chPref val="0"/>
        </dgm:presLayoutVars>
      </dgm:prSet>
      <dgm:spPr/>
    </dgm:pt>
    <dgm:pt modelId="{93D6E586-F93B-456B-9B2C-4F789B9DDE82}" type="pres">
      <dgm:prSet presAssocID="{97166424-A164-4A89-9515-39A4013D655C}" presName="txSpace" presStyleCnt="0"/>
      <dgm:spPr/>
    </dgm:pt>
    <dgm:pt modelId="{904753F6-90BA-41DF-96F9-D3906E250FBD}" type="pres">
      <dgm:prSet presAssocID="{97166424-A164-4A89-9515-39A4013D655C}" presName="desTx" presStyleLbl="revTx" presStyleIdx="1" presStyleCnt="6">
        <dgm:presLayoutVars/>
      </dgm:prSet>
      <dgm:spPr/>
    </dgm:pt>
    <dgm:pt modelId="{C9631564-6912-4EE8-BA45-B567F48F4E06}" type="pres">
      <dgm:prSet presAssocID="{D19206A6-AE3A-43CD-82B2-E3D612EFF940}" presName="sibTrans" presStyleCnt="0"/>
      <dgm:spPr/>
    </dgm:pt>
    <dgm:pt modelId="{3D7F8513-7A3C-444E-B3F3-3CE0D7528667}" type="pres">
      <dgm:prSet presAssocID="{2518FB7A-EBBC-4D86-8931-C806337B85EC}" presName="compNode" presStyleCnt="0"/>
      <dgm:spPr/>
    </dgm:pt>
    <dgm:pt modelId="{14DAC6BC-9702-4AB9-B0BB-22D9B8270EA5}" type="pres">
      <dgm:prSet presAssocID="{2518FB7A-EBBC-4D86-8931-C806337B85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FE91043-1DE2-4B46-9F37-C4AA83297264}" type="pres">
      <dgm:prSet presAssocID="{2518FB7A-EBBC-4D86-8931-C806337B85EC}" presName="iconSpace" presStyleCnt="0"/>
      <dgm:spPr/>
    </dgm:pt>
    <dgm:pt modelId="{AC50456C-8DA0-4381-8D28-E01B661CFD5A}" type="pres">
      <dgm:prSet presAssocID="{2518FB7A-EBBC-4D86-8931-C806337B85EC}" presName="parTx" presStyleLbl="revTx" presStyleIdx="2" presStyleCnt="6">
        <dgm:presLayoutVars>
          <dgm:chMax val="0"/>
          <dgm:chPref val="0"/>
        </dgm:presLayoutVars>
      </dgm:prSet>
      <dgm:spPr/>
    </dgm:pt>
    <dgm:pt modelId="{B9BA63A0-D6EC-4DF0-8915-DC1AC551802F}" type="pres">
      <dgm:prSet presAssocID="{2518FB7A-EBBC-4D86-8931-C806337B85EC}" presName="txSpace" presStyleCnt="0"/>
      <dgm:spPr/>
    </dgm:pt>
    <dgm:pt modelId="{DB3B1055-B881-400D-9DC5-D264F202C5B4}" type="pres">
      <dgm:prSet presAssocID="{2518FB7A-EBBC-4D86-8931-C806337B85EC}" presName="desTx" presStyleLbl="revTx" presStyleIdx="3" presStyleCnt="6">
        <dgm:presLayoutVars/>
      </dgm:prSet>
      <dgm:spPr/>
    </dgm:pt>
    <dgm:pt modelId="{CCFFBB6A-6F0E-400B-9D0A-808C743895ED}" type="pres">
      <dgm:prSet presAssocID="{8AEFF5D5-8CD8-4083-B5F6-AFB7908EB1CB}" presName="sibTrans" presStyleCnt="0"/>
      <dgm:spPr/>
    </dgm:pt>
    <dgm:pt modelId="{CFBAFF2D-92CC-4593-B6F2-41E0305AADD8}" type="pres">
      <dgm:prSet presAssocID="{C3F26229-9545-481C-9D35-E4D5738F69A3}" presName="compNode" presStyleCnt="0"/>
      <dgm:spPr/>
    </dgm:pt>
    <dgm:pt modelId="{C3161862-9707-40D8-8DE9-6B7768887420}" type="pres">
      <dgm:prSet presAssocID="{C3F26229-9545-481C-9D35-E4D5738F69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inter"/>
        </a:ext>
      </dgm:extLst>
    </dgm:pt>
    <dgm:pt modelId="{9F099E06-7CC2-4AF8-BC84-E3B7D3D892BD}" type="pres">
      <dgm:prSet presAssocID="{C3F26229-9545-481C-9D35-E4D5738F69A3}" presName="iconSpace" presStyleCnt="0"/>
      <dgm:spPr/>
    </dgm:pt>
    <dgm:pt modelId="{F27C3CE4-5299-4B06-B7BF-C84259511166}" type="pres">
      <dgm:prSet presAssocID="{C3F26229-9545-481C-9D35-E4D5738F69A3}" presName="parTx" presStyleLbl="revTx" presStyleIdx="4" presStyleCnt="6">
        <dgm:presLayoutVars>
          <dgm:chMax val="0"/>
          <dgm:chPref val="0"/>
        </dgm:presLayoutVars>
      </dgm:prSet>
      <dgm:spPr/>
    </dgm:pt>
    <dgm:pt modelId="{D10F273C-3148-4B48-9BFD-4B0A8BEC2C22}" type="pres">
      <dgm:prSet presAssocID="{C3F26229-9545-481C-9D35-E4D5738F69A3}" presName="txSpace" presStyleCnt="0"/>
      <dgm:spPr/>
    </dgm:pt>
    <dgm:pt modelId="{818D5BB5-FC9D-4D46-BBEE-083E8313DE83}" type="pres">
      <dgm:prSet presAssocID="{C3F26229-9545-481C-9D35-E4D5738F69A3}" presName="desTx" presStyleLbl="revTx" presStyleIdx="5" presStyleCnt="6">
        <dgm:presLayoutVars/>
      </dgm:prSet>
      <dgm:spPr/>
    </dgm:pt>
  </dgm:ptLst>
  <dgm:cxnLst>
    <dgm:cxn modelId="{FBC02D36-4D6B-4263-A606-6C075B4726CB}" srcId="{9AB0B1B5-EB31-47F8-B499-38620A3C229C}" destId="{C3F26229-9545-481C-9D35-E4D5738F69A3}" srcOrd="2" destOrd="0" parTransId="{3F8F1F10-50DB-42A7-B767-3C21091C63CD}" sibTransId="{E62B3819-5034-441F-BDC9-CD4971DA76B1}"/>
    <dgm:cxn modelId="{2C1E865C-009B-4355-AA35-F63671042B2B}" srcId="{9AB0B1B5-EB31-47F8-B499-38620A3C229C}" destId="{97166424-A164-4A89-9515-39A4013D655C}" srcOrd="0" destOrd="0" parTransId="{4F24CA7D-76DF-447E-9A73-FCA511D94513}" sibTransId="{D19206A6-AE3A-43CD-82B2-E3D612EFF940}"/>
    <dgm:cxn modelId="{E3087775-7FFD-4391-A731-30F3066F952B}" type="presOf" srcId="{89978EFC-D2C0-42E5-872A-CF2DBCA52900}" destId="{904753F6-90BA-41DF-96F9-D3906E250FBD}" srcOrd="0" destOrd="0" presId="urn:microsoft.com/office/officeart/2018/5/layout/CenteredIconLabelDescriptionList"/>
    <dgm:cxn modelId="{AD618484-8563-44FF-902C-5398664F498A}" type="presOf" srcId="{C3F26229-9545-481C-9D35-E4D5738F69A3}" destId="{F27C3CE4-5299-4B06-B7BF-C84259511166}" srcOrd="0" destOrd="0" presId="urn:microsoft.com/office/officeart/2018/5/layout/CenteredIconLabelDescriptionList"/>
    <dgm:cxn modelId="{71F7CAA1-9275-419F-9C25-C68D15994CE3}" type="presOf" srcId="{2518FB7A-EBBC-4D86-8931-C806337B85EC}" destId="{AC50456C-8DA0-4381-8D28-E01B661CFD5A}" srcOrd="0" destOrd="0" presId="urn:microsoft.com/office/officeart/2018/5/layout/CenteredIconLabelDescriptionList"/>
    <dgm:cxn modelId="{3B087DA2-3180-427C-83BF-1401EE31FCF8}" srcId="{97166424-A164-4A89-9515-39A4013D655C}" destId="{89978EFC-D2C0-42E5-872A-CF2DBCA52900}" srcOrd="0" destOrd="0" parTransId="{005A805F-0331-4BBB-A2D1-F9A32CF4D7AE}" sibTransId="{A14AE12F-A739-467D-AC79-937A4F007960}"/>
    <dgm:cxn modelId="{E7B3D8B1-A38F-4C3E-87F8-90D728D0031D}" type="presOf" srcId="{97166424-A164-4A89-9515-39A4013D655C}" destId="{459C7429-612D-45EC-B97A-B1A499E03547}" srcOrd="0" destOrd="0" presId="urn:microsoft.com/office/officeart/2018/5/layout/CenteredIconLabelDescriptionList"/>
    <dgm:cxn modelId="{795875C1-FDCC-4760-8621-FE9BCA03E8AB}" srcId="{97166424-A164-4A89-9515-39A4013D655C}" destId="{863F4583-5641-41B2-BAF4-06409B410658}" srcOrd="1" destOrd="0" parTransId="{202341FB-7803-4ABC-8CC7-B9DC743B65AC}" sibTransId="{32F5C9B9-7E85-4B82-8924-538C29D52F81}"/>
    <dgm:cxn modelId="{FE1B4FDA-2512-41E9-966B-4BFB1C3428F8}" srcId="{9AB0B1B5-EB31-47F8-B499-38620A3C229C}" destId="{2518FB7A-EBBC-4D86-8931-C806337B85EC}" srcOrd="1" destOrd="0" parTransId="{932C6E7C-68EA-4144-9A1C-88E135A7F543}" sibTransId="{8AEFF5D5-8CD8-4083-B5F6-AFB7908EB1CB}"/>
    <dgm:cxn modelId="{50EE3CEC-B69E-4267-A780-6E292721F5E4}" type="presOf" srcId="{9AB0B1B5-EB31-47F8-B499-38620A3C229C}" destId="{6B7BDCA1-A4A1-473C-B9BE-5B00FF1132EC}" srcOrd="0" destOrd="0" presId="urn:microsoft.com/office/officeart/2018/5/layout/CenteredIconLabelDescriptionList"/>
    <dgm:cxn modelId="{1E071CEE-B773-45E6-ACC1-B244F4F5D918}" type="presOf" srcId="{863F4583-5641-41B2-BAF4-06409B410658}" destId="{904753F6-90BA-41DF-96F9-D3906E250FBD}" srcOrd="0" destOrd="1" presId="urn:microsoft.com/office/officeart/2018/5/layout/CenteredIconLabelDescriptionList"/>
    <dgm:cxn modelId="{2E9558C0-1E63-44C4-BC89-2B0FDB33A315}" type="presParOf" srcId="{6B7BDCA1-A4A1-473C-B9BE-5B00FF1132EC}" destId="{524659E0-CFBF-4C9A-B0AB-EA29B98D24CA}" srcOrd="0" destOrd="0" presId="urn:microsoft.com/office/officeart/2018/5/layout/CenteredIconLabelDescriptionList"/>
    <dgm:cxn modelId="{E0FF2040-84E2-4654-B176-29AD83C91275}" type="presParOf" srcId="{524659E0-CFBF-4C9A-B0AB-EA29B98D24CA}" destId="{5D1E2985-B469-4F78-BEC2-2EFE67005900}" srcOrd="0" destOrd="0" presId="urn:microsoft.com/office/officeart/2018/5/layout/CenteredIconLabelDescriptionList"/>
    <dgm:cxn modelId="{8CBA5EBE-847B-4350-9FEF-F966F5D2DBEB}" type="presParOf" srcId="{524659E0-CFBF-4C9A-B0AB-EA29B98D24CA}" destId="{F77B82FB-27E2-4DAF-BEE0-90BC187DFE90}" srcOrd="1" destOrd="0" presId="urn:microsoft.com/office/officeart/2018/5/layout/CenteredIconLabelDescriptionList"/>
    <dgm:cxn modelId="{4C909FDB-B0BF-4825-86BC-F6BC478E3F7F}" type="presParOf" srcId="{524659E0-CFBF-4C9A-B0AB-EA29B98D24CA}" destId="{459C7429-612D-45EC-B97A-B1A499E03547}" srcOrd="2" destOrd="0" presId="urn:microsoft.com/office/officeart/2018/5/layout/CenteredIconLabelDescriptionList"/>
    <dgm:cxn modelId="{18CF5FA3-E71F-45B0-8AD3-206D4D470004}" type="presParOf" srcId="{524659E0-CFBF-4C9A-B0AB-EA29B98D24CA}" destId="{93D6E586-F93B-456B-9B2C-4F789B9DDE82}" srcOrd="3" destOrd="0" presId="urn:microsoft.com/office/officeart/2018/5/layout/CenteredIconLabelDescriptionList"/>
    <dgm:cxn modelId="{1DF0BF47-7231-4CBB-A63E-7665DBDEE293}" type="presParOf" srcId="{524659E0-CFBF-4C9A-B0AB-EA29B98D24CA}" destId="{904753F6-90BA-41DF-96F9-D3906E250FBD}" srcOrd="4" destOrd="0" presId="urn:microsoft.com/office/officeart/2018/5/layout/CenteredIconLabelDescriptionList"/>
    <dgm:cxn modelId="{4C8F0E67-8BC3-4B0C-A7C4-EFAE21F5B782}" type="presParOf" srcId="{6B7BDCA1-A4A1-473C-B9BE-5B00FF1132EC}" destId="{C9631564-6912-4EE8-BA45-B567F48F4E06}" srcOrd="1" destOrd="0" presId="urn:microsoft.com/office/officeart/2018/5/layout/CenteredIconLabelDescriptionList"/>
    <dgm:cxn modelId="{7A565266-6044-4F7D-8680-850352F829AD}" type="presParOf" srcId="{6B7BDCA1-A4A1-473C-B9BE-5B00FF1132EC}" destId="{3D7F8513-7A3C-444E-B3F3-3CE0D7528667}" srcOrd="2" destOrd="0" presId="urn:microsoft.com/office/officeart/2018/5/layout/CenteredIconLabelDescriptionList"/>
    <dgm:cxn modelId="{85BF66CC-8D5D-46AB-A192-8F9357E31163}" type="presParOf" srcId="{3D7F8513-7A3C-444E-B3F3-3CE0D7528667}" destId="{14DAC6BC-9702-4AB9-B0BB-22D9B8270EA5}" srcOrd="0" destOrd="0" presId="urn:microsoft.com/office/officeart/2018/5/layout/CenteredIconLabelDescriptionList"/>
    <dgm:cxn modelId="{333B1889-1051-453E-B2A1-D707FDC7869F}" type="presParOf" srcId="{3D7F8513-7A3C-444E-B3F3-3CE0D7528667}" destId="{4FE91043-1DE2-4B46-9F37-C4AA83297264}" srcOrd="1" destOrd="0" presId="urn:microsoft.com/office/officeart/2018/5/layout/CenteredIconLabelDescriptionList"/>
    <dgm:cxn modelId="{0737058E-4B88-44F8-A7E9-011994E110D0}" type="presParOf" srcId="{3D7F8513-7A3C-444E-B3F3-3CE0D7528667}" destId="{AC50456C-8DA0-4381-8D28-E01B661CFD5A}" srcOrd="2" destOrd="0" presId="urn:microsoft.com/office/officeart/2018/5/layout/CenteredIconLabelDescriptionList"/>
    <dgm:cxn modelId="{0F23BDB4-E93A-47E3-9C47-98680D0E576D}" type="presParOf" srcId="{3D7F8513-7A3C-444E-B3F3-3CE0D7528667}" destId="{B9BA63A0-D6EC-4DF0-8915-DC1AC551802F}" srcOrd="3" destOrd="0" presId="urn:microsoft.com/office/officeart/2018/5/layout/CenteredIconLabelDescriptionList"/>
    <dgm:cxn modelId="{043E4973-ACB3-4395-87B4-D985FAD9B653}" type="presParOf" srcId="{3D7F8513-7A3C-444E-B3F3-3CE0D7528667}" destId="{DB3B1055-B881-400D-9DC5-D264F202C5B4}" srcOrd="4" destOrd="0" presId="urn:microsoft.com/office/officeart/2018/5/layout/CenteredIconLabelDescriptionList"/>
    <dgm:cxn modelId="{8C767510-DA5A-48E0-983C-2EE3C3BA5557}" type="presParOf" srcId="{6B7BDCA1-A4A1-473C-B9BE-5B00FF1132EC}" destId="{CCFFBB6A-6F0E-400B-9D0A-808C743895ED}" srcOrd="3" destOrd="0" presId="urn:microsoft.com/office/officeart/2018/5/layout/CenteredIconLabelDescriptionList"/>
    <dgm:cxn modelId="{F7A112A1-4BE8-4975-9CCD-127B4D666210}" type="presParOf" srcId="{6B7BDCA1-A4A1-473C-B9BE-5B00FF1132EC}" destId="{CFBAFF2D-92CC-4593-B6F2-41E0305AADD8}" srcOrd="4" destOrd="0" presId="urn:microsoft.com/office/officeart/2018/5/layout/CenteredIconLabelDescriptionList"/>
    <dgm:cxn modelId="{3FFB26EE-C374-4777-8A56-CEE65C0BC959}" type="presParOf" srcId="{CFBAFF2D-92CC-4593-B6F2-41E0305AADD8}" destId="{C3161862-9707-40D8-8DE9-6B7768887420}" srcOrd="0" destOrd="0" presId="urn:microsoft.com/office/officeart/2018/5/layout/CenteredIconLabelDescriptionList"/>
    <dgm:cxn modelId="{933FE031-EF09-4CD7-A024-A6D6AD210AFC}" type="presParOf" srcId="{CFBAFF2D-92CC-4593-B6F2-41E0305AADD8}" destId="{9F099E06-7CC2-4AF8-BC84-E3B7D3D892BD}" srcOrd="1" destOrd="0" presId="urn:microsoft.com/office/officeart/2018/5/layout/CenteredIconLabelDescriptionList"/>
    <dgm:cxn modelId="{04394AC7-712E-41EE-9609-42F94B2B9D5B}" type="presParOf" srcId="{CFBAFF2D-92CC-4593-B6F2-41E0305AADD8}" destId="{F27C3CE4-5299-4B06-B7BF-C84259511166}" srcOrd="2" destOrd="0" presId="urn:microsoft.com/office/officeart/2018/5/layout/CenteredIconLabelDescriptionList"/>
    <dgm:cxn modelId="{003D6DB9-F369-4D02-806B-956F5EB94708}" type="presParOf" srcId="{CFBAFF2D-92CC-4593-B6F2-41E0305AADD8}" destId="{D10F273C-3148-4B48-9BFD-4B0A8BEC2C22}" srcOrd="3" destOrd="0" presId="urn:microsoft.com/office/officeart/2018/5/layout/CenteredIconLabelDescriptionList"/>
    <dgm:cxn modelId="{558F70AB-1E71-4B27-80CE-39EF267AE02B}" type="presParOf" srcId="{CFBAFF2D-92CC-4593-B6F2-41E0305AADD8}" destId="{818D5BB5-FC9D-4D46-BBEE-083E8313DE8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4EDA3D-C070-4FD5-BDEA-16FB64C7B0A7}"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48D4B798-71DC-4703-AA5D-EC4DE95600BF}">
      <dgm:prSet/>
      <dgm:spPr/>
      <dgm:t>
        <a:bodyPr/>
        <a:lstStyle/>
        <a:p>
          <a:pPr>
            <a:defRPr b="1"/>
          </a:pPr>
          <a:r>
            <a:rPr lang="ja-JP"/>
            <a:t>培养品学兼优的优秀学生</a:t>
          </a:r>
          <a:endParaRPr lang="en-US"/>
        </a:p>
      </dgm:t>
    </dgm:pt>
    <dgm:pt modelId="{2DC154E0-AA99-4840-B3BE-0E24B1EBE2C0}" type="parTrans" cxnId="{1F27845E-207D-4330-94BC-5DE1A4D7F93F}">
      <dgm:prSet/>
      <dgm:spPr/>
      <dgm:t>
        <a:bodyPr/>
        <a:lstStyle/>
        <a:p>
          <a:endParaRPr lang="en-US"/>
        </a:p>
      </dgm:t>
    </dgm:pt>
    <dgm:pt modelId="{5D167227-AD4A-4A10-AF23-7B7AB908C7AC}" type="sibTrans" cxnId="{1F27845E-207D-4330-94BC-5DE1A4D7F93F}">
      <dgm:prSet/>
      <dgm:spPr/>
      <dgm:t>
        <a:bodyPr/>
        <a:lstStyle/>
        <a:p>
          <a:endParaRPr lang="en-US"/>
        </a:p>
      </dgm:t>
    </dgm:pt>
    <dgm:pt modelId="{26D1E054-6CD7-409B-B41D-02DBDA94B3D0}">
      <dgm:prSet/>
      <dgm:spPr/>
      <dgm:t>
        <a:bodyPr/>
        <a:lstStyle/>
        <a:p>
          <a:r>
            <a:rPr lang="ja-JP"/>
            <a:t>具有学科特长</a:t>
          </a:r>
          <a:endParaRPr lang="en-US"/>
        </a:p>
      </dgm:t>
    </dgm:pt>
    <dgm:pt modelId="{4F10FD82-F38B-4F09-B621-7A20834293C5}" type="parTrans" cxnId="{F25AFE36-E8FE-4F2A-AD10-AC76E9A9EBF6}">
      <dgm:prSet/>
      <dgm:spPr/>
      <dgm:t>
        <a:bodyPr/>
        <a:lstStyle/>
        <a:p>
          <a:endParaRPr lang="en-US"/>
        </a:p>
      </dgm:t>
    </dgm:pt>
    <dgm:pt modelId="{369F7EA1-8E2F-4D9A-B20B-3E101B44FAB8}" type="sibTrans" cxnId="{F25AFE36-E8FE-4F2A-AD10-AC76E9A9EBF6}">
      <dgm:prSet/>
      <dgm:spPr/>
      <dgm:t>
        <a:bodyPr/>
        <a:lstStyle/>
        <a:p>
          <a:endParaRPr lang="en-US"/>
        </a:p>
      </dgm:t>
    </dgm:pt>
    <dgm:pt modelId="{09BC0452-5A11-460C-AD2A-F582A78D76B4}">
      <dgm:prSet/>
      <dgm:spPr/>
      <dgm:t>
        <a:bodyPr/>
        <a:lstStyle/>
        <a:p>
          <a:r>
            <a:rPr lang="ja-JP"/>
            <a:t>发展潜质</a:t>
          </a:r>
          <a:endParaRPr lang="en-US"/>
        </a:p>
      </dgm:t>
    </dgm:pt>
    <dgm:pt modelId="{229A326E-B4AC-46D1-9928-44CD3D7D87FA}" type="parTrans" cxnId="{0CE18D07-1BB5-43A4-A263-2E3DCB9FD49E}">
      <dgm:prSet/>
      <dgm:spPr/>
      <dgm:t>
        <a:bodyPr/>
        <a:lstStyle/>
        <a:p>
          <a:endParaRPr lang="en-US"/>
        </a:p>
      </dgm:t>
    </dgm:pt>
    <dgm:pt modelId="{2B6B002B-6944-48BE-8E4F-75DC04B7E339}" type="sibTrans" cxnId="{0CE18D07-1BB5-43A4-A263-2E3DCB9FD49E}">
      <dgm:prSet/>
      <dgm:spPr/>
      <dgm:t>
        <a:bodyPr/>
        <a:lstStyle/>
        <a:p>
          <a:endParaRPr lang="en-US"/>
        </a:p>
      </dgm:t>
    </dgm:pt>
    <dgm:pt modelId="{50C95CD7-7160-4C76-AE05-4387F4C4CFC1}">
      <dgm:prSet/>
      <dgm:spPr/>
      <dgm:t>
        <a:bodyPr/>
        <a:lstStyle/>
        <a:p>
          <a:pPr>
            <a:defRPr b="1"/>
          </a:pPr>
          <a:r>
            <a:rPr lang="ja-JP"/>
            <a:t>为高等院校输送优秀人才</a:t>
          </a:r>
          <a:endParaRPr lang="en-US"/>
        </a:p>
      </dgm:t>
    </dgm:pt>
    <dgm:pt modelId="{7A385EA9-B363-442B-A7A0-A55DAAB09569}" type="parTrans" cxnId="{515C0AEA-EB2B-4B47-AFDA-D0FAAABF6A46}">
      <dgm:prSet/>
      <dgm:spPr/>
      <dgm:t>
        <a:bodyPr/>
        <a:lstStyle/>
        <a:p>
          <a:endParaRPr lang="en-US"/>
        </a:p>
      </dgm:t>
    </dgm:pt>
    <dgm:pt modelId="{5E51A98A-7759-443A-8B0C-514CF2F4FC60}" type="sibTrans" cxnId="{515C0AEA-EB2B-4B47-AFDA-D0FAAABF6A46}">
      <dgm:prSet/>
      <dgm:spPr/>
      <dgm:t>
        <a:bodyPr/>
        <a:lstStyle/>
        <a:p>
          <a:endParaRPr lang="en-US"/>
        </a:p>
      </dgm:t>
    </dgm:pt>
    <dgm:pt modelId="{944B40CE-2FE3-46CF-9E51-711FB95A408C}" type="pres">
      <dgm:prSet presAssocID="{E44EDA3D-C070-4FD5-BDEA-16FB64C7B0A7}" presName="root" presStyleCnt="0">
        <dgm:presLayoutVars>
          <dgm:dir/>
          <dgm:resizeHandles val="exact"/>
        </dgm:presLayoutVars>
      </dgm:prSet>
      <dgm:spPr/>
    </dgm:pt>
    <dgm:pt modelId="{43849926-6D71-4E28-8EC3-8C8022ABC12C}" type="pres">
      <dgm:prSet presAssocID="{48D4B798-71DC-4703-AA5D-EC4DE95600BF}" presName="compNode" presStyleCnt="0"/>
      <dgm:spPr/>
    </dgm:pt>
    <dgm:pt modelId="{AA579FAB-D536-433C-9599-0EC13CA2AAE3}" type="pres">
      <dgm:prSet presAssocID="{48D4B798-71DC-4703-AA5D-EC4DE95600B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tering pot"/>
        </a:ext>
      </dgm:extLst>
    </dgm:pt>
    <dgm:pt modelId="{838FD5DA-1006-4724-9872-11AB2269BBB8}" type="pres">
      <dgm:prSet presAssocID="{48D4B798-71DC-4703-AA5D-EC4DE95600BF}" presName="iconSpace" presStyleCnt="0"/>
      <dgm:spPr/>
    </dgm:pt>
    <dgm:pt modelId="{2933DD35-768B-4DD4-A53B-FB0F52C34582}" type="pres">
      <dgm:prSet presAssocID="{48D4B798-71DC-4703-AA5D-EC4DE95600BF}" presName="parTx" presStyleLbl="revTx" presStyleIdx="0" presStyleCnt="4">
        <dgm:presLayoutVars>
          <dgm:chMax val="0"/>
          <dgm:chPref val="0"/>
        </dgm:presLayoutVars>
      </dgm:prSet>
      <dgm:spPr/>
    </dgm:pt>
    <dgm:pt modelId="{2C685208-D6C4-4C17-91B6-9A291C05546E}" type="pres">
      <dgm:prSet presAssocID="{48D4B798-71DC-4703-AA5D-EC4DE95600BF}" presName="txSpace" presStyleCnt="0"/>
      <dgm:spPr/>
    </dgm:pt>
    <dgm:pt modelId="{8D416BD9-5817-4127-915A-8B037997BF7D}" type="pres">
      <dgm:prSet presAssocID="{48D4B798-71DC-4703-AA5D-EC4DE95600BF}" presName="desTx" presStyleLbl="revTx" presStyleIdx="1" presStyleCnt="4">
        <dgm:presLayoutVars/>
      </dgm:prSet>
      <dgm:spPr/>
    </dgm:pt>
    <dgm:pt modelId="{CC4DCA01-B830-4974-B984-720682BBDE91}" type="pres">
      <dgm:prSet presAssocID="{5D167227-AD4A-4A10-AF23-7B7AB908C7AC}" presName="sibTrans" presStyleCnt="0"/>
      <dgm:spPr/>
    </dgm:pt>
    <dgm:pt modelId="{A8709855-EDE8-408D-A862-8A18C41AB075}" type="pres">
      <dgm:prSet presAssocID="{50C95CD7-7160-4C76-AE05-4387F4C4CFC1}" presName="compNode" presStyleCnt="0"/>
      <dgm:spPr/>
    </dgm:pt>
    <dgm:pt modelId="{50F8F367-555B-4529-880D-59B338E25680}" type="pres">
      <dgm:prSet presAssocID="{50C95CD7-7160-4C76-AE05-4387F4C4CFC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5DAFD20C-EDCE-4E7E-8C40-DC85A8908461}" type="pres">
      <dgm:prSet presAssocID="{50C95CD7-7160-4C76-AE05-4387F4C4CFC1}" presName="iconSpace" presStyleCnt="0"/>
      <dgm:spPr/>
    </dgm:pt>
    <dgm:pt modelId="{2753DB72-C1AB-4816-95E5-42959CB44DC6}" type="pres">
      <dgm:prSet presAssocID="{50C95CD7-7160-4C76-AE05-4387F4C4CFC1}" presName="parTx" presStyleLbl="revTx" presStyleIdx="2" presStyleCnt="4">
        <dgm:presLayoutVars>
          <dgm:chMax val="0"/>
          <dgm:chPref val="0"/>
        </dgm:presLayoutVars>
      </dgm:prSet>
      <dgm:spPr/>
    </dgm:pt>
    <dgm:pt modelId="{34EE99B5-FC57-4370-B158-1E0CF76BE65B}" type="pres">
      <dgm:prSet presAssocID="{50C95CD7-7160-4C76-AE05-4387F4C4CFC1}" presName="txSpace" presStyleCnt="0"/>
      <dgm:spPr/>
    </dgm:pt>
    <dgm:pt modelId="{791DAE24-F74A-484C-8293-09ACE29CF7F4}" type="pres">
      <dgm:prSet presAssocID="{50C95CD7-7160-4C76-AE05-4387F4C4CFC1}" presName="desTx" presStyleLbl="revTx" presStyleIdx="3" presStyleCnt="4">
        <dgm:presLayoutVars/>
      </dgm:prSet>
      <dgm:spPr/>
    </dgm:pt>
  </dgm:ptLst>
  <dgm:cxnLst>
    <dgm:cxn modelId="{0CE18D07-1BB5-43A4-A263-2E3DCB9FD49E}" srcId="{48D4B798-71DC-4703-AA5D-EC4DE95600BF}" destId="{09BC0452-5A11-460C-AD2A-F582A78D76B4}" srcOrd="1" destOrd="0" parTransId="{229A326E-B4AC-46D1-9928-44CD3D7D87FA}" sibTransId="{2B6B002B-6944-48BE-8E4F-75DC04B7E339}"/>
    <dgm:cxn modelId="{F25AFE36-E8FE-4F2A-AD10-AC76E9A9EBF6}" srcId="{48D4B798-71DC-4703-AA5D-EC4DE95600BF}" destId="{26D1E054-6CD7-409B-B41D-02DBDA94B3D0}" srcOrd="0" destOrd="0" parTransId="{4F10FD82-F38B-4F09-B621-7A20834293C5}" sibTransId="{369F7EA1-8E2F-4D9A-B20B-3E101B44FAB8}"/>
    <dgm:cxn modelId="{1F27845E-207D-4330-94BC-5DE1A4D7F93F}" srcId="{E44EDA3D-C070-4FD5-BDEA-16FB64C7B0A7}" destId="{48D4B798-71DC-4703-AA5D-EC4DE95600BF}" srcOrd="0" destOrd="0" parTransId="{2DC154E0-AA99-4840-B3BE-0E24B1EBE2C0}" sibTransId="{5D167227-AD4A-4A10-AF23-7B7AB908C7AC}"/>
    <dgm:cxn modelId="{27291A9F-9DD8-409F-944C-37905AD11449}" type="presOf" srcId="{48D4B798-71DC-4703-AA5D-EC4DE95600BF}" destId="{2933DD35-768B-4DD4-A53B-FB0F52C34582}" srcOrd="0" destOrd="0" presId="urn:microsoft.com/office/officeart/2018/5/layout/CenteredIconLabelDescriptionList"/>
    <dgm:cxn modelId="{57E0ACA0-BB93-42BA-8542-B204ADA463EB}" type="presOf" srcId="{09BC0452-5A11-460C-AD2A-F582A78D76B4}" destId="{8D416BD9-5817-4127-915A-8B037997BF7D}" srcOrd="0" destOrd="1" presId="urn:microsoft.com/office/officeart/2018/5/layout/CenteredIconLabelDescriptionList"/>
    <dgm:cxn modelId="{6C4915BD-D99C-4BE6-95C4-444A623CDEB8}" type="presOf" srcId="{26D1E054-6CD7-409B-B41D-02DBDA94B3D0}" destId="{8D416BD9-5817-4127-915A-8B037997BF7D}" srcOrd="0" destOrd="0" presId="urn:microsoft.com/office/officeart/2018/5/layout/CenteredIconLabelDescriptionList"/>
    <dgm:cxn modelId="{7FC0A0C4-E14C-43DB-9FC8-E6117D20B46A}" type="presOf" srcId="{50C95CD7-7160-4C76-AE05-4387F4C4CFC1}" destId="{2753DB72-C1AB-4816-95E5-42959CB44DC6}" srcOrd="0" destOrd="0" presId="urn:microsoft.com/office/officeart/2018/5/layout/CenteredIconLabelDescriptionList"/>
    <dgm:cxn modelId="{6412E1C6-C655-4AC7-9004-BE3AEB7CE855}" type="presOf" srcId="{E44EDA3D-C070-4FD5-BDEA-16FB64C7B0A7}" destId="{944B40CE-2FE3-46CF-9E51-711FB95A408C}" srcOrd="0" destOrd="0" presId="urn:microsoft.com/office/officeart/2018/5/layout/CenteredIconLabelDescriptionList"/>
    <dgm:cxn modelId="{515C0AEA-EB2B-4B47-AFDA-D0FAAABF6A46}" srcId="{E44EDA3D-C070-4FD5-BDEA-16FB64C7B0A7}" destId="{50C95CD7-7160-4C76-AE05-4387F4C4CFC1}" srcOrd="1" destOrd="0" parTransId="{7A385EA9-B363-442B-A7A0-A55DAAB09569}" sibTransId="{5E51A98A-7759-443A-8B0C-514CF2F4FC60}"/>
    <dgm:cxn modelId="{D912586A-425B-4DC4-BE21-21995712B1DB}" type="presParOf" srcId="{944B40CE-2FE3-46CF-9E51-711FB95A408C}" destId="{43849926-6D71-4E28-8EC3-8C8022ABC12C}" srcOrd="0" destOrd="0" presId="urn:microsoft.com/office/officeart/2018/5/layout/CenteredIconLabelDescriptionList"/>
    <dgm:cxn modelId="{6EE475A1-4174-499D-80B0-3E68F3873824}" type="presParOf" srcId="{43849926-6D71-4E28-8EC3-8C8022ABC12C}" destId="{AA579FAB-D536-433C-9599-0EC13CA2AAE3}" srcOrd="0" destOrd="0" presId="urn:microsoft.com/office/officeart/2018/5/layout/CenteredIconLabelDescriptionList"/>
    <dgm:cxn modelId="{3655915E-B4DD-4A58-A565-6E07BA9B7D68}" type="presParOf" srcId="{43849926-6D71-4E28-8EC3-8C8022ABC12C}" destId="{838FD5DA-1006-4724-9872-11AB2269BBB8}" srcOrd="1" destOrd="0" presId="urn:microsoft.com/office/officeart/2018/5/layout/CenteredIconLabelDescriptionList"/>
    <dgm:cxn modelId="{C6924405-6F91-4752-AA12-DF058BC4D48B}" type="presParOf" srcId="{43849926-6D71-4E28-8EC3-8C8022ABC12C}" destId="{2933DD35-768B-4DD4-A53B-FB0F52C34582}" srcOrd="2" destOrd="0" presId="urn:microsoft.com/office/officeart/2018/5/layout/CenteredIconLabelDescriptionList"/>
    <dgm:cxn modelId="{7AA51441-7BB3-45AD-B96B-366C461D240B}" type="presParOf" srcId="{43849926-6D71-4E28-8EC3-8C8022ABC12C}" destId="{2C685208-D6C4-4C17-91B6-9A291C05546E}" srcOrd="3" destOrd="0" presId="urn:microsoft.com/office/officeart/2018/5/layout/CenteredIconLabelDescriptionList"/>
    <dgm:cxn modelId="{D93746CB-6986-4C53-A86D-70BFEB3A3F46}" type="presParOf" srcId="{43849926-6D71-4E28-8EC3-8C8022ABC12C}" destId="{8D416BD9-5817-4127-915A-8B037997BF7D}" srcOrd="4" destOrd="0" presId="urn:microsoft.com/office/officeart/2018/5/layout/CenteredIconLabelDescriptionList"/>
    <dgm:cxn modelId="{A61690FF-22CD-4821-A1EB-7111097B4F7D}" type="presParOf" srcId="{944B40CE-2FE3-46CF-9E51-711FB95A408C}" destId="{CC4DCA01-B830-4974-B984-720682BBDE91}" srcOrd="1" destOrd="0" presId="urn:microsoft.com/office/officeart/2018/5/layout/CenteredIconLabelDescriptionList"/>
    <dgm:cxn modelId="{0C14539E-87AE-49E3-B3B4-A481397CC297}" type="presParOf" srcId="{944B40CE-2FE3-46CF-9E51-711FB95A408C}" destId="{A8709855-EDE8-408D-A862-8A18C41AB075}" srcOrd="2" destOrd="0" presId="urn:microsoft.com/office/officeart/2018/5/layout/CenteredIconLabelDescriptionList"/>
    <dgm:cxn modelId="{036C0EEA-6F16-4BDB-89DE-739502546718}" type="presParOf" srcId="{A8709855-EDE8-408D-A862-8A18C41AB075}" destId="{50F8F367-555B-4529-880D-59B338E25680}" srcOrd="0" destOrd="0" presId="urn:microsoft.com/office/officeart/2018/5/layout/CenteredIconLabelDescriptionList"/>
    <dgm:cxn modelId="{48EC867B-6E99-4638-9844-B49B3996A9D4}" type="presParOf" srcId="{A8709855-EDE8-408D-A862-8A18C41AB075}" destId="{5DAFD20C-EDCE-4E7E-8C40-DC85A8908461}" srcOrd="1" destOrd="0" presId="urn:microsoft.com/office/officeart/2018/5/layout/CenteredIconLabelDescriptionList"/>
    <dgm:cxn modelId="{0E90D030-A6E6-4B25-B066-8627D3A3C8FC}" type="presParOf" srcId="{A8709855-EDE8-408D-A862-8A18C41AB075}" destId="{2753DB72-C1AB-4816-95E5-42959CB44DC6}" srcOrd="2" destOrd="0" presId="urn:microsoft.com/office/officeart/2018/5/layout/CenteredIconLabelDescriptionList"/>
    <dgm:cxn modelId="{48FF64A1-0921-4037-A265-ACFF8AE48519}" type="presParOf" srcId="{A8709855-EDE8-408D-A862-8A18C41AB075}" destId="{34EE99B5-FC57-4370-B158-1E0CF76BE65B}" srcOrd="3" destOrd="0" presId="urn:microsoft.com/office/officeart/2018/5/layout/CenteredIconLabelDescriptionList"/>
    <dgm:cxn modelId="{7FBB5DDA-AFDE-4E4F-A334-69111B43BE0B}" type="presParOf" srcId="{A8709855-EDE8-408D-A862-8A18C41AB075}" destId="{791DAE24-F74A-484C-8293-09ACE29CF7F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68454-47F2-442F-8714-26D39A2C9C8D}">
      <dsp:nvSpPr>
        <dsp:cNvPr id="0" name=""/>
        <dsp:cNvSpPr/>
      </dsp:nvSpPr>
      <dsp:spPr>
        <a:xfrm>
          <a:off x="331199" y="22341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25C3A3-DE0C-42E2-9A80-C4E71180194E}">
      <dsp:nvSpPr>
        <dsp:cNvPr id="0" name=""/>
        <dsp:cNvSpPr/>
      </dsp:nvSpPr>
      <dsp:spPr>
        <a:xfrm>
          <a:off x="331199" y="187900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ja-JP" sz="3600" kern="1200"/>
            <a:t>自主招生报名</a:t>
          </a:r>
          <a:endParaRPr lang="en-US" sz="3600" kern="1200"/>
        </a:p>
      </dsp:txBody>
      <dsp:txXfrm>
        <a:off x="331199" y="1879000"/>
        <a:ext cx="4320000" cy="648000"/>
      </dsp:txXfrm>
    </dsp:sp>
    <dsp:sp modelId="{34A45B15-EE20-44E3-8BB4-05E61223B991}">
      <dsp:nvSpPr>
        <dsp:cNvPr id="0" name=""/>
        <dsp:cNvSpPr/>
      </dsp:nvSpPr>
      <dsp:spPr>
        <a:xfrm>
          <a:off x="331199" y="2593785"/>
          <a:ext cx="4320000" cy="96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ja-JP" sz="1700" kern="1200"/>
            <a:t>本地考生到学籍所在初中学校报名</a:t>
          </a:r>
          <a:endParaRPr lang="en-US" sz="1700" kern="1200"/>
        </a:p>
        <a:p>
          <a:pPr marL="0" lvl="0" indent="0" algn="l" defTabSz="755650">
            <a:lnSpc>
              <a:spcPct val="90000"/>
            </a:lnSpc>
            <a:spcBef>
              <a:spcPct val="0"/>
            </a:spcBef>
            <a:spcAft>
              <a:spcPct val="35000"/>
            </a:spcAft>
            <a:buNone/>
          </a:pPr>
          <a:r>
            <a:rPr lang="ja-JP" sz="1700" kern="1200"/>
            <a:t>由初中学校汇总后上传报名平台</a:t>
          </a:r>
          <a:endParaRPr lang="en-US" sz="1700" kern="1200"/>
        </a:p>
        <a:p>
          <a:pPr marL="0" lvl="0" indent="0" algn="l" defTabSz="755650">
            <a:lnSpc>
              <a:spcPct val="90000"/>
            </a:lnSpc>
            <a:spcBef>
              <a:spcPct val="0"/>
            </a:spcBef>
            <a:spcAft>
              <a:spcPct val="35000"/>
            </a:spcAft>
            <a:buNone/>
          </a:pPr>
          <a:r>
            <a:rPr lang="ja-JP" sz="1700" kern="1200"/>
            <a:t>外地回区考生到区局招生考试部报名</a:t>
          </a:r>
          <a:endParaRPr lang="en-US" sz="1700" kern="1200"/>
        </a:p>
      </dsp:txBody>
      <dsp:txXfrm>
        <a:off x="331199" y="2593785"/>
        <a:ext cx="4320000" cy="968882"/>
      </dsp:txXfrm>
    </dsp:sp>
    <dsp:sp modelId="{8788C752-57E3-4D4A-9634-434886546B15}">
      <dsp:nvSpPr>
        <dsp:cNvPr id="0" name=""/>
        <dsp:cNvSpPr/>
      </dsp:nvSpPr>
      <dsp:spPr>
        <a:xfrm>
          <a:off x="5407199" y="22341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40276B-264B-4F24-B1FE-5DB6F46D8A01}">
      <dsp:nvSpPr>
        <dsp:cNvPr id="0" name=""/>
        <dsp:cNvSpPr/>
      </dsp:nvSpPr>
      <dsp:spPr>
        <a:xfrm>
          <a:off x="5407199" y="187900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ja-JP" sz="3600" kern="1200"/>
            <a:t>材料审核及提报</a:t>
          </a:r>
          <a:endParaRPr lang="en-US" sz="3600" kern="1200"/>
        </a:p>
      </dsp:txBody>
      <dsp:txXfrm>
        <a:off x="5407199" y="1879000"/>
        <a:ext cx="4320000" cy="648000"/>
      </dsp:txXfrm>
    </dsp:sp>
    <dsp:sp modelId="{8A6F7138-7665-4572-91EC-43104D02FCB8}">
      <dsp:nvSpPr>
        <dsp:cNvPr id="0" name=""/>
        <dsp:cNvSpPr/>
      </dsp:nvSpPr>
      <dsp:spPr>
        <a:xfrm>
          <a:off x="5407199" y="2593785"/>
          <a:ext cx="4320000" cy="96888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F2AFC-0E86-44B8-8C1A-62695607543B}">
      <dsp:nvSpPr>
        <dsp:cNvPr id="0" name=""/>
        <dsp:cNvSpPr/>
      </dsp:nvSpPr>
      <dsp:spPr>
        <a:xfrm>
          <a:off x="979832" y="769971"/>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FDE5A-2C2F-4573-B74C-8391C19DC638}">
      <dsp:nvSpPr>
        <dsp:cNvPr id="0" name=""/>
        <dsp:cNvSpPr/>
      </dsp:nvSpPr>
      <dsp:spPr>
        <a:xfrm>
          <a:off x="4985" y="191639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b="1"/>
          </a:pPr>
          <a:r>
            <a:rPr lang="ja-JP" sz="3000" kern="1200"/>
            <a:t>自主招生报名</a:t>
          </a:r>
          <a:endParaRPr lang="en-US" sz="3000" kern="1200"/>
        </a:p>
      </dsp:txBody>
      <dsp:txXfrm>
        <a:off x="4985" y="1916391"/>
        <a:ext cx="2999531" cy="449929"/>
      </dsp:txXfrm>
    </dsp:sp>
    <dsp:sp modelId="{6E989722-C4B4-40D1-8EC7-40EC02D27DED}">
      <dsp:nvSpPr>
        <dsp:cNvPr id="0" name=""/>
        <dsp:cNvSpPr/>
      </dsp:nvSpPr>
      <dsp:spPr>
        <a:xfrm>
          <a:off x="4985" y="2411244"/>
          <a:ext cx="2999531" cy="604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ja-JP" sz="1700" kern="1200"/>
            <a:t>组织报名</a:t>
          </a:r>
          <a:endParaRPr lang="en-US" sz="1700" kern="1200"/>
        </a:p>
        <a:p>
          <a:pPr marL="0" lvl="0" indent="0" algn="ctr" defTabSz="755650">
            <a:lnSpc>
              <a:spcPct val="90000"/>
            </a:lnSpc>
            <a:spcBef>
              <a:spcPct val="0"/>
            </a:spcBef>
            <a:spcAft>
              <a:spcPct val="35000"/>
            </a:spcAft>
            <a:buNone/>
          </a:pPr>
          <a:r>
            <a:rPr lang="ja-JP" sz="1700" kern="1200"/>
            <a:t>提交材料</a:t>
          </a:r>
          <a:endParaRPr lang="en-US" sz="1700" kern="1200"/>
        </a:p>
      </dsp:txBody>
      <dsp:txXfrm>
        <a:off x="4985" y="2411244"/>
        <a:ext cx="2999531" cy="604864"/>
      </dsp:txXfrm>
    </dsp:sp>
    <dsp:sp modelId="{1BAEE8E2-17D4-4010-AD11-AB48A7460ECE}">
      <dsp:nvSpPr>
        <dsp:cNvPr id="0" name=""/>
        <dsp:cNvSpPr/>
      </dsp:nvSpPr>
      <dsp:spPr>
        <a:xfrm>
          <a:off x="4504282" y="769971"/>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4A76CE-312F-4E54-AD2E-10CC89B65649}">
      <dsp:nvSpPr>
        <dsp:cNvPr id="0" name=""/>
        <dsp:cNvSpPr/>
      </dsp:nvSpPr>
      <dsp:spPr>
        <a:xfrm>
          <a:off x="3529434" y="191639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b="1"/>
          </a:pPr>
          <a:r>
            <a:rPr lang="ja-JP" sz="3000" kern="1200"/>
            <a:t>材料审核及提报</a:t>
          </a:r>
          <a:endParaRPr lang="en-US" sz="3000" kern="1200"/>
        </a:p>
      </dsp:txBody>
      <dsp:txXfrm>
        <a:off x="3529434" y="1916391"/>
        <a:ext cx="2999531" cy="449929"/>
      </dsp:txXfrm>
    </dsp:sp>
    <dsp:sp modelId="{71C49001-142C-47F2-BE5A-E377E7922E42}">
      <dsp:nvSpPr>
        <dsp:cNvPr id="0" name=""/>
        <dsp:cNvSpPr/>
      </dsp:nvSpPr>
      <dsp:spPr>
        <a:xfrm>
          <a:off x="3529434" y="2411244"/>
          <a:ext cx="2999531" cy="604864"/>
        </a:xfrm>
        <a:prstGeom prst="rect">
          <a:avLst/>
        </a:prstGeom>
        <a:noFill/>
        <a:ln>
          <a:noFill/>
        </a:ln>
        <a:effectLst/>
      </dsp:spPr>
      <dsp:style>
        <a:lnRef idx="0">
          <a:scrgbClr r="0" g="0" b="0"/>
        </a:lnRef>
        <a:fillRef idx="0">
          <a:scrgbClr r="0" g="0" b="0"/>
        </a:fillRef>
        <a:effectRef idx="0">
          <a:scrgbClr r="0" g="0" b="0"/>
        </a:effectRef>
        <a:fontRef idx="minor"/>
      </dsp:style>
    </dsp:sp>
    <dsp:sp modelId="{4D2D73D5-A74F-4739-8742-B335FE4313C8}">
      <dsp:nvSpPr>
        <dsp:cNvPr id="0" name=""/>
        <dsp:cNvSpPr/>
      </dsp:nvSpPr>
      <dsp:spPr>
        <a:xfrm>
          <a:off x="8028731" y="769971"/>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93A2F3-011B-4275-8141-5CAD8F65D776}">
      <dsp:nvSpPr>
        <dsp:cNvPr id="0" name=""/>
        <dsp:cNvSpPr/>
      </dsp:nvSpPr>
      <dsp:spPr>
        <a:xfrm>
          <a:off x="7053883" y="191639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b="1"/>
          </a:pPr>
          <a:r>
            <a:rPr lang="ja-JP" sz="3000" kern="1200"/>
            <a:t>打印准考证</a:t>
          </a:r>
          <a:endParaRPr lang="en-US" sz="3000" kern="1200"/>
        </a:p>
      </dsp:txBody>
      <dsp:txXfrm>
        <a:off x="7053883" y="1916391"/>
        <a:ext cx="2999531" cy="449929"/>
      </dsp:txXfrm>
    </dsp:sp>
    <dsp:sp modelId="{AB5532E7-1DC4-40E8-8942-63C4371E7632}">
      <dsp:nvSpPr>
        <dsp:cNvPr id="0" name=""/>
        <dsp:cNvSpPr/>
      </dsp:nvSpPr>
      <dsp:spPr>
        <a:xfrm>
          <a:off x="7053883" y="2411244"/>
          <a:ext cx="2999531" cy="60486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E2985-B469-4F78-BEC2-2EFE67005900}">
      <dsp:nvSpPr>
        <dsp:cNvPr id="0" name=""/>
        <dsp:cNvSpPr/>
      </dsp:nvSpPr>
      <dsp:spPr>
        <a:xfrm>
          <a:off x="979832" y="769971"/>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9C7429-612D-45EC-B97A-B1A499E03547}">
      <dsp:nvSpPr>
        <dsp:cNvPr id="0" name=""/>
        <dsp:cNvSpPr/>
      </dsp:nvSpPr>
      <dsp:spPr>
        <a:xfrm>
          <a:off x="4985" y="191639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b="1"/>
          </a:pPr>
          <a:r>
            <a:rPr lang="ja-JP" sz="3000" kern="1200"/>
            <a:t>自主招生报名</a:t>
          </a:r>
          <a:endParaRPr lang="en-US" sz="3000" kern="1200"/>
        </a:p>
      </dsp:txBody>
      <dsp:txXfrm>
        <a:off x="4985" y="1916391"/>
        <a:ext cx="2999531" cy="449929"/>
      </dsp:txXfrm>
    </dsp:sp>
    <dsp:sp modelId="{904753F6-90BA-41DF-96F9-D3906E250FBD}">
      <dsp:nvSpPr>
        <dsp:cNvPr id="0" name=""/>
        <dsp:cNvSpPr/>
      </dsp:nvSpPr>
      <dsp:spPr>
        <a:xfrm>
          <a:off x="4985" y="2411244"/>
          <a:ext cx="2999531" cy="604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ja-JP" sz="1700" kern="1200"/>
            <a:t>组织报名</a:t>
          </a:r>
          <a:endParaRPr lang="en-US" sz="1700" kern="1200"/>
        </a:p>
        <a:p>
          <a:pPr marL="0" lvl="0" indent="0" algn="ctr" defTabSz="755650">
            <a:lnSpc>
              <a:spcPct val="90000"/>
            </a:lnSpc>
            <a:spcBef>
              <a:spcPct val="0"/>
            </a:spcBef>
            <a:spcAft>
              <a:spcPct val="35000"/>
            </a:spcAft>
            <a:buNone/>
          </a:pPr>
          <a:r>
            <a:rPr lang="ja-JP" sz="1700" kern="1200"/>
            <a:t>提交材料</a:t>
          </a:r>
          <a:endParaRPr lang="en-US" sz="1700" kern="1200"/>
        </a:p>
      </dsp:txBody>
      <dsp:txXfrm>
        <a:off x="4985" y="2411244"/>
        <a:ext cx="2999531" cy="604864"/>
      </dsp:txXfrm>
    </dsp:sp>
    <dsp:sp modelId="{14DAC6BC-9702-4AB9-B0BB-22D9B8270EA5}">
      <dsp:nvSpPr>
        <dsp:cNvPr id="0" name=""/>
        <dsp:cNvSpPr/>
      </dsp:nvSpPr>
      <dsp:spPr>
        <a:xfrm>
          <a:off x="4504282" y="769971"/>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50456C-8DA0-4381-8D28-E01B661CFD5A}">
      <dsp:nvSpPr>
        <dsp:cNvPr id="0" name=""/>
        <dsp:cNvSpPr/>
      </dsp:nvSpPr>
      <dsp:spPr>
        <a:xfrm>
          <a:off x="3529434" y="191639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b="1"/>
          </a:pPr>
          <a:r>
            <a:rPr lang="ja-JP" sz="3000" kern="1200"/>
            <a:t>材料审核及提报</a:t>
          </a:r>
          <a:endParaRPr lang="en-US" sz="3000" kern="1200"/>
        </a:p>
      </dsp:txBody>
      <dsp:txXfrm>
        <a:off x="3529434" y="1916391"/>
        <a:ext cx="2999531" cy="449929"/>
      </dsp:txXfrm>
    </dsp:sp>
    <dsp:sp modelId="{DB3B1055-B881-400D-9DC5-D264F202C5B4}">
      <dsp:nvSpPr>
        <dsp:cNvPr id="0" name=""/>
        <dsp:cNvSpPr/>
      </dsp:nvSpPr>
      <dsp:spPr>
        <a:xfrm>
          <a:off x="3529434" y="2411244"/>
          <a:ext cx="2999531" cy="604864"/>
        </a:xfrm>
        <a:prstGeom prst="rect">
          <a:avLst/>
        </a:prstGeom>
        <a:noFill/>
        <a:ln>
          <a:noFill/>
        </a:ln>
        <a:effectLst/>
      </dsp:spPr>
      <dsp:style>
        <a:lnRef idx="0">
          <a:scrgbClr r="0" g="0" b="0"/>
        </a:lnRef>
        <a:fillRef idx="0">
          <a:scrgbClr r="0" g="0" b="0"/>
        </a:fillRef>
        <a:effectRef idx="0">
          <a:scrgbClr r="0" g="0" b="0"/>
        </a:effectRef>
        <a:fontRef idx="minor"/>
      </dsp:style>
    </dsp:sp>
    <dsp:sp modelId="{C3161862-9707-40D8-8DE9-6B7768887420}">
      <dsp:nvSpPr>
        <dsp:cNvPr id="0" name=""/>
        <dsp:cNvSpPr/>
      </dsp:nvSpPr>
      <dsp:spPr>
        <a:xfrm>
          <a:off x="8028731" y="769971"/>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7C3CE4-5299-4B06-B7BF-C84259511166}">
      <dsp:nvSpPr>
        <dsp:cNvPr id="0" name=""/>
        <dsp:cNvSpPr/>
      </dsp:nvSpPr>
      <dsp:spPr>
        <a:xfrm>
          <a:off x="7053883" y="191639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b="1"/>
          </a:pPr>
          <a:r>
            <a:rPr lang="ja-JP" sz="3000" kern="1200"/>
            <a:t>打印准考证</a:t>
          </a:r>
          <a:endParaRPr lang="en-US" sz="3000" kern="1200"/>
        </a:p>
      </dsp:txBody>
      <dsp:txXfrm>
        <a:off x="7053883" y="1916391"/>
        <a:ext cx="2999531" cy="449929"/>
      </dsp:txXfrm>
    </dsp:sp>
    <dsp:sp modelId="{818D5BB5-FC9D-4D46-BBEE-083E8313DE83}">
      <dsp:nvSpPr>
        <dsp:cNvPr id="0" name=""/>
        <dsp:cNvSpPr/>
      </dsp:nvSpPr>
      <dsp:spPr>
        <a:xfrm>
          <a:off x="7053883" y="2411244"/>
          <a:ext cx="2999531" cy="60486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79FAB-D536-433C-9599-0EC13CA2AAE3}">
      <dsp:nvSpPr>
        <dsp:cNvPr id="0" name=""/>
        <dsp:cNvSpPr/>
      </dsp:nvSpPr>
      <dsp:spPr>
        <a:xfrm>
          <a:off x="1735199" y="41142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33DD35-768B-4DD4-A53B-FB0F52C34582}">
      <dsp:nvSpPr>
        <dsp:cNvPr id="0" name=""/>
        <dsp:cNvSpPr/>
      </dsp:nvSpPr>
      <dsp:spPr>
        <a:xfrm>
          <a:off x="331199" y="205084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ja-JP" sz="3100" kern="1200"/>
            <a:t>培养品学兼优的优秀学生</a:t>
          </a:r>
          <a:endParaRPr lang="en-US" sz="3100" kern="1200"/>
        </a:p>
      </dsp:txBody>
      <dsp:txXfrm>
        <a:off x="331199" y="2050841"/>
        <a:ext cx="4320000" cy="648000"/>
      </dsp:txXfrm>
    </dsp:sp>
    <dsp:sp modelId="{8D416BD9-5817-4127-915A-8B037997BF7D}">
      <dsp:nvSpPr>
        <dsp:cNvPr id="0" name=""/>
        <dsp:cNvSpPr/>
      </dsp:nvSpPr>
      <dsp:spPr>
        <a:xfrm>
          <a:off x="331199" y="2758105"/>
          <a:ext cx="4320000" cy="6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ja-JP" sz="1700" kern="1200"/>
            <a:t>具有学科特长</a:t>
          </a:r>
          <a:endParaRPr lang="en-US" sz="1700" kern="1200"/>
        </a:p>
        <a:p>
          <a:pPr marL="0" lvl="0" indent="0" algn="ctr" defTabSz="755650">
            <a:lnSpc>
              <a:spcPct val="90000"/>
            </a:lnSpc>
            <a:spcBef>
              <a:spcPct val="0"/>
            </a:spcBef>
            <a:spcAft>
              <a:spcPct val="35000"/>
            </a:spcAft>
            <a:buNone/>
          </a:pPr>
          <a:r>
            <a:rPr lang="ja-JP" sz="1700" kern="1200"/>
            <a:t>发展潜质</a:t>
          </a:r>
          <a:endParaRPr lang="en-US" sz="1700" kern="1200"/>
        </a:p>
      </dsp:txBody>
      <dsp:txXfrm>
        <a:off x="331199" y="2758105"/>
        <a:ext cx="4320000" cy="616552"/>
      </dsp:txXfrm>
    </dsp:sp>
    <dsp:sp modelId="{50F8F367-555B-4529-880D-59B338E25680}">
      <dsp:nvSpPr>
        <dsp:cNvPr id="0" name=""/>
        <dsp:cNvSpPr/>
      </dsp:nvSpPr>
      <dsp:spPr>
        <a:xfrm>
          <a:off x="6811200" y="41142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53DB72-C1AB-4816-95E5-42959CB44DC6}">
      <dsp:nvSpPr>
        <dsp:cNvPr id="0" name=""/>
        <dsp:cNvSpPr/>
      </dsp:nvSpPr>
      <dsp:spPr>
        <a:xfrm>
          <a:off x="5407199" y="205084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ja-JP" sz="3100" kern="1200"/>
            <a:t>为高等院校输送优秀人才</a:t>
          </a:r>
          <a:endParaRPr lang="en-US" sz="3100" kern="1200"/>
        </a:p>
      </dsp:txBody>
      <dsp:txXfrm>
        <a:off x="5407199" y="2050841"/>
        <a:ext cx="4320000" cy="648000"/>
      </dsp:txXfrm>
    </dsp:sp>
    <dsp:sp modelId="{791DAE24-F74A-484C-8293-09ACE29CF7F4}">
      <dsp:nvSpPr>
        <dsp:cNvPr id="0" name=""/>
        <dsp:cNvSpPr/>
      </dsp:nvSpPr>
      <dsp:spPr>
        <a:xfrm>
          <a:off x="5407199" y="2758105"/>
          <a:ext cx="4320000" cy="61655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FF70A-EBCF-4817-B703-E7FFEF07211F}" type="datetimeFigureOut">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54D5B-2F00-4DD5-A587-C0B65746004F}" type="slidenum">
              <a:t>‹#›</a:t>
            </a:fld>
            <a:endParaRPr lang="en-US"/>
          </a:p>
        </p:txBody>
      </p:sp>
    </p:spTree>
    <p:extLst>
      <p:ext uri="{BB962C8B-B14F-4D97-AF65-F5344CB8AC3E}">
        <p14:creationId xmlns:p14="http://schemas.microsoft.com/office/powerpoint/2010/main" val="23025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该演示文稿由 PowerPoint Copilot 根据本文档中的内容自动生成:
https://qinfencopilot-my.sharepoint.com/:w:/g/personal/admin_qinfencopilot_onmicrosoft_com/EUkDFGVthZBPgDsVv2GAeCoBzDuPU_zObZ6SitfzgT6tYw?e=crClRX
AI生成的内容可能会有错误。</a:t>
            </a:r>
          </a:p>
        </p:txBody>
      </p:sp>
      <p:sp>
        <p:nvSpPr>
          <p:cNvPr id="4" name="Slide Number Placeholder 3"/>
          <p:cNvSpPr>
            <a:spLocks noGrp="1"/>
          </p:cNvSpPr>
          <p:nvPr>
            <p:ph type="sldNum" sz="quarter" idx="5"/>
          </p:nvPr>
        </p:nvSpPr>
        <p:spPr/>
        <p:txBody>
          <a:bodyPr/>
          <a:lstStyle/>
          <a:p>
            <a:fld id="{8332FE0C-FC2A-4D42-B5CC-DF2CEB810708}" type="slidenum">
              <a:t>1</a:t>
            </a:fld>
            <a:endParaRPr lang="en-US"/>
          </a:p>
        </p:txBody>
      </p:sp>
    </p:spTree>
    <p:extLst>
      <p:ext uri="{BB962C8B-B14F-4D97-AF65-F5344CB8AC3E}">
        <p14:creationId xmlns:p14="http://schemas.microsoft.com/office/powerpoint/2010/main" val="136162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普通高中自主招生采取学生自愿、初中学校推荐、高中学校测试相结合的方式进行。测试项目包括笔试和面试，笔试科目分理科素养测试和文科素养测试，面试主要考查学生的综合素质。具体考试安排见各高中学校的自主招生实施方案。
Original Content:
（一）选拔
普通高中自主招生采取学生自愿、初中学校推荐、高中学校测试相结合的方式进行。测试项目包括笔试和面试，笔试科目分理科素养测试和文科素养测试，面试主要考查学生的逻辑思维能力、语言表达能力、科学素养和人文素养等综合素质。学生须按规定程序、在规定时间内完成；不参加报考学校的面试视为自动放弃该学校的自主招生录取资格。
具体考试安排见各高中学校的自主招生实施方案。
</a:t>
            </a:r>
          </a:p>
        </p:txBody>
      </p:sp>
      <p:sp>
        <p:nvSpPr>
          <p:cNvPr id="4" name="Slide Number Placeholder 3"/>
          <p:cNvSpPr>
            <a:spLocks noGrp="1"/>
          </p:cNvSpPr>
          <p:nvPr>
            <p:ph type="sldNum" sz="quarter" idx="5"/>
          </p:nvPr>
        </p:nvSpPr>
        <p:spPr/>
        <p:txBody>
          <a:bodyPr/>
          <a:lstStyle/>
          <a:p>
            <a:fld id="{8332FE0C-FC2A-4D42-B5CC-DF2CEB810708}" type="slidenum">
              <a:t>10</a:t>
            </a:fld>
            <a:endParaRPr lang="en-US"/>
          </a:p>
        </p:txBody>
      </p:sp>
    </p:spTree>
    <p:extLst>
      <p:ext uri="{BB962C8B-B14F-4D97-AF65-F5344CB8AC3E}">
        <p14:creationId xmlns:p14="http://schemas.microsoft.com/office/powerpoint/2010/main" val="2312806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高中学校确定自主招生拟录取资格名单后，将在考生所在初中学校公示3天。如果没有异议，将报告区局招生考试部。
Original Content:
（二）公示
高中学校确定自主招生拟录取资格名单，发考生所在初中学校公示3天无异议后，报区局招生考试部。
</a:t>
            </a:r>
          </a:p>
        </p:txBody>
      </p:sp>
      <p:sp>
        <p:nvSpPr>
          <p:cNvPr id="4" name="Slide Number Placeholder 3"/>
          <p:cNvSpPr>
            <a:spLocks noGrp="1"/>
          </p:cNvSpPr>
          <p:nvPr>
            <p:ph type="sldNum" sz="quarter" idx="5"/>
          </p:nvPr>
        </p:nvSpPr>
        <p:spPr/>
        <p:txBody>
          <a:bodyPr/>
          <a:lstStyle/>
          <a:p>
            <a:fld id="{8332FE0C-FC2A-4D42-B5CC-DF2CEB810708}" type="slidenum">
              <a:t>11</a:t>
            </a:fld>
            <a:endParaRPr lang="en-US"/>
          </a:p>
        </p:txBody>
      </p:sp>
    </p:spTree>
    <p:extLst>
      <p:ext uri="{BB962C8B-B14F-4D97-AF65-F5344CB8AC3E}">
        <p14:creationId xmlns:p14="http://schemas.microsoft.com/office/powerpoint/2010/main" val="642665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自主招生录取规定具体见各高中学校的自主招生实施方案。获得普通高中自主招生拟录取资格的考生，必须参加2024年青岛西海岸新区初中学业水平考试。被自主招生批次录取的考生，不再参加后续其他批次志愿的录取；未被自主招生录取的考生，根据报考志愿继续参加后续其他批次志愿的录取。
Original Content:
八、录取规定
自主招生录取规定具体见各高中学校的自主招生实施方案。
获得普通高中自主招生拟录取资格的考生，必须参加2024年青岛西海岸新区初中学业水平考试。被自主招生批次录取的考生，不再参加后续其他批次志愿的录取；未被自主招生录取的考生，根据报考志愿继续参加后续其他批次志愿的录取。
</a:t>
            </a:r>
          </a:p>
        </p:txBody>
      </p:sp>
      <p:sp>
        <p:nvSpPr>
          <p:cNvPr id="4" name="Slide Number Placeholder 3"/>
          <p:cNvSpPr>
            <a:spLocks noGrp="1"/>
          </p:cNvSpPr>
          <p:nvPr>
            <p:ph type="sldNum" sz="quarter" idx="5"/>
          </p:nvPr>
        </p:nvSpPr>
        <p:spPr/>
        <p:txBody>
          <a:bodyPr/>
          <a:lstStyle/>
          <a:p>
            <a:fld id="{8332FE0C-FC2A-4D42-B5CC-DF2CEB810708}" type="slidenum">
              <a:t>12</a:t>
            </a:fld>
            <a:endParaRPr lang="en-US"/>
          </a:p>
        </p:txBody>
      </p:sp>
    </p:spTree>
    <p:extLst>
      <p:ext uri="{BB962C8B-B14F-4D97-AF65-F5344CB8AC3E}">
        <p14:creationId xmlns:p14="http://schemas.microsoft.com/office/powerpoint/2010/main" val="317735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2024年普通高中自主招生考试工作将按照有关部署要求稳步推进，具体日程安排见附件1。各学校需成立自主招生工作委员会，研究制定实施方案，明确分工，责任到人，确保工作顺利开展。
Original Content:
（一）2024年普通高中自主招生考试工作按照有关部署要求稳步推进，日程安排见附件1。
（二）各学校要成立自主招生工作委员会，研究制定本校自主招生实施方案；各学校要明确分工，责任到人，确保自主招生工作顺利开展。自主招生工作委员会成员须符合有关回避规定。
</a:t>
            </a:r>
          </a:p>
        </p:txBody>
      </p:sp>
      <p:sp>
        <p:nvSpPr>
          <p:cNvPr id="4" name="Slide Number Placeholder 3"/>
          <p:cNvSpPr>
            <a:spLocks noGrp="1"/>
          </p:cNvSpPr>
          <p:nvPr>
            <p:ph type="sldNum" sz="quarter" idx="5"/>
          </p:nvPr>
        </p:nvSpPr>
        <p:spPr/>
        <p:txBody>
          <a:bodyPr/>
          <a:lstStyle/>
          <a:p>
            <a:fld id="{8332FE0C-FC2A-4D42-B5CC-DF2CEB810708}" type="slidenum">
              <a:t>13</a:t>
            </a:fld>
            <a:endParaRPr lang="en-US"/>
          </a:p>
        </p:txBody>
      </p:sp>
    </p:spTree>
    <p:extLst>
      <p:ext uri="{BB962C8B-B14F-4D97-AF65-F5344CB8AC3E}">
        <p14:creationId xmlns:p14="http://schemas.microsoft.com/office/powerpoint/2010/main" val="1331768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各学校要成立自主招生工作委员会，研究制定本校自主招生实施方案，明确分工，责任到人。各相关单位要建立招生工作公示制度、诚信制度、复议制度和责任追究制度，严格按照程序和纪律要求组织实施，确保公开、公正、公平。
Original Content:
（二）各学校要成立自主招生工作委员会，研究制定本校自主招生实施方案；各学校要明确分工，责任到人，确保自主招生工作顺利开展。自主招生工作委员会成员须符合有关回避规定。
（三）各相关单位要建立招生工作公示制度、诚信制度、复议制度和责任追究制度，要严格按照程序和纪律要求组织实施，特别要加强对试题保密、考试、录取等环节的管理和监督，切实规范自主招生的各项工作和操作程序。各相关学校在自主招生过程中要确保公开、公正、公平。报名和测试不得收取任何费用。对在招生过程中违反招生工作有关规定的，视情节轻重追究学校和相关人员的责任。
</a:t>
            </a:r>
          </a:p>
        </p:txBody>
      </p:sp>
      <p:sp>
        <p:nvSpPr>
          <p:cNvPr id="4" name="Slide Number Placeholder 3"/>
          <p:cNvSpPr>
            <a:spLocks noGrp="1"/>
          </p:cNvSpPr>
          <p:nvPr>
            <p:ph type="sldNum" sz="quarter" idx="5"/>
          </p:nvPr>
        </p:nvSpPr>
        <p:spPr/>
        <p:txBody>
          <a:bodyPr/>
          <a:lstStyle/>
          <a:p>
            <a:fld id="{8332FE0C-FC2A-4D42-B5CC-DF2CEB810708}" type="slidenum">
              <a:t>14</a:t>
            </a:fld>
            <a:endParaRPr lang="en-US"/>
          </a:p>
        </p:txBody>
      </p:sp>
    </p:spTree>
    <p:extLst>
      <p:ext uri="{BB962C8B-B14F-4D97-AF65-F5344CB8AC3E}">
        <p14:creationId xmlns:p14="http://schemas.microsoft.com/office/powerpoint/2010/main" val="1185008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政策旨在建立招生工作公示制度、诚信制度、复议制度和责任追究制度，严格按照程序和纪律要求组织实施，加强对试题保密、考试、录取等环节的管理和监督，切实规范自主招生的各项工作和操作程序。各相关学校在自主招生过程中要确保公开、公正、公平，报名和测试不得收取任何费用。各相关单位要做好自主招生政策的宣传、解读工作，            通过多种途径为家长、学生和社会提供咨询、指导等服务。
Original Content:
（三）各相关单位要建立招生工作公示制度、诚信制度、复议制度和责任追究制度，要严格按照程序和纪律要求组织实施，特别要加强对试题保密、考试、录取等环节的管理和监督，切实规范自主招生的各项工作和操作程序。各相关学校在自主招生过程中要确保公开、公正、公平。报名和测试不得收取任何费用。对在招生过程中违反招生工作有关规定的，视情节轻重追究学校和相关人员的责任。
（四）各相关单位要做好自主招生政策的宣传、解读工作，要通过多种途径为家长、学生和社会提供咨询、指导等服务。任何高中学校不得采取不正当手段进行招生。禁止普通高中学校安排人员到初中学校及学生家中进行招生宣传。任何初中学校不得允许、协助高中学校人员到校或学生家中进行招生宣传。若有违反，一经查实，将按有关规定严肃处理。
</a:t>
            </a:r>
          </a:p>
        </p:txBody>
      </p:sp>
      <p:sp>
        <p:nvSpPr>
          <p:cNvPr id="4" name="Slide Number Placeholder 3"/>
          <p:cNvSpPr>
            <a:spLocks noGrp="1"/>
          </p:cNvSpPr>
          <p:nvPr>
            <p:ph type="sldNum" sz="quarter" idx="5"/>
          </p:nvPr>
        </p:nvSpPr>
        <p:spPr/>
        <p:txBody>
          <a:bodyPr/>
          <a:lstStyle/>
          <a:p>
            <a:fld id="{8332FE0C-FC2A-4D42-B5CC-DF2CEB810708}" type="slidenum">
              <a:t>15</a:t>
            </a:fld>
            <a:endParaRPr lang="en-US"/>
          </a:p>
        </p:txBody>
      </p:sp>
    </p:spTree>
    <p:extLst>
      <p:ext uri="{BB962C8B-B14F-4D97-AF65-F5344CB8AC3E}">
        <p14:creationId xmlns:p14="http://schemas.microsoft.com/office/powerpoint/2010/main" val="255108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份文件包含了青岛西海岸新区2024年普通高中自主招生的相关文件，包括报名表、校长推荐信、推荐人选承诺书等。同时也包括了青岛西海岸新区各高中的自主招生实施方案，以及其他学校的自主招生实施方案。
Original Content:
附件：1.青岛西海岸新区2024年普通高中自主招生工作进程
2.青岛西海岸新区2024年自主招生报名表
3.青岛西海岸新区2024年自主招生校长推荐信
4.青岛西海岸新区2024年自主招生推荐人选承诺书
5.青岛西海岸中学2024年自主招生实施方案
6.青岛西海岸新区胶南第一高级中学2024年自主招生实施方案
7.青岛西海岸新区第一高级中学2024年自主招生实施方案
8.青岛西海岸新区第二高级中学2024年自主招生实施方案
9.青岛西海岸新区致远中学2024年自主招生实施方案
10.青岛西海岸新区实验高级中学2024年自主招生实施方案
11.青岛西海岸新区第三高级中学2024年自主招生实施方案
12.青岛西海岸新区第五高级中学2024年自主招生实施方案
13.青岛西海岸新区音乐学校2024年自主招生实施方案
14.青岛西海岸新区第九高级中学2024年自主招生实施方案
15.青岛九中2024年西海岸新区自主招生实施方案
16.青岛为明学校2024年自主招生实施方案
17.青岛古镇口海军中学2024年自主招生实施方案
18.青岛志贤中学2024年自主招生实施方案
19.青岛杜威实验学校2024年自主招生实施方案
</a:t>
            </a:r>
          </a:p>
        </p:txBody>
      </p:sp>
      <p:sp>
        <p:nvSpPr>
          <p:cNvPr id="4" name="Slide Number Placeholder 3"/>
          <p:cNvSpPr>
            <a:spLocks noGrp="1"/>
          </p:cNvSpPr>
          <p:nvPr>
            <p:ph type="sldNum" sz="quarter" idx="5"/>
          </p:nvPr>
        </p:nvSpPr>
        <p:spPr/>
        <p:txBody>
          <a:bodyPr/>
          <a:lstStyle/>
          <a:p>
            <a:fld id="{8332FE0C-FC2A-4D42-B5CC-DF2CEB810708}" type="slidenum">
              <a:t>16</a:t>
            </a:fld>
            <a:endParaRPr lang="en-US"/>
          </a:p>
        </p:txBody>
      </p:sp>
    </p:spTree>
    <p:extLst>
      <p:ext uri="{BB962C8B-B14F-4D97-AF65-F5344CB8AC3E}">
        <p14:creationId xmlns:p14="http://schemas.microsoft.com/office/powerpoint/2010/main" val="960180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我们的指导思想是拓宽拔尖人才培养渠道，促进国家课程与高端强基课程深度融合，开辟多元成长路径，开发学生潜质，为顶尖院校输送具有领军人才潜质的创新型和学术型人才，服务国家发展战略。
Original Content:
一、指导思想
拓宽拔尖人才培养渠道，促进国家课程与高端强基课程深度融合，开辟多元成长路径，开发学生潜质，为顶尖院校输送具有领军人才潜质的创新型和学术型人才，服务国家发展战略。
</a:t>
            </a:r>
          </a:p>
        </p:txBody>
      </p:sp>
      <p:sp>
        <p:nvSpPr>
          <p:cNvPr id="4" name="Slide Number Placeholder 3"/>
          <p:cNvSpPr>
            <a:spLocks noGrp="1"/>
          </p:cNvSpPr>
          <p:nvPr>
            <p:ph type="sldNum" sz="quarter" idx="5"/>
          </p:nvPr>
        </p:nvSpPr>
        <p:spPr/>
        <p:txBody>
          <a:bodyPr/>
          <a:lstStyle/>
          <a:p>
            <a:fld id="{8332FE0C-FC2A-4D42-B5CC-DF2CEB810708}" type="slidenum">
              <a:t>17</a:t>
            </a:fld>
            <a:endParaRPr lang="en-US"/>
          </a:p>
        </p:txBody>
      </p:sp>
    </p:spTree>
    <p:extLst>
      <p:ext uri="{BB962C8B-B14F-4D97-AF65-F5344CB8AC3E}">
        <p14:creationId xmlns:p14="http://schemas.microsoft.com/office/powerpoint/2010/main" val="1742757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本次招生面向西海岸新区全区，共招收卓越人才80人，创新人才220人。
Original Content:
二、招生范围及计划
面向西海岸新区全区，招收卓越人才80人、创新人才220人。
</a:t>
            </a:r>
          </a:p>
        </p:txBody>
      </p:sp>
      <p:sp>
        <p:nvSpPr>
          <p:cNvPr id="4" name="Slide Number Placeholder 3"/>
          <p:cNvSpPr>
            <a:spLocks noGrp="1"/>
          </p:cNvSpPr>
          <p:nvPr>
            <p:ph type="sldNum" sz="quarter" idx="5"/>
          </p:nvPr>
        </p:nvSpPr>
        <p:spPr/>
        <p:txBody>
          <a:bodyPr/>
          <a:lstStyle/>
          <a:p>
            <a:fld id="{8332FE0C-FC2A-4D42-B5CC-DF2CEB810708}" type="slidenum">
              <a:t>18</a:t>
            </a:fld>
            <a:endParaRPr lang="en-US"/>
          </a:p>
        </p:txBody>
      </p:sp>
    </p:spTree>
    <p:extLst>
      <p:ext uri="{BB962C8B-B14F-4D97-AF65-F5344CB8AC3E}">
        <p14:creationId xmlns:p14="http://schemas.microsoft.com/office/powerpoint/2010/main" val="1088639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本次招生对象为西海岸新区全区初中学校应届毕业生，包括办理了外地回青的应届考生。
Original Content:
三、招生对象
西海岸新区全区初中学校应届毕业生、办理了外地回青的应届考生。
</a:t>
            </a:r>
          </a:p>
        </p:txBody>
      </p:sp>
      <p:sp>
        <p:nvSpPr>
          <p:cNvPr id="4" name="Slide Number Placeholder 3"/>
          <p:cNvSpPr>
            <a:spLocks noGrp="1"/>
          </p:cNvSpPr>
          <p:nvPr>
            <p:ph type="sldNum" sz="quarter" idx="5"/>
          </p:nvPr>
        </p:nvSpPr>
        <p:spPr/>
        <p:txBody>
          <a:bodyPr/>
          <a:lstStyle/>
          <a:p>
            <a:fld id="{8332FE0C-FC2A-4D42-B5CC-DF2CEB810708}" type="slidenum">
              <a:t>19</a:t>
            </a:fld>
            <a:endParaRPr lang="en-US"/>
          </a:p>
        </p:txBody>
      </p:sp>
    </p:spTree>
    <p:extLst>
      <p:ext uri="{BB962C8B-B14F-4D97-AF65-F5344CB8AC3E}">
        <p14:creationId xmlns:p14="http://schemas.microsoft.com/office/powerpoint/2010/main" val="143415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议程
* 招生计划
* 招生对象
* 招生范围
* 报名条件
* 志愿设置
* 报名程序
    * 自主招生报名
    * 材料审核及提报
* 选拔方式
    * 选拔
    * 公示
* 录取规定
* 相关要求
    * 普通高中自主招生考试工作
    * 各学校要求
    * 各相关单位要求
* 附件
* 青岛西海岸中学2024年自主招生实施方案
    * 指导思想
    * 招生范围及计划
    * 招生对象
    * 报名条件
    * 报名程序
    * 考试安排
    * 保障机制
* 青岛西海岸新区胶南第一高级中学2024年自主招生实施方案
    * 指导思想
    * 招生范围及计划
    * 招生对象
    * 报名条件
    * 报名程序
    * 考试安排
    * 保障机制
* 青岛西海岸新区第一高级中学2024年自主招生实施方案
    * 指导思想
    * 招生范围及计划
    * 招生对象
    * 报名条件
    * 报名程序
    * 考试安排
    * 保障机制
* 青岛西海岸新区第二高级中学2024年自主招生实施方案
    * 指导思想
    * 招生范围及计划
    * 招生对象
    * 报名条件
</a:t>
            </a:r>
          </a:p>
        </p:txBody>
      </p:sp>
      <p:sp>
        <p:nvSpPr>
          <p:cNvPr id="4" name="Slide Number Placeholder 3"/>
          <p:cNvSpPr>
            <a:spLocks noGrp="1"/>
          </p:cNvSpPr>
          <p:nvPr>
            <p:ph type="sldNum" sz="quarter" idx="5"/>
          </p:nvPr>
        </p:nvSpPr>
        <p:spPr/>
        <p:txBody>
          <a:bodyPr/>
          <a:lstStyle/>
          <a:p>
            <a:fld id="{8332FE0C-FC2A-4D42-B5CC-DF2CEB810708}" type="slidenum">
              <a:t>2</a:t>
            </a:fld>
            <a:endParaRPr lang="en-US"/>
          </a:p>
        </p:txBody>
      </p:sp>
    </p:spTree>
    <p:extLst>
      <p:ext uri="{BB962C8B-B14F-4D97-AF65-F5344CB8AC3E}">
        <p14:creationId xmlns:p14="http://schemas.microsoft.com/office/powerpoint/2010/main" val="2115720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报名条件包括热爱祖国，遵纪守法，具有良好的道德情操，有良好的生活、卫生习惯，身心健康。初中学业水平考试第二组合（地理、生物）不低于C 等级，信息技术学业水平考试为合格等级，初中综合素质评定基础性发展目标均为A等，学业总成绩突出或学科特长突出、具备创新潜质。
Original Content:
四、报名条件
报名须同时符合以下条件：
（一）热爱祖国，遵纪守法，具有良好的道德情操，有良好的生活、卫生习惯，身心健康；
（二）初中学业水平考试第二组合（地理、生物）不低于C 等级（青岛市以外的外地回区考生需参加第二组合考试并获得C等及以上方能获得最终录取资格）；
（三）信息技术学业水平考试为合格等级；
（四）初中综合素质评定基础性发展目标均为A等；
（五）学业总成绩突出或学科特长突出、具备创新潜质。
</a:t>
            </a:r>
          </a:p>
        </p:txBody>
      </p:sp>
      <p:sp>
        <p:nvSpPr>
          <p:cNvPr id="4" name="Slide Number Placeholder 3"/>
          <p:cNvSpPr>
            <a:spLocks noGrp="1"/>
          </p:cNvSpPr>
          <p:nvPr>
            <p:ph type="sldNum" sz="quarter" idx="5"/>
          </p:nvPr>
        </p:nvSpPr>
        <p:spPr/>
        <p:txBody>
          <a:bodyPr/>
          <a:lstStyle/>
          <a:p>
            <a:fld id="{8332FE0C-FC2A-4D42-B5CC-DF2CEB810708}" type="slidenum">
              <a:t>20</a:t>
            </a:fld>
            <a:endParaRPr lang="en-US"/>
          </a:p>
        </p:txBody>
      </p:sp>
    </p:spTree>
    <p:extLst>
      <p:ext uri="{BB962C8B-B14F-4D97-AF65-F5344CB8AC3E}">
        <p14:creationId xmlns:p14="http://schemas.microsoft.com/office/powerpoint/2010/main" val="1816400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本文介绍了自主招生报名的程序，包括组织报名，提交材料，材料审核及提报，以及打印准考证。
Original Content:
五、报名程序
（一）自主招生报名
1.组织报名。遵循自愿的原则，按照招生报名条件，各初中学校组织学生报名，并确定推荐人选。外地回青考生到区招生考试部报名。
2.提交材料。各初中学校组织参加自主招生的学生准备报名材料，按要求填写青岛西海岸新区2024年自主招生报名表，并统一汇总。需要提交的材料：
（1）青岛西海岸新区2024年自主招生报名表及汇总表；学生报名表和汇总表均需加盖初中学校公章；
（2）初中校长自主招生推荐信；
（3）自主招生推荐人选承诺书；
（4）综合素质评定等级。
（二）材料审核及提报
以上自主招生的提交材料由初中学校负责审核。
初中学校将推荐人选的《青岛西海岸新区2024年自主招生志愿报名汇总表》按照要求填好，于2024年5月9日17：00前将自主招生报名表、汇总表（纸质稿和电子稿）、考生综合素质评价汇总表、学生承诺书、校长推荐信报教科院初中部。
（三）打印准考证
初中学校于5月15日9：00-17：00登录报名平台，打印自主招生考试准考证，并发放给考生。
六、考试安排
</a:t>
            </a:r>
          </a:p>
        </p:txBody>
      </p:sp>
      <p:sp>
        <p:nvSpPr>
          <p:cNvPr id="4" name="Slide Number Placeholder 3"/>
          <p:cNvSpPr>
            <a:spLocks noGrp="1"/>
          </p:cNvSpPr>
          <p:nvPr>
            <p:ph type="sldNum" sz="quarter" idx="5"/>
          </p:nvPr>
        </p:nvSpPr>
        <p:spPr/>
        <p:txBody>
          <a:bodyPr/>
          <a:lstStyle/>
          <a:p>
            <a:fld id="{8332FE0C-FC2A-4D42-B5CC-DF2CEB810708}" type="slidenum">
              <a:t>21</a:t>
            </a:fld>
            <a:endParaRPr lang="en-US"/>
          </a:p>
        </p:txBody>
      </p:sp>
    </p:spTree>
    <p:extLst>
      <p:ext uri="{BB962C8B-B14F-4D97-AF65-F5344CB8AC3E}">
        <p14:creationId xmlns:p14="http://schemas.microsoft.com/office/powerpoint/2010/main" val="3593871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考试安排包括选拔方式、笔试科目和时间安排、面试安排和确定拟录取资格。选拔方式采取笔试和面试相结合的方式，考生须携带自主招生准考证参加笔试。面试名单根据笔试成绩确定，面试时间为5月19日，地点为青岛西海岸中学。面试采用无领导小组讨论的方法，主要考查学生的综合素质。
Original Content:
{"InputLanguage":"zh", "partialOverwrite": true, "Title":"考试安排" }
六、考试安排
（一）选拔方式
自主招生采取笔试和面试相结合的方式。
考生须携带自主招生准考证，按照准考证上的要求参加自主招生笔试。笔试测试的考点、考场由区教育和体育局统一编排。根据笔试成绩确定面试名单后，面试在我校进行。
（二）笔试科目及时间安排
（三）面试安排
1.面试名单：根据笔试成绩由高到低，按照招生计划1:1.2的比例确定面试资格名单（总分相同的考生理科素养成绩高者优先，其次是文科素养成绩高者优先，再次是理科素养成绩中数学成绩高者优先，最后是文科素养成绩中语文成绩高者优先），面试资格名单发初中学校，由初中学校通知家长和考生。
2.面试时间：5月19日（星期日）
3.面试地点：青岛西海岸中学（云智路89号）。
4.面试分值、方式和内容：面试满分100分。面试采用无领导小组讨论的方法，每组5人。面试主要考查学生的逻辑思维能力、语言表达能力、科学素养和人文素养等综合素质。学生需按规定程序、在规定时间内完成。
（四）确定拟录取资格
1.卓越人才
</a:t>
            </a:r>
          </a:p>
        </p:txBody>
      </p:sp>
      <p:sp>
        <p:nvSpPr>
          <p:cNvPr id="4" name="Slide Number Placeholder 3"/>
          <p:cNvSpPr>
            <a:spLocks noGrp="1"/>
          </p:cNvSpPr>
          <p:nvPr>
            <p:ph type="sldNum" sz="quarter" idx="5"/>
          </p:nvPr>
        </p:nvSpPr>
        <p:spPr/>
        <p:txBody>
          <a:bodyPr/>
          <a:lstStyle/>
          <a:p>
            <a:fld id="{8332FE0C-FC2A-4D42-B5CC-DF2CEB810708}" type="slidenum">
              <a:t>22</a:t>
            </a:fld>
            <a:endParaRPr lang="en-US"/>
          </a:p>
        </p:txBody>
      </p:sp>
    </p:spTree>
    <p:extLst>
      <p:ext uri="{BB962C8B-B14F-4D97-AF65-F5344CB8AC3E}">
        <p14:creationId xmlns:p14="http://schemas.microsoft.com/office/powerpoint/2010/main" val="4036362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考试的安排包括卓越人才拟录取资格和创新人才拟录取资格。两者都是依据自招笔试成绩、面试成绩两项总分择优录取。卓越人才拟录取资格名单确定后，按规定上报区招生考试部，并发相关初中学校公示3天。
Original Content:
{"InputLanguage":"zh", "partialOverwrite": true, "Title":"考试安排" }
从报名我校2024年自主招生的考生中，依据自招笔试成绩、面试成绩两项总分择优录取（自招笔试原始成绩*80%+自招面试原始成绩*20%），由高到低按照1：1的比例确定80人获得卓越人才拟录取资格（若自主招生测试成绩相同，则笔试成绩高者优先获得拟录取资格；若笔试成绩仍相同，则理科素养成绩高者优先，其次是文科素养高者优先，再次理科素养成绩中数学成绩高者优先，最后是文科素养成绩中语文成绩高者优先）。
2.创新人才
从报名我校2024年自主招生考试但未获得卓越人才拟录取资格的考生中，依据自招笔试成绩、面试成绩两项总分择优录取（自招笔试原始成绩*80%+自招面试原始成绩*20%），由高到低按照1:1的比例确定创新人才拟录取资格名单（若自主招生测试成绩相同，则笔试成绩高者优先获得拟录取资格；若笔试成绩仍相同，则理科素养成绩高者优先，其次是文科素养高者优先，再次理科素养成绩中数学成绩高者优先，最后是文科素养成绩中语文成绩高者优先）。
（五）资格上报与公示
卓越人才和创新人才拟录取资格名单确定后，按规定上报区招生考试部，并发相关初中学校公示3天。
</a:t>
            </a:r>
          </a:p>
        </p:txBody>
      </p:sp>
      <p:sp>
        <p:nvSpPr>
          <p:cNvPr id="4" name="Slide Number Placeholder 3"/>
          <p:cNvSpPr>
            <a:spLocks noGrp="1"/>
          </p:cNvSpPr>
          <p:nvPr>
            <p:ph type="sldNum" sz="quarter" idx="5"/>
          </p:nvPr>
        </p:nvSpPr>
        <p:spPr/>
        <p:txBody>
          <a:bodyPr/>
          <a:lstStyle/>
          <a:p>
            <a:fld id="{8332FE0C-FC2A-4D42-B5CC-DF2CEB810708}" type="slidenum">
              <a:t>23</a:t>
            </a:fld>
            <a:endParaRPr lang="en-US"/>
          </a:p>
        </p:txBody>
      </p:sp>
    </p:spTree>
    <p:extLst>
      <p:ext uri="{BB962C8B-B14F-4D97-AF65-F5344CB8AC3E}">
        <p14:creationId xmlns:p14="http://schemas.microsoft.com/office/powerpoint/2010/main" val="4015321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页介绍了学校招生工作的保障机制，包括组织保障、制度保障和咨询与监督。学校成立了招生工作领导小组，由校长担任组长，成员包括学校有关处室负责人和教师代表、家长委员会代表。学校建立了公示制度、诚信制度、责任追究制度、监督制度和保密制度，招生领导小组与招生录取有关人员签订诚信协议，建立诚信档案。咨询及监督电话为0532—88133377，0532-88133368。
Original Content:
七、保障机制
（一）组织保障
学校成立招生工作领导小组，组长由校长担任，成员由学校有关处室负责人和教师代表、家长委员会代表组成。招生工作分工负责，重大问题集体研究决定。领导小组见附件。
（二）制度保障
建立公示制度、诚信制度、责任追究制度、监督制度和保密制度，招生领导小组与招生录取有关人员签订诚信协议，建立诚信档案，充分体现公平、公正和公开的原则。
（三）咨询与监督
1.咨询及监督电话：0532—88133377，0532-88133368。
</a:t>
            </a:r>
          </a:p>
        </p:txBody>
      </p:sp>
      <p:sp>
        <p:nvSpPr>
          <p:cNvPr id="4" name="Slide Number Placeholder 3"/>
          <p:cNvSpPr>
            <a:spLocks noGrp="1"/>
          </p:cNvSpPr>
          <p:nvPr>
            <p:ph type="sldNum" sz="quarter" idx="5"/>
          </p:nvPr>
        </p:nvSpPr>
        <p:spPr/>
        <p:txBody>
          <a:bodyPr/>
          <a:lstStyle/>
          <a:p>
            <a:fld id="{8332FE0C-FC2A-4D42-B5CC-DF2CEB810708}" type="slidenum">
              <a:t>24</a:t>
            </a:fld>
            <a:endParaRPr lang="en-US"/>
          </a:p>
        </p:txBody>
      </p:sp>
    </p:spTree>
    <p:extLst>
      <p:ext uri="{BB962C8B-B14F-4D97-AF65-F5344CB8AC3E}">
        <p14:creationId xmlns:p14="http://schemas.microsoft.com/office/powerpoint/2010/main" val="2599010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了落实省强科培优行动方案的指导思想。它以优化“一案三课”为载体，打造奥赛培训、尖优生培养和初高中衔接三个课程群，拓宽创新人才培养渠道，开发学生特长潜质，开辟学生多元成长路径，努力向高水平双一流大学输送更多优秀人才。
Original Content:
一、指导思想
落实省强科培优行动方案，以优化“一案三课”为载体，打造奥赛培训、尖优生培养和初高中衔接三个课程群，拓宽创新人才培养渠道，开发学生特长潜质，开辟学生多元成长路径，努力向高水平双一流大学输送更多优秀人才。
</a:t>
            </a:r>
          </a:p>
        </p:txBody>
      </p:sp>
      <p:sp>
        <p:nvSpPr>
          <p:cNvPr id="4" name="Slide Number Placeholder 3"/>
          <p:cNvSpPr>
            <a:spLocks noGrp="1"/>
          </p:cNvSpPr>
          <p:nvPr>
            <p:ph type="sldNum" sz="quarter" idx="5"/>
          </p:nvPr>
        </p:nvSpPr>
        <p:spPr/>
        <p:txBody>
          <a:bodyPr/>
          <a:lstStyle/>
          <a:p>
            <a:fld id="{8332FE0C-FC2A-4D42-B5CC-DF2CEB810708}" type="slidenum">
              <a:t>25</a:t>
            </a:fld>
            <a:endParaRPr lang="en-US"/>
          </a:p>
        </p:txBody>
      </p:sp>
    </p:spTree>
    <p:extLst>
      <p:ext uri="{BB962C8B-B14F-4D97-AF65-F5344CB8AC3E}">
        <p14:creationId xmlns:p14="http://schemas.microsoft.com/office/powerpoint/2010/main" val="381396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本次招生面向西海岸新区全区，招收卓越人才80人，创新人才400人。
Original Content:
二、招生范围及计划
面向西海岸新区全区，招收卓越人才80 人、创新人才400人。
</a:t>
            </a:r>
          </a:p>
        </p:txBody>
      </p:sp>
      <p:sp>
        <p:nvSpPr>
          <p:cNvPr id="4" name="Slide Number Placeholder 3"/>
          <p:cNvSpPr>
            <a:spLocks noGrp="1"/>
          </p:cNvSpPr>
          <p:nvPr>
            <p:ph type="sldNum" sz="quarter" idx="5"/>
          </p:nvPr>
        </p:nvSpPr>
        <p:spPr/>
        <p:txBody>
          <a:bodyPr/>
          <a:lstStyle/>
          <a:p>
            <a:fld id="{8332FE0C-FC2A-4D42-B5CC-DF2CEB810708}" type="slidenum">
              <a:t>26</a:t>
            </a:fld>
            <a:endParaRPr lang="en-US"/>
          </a:p>
        </p:txBody>
      </p:sp>
    </p:spTree>
    <p:extLst>
      <p:ext uri="{BB962C8B-B14F-4D97-AF65-F5344CB8AC3E}">
        <p14:creationId xmlns:p14="http://schemas.microsoft.com/office/powerpoint/2010/main" val="3739140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这张幻灯片主要介绍我们的招生对象。我们招收西海岸新区全区初中学校应届毕业生，以及办理了外地回青的应届考生。
Original Content:
三、招生对象
西海岸新区全区初中学校应届毕业生、办理了外地回青的应届考生。
</a:t>
            </a:r>
          </a:p>
        </p:txBody>
      </p:sp>
      <p:sp>
        <p:nvSpPr>
          <p:cNvPr id="4" name="Slide Number Placeholder 3"/>
          <p:cNvSpPr>
            <a:spLocks noGrp="1"/>
          </p:cNvSpPr>
          <p:nvPr>
            <p:ph type="sldNum" sz="quarter" idx="5"/>
          </p:nvPr>
        </p:nvSpPr>
        <p:spPr/>
        <p:txBody>
          <a:bodyPr/>
          <a:lstStyle/>
          <a:p>
            <a:fld id="{8332FE0C-FC2A-4D42-B5CC-DF2CEB810708}" type="slidenum">
              <a:t>27</a:t>
            </a:fld>
            <a:endParaRPr lang="en-US"/>
          </a:p>
        </p:txBody>
      </p:sp>
    </p:spTree>
    <p:extLst>
      <p:ext uri="{BB962C8B-B14F-4D97-AF65-F5344CB8AC3E}">
        <p14:creationId xmlns:p14="http://schemas.microsoft.com/office/powerpoint/2010/main" val="61362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报名条件包括热爱祖国，遵纪守法，具有良好的道德情操，有良好的生活、卫生习惯，身心健康。初中学业水平考试第二组合（地理、生物）不低于C 等级，信息技术学业水平考试为合格等级。初中综合素质评定基础性发展目标均为A等。学业总成绩突出或学科特长突出、具备创新潜质。
Original Content:
四、报名条件
报名须同时符合以下条件：
（一）热爱祖国，遵纪守法，具有良好的道德情操，有良好的生活、卫生习惯，身心健康；
（二）初中学业水平考试第二组合（地理、生物）不低于C 等级（青岛市以外的外地回区考生需参加第二组合考试并获得C等及以上方能获得最终录取资格）；
（三）信息技术学业水平考试为合格等级；
（四）初中综合素质评定基础性发展目标均为A等；
（五）学业总成绩突出或学科特长突出、具备创新潜质。
</a:t>
            </a:r>
          </a:p>
        </p:txBody>
      </p:sp>
      <p:sp>
        <p:nvSpPr>
          <p:cNvPr id="4" name="Slide Number Placeholder 3"/>
          <p:cNvSpPr>
            <a:spLocks noGrp="1"/>
          </p:cNvSpPr>
          <p:nvPr>
            <p:ph type="sldNum" sz="quarter" idx="5"/>
          </p:nvPr>
        </p:nvSpPr>
        <p:spPr/>
        <p:txBody>
          <a:bodyPr/>
          <a:lstStyle/>
          <a:p>
            <a:fld id="{8332FE0C-FC2A-4D42-B5CC-DF2CEB810708}" type="slidenum">
              <a:t>28</a:t>
            </a:fld>
            <a:endParaRPr lang="en-US"/>
          </a:p>
        </p:txBody>
      </p:sp>
    </p:spTree>
    <p:extLst>
      <p:ext uri="{BB962C8B-B14F-4D97-AF65-F5344CB8AC3E}">
        <p14:creationId xmlns:p14="http://schemas.microsoft.com/office/powerpoint/2010/main" val="2070005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本文介绍了自主招生报名的程序，包括组织报名，提交材料，材料审核及提报，以及打印准考证。
Original Content:
五、报名程序
（一）自主招生报名
1.组织报名。遵循自愿的原则，按照招生报名条件，各初中学校组织学生报名，并确定推荐人选。外地回青考生到区招生考试部报名。
2.提交材料。各初中学校组织参加自主招生的学生准备报名材料，按要求填写青岛西海岸新区2024年自主招生报名表，并统一汇总。需要提交的材料：
（1）青岛西海岸新区2024年自主招生报名表及汇总表；学生报名表和汇总表均需加盖初中学校公章；
（2）初中校长自主招生推荐信；
（3）自主招生推荐人选承诺书；
（4）综合素质评定等级。
（二）材料审核及提报
以上自主招生的提交材料由初中学校负责审核。
初中学校将推荐人选的《青岛西海岸新区2024年自主招生志愿报名汇总表》按照要求填好，于2024年5月9日17：00前将自主招生报名表、汇总表（纸质稿和电子稿）、考生综合素质评价汇总表、学生承诺书、校长推荐信报教科院初中部。
（三）打印准考证
初中学校于5月15日9：00-17：00登录报名平台，打印自主招生考试准考证，并发放给考生。
六、考试安排
</a:t>
            </a:r>
          </a:p>
        </p:txBody>
      </p:sp>
      <p:sp>
        <p:nvSpPr>
          <p:cNvPr id="4" name="Slide Number Placeholder 3"/>
          <p:cNvSpPr>
            <a:spLocks noGrp="1"/>
          </p:cNvSpPr>
          <p:nvPr>
            <p:ph type="sldNum" sz="quarter" idx="5"/>
          </p:nvPr>
        </p:nvSpPr>
        <p:spPr/>
        <p:txBody>
          <a:bodyPr/>
          <a:lstStyle/>
          <a:p>
            <a:fld id="{8332FE0C-FC2A-4D42-B5CC-DF2CEB810708}" type="slidenum">
              <a:t>29</a:t>
            </a:fld>
            <a:endParaRPr lang="en-US"/>
          </a:p>
        </p:txBody>
      </p:sp>
    </p:spTree>
    <p:extLst>
      <p:ext uri="{BB962C8B-B14F-4D97-AF65-F5344CB8AC3E}">
        <p14:creationId xmlns:p14="http://schemas.microsoft.com/office/powerpoint/2010/main" val="308163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2024年普通高中自主招生计划共2866人，其中公办普通高中2660人，民办普通高中206人。具体计划安排见各高中学校自主招生实施方案。
Original Content:
一、招生计划
2024年普通高中自主招生计划共2866人，其中公办普通高中2660人、民办普通高中206人。
具体计划安排见各高中学校自主招生实施方案。
</a:t>
            </a:r>
          </a:p>
        </p:txBody>
      </p:sp>
      <p:sp>
        <p:nvSpPr>
          <p:cNvPr id="4" name="Slide Number Placeholder 3"/>
          <p:cNvSpPr>
            <a:spLocks noGrp="1"/>
          </p:cNvSpPr>
          <p:nvPr>
            <p:ph type="sldNum" sz="quarter" idx="5"/>
          </p:nvPr>
        </p:nvSpPr>
        <p:spPr/>
        <p:txBody>
          <a:bodyPr/>
          <a:lstStyle/>
          <a:p>
            <a:fld id="{8332FE0C-FC2A-4D42-B5CC-DF2CEB810708}" type="slidenum">
              <a:t>3</a:t>
            </a:fld>
            <a:endParaRPr lang="en-US"/>
          </a:p>
        </p:txBody>
      </p:sp>
    </p:spTree>
    <p:extLst>
      <p:ext uri="{BB962C8B-B14F-4D97-AF65-F5344CB8AC3E}">
        <p14:creationId xmlns:p14="http://schemas.microsoft.com/office/powerpoint/2010/main" val="1997977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介绍了考试的安排。选拔方式是笔试和面试相结合。考生需要携带自主招生准考证参加笔试。面试名单根据笔试成绩确定。面试时间是5月19日，地点是青岛西海岸新区胶南第一高级中学。面试采用无领导小组讨论的方法，主要考查学生的综合素质。
Original Content:
{"InputLanguage":"zh", "partialOverwrite": true, "Title":"考试安排" }
六、考试安排
（一）选拔方式
自主招生采取笔试和面试相结合的方式。
考生须携带自主招生准考证，按照准考证上的要求参加自主招生笔试。笔试测试的考点、考场由区教育和体育局统一编排。根据笔试成绩确定面试名单后，面试在我校进行。
（二）笔试科目及时间安排
（三）面试安排
1.面试名单：根据笔试成绩由高到低，按照招生计划1:1.2的比例确定面试资格名单（总分相同的考生理科素养成绩高者优先，其次是文科素养成绩高者优先，再次是理科素养成绩中数学成绩高者优先，最后是文科素养成绩中语文成绩高者优先），面试资格名单发初中学校，由初中学校通知家长和考生。
2.面试时间：5月19日（星期日）
3.面试地点：青岛西海岸新区胶南第一高级中学。
4.面试分值、方式和内容。面试满分100分。面试采用无领导小组讨论的方法，每组5人。面试主要考查学生的逻辑思维能力、语言表达能力、科学素养和人文素养等综合素质。学生需按规定程序、在规定时间内完成。
（四）确定拟录取资格
1.卓越人才
</a:t>
            </a:r>
          </a:p>
        </p:txBody>
      </p:sp>
      <p:sp>
        <p:nvSpPr>
          <p:cNvPr id="4" name="Slide Number Placeholder 3"/>
          <p:cNvSpPr>
            <a:spLocks noGrp="1"/>
          </p:cNvSpPr>
          <p:nvPr>
            <p:ph type="sldNum" sz="quarter" idx="5"/>
          </p:nvPr>
        </p:nvSpPr>
        <p:spPr/>
        <p:txBody>
          <a:bodyPr/>
          <a:lstStyle/>
          <a:p>
            <a:fld id="{8332FE0C-FC2A-4D42-B5CC-DF2CEB810708}" type="slidenum">
              <a:t>30</a:t>
            </a:fld>
            <a:endParaRPr lang="en-US"/>
          </a:p>
        </p:txBody>
      </p:sp>
    </p:spTree>
    <p:extLst>
      <p:ext uri="{BB962C8B-B14F-4D97-AF65-F5344CB8AC3E}">
        <p14:creationId xmlns:p14="http://schemas.microsoft.com/office/powerpoint/2010/main" val="121202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考试的安排包括自主招生考试择优录取，其中自招笔试成绩占80%，自招面试原始成绩占20%。卓越人才拟录取资格80人，创新人才也有拟录取资格名单。资格上报与公示方面，卓越人才和创新人才拟录取资格名单确定后，按规定上报区招生考试部，并发相关初中学校公示3天。
Original Content:
{"InputLanguage":"zh", "partialOverwrite": true, "Title":"考试安排" }
从报名我校2024年自主招生的考生中，依据自招笔试成绩、面试成绩两项总分择优录取（自招笔试原始成绩*80%+自招面试原始成绩*20%），由高到低按照1：1的比例确定80人获得卓越人才拟录取资格（若自主招生测试成绩相同，则笔试成绩高者优先获得拟录取资格；若笔试成绩仍相同，则理科素养成绩高者优先，其次是文科素养高者优先，再次理科素养成绩中数学成绩高者优先，最后是文科素养成绩中语文成绩高者优先）。
2.创新人才
从报名我校2024年自主招生考试但未获得卓越人才拟录取资格的考生中，依据自招笔试成绩、面试成绩两项总分择优录取（自招笔试原始成绩*80%+自招面试原始成绩*20%），由高到低按照1:1的比例确定创新人才拟录取资格名单（若自主招生测试成绩相同，则笔试成绩高者优先获得拟录取资格；若笔试成绩仍相同，则理科素养成绩高者优先，其次是文科素养高者优先，再次理科素养成绩中数学成绩高者优先，最后是文科素养成绩中语文成绩高者优先）。
（五）资格上报与公示
卓越人才和创新人才拟录取资格名单确定后，按规定上报区招生考试部，并发相关初中学校公示3天。
</a:t>
            </a:r>
          </a:p>
        </p:txBody>
      </p:sp>
      <p:sp>
        <p:nvSpPr>
          <p:cNvPr id="4" name="Slide Number Placeholder 3"/>
          <p:cNvSpPr>
            <a:spLocks noGrp="1"/>
          </p:cNvSpPr>
          <p:nvPr>
            <p:ph type="sldNum" sz="quarter" idx="5"/>
          </p:nvPr>
        </p:nvSpPr>
        <p:spPr/>
        <p:txBody>
          <a:bodyPr/>
          <a:lstStyle/>
          <a:p>
            <a:fld id="{8332FE0C-FC2A-4D42-B5CC-DF2CEB810708}" type="slidenum">
              <a:t>31</a:t>
            </a:fld>
            <a:endParaRPr lang="en-US"/>
          </a:p>
        </p:txBody>
      </p:sp>
    </p:spTree>
    <p:extLst>
      <p:ext uri="{BB962C8B-B14F-4D97-AF65-F5344CB8AC3E}">
        <p14:creationId xmlns:p14="http://schemas.microsoft.com/office/powerpoint/2010/main" val="1670850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了招生工作的保障机制，包括组织保障、制度保障和咨询与监督。学校成立了招生工作领导小组，由校长担任组长，成员包括学校有关处室负责人和教师代表、家长委员会代表。建立了公示制度、诚信制度、责任追究制度、监督制度和保密制度，招生领导小组与招生录取有关人员签订诚信协议，建立诚信档案，充分体现公平、公正和公开的原则。咨询及监督电话为0532—58082088，58082035，咨
Original Content:
七、保障机制
（一）组织保障
学校成立招生工作领导小组，组长由校长担任，成员由学校有关处室负责人和教师代表、家长委员会代表组成。招生工作分工负责，重大问题集体研究决定。领导小组见附件。
（二）制度保障
建立公示制度、诚信制度、责任追究制度、监督制度和保密制度，招生领导小组与招生录取有关人员签订诚信协议，建立诚信档案，充分体现公平、公正和公开的原则。
（三）咨询与监督
1.咨询及监督电话：0532—58082088，58082035。
2.咨询时间：
周一至周五上午8:00-11:30，下午14:00-17:00。
</a:t>
            </a:r>
          </a:p>
        </p:txBody>
      </p:sp>
      <p:sp>
        <p:nvSpPr>
          <p:cNvPr id="4" name="Slide Number Placeholder 3"/>
          <p:cNvSpPr>
            <a:spLocks noGrp="1"/>
          </p:cNvSpPr>
          <p:nvPr>
            <p:ph type="sldNum" sz="quarter" idx="5"/>
          </p:nvPr>
        </p:nvSpPr>
        <p:spPr/>
        <p:txBody>
          <a:bodyPr/>
          <a:lstStyle/>
          <a:p>
            <a:fld id="{8332FE0C-FC2A-4D42-B5CC-DF2CEB810708}" type="slidenum">
              <a:t>32</a:t>
            </a:fld>
            <a:endParaRPr lang="en-US"/>
          </a:p>
        </p:txBody>
      </p:sp>
    </p:spTree>
    <p:extLst>
      <p:ext uri="{BB962C8B-B14F-4D97-AF65-F5344CB8AC3E}">
        <p14:creationId xmlns:p14="http://schemas.microsoft.com/office/powerpoint/2010/main" val="383764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我们的指导思想是培养品学兼优、具有学科特长、发展潜质的优秀学生，为高等院校输送优秀人才。
Original Content:
一、指导思想
着力培养品学兼优、具有学科特长、发展潜质的优秀学生，为高等院校输送优秀人才。
</a:t>
            </a:r>
          </a:p>
        </p:txBody>
      </p:sp>
      <p:sp>
        <p:nvSpPr>
          <p:cNvPr id="4" name="Slide Number Placeholder 3"/>
          <p:cNvSpPr>
            <a:spLocks noGrp="1"/>
          </p:cNvSpPr>
          <p:nvPr>
            <p:ph type="sldNum" sz="quarter" idx="5"/>
          </p:nvPr>
        </p:nvSpPr>
        <p:spPr/>
        <p:txBody>
          <a:bodyPr/>
          <a:lstStyle/>
          <a:p>
            <a:fld id="{8332FE0C-FC2A-4D42-B5CC-DF2CEB810708}" type="slidenum">
              <a:t>33</a:t>
            </a:fld>
            <a:endParaRPr lang="en-US"/>
          </a:p>
        </p:txBody>
      </p:sp>
    </p:spTree>
    <p:extLst>
      <p:ext uri="{BB962C8B-B14F-4D97-AF65-F5344CB8AC3E}">
        <p14:creationId xmlns:p14="http://schemas.microsoft.com/office/powerpoint/2010/main" val="167926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本次招生面向西海岸新区全区，招收卓越人才80人，创新人才400人。
Original Content:
二、招生范围及计划
面向西海岸新区全区，招收卓越人才80人、创新人才400人。
</a:t>
            </a:r>
          </a:p>
        </p:txBody>
      </p:sp>
      <p:sp>
        <p:nvSpPr>
          <p:cNvPr id="4" name="Slide Number Placeholder 3"/>
          <p:cNvSpPr>
            <a:spLocks noGrp="1"/>
          </p:cNvSpPr>
          <p:nvPr>
            <p:ph type="sldNum" sz="quarter" idx="5"/>
          </p:nvPr>
        </p:nvSpPr>
        <p:spPr/>
        <p:txBody>
          <a:bodyPr/>
          <a:lstStyle/>
          <a:p>
            <a:fld id="{8332FE0C-FC2A-4D42-B5CC-DF2CEB810708}" type="slidenum">
              <a:t>34</a:t>
            </a:fld>
            <a:endParaRPr lang="en-US"/>
          </a:p>
        </p:txBody>
      </p:sp>
    </p:spTree>
    <p:extLst>
      <p:ext uri="{BB962C8B-B14F-4D97-AF65-F5344CB8AC3E}">
        <p14:creationId xmlns:p14="http://schemas.microsoft.com/office/powerpoint/2010/main" val="3395991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本次招生对象为西海岸新区全区初中学校应届毕业生和办理了外地回青的应届考生。
Original Content:
三、招生对象
西海岸新区全区初中学校应届毕业生、办理了外地回青的应届考生。
</a:t>
            </a:r>
          </a:p>
        </p:txBody>
      </p:sp>
      <p:sp>
        <p:nvSpPr>
          <p:cNvPr id="4" name="Slide Number Placeholder 3"/>
          <p:cNvSpPr>
            <a:spLocks noGrp="1"/>
          </p:cNvSpPr>
          <p:nvPr>
            <p:ph type="sldNum" sz="quarter" idx="5"/>
          </p:nvPr>
        </p:nvSpPr>
        <p:spPr/>
        <p:txBody>
          <a:bodyPr/>
          <a:lstStyle/>
          <a:p>
            <a:fld id="{8332FE0C-FC2A-4D42-B5CC-DF2CEB810708}" type="slidenum">
              <a:t>35</a:t>
            </a:fld>
            <a:endParaRPr lang="en-US"/>
          </a:p>
        </p:txBody>
      </p:sp>
    </p:spTree>
    <p:extLst>
      <p:ext uri="{BB962C8B-B14F-4D97-AF65-F5344CB8AC3E}">
        <p14:creationId xmlns:p14="http://schemas.microsoft.com/office/powerpoint/2010/main" val="1734819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了报名条件。报名者需热爱祖国，遵纪守法，具有良好的道德情操，有良好的生活、卫生习惯，身心健康。此外，还需满足一些学业要求，例如初中学业水平考试第二组合不低于C等级，信息技术学业水平考试为合格等级，初中综合素质评定基础性发展目标均为A等。学业总成绩突出或学科特长突出、具备创新潜质也是报名条件之一。
Original Content:
四、报名条件
报名须同时符合以下条件：
（一）热爱祖国，遵纪守法，具有良好的道德情操，有良好的生活、卫生习惯，身心健康；
（二）初中学业水平考试第二组合（地理、生物）不低于C 等级（青岛市以外的外地回区考生需参加第二组合考试并获得C等及以上方能获得最终录取资格）；
（三）信息技术学业水平考试为合格等级；
（四）初中综合素质评定基础性发展目标均为A等；
（五）学业总成绩突出或学科特长突出、具备创新潜质。
</a:t>
            </a:r>
          </a:p>
        </p:txBody>
      </p:sp>
      <p:sp>
        <p:nvSpPr>
          <p:cNvPr id="4" name="Slide Number Placeholder 3"/>
          <p:cNvSpPr>
            <a:spLocks noGrp="1"/>
          </p:cNvSpPr>
          <p:nvPr>
            <p:ph type="sldNum" sz="quarter" idx="5"/>
          </p:nvPr>
        </p:nvSpPr>
        <p:spPr/>
        <p:txBody>
          <a:bodyPr/>
          <a:lstStyle/>
          <a:p>
            <a:fld id="{8332FE0C-FC2A-4D42-B5CC-DF2CEB810708}" type="slidenum">
              <a:t>36</a:t>
            </a:fld>
            <a:endParaRPr lang="en-US"/>
          </a:p>
        </p:txBody>
      </p:sp>
    </p:spTree>
    <p:extLst>
      <p:ext uri="{BB962C8B-B14F-4D97-AF65-F5344CB8AC3E}">
        <p14:creationId xmlns:p14="http://schemas.microsoft.com/office/powerpoint/2010/main" val="2728690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本页介绍了自主招生报名的程序，包括组织报名，提交材料，材料审核及提报，以及打印准考证。
Original Content:
五、报名程序
（一）自主招生报名
1.组织报名。遵循自愿的原则，按照招生报名条件，各初中学校组织学生报名，并确定推荐人选。外地回青考生到区招生考试部报名。
2.提交材料。各初中学校组织参加自主招生的学生准备报名材料，按要求填写青岛西海岸新区2024年自主招生报名表，并统一汇总。需要提交的材料：
（1）青岛西海岸新区2024年自主招生报名表及汇总表；学生报名表和汇总表均需加盖初中学校公章；
（2）初中校长自主招生推荐信；
（3）自主招生推荐人选承诺书；
（4）综合素质评定等级。
（二）材料审核及提报
以上自主招生的提交材料由初中学校负责审核。
初中学校将推荐人选的《青岛西海岸新区2024年自主招生志愿报名汇总表》按照要求填好，于2024年5月9日17：00前将自主招生报名表、汇总表（纸质稿和电子稿）、考生综合素质评价汇总表、学生承诺书、校长推荐信报教科院初中部。
（三）打印准考证
初中学校于5月15日9：00-17：00登录报名平台，打印自主招生考试准考证，并发放给考生。
六、考试安排
</a:t>
            </a:r>
          </a:p>
        </p:txBody>
      </p:sp>
      <p:sp>
        <p:nvSpPr>
          <p:cNvPr id="4" name="Slide Number Placeholder 3"/>
          <p:cNvSpPr>
            <a:spLocks noGrp="1"/>
          </p:cNvSpPr>
          <p:nvPr>
            <p:ph type="sldNum" sz="quarter" idx="5"/>
          </p:nvPr>
        </p:nvSpPr>
        <p:spPr/>
        <p:txBody>
          <a:bodyPr/>
          <a:lstStyle/>
          <a:p>
            <a:fld id="{8332FE0C-FC2A-4D42-B5CC-DF2CEB810708}" type="slidenum">
              <a:t>37</a:t>
            </a:fld>
            <a:endParaRPr lang="en-US"/>
          </a:p>
        </p:txBody>
      </p:sp>
    </p:spTree>
    <p:extLst>
      <p:ext uri="{BB962C8B-B14F-4D97-AF65-F5344CB8AC3E}">
        <p14:creationId xmlns:p14="http://schemas.microsoft.com/office/powerpoint/2010/main" val="3448532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介绍了考试安排。选拔方式采取笔试和面试相结合的方式。笔试测试的考点、考场由区教育和体育局统一编排。面试名单根据笔试成绩由高到低确定。面试时间为5月19日，地点为青岛西海岸新区第一高级中学。面试采用无领导小组讨论的方法，主要考查学生的综合素质。
Original Content:
{"InputLanguage":"zh", "partialOverwrite": true, "Title":"考试安排" }
六、考试安排
（一）选拔方式
自主招生采取笔试和面试相结合的方式。
考生须携带自主招生准考证，按照准考证上的要求参加自主招生笔试。笔试测试的考点、考场由区教育和体育局统一编排。根据笔试成绩确定面试名单后，面试在我校进行。
（二）笔试科目及时间安排
（三）面试安排
1.面试名单：根据笔试成绩由高到低，按照招生计划1:1.2的比例确定面试资格名单（总分相同的考生理科素养成绩高者优先，其次是文科素养成绩高者优先，再次是理科素养成绩中数学成绩高者优先，最后是文科素养成绩中语文成绩高者优先），面试资格名单发初中学校，由初中学校通知家长和考生。
2.面试时间：5月19日（星期日）
3.面试地点：青岛西海岸新区第一高级中学。
4.面试分值、方式和内容。面试满分100分。面试采用无领导小组讨论的方法，每组5人。面试主要考查学生的逻辑思维能力、语言表达能力、科学素养和人文素养等综合素质。学生需按规定程序、在规定时间内完成。
（四）确定拟录取资格
1.卓越人才
</a:t>
            </a:r>
          </a:p>
        </p:txBody>
      </p:sp>
      <p:sp>
        <p:nvSpPr>
          <p:cNvPr id="4" name="Slide Number Placeholder 3"/>
          <p:cNvSpPr>
            <a:spLocks noGrp="1"/>
          </p:cNvSpPr>
          <p:nvPr>
            <p:ph type="sldNum" sz="quarter" idx="5"/>
          </p:nvPr>
        </p:nvSpPr>
        <p:spPr/>
        <p:txBody>
          <a:bodyPr/>
          <a:lstStyle/>
          <a:p>
            <a:fld id="{8332FE0C-FC2A-4D42-B5CC-DF2CEB810708}" type="slidenum">
              <a:t>38</a:t>
            </a:fld>
            <a:endParaRPr lang="en-US"/>
          </a:p>
        </p:txBody>
      </p:sp>
    </p:spTree>
    <p:extLst>
      <p:ext uri="{BB962C8B-B14F-4D97-AF65-F5344CB8AC3E}">
        <p14:creationId xmlns:p14="http://schemas.microsoft.com/office/powerpoint/2010/main" val="2741779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本次考试安排包括卓越人才和创新人才拟录取资格的确定，以及资格上报与公示。卓越人才和创新人才拟录取资格名单确定后，按规定上报区招生考试部，并发相关初中学校公示3天。
Original Content:
{"InputLanguage":"zh", "partialOverwrite": true, "Title":"考试安排" }
从报名我校2024年自主招生的考生中，依据自招笔试成绩、面试成绩两项总分择优录取（自招笔试原始成绩*80%+自招面试原始成绩*20%），由高到低按照1：1的比例确定80人获得卓越人才拟录取资格（若自主招生测试成绩相同，则笔试成绩高者优先获得拟录取资格；若笔试成绩仍相同，则理科素养成绩高者优先，其次是文科素养高者优先，再次理科素养成绩中数学成绩高者优先，最后是文科素养成绩中语文成绩高者优先）。
2.创新人才
从报名我校2024年自主招生考试但未获得卓越人才拟录取资格的考生中，依据自招笔试成绩、面试成绩两项总分择优录取（自招笔试原始成绩*80%+自招面试原始成绩*20%），由高到低按照1:1的比例确定创新人才拟录取资格名单（若自主招生测试成绩相同，则笔试成绩高者优先获得拟录取资格；若笔试成绩仍相同，则理科素养成绩高者优先，其次是文科素养高者优先，再次理科素养成绩中数学成绩高者优先，最后是文科素养成绩中语文成绩高者优先）。
（五）资格上报与公示
卓越人才和创新人才拟录取资格名单确定后，按规定上报区招生考试部，并发相关初中学校公示3天。
</a:t>
            </a:r>
          </a:p>
        </p:txBody>
      </p:sp>
      <p:sp>
        <p:nvSpPr>
          <p:cNvPr id="4" name="Slide Number Placeholder 3"/>
          <p:cNvSpPr>
            <a:spLocks noGrp="1"/>
          </p:cNvSpPr>
          <p:nvPr>
            <p:ph type="sldNum" sz="quarter" idx="5"/>
          </p:nvPr>
        </p:nvSpPr>
        <p:spPr/>
        <p:txBody>
          <a:bodyPr/>
          <a:lstStyle/>
          <a:p>
            <a:fld id="{8332FE0C-FC2A-4D42-B5CC-DF2CEB810708}" type="slidenum">
              <a:t>39</a:t>
            </a:fld>
            <a:endParaRPr lang="en-US"/>
          </a:p>
        </p:txBody>
      </p:sp>
    </p:spTree>
    <p:extLst>
      <p:ext uri="{BB962C8B-B14F-4D97-AF65-F5344CB8AC3E}">
        <p14:creationId xmlns:p14="http://schemas.microsoft.com/office/powerpoint/2010/main" val="3882108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本次招生对象包括青岛西海岸新区2021级应届初中毕业生和办理了外地回区的应届考生。
Original Content:
二、招生对象
青岛西海岸新区2021级应届初中毕业生、办理了外地回区的应届考生。
</a:t>
            </a:r>
          </a:p>
        </p:txBody>
      </p:sp>
      <p:sp>
        <p:nvSpPr>
          <p:cNvPr id="4" name="Slide Number Placeholder 3"/>
          <p:cNvSpPr>
            <a:spLocks noGrp="1"/>
          </p:cNvSpPr>
          <p:nvPr>
            <p:ph type="sldNum" sz="quarter" idx="5"/>
          </p:nvPr>
        </p:nvSpPr>
        <p:spPr/>
        <p:txBody>
          <a:bodyPr/>
          <a:lstStyle/>
          <a:p>
            <a:fld id="{8332FE0C-FC2A-4D42-B5CC-DF2CEB810708}" type="slidenum">
              <a:t>4</a:t>
            </a:fld>
            <a:endParaRPr lang="en-US"/>
          </a:p>
        </p:txBody>
      </p:sp>
    </p:spTree>
    <p:extLst>
      <p:ext uri="{BB962C8B-B14F-4D97-AF65-F5344CB8AC3E}">
        <p14:creationId xmlns:p14="http://schemas.microsoft.com/office/powerpoint/2010/main" val="2957227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介绍了考试安排。获得我校卓越人才和创新人才拟录取资格的考生，须参加青岛市统一组织的初中学业水平考试。初中学业水平考试录取投档分数不低于青岛西海岸新区2024年公办普通高中普通班录取工作线。初中学业水平考试第一组合达到B等及以上等级。艺术与实验操作科目学业水平考试为合格等级。被我校自主招生批次录取的学生，不再参加后续其他批次的录取。
Original Content:
{"InputLanguage":"zh", "partialOverwrite": true, "Title":"考试安排" }
（六）正式录取
获得我校卓越人才和创新人才拟录取资格的考生，须参加青岛市统一组织的初中学业水平考试，并同时符合下列条件，方能获得正式录取：
1.初中学业水平考试录取投档分数（语文数学英语成绩+政策性加分）不低于青岛西海岸新区2024年公办普通高中普通班录取工作线。
2.初中学业水平考试第一组合达到B等及以上等级；
3.艺术与实验操作（物理或化学、生物）科目学业水平考试为合格等级。
被我校自主招生批次录取的学生，不再参加后续其他批次的录取。
</a:t>
            </a:r>
          </a:p>
        </p:txBody>
      </p:sp>
      <p:sp>
        <p:nvSpPr>
          <p:cNvPr id="4" name="Slide Number Placeholder 3"/>
          <p:cNvSpPr>
            <a:spLocks noGrp="1"/>
          </p:cNvSpPr>
          <p:nvPr>
            <p:ph type="sldNum" sz="quarter" idx="5"/>
          </p:nvPr>
        </p:nvSpPr>
        <p:spPr/>
        <p:txBody>
          <a:bodyPr/>
          <a:lstStyle/>
          <a:p>
            <a:fld id="{8332FE0C-FC2A-4D42-B5CC-DF2CEB810708}" type="slidenum">
              <a:t>40</a:t>
            </a:fld>
            <a:endParaRPr lang="en-US"/>
          </a:p>
        </p:txBody>
      </p:sp>
    </p:spTree>
    <p:extLst>
      <p:ext uri="{BB962C8B-B14F-4D97-AF65-F5344CB8AC3E}">
        <p14:creationId xmlns:p14="http://schemas.microsoft.com/office/powerpoint/2010/main" val="1890614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了招生工作的保障机制，包括组织保障，制度保障和咨询与监督。学校成立了招生工作领导小组，成员包括校长、书记、学校有关处室负责人和教师代表、家长委员会代表。建立了公示制度、诚信制度、责任追究制度、监督制度和保密制度。提供了咨询及监督电话和咨询时间。
Original Content:
七、保障机制
（一）组织保障
学校成立招生工作领导小组，组长由校长、书记担任，成员由学校有关处室负责人和教师代表、家长委员会代表组成。招生工作分工负责，重大问题集体研究决定。领导小组见附件。
（二）制度保障
建立公示制度、诚信制度、责任追究制度、监督制度和保密制度，招生领导小组与招生录取有关人员签订诚信协议，建立诚信档案，充分体现公平、公正和公开的原则。
（三）咨询与监督
1.咨询及监督电话：0532—86951586，86951584。
2.咨询时间：
周一至周五上午8:00-11:30，下午14:00-17:00。
本招生方案由青岛西海岸新区第一高级中学招生工作领导小组负责解释。
</a:t>
            </a:r>
          </a:p>
        </p:txBody>
      </p:sp>
      <p:sp>
        <p:nvSpPr>
          <p:cNvPr id="4" name="Slide Number Placeholder 3"/>
          <p:cNvSpPr>
            <a:spLocks noGrp="1"/>
          </p:cNvSpPr>
          <p:nvPr>
            <p:ph type="sldNum" sz="quarter" idx="5"/>
          </p:nvPr>
        </p:nvSpPr>
        <p:spPr/>
        <p:txBody>
          <a:bodyPr/>
          <a:lstStyle/>
          <a:p>
            <a:fld id="{8332FE0C-FC2A-4D42-B5CC-DF2CEB810708}" type="slidenum">
              <a:t>41</a:t>
            </a:fld>
            <a:endParaRPr lang="en-US"/>
          </a:p>
        </p:txBody>
      </p:sp>
    </p:spTree>
    <p:extLst>
      <p:ext uri="{BB962C8B-B14F-4D97-AF65-F5344CB8AC3E}">
        <p14:creationId xmlns:p14="http://schemas.microsoft.com/office/powerpoint/2010/main" val="1356706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我们的指导思想是招收具有学科特长和创新潜质的学生，以推动学校的多样化和特色化发展。我们致力于满足不同潜质学生的发展需求，培养创新人才，实现学生的高水平发展。
Original Content:
一、指导思想
招收具有学科特长、创新潜质的学生，推动学校多样化、特色化发展，满足不同潜质学生的发展需求，培养创新人才，实现学生高水平发展。
</a:t>
            </a:r>
          </a:p>
        </p:txBody>
      </p:sp>
      <p:sp>
        <p:nvSpPr>
          <p:cNvPr id="4" name="Slide Number Placeholder 3"/>
          <p:cNvSpPr>
            <a:spLocks noGrp="1"/>
          </p:cNvSpPr>
          <p:nvPr>
            <p:ph type="sldNum" sz="quarter" idx="5"/>
          </p:nvPr>
        </p:nvSpPr>
        <p:spPr/>
        <p:txBody>
          <a:bodyPr/>
          <a:lstStyle/>
          <a:p>
            <a:fld id="{8332FE0C-FC2A-4D42-B5CC-DF2CEB810708}" type="slidenum">
              <a:t>42</a:t>
            </a:fld>
            <a:endParaRPr lang="en-US"/>
          </a:p>
        </p:txBody>
      </p:sp>
    </p:spTree>
    <p:extLst>
      <p:ext uri="{BB962C8B-B14F-4D97-AF65-F5344CB8AC3E}">
        <p14:creationId xmlns:p14="http://schemas.microsoft.com/office/powerpoint/2010/main" val="23931785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本次招生面向西海岸新区全区，计划招收创新人才240人。
Original Content:
二、招生范围及计划
面向西海岸新区全区，招收创新人才240人。
</a:t>
            </a:r>
          </a:p>
        </p:txBody>
      </p:sp>
      <p:sp>
        <p:nvSpPr>
          <p:cNvPr id="4" name="Slide Number Placeholder 3"/>
          <p:cNvSpPr>
            <a:spLocks noGrp="1"/>
          </p:cNvSpPr>
          <p:nvPr>
            <p:ph type="sldNum" sz="quarter" idx="5"/>
          </p:nvPr>
        </p:nvSpPr>
        <p:spPr/>
        <p:txBody>
          <a:bodyPr/>
          <a:lstStyle/>
          <a:p>
            <a:fld id="{8332FE0C-FC2A-4D42-B5CC-DF2CEB810708}" type="slidenum">
              <a:t>43</a:t>
            </a:fld>
            <a:endParaRPr lang="en-US"/>
          </a:p>
        </p:txBody>
      </p:sp>
    </p:spTree>
    <p:extLst>
      <p:ext uri="{BB962C8B-B14F-4D97-AF65-F5344CB8AC3E}">
        <p14:creationId xmlns:p14="http://schemas.microsoft.com/office/powerpoint/2010/main" val="301453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本次招生对象为西海岸新区全区初中学校应届毕业生和办理了外地回青的应届考生。
Original Content:
三、招生对象
西海岸新区全区初中学校应届毕业生、办理了外地回青的应届考生。
</a:t>
            </a:r>
          </a:p>
        </p:txBody>
      </p:sp>
      <p:sp>
        <p:nvSpPr>
          <p:cNvPr id="4" name="Slide Number Placeholder 3"/>
          <p:cNvSpPr>
            <a:spLocks noGrp="1"/>
          </p:cNvSpPr>
          <p:nvPr>
            <p:ph type="sldNum" sz="quarter" idx="5"/>
          </p:nvPr>
        </p:nvSpPr>
        <p:spPr/>
        <p:txBody>
          <a:bodyPr/>
          <a:lstStyle/>
          <a:p>
            <a:fld id="{8332FE0C-FC2A-4D42-B5CC-DF2CEB810708}" type="slidenum">
              <a:t>44</a:t>
            </a:fld>
            <a:endParaRPr lang="en-US"/>
          </a:p>
        </p:txBody>
      </p:sp>
    </p:spTree>
    <p:extLst>
      <p:ext uri="{BB962C8B-B14F-4D97-AF65-F5344CB8AC3E}">
        <p14:creationId xmlns:p14="http://schemas.microsoft.com/office/powerpoint/2010/main" val="4138010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报名须同时符合以下条件：热爱祖国，遵纪守法，具有良好的道德情操，有良好的生活、卫生习惯，身心健康。初中学业水平考试第二组合（地理、生物）不低于C 等级。信息技术学业水平考试为合格等级。初中综合素质评定基础性发展目标均为A等。
Original Content:
四、报名条件
报名须同时符合以下条件：
（一）热爱祖国，遵纪守法，具有良好的道德情操，有良好的生活、卫生习惯，身心健康；
（二）初中学业水平考试第二组合（地理、生物）不低于C 等级（青岛市以外的外地回区考生需参加第二组合考试并获得C等及以上方能获得最终录取资格）；
（三）信息技术学业水平考试为合格等级；
（四）初中综合素质评定基础性发展目标均为A等；
</a:t>
            </a:r>
          </a:p>
        </p:txBody>
      </p:sp>
      <p:sp>
        <p:nvSpPr>
          <p:cNvPr id="4" name="Slide Number Placeholder 3"/>
          <p:cNvSpPr>
            <a:spLocks noGrp="1"/>
          </p:cNvSpPr>
          <p:nvPr>
            <p:ph type="sldNum" sz="quarter" idx="5"/>
          </p:nvPr>
        </p:nvSpPr>
        <p:spPr/>
        <p:txBody>
          <a:bodyPr/>
          <a:lstStyle/>
          <a:p>
            <a:fld id="{8332FE0C-FC2A-4D42-B5CC-DF2CEB810708}" type="slidenum">
              <a:t>45</a:t>
            </a:fld>
            <a:endParaRPr lang="en-US"/>
          </a:p>
        </p:txBody>
      </p:sp>
    </p:spTree>
    <p:extLst>
      <p:ext uri="{BB962C8B-B14F-4D97-AF65-F5344CB8AC3E}">
        <p14:creationId xmlns:p14="http://schemas.microsoft.com/office/powerpoint/2010/main" val="223624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本次招生范围为新区所有实行自主招生的高中学校面向全区招生。
Original Content:
三、招生范围
新区所有实行自主招生的高中学校面向全区招生。
</a:t>
            </a:r>
          </a:p>
        </p:txBody>
      </p:sp>
      <p:sp>
        <p:nvSpPr>
          <p:cNvPr id="4" name="Slide Number Placeholder 3"/>
          <p:cNvSpPr>
            <a:spLocks noGrp="1"/>
          </p:cNvSpPr>
          <p:nvPr>
            <p:ph type="sldNum" sz="quarter" idx="5"/>
          </p:nvPr>
        </p:nvSpPr>
        <p:spPr/>
        <p:txBody>
          <a:bodyPr/>
          <a:lstStyle/>
          <a:p>
            <a:fld id="{8332FE0C-FC2A-4D42-B5CC-DF2CEB810708}" type="slidenum">
              <a:t>5</a:t>
            </a:fld>
            <a:endParaRPr lang="en-US"/>
          </a:p>
        </p:txBody>
      </p:sp>
    </p:spTree>
    <p:extLst>
      <p:ext uri="{BB962C8B-B14F-4D97-AF65-F5344CB8AC3E}">
        <p14:creationId xmlns:p14="http://schemas.microsoft.com/office/powerpoint/2010/main" val="29348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报名参加自主招生考试的学生，必须符合普通高中招生报名条件，品学兼优，或在某一学科、某一领域具有明显的学习潜质或才能。具体要求见各高中学校自主招生实施方案。
Original Content:
四、报名条件
报名参加自主招生考试的学生，必须符合普通高中招生报名条件，品学兼优，或在某一学科、某一领域（如创新发明、信息技术、自然科学、文学创作等）具有明显的学习潜质或才能。
具体要求见各高中学校自主招生实施方案。
</a:t>
            </a:r>
          </a:p>
        </p:txBody>
      </p:sp>
      <p:sp>
        <p:nvSpPr>
          <p:cNvPr id="4" name="Slide Number Placeholder 3"/>
          <p:cNvSpPr>
            <a:spLocks noGrp="1"/>
          </p:cNvSpPr>
          <p:nvPr>
            <p:ph type="sldNum" sz="quarter" idx="5"/>
          </p:nvPr>
        </p:nvSpPr>
        <p:spPr/>
        <p:txBody>
          <a:bodyPr/>
          <a:lstStyle/>
          <a:p>
            <a:fld id="{8332FE0C-FC2A-4D42-B5CC-DF2CEB810708}" type="slidenum">
              <a:t>6</a:t>
            </a:fld>
            <a:endParaRPr lang="en-US"/>
          </a:p>
        </p:txBody>
      </p:sp>
    </p:spTree>
    <p:extLst>
      <p:ext uri="{BB962C8B-B14F-4D97-AF65-F5344CB8AC3E}">
        <p14:creationId xmlns:p14="http://schemas.microsoft.com/office/powerpoint/2010/main" val="169511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在自主招生考试中，只能设置一个报考志愿，也就是说只能填报一所学校。
Original Content:
五、志愿设置
自主招生考试设置1个报考志愿，只能填报1所学校。
</a:t>
            </a:r>
          </a:p>
        </p:txBody>
      </p:sp>
      <p:sp>
        <p:nvSpPr>
          <p:cNvPr id="4" name="Slide Number Placeholder 3"/>
          <p:cNvSpPr>
            <a:spLocks noGrp="1"/>
          </p:cNvSpPr>
          <p:nvPr>
            <p:ph type="sldNum" sz="quarter" idx="5"/>
          </p:nvPr>
        </p:nvSpPr>
        <p:spPr/>
        <p:txBody>
          <a:bodyPr/>
          <a:lstStyle/>
          <a:p>
            <a:fld id="{8332FE0C-FC2A-4D42-B5CC-DF2CEB810708}" type="slidenum">
              <a:t>7</a:t>
            </a:fld>
            <a:endParaRPr lang="en-US"/>
          </a:p>
        </p:txBody>
      </p:sp>
    </p:spTree>
    <p:extLst>
      <p:ext uri="{BB962C8B-B14F-4D97-AF65-F5344CB8AC3E}">
        <p14:creationId xmlns:p14="http://schemas.microsoft.com/office/powerpoint/2010/main" val="3871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本地考生到学籍所在初中学校报名，由初中学校汇总后上传报名平台；外地回区考生到区局招生考试部报名。接下来进行材料审核及提报。
Original Content:
（一）自主招生报名
本地考生到学籍所在初中学校报名，由初中学校汇总后上传报名平台；外地回区考生到区局招生考试部报名。
（二）材料审核及提报
</a:t>
            </a:r>
          </a:p>
        </p:txBody>
      </p:sp>
      <p:sp>
        <p:nvSpPr>
          <p:cNvPr id="4" name="Slide Number Placeholder 3"/>
          <p:cNvSpPr>
            <a:spLocks noGrp="1"/>
          </p:cNvSpPr>
          <p:nvPr>
            <p:ph type="sldNum" sz="quarter" idx="5"/>
          </p:nvPr>
        </p:nvSpPr>
        <p:spPr/>
        <p:txBody>
          <a:bodyPr/>
          <a:lstStyle/>
          <a:p>
            <a:fld id="{8332FE0C-FC2A-4D42-B5CC-DF2CEB810708}" type="slidenum">
              <a:t>8</a:t>
            </a:fld>
            <a:endParaRPr lang="en-US"/>
          </a:p>
        </p:txBody>
      </p:sp>
    </p:spTree>
    <p:extLst>
      <p:ext uri="{BB962C8B-B14F-4D97-AF65-F5344CB8AC3E}">
        <p14:creationId xmlns:p14="http://schemas.microsoft.com/office/powerpoint/2010/main" val="2257709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根据各高中学校自主招生实施方案要求，各初中学校组织参加自主招生的学生准备报名材料并做好材料审核，按时将相关报名表、汇总表等材料报教科院初中部。
Original Content:
（二）材料审核及提报
根据各高中学校自主招生实施方案要求，各初中学校组织参加自主招生的学生准备报名材料并做好材料审核，按时将相关报名表、汇总表等材料报教科院初中部。
七、选拔方式
</a:t>
            </a:r>
          </a:p>
        </p:txBody>
      </p:sp>
      <p:sp>
        <p:nvSpPr>
          <p:cNvPr id="4" name="Slide Number Placeholder 3"/>
          <p:cNvSpPr>
            <a:spLocks noGrp="1"/>
          </p:cNvSpPr>
          <p:nvPr>
            <p:ph type="sldNum" sz="quarter" idx="5"/>
          </p:nvPr>
        </p:nvSpPr>
        <p:spPr/>
        <p:txBody>
          <a:bodyPr/>
          <a:lstStyle/>
          <a:p>
            <a:fld id="{8332FE0C-FC2A-4D42-B5CC-DF2CEB810708}" type="slidenum">
              <a:t>9</a:t>
            </a:fld>
            <a:endParaRPr lang="en-US"/>
          </a:p>
        </p:txBody>
      </p:sp>
    </p:spTree>
    <p:extLst>
      <p:ext uri="{BB962C8B-B14F-4D97-AF65-F5344CB8AC3E}">
        <p14:creationId xmlns:p14="http://schemas.microsoft.com/office/powerpoint/2010/main" val="102443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70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72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451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297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177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436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627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78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39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0335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852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712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3A722-A585-0062-C8F8-6EF1AB31CAB2}"/>
              </a:ext>
            </a:extLst>
          </p:cNvPr>
          <p:cNvSpPr>
            <a:spLocks noGrp="1"/>
          </p:cNvSpPr>
          <p:nvPr>
            <p:ph type="ctrTitle"/>
          </p:nvPr>
        </p:nvSpPr>
        <p:spPr>
          <a:xfrm>
            <a:off x="3836504" y="758951"/>
            <a:ext cx="7319175" cy="3374931"/>
          </a:xfrm>
        </p:spPr>
        <p:txBody>
          <a:bodyPr>
            <a:normAutofit/>
          </a:bodyPr>
          <a:lstStyle/>
          <a:p>
            <a:r>
              <a:rPr lang="en-US" sz="5600"/>
              <a:t>青岛西海岸新区教育和体育局关于做好2024年普通高中自主招生工作的通知</a:t>
            </a:r>
          </a:p>
        </p:txBody>
      </p:sp>
      <p:pic>
        <p:nvPicPr>
          <p:cNvPr id="15" name="Graphic 14" descr="Checkmark">
            <a:extLst>
              <a:ext uri="{FF2B5EF4-FFF2-40B4-BE49-F238E27FC236}">
                <a16:creationId xmlns:a16="http://schemas.microsoft.com/office/drawing/2014/main" id="{02D98A71-C20A-76AE-C1E8-76CB5F618D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0973" y="1790485"/>
            <a:ext cx="2758331" cy="2758331"/>
          </a:xfrm>
          <a:prstGeom prst="rect">
            <a:avLst/>
          </a:prstGeom>
        </p:spPr>
      </p:pic>
      <p:cxnSp>
        <p:nvCxnSpPr>
          <p:cNvPr id="20" name="Straight Connector 19">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851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398044-E587-0675-5514-02CA60ABB200}"/>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选拔方式: 选拔</a:t>
            </a:r>
          </a:p>
        </p:txBody>
      </p:sp>
      <p:sp>
        <p:nvSpPr>
          <p:cNvPr id="3" name="Content Placeholder 2">
            <a:extLst>
              <a:ext uri="{FF2B5EF4-FFF2-40B4-BE49-F238E27FC236}">
                <a16:creationId xmlns:a16="http://schemas.microsoft.com/office/drawing/2014/main" id="{22493E30-4518-DB33-A556-6AE21B41C80A}"/>
              </a:ext>
            </a:extLst>
          </p:cNvPr>
          <p:cNvSpPr>
            <a:spLocks noGrp="1"/>
          </p:cNvSpPr>
          <p:nvPr>
            <p:ph idx="1"/>
          </p:nvPr>
        </p:nvSpPr>
        <p:spPr>
          <a:xfrm>
            <a:off x="5231958" y="605896"/>
            <a:ext cx="5923721" cy="5646208"/>
          </a:xfrm>
        </p:spPr>
        <p:txBody>
          <a:bodyPr anchor="ctr">
            <a:normAutofit/>
          </a:bodyPr>
          <a:lstStyle/>
          <a:p>
            <a:pPr>
              <a:lnSpc>
                <a:spcPct val="90000"/>
              </a:lnSpc>
            </a:pPr>
            <a:r>
              <a:rPr lang="ja-JP" altLang="en-US" sz="2400"/>
              <a:t>选拔方式</a:t>
            </a:r>
          </a:p>
          <a:p>
            <a:pPr lvl="1">
              <a:lnSpc>
                <a:spcPct val="90000"/>
              </a:lnSpc>
            </a:pPr>
            <a:r>
              <a:rPr lang="ja-JP" altLang="en-US" sz="2400"/>
              <a:t>学生自愿</a:t>
            </a:r>
          </a:p>
          <a:p>
            <a:pPr lvl="1">
              <a:lnSpc>
                <a:spcPct val="90000"/>
              </a:lnSpc>
            </a:pPr>
            <a:r>
              <a:rPr lang="ja-JP" altLang="en-US" sz="2400"/>
              <a:t>初中学校推荐</a:t>
            </a:r>
          </a:p>
          <a:p>
            <a:pPr lvl="1">
              <a:lnSpc>
                <a:spcPct val="90000"/>
              </a:lnSpc>
            </a:pPr>
            <a:r>
              <a:rPr lang="ja-JP" altLang="en-US" sz="2400"/>
              <a:t>高中学校测试</a:t>
            </a:r>
          </a:p>
          <a:p>
            <a:pPr>
              <a:lnSpc>
                <a:spcPct val="90000"/>
              </a:lnSpc>
            </a:pPr>
            <a:r>
              <a:rPr lang="ja-JP" altLang="en-US" sz="2400"/>
              <a:t>测试项目</a:t>
            </a:r>
          </a:p>
          <a:p>
            <a:pPr lvl="1">
              <a:lnSpc>
                <a:spcPct val="90000"/>
              </a:lnSpc>
            </a:pPr>
            <a:r>
              <a:rPr lang="ja-JP" altLang="en-US" sz="2400"/>
              <a:t>笔试</a:t>
            </a:r>
          </a:p>
          <a:p>
            <a:pPr lvl="1">
              <a:lnSpc>
                <a:spcPct val="90000"/>
              </a:lnSpc>
            </a:pPr>
            <a:r>
              <a:rPr lang="ja-JP" altLang="en-US" sz="2400"/>
              <a:t>面试</a:t>
            </a:r>
          </a:p>
          <a:p>
            <a:pPr>
              <a:lnSpc>
                <a:spcPct val="90000"/>
              </a:lnSpc>
            </a:pPr>
            <a:r>
              <a:rPr lang="ja-JP" altLang="en-US" sz="2400"/>
              <a:t>笔试科目</a:t>
            </a:r>
          </a:p>
          <a:p>
            <a:pPr lvl="1">
              <a:lnSpc>
                <a:spcPct val="90000"/>
              </a:lnSpc>
            </a:pPr>
            <a:r>
              <a:rPr lang="ja-JP" altLang="en-US" sz="2400"/>
              <a:t>理科素养测试</a:t>
            </a:r>
          </a:p>
          <a:p>
            <a:pPr lvl="1">
              <a:lnSpc>
                <a:spcPct val="90000"/>
              </a:lnSpc>
            </a:pPr>
            <a:r>
              <a:rPr lang="ja-JP" altLang="en-US" sz="2400"/>
              <a:t>文科素养测试</a:t>
            </a:r>
          </a:p>
          <a:p>
            <a:pPr>
              <a:lnSpc>
                <a:spcPct val="90000"/>
              </a:lnSpc>
            </a:pPr>
            <a:r>
              <a:rPr lang="ja-JP" altLang="en-US" sz="2400"/>
              <a:t>面试考查</a:t>
            </a:r>
          </a:p>
          <a:p>
            <a:pPr>
              <a:lnSpc>
                <a:spcPct val="90000"/>
              </a:lnSpc>
            </a:pPr>
            <a:r>
              <a:rPr lang="ja-JP" altLang="en-US" sz="2400"/>
              <a:t>考试安排</a:t>
            </a:r>
            <a:endParaRPr lang="en-US" sz="2400"/>
          </a:p>
        </p:txBody>
      </p:sp>
    </p:spTree>
    <p:extLst>
      <p:ext uri="{BB962C8B-B14F-4D97-AF65-F5344CB8AC3E}">
        <p14:creationId xmlns:p14="http://schemas.microsoft.com/office/powerpoint/2010/main" val="279794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DB06E7-FB58-54BD-60E2-765CA5B02089}"/>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选拔方式: 公示</a:t>
            </a:r>
          </a:p>
        </p:txBody>
      </p:sp>
      <p:sp>
        <p:nvSpPr>
          <p:cNvPr id="3" name="Content Placeholder 2">
            <a:extLst>
              <a:ext uri="{FF2B5EF4-FFF2-40B4-BE49-F238E27FC236}">
                <a16:creationId xmlns:a16="http://schemas.microsoft.com/office/drawing/2014/main" id="{4718840E-D7AE-2E1B-E234-40B825D00DEA}"/>
              </a:ext>
            </a:extLst>
          </p:cNvPr>
          <p:cNvSpPr>
            <a:spLocks noGrp="1"/>
          </p:cNvSpPr>
          <p:nvPr>
            <p:ph idx="1"/>
          </p:nvPr>
        </p:nvSpPr>
        <p:spPr>
          <a:xfrm>
            <a:off x="5231958" y="605896"/>
            <a:ext cx="5923721" cy="5646208"/>
          </a:xfrm>
        </p:spPr>
        <p:txBody>
          <a:bodyPr anchor="ctr">
            <a:normAutofit/>
          </a:bodyPr>
          <a:lstStyle/>
          <a:p>
            <a:r>
              <a:rPr lang="ja-JP" altLang="en-US" sz="2400"/>
              <a:t>高中学校确定自主招生拟录取资格名单</a:t>
            </a:r>
          </a:p>
          <a:p>
            <a:pPr lvl="1"/>
            <a:r>
              <a:rPr lang="ja-JP" altLang="en-US" sz="2400"/>
              <a:t>发考生所在初中学校公示</a:t>
            </a:r>
            <a:r>
              <a:rPr lang="en-US" altLang="ja-JP" sz="2400"/>
              <a:t>3</a:t>
            </a:r>
            <a:r>
              <a:rPr lang="ja-JP" altLang="en-US" sz="2400"/>
              <a:t>天无异议</a:t>
            </a:r>
          </a:p>
          <a:p>
            <a:pPr lvl="1"/>
            <a:r>
              <a:rPr lang="ja-JP" altLang="en-US" sz="2400"/>
              <a:t>报区局招生考试部</a:t>
            </a:r>
            <a:endParaRPr lang="en-US" sz="2400"/>
          </a:p>
        </p:txBody>
      </p:sp>
    </p:spTree>
    <p:extLst>
      <p:ext uri="{BB962C8B-B14F-4D97-AF65-F5344CB8AC3E}">
        <p14:creationId xmlns:p14="http://schemas.microsoft.com/office/powerpoint/2010/main" val="88773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2A8221-9EF7-4969-A876-40CCA96B46E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录取规定</a:t>
            </a:r>
          </a:p>
        </p:txBody>
      </p:sp>
      <p:sp>
        <p:nvSpPr>
          <p:cNvPr id="3" name="Content Placeholder 2">
            <a:extLst>
              <a:ext uri="{FF2B5EF4-FFF2-40B4-BE49-F238E27FC236}">
                <a16:creationId xmlns:a16="http://schemas.microsoft.com/office/drawing/2014/main" id="{69C56751-CA46-673A-B482-36182DC8FDE4}"/>
              </a:ext>
            </a:extLst>
          </p:cNvPr>
          <p:cNvSpPr>
            <a:spLocks noGrp="1"/>
          </p:cNvSpPr>
          <p:nvPr>
            <p:ph idx="1"/>
          </p:nvPr>
        </p:nvSpPr>
        <p:spPr>
          <a:xfrm>
            <a:off x="5231958" y="605896"/>
            <a:ext cx="5923721" cy="5646208"/>
          </a:xfrm>
        </p:spPr>
        <p:txBody>
          <a:bodyPr anchor="ctr">
            <a:normAutofit/>
          </a:bodyPr>
          <a:lstStyle/>
          <a:p>
            <a:r>
              <a:rPr lang="ja-JP" altLang="en-US" sz="2400"/>
              <a:t>自主招生录取规定具体见各高中学校的自主招生实施方案</a:t>
            </a:r>
          </a:p>
          <a:p>
            <a:pPr lvl="1"/>
            <a:r>
              <a:rPr lang="ja-JP" altLang="en-US" sz="2400"/>
              <a:t>获得普通高中自主招生拟录取资格的考生，必须参加</a:t>
            </a:r>
            <a:r>
              <a:rPr lang="en-US" altLang="ja-JP" sz="2400"/>
              <a:t>2024</a:t>
            </a:r>
            <a:r>
              <a:rPr lang="ja-JP" altLang="en-US" sz="2400"/>
              <a:t>年青岛西海岸新区初中学业水平考试</a:t>
            </a:r>
          </a:p>
          <a:p>
            <a:pPr lvl="1"/>
            <a:r>
              <a:rPr lang="ja-JP" altLang="en-US" sz="2400"/>
              <a:t>被自主招生批次录取的考生，不再参加后续其他批次志愿的录取</a:t>
            </a:r>
          </a:p>
          <a:p>
            <a:pPr lvl="1"/>
            <a:r>
              <a:rPr lang="ja-JP" altLang="en-US" sz="2400"/>
              <a:t>未被自主招生录取的考生，根据报考志愿继续参加后续其他批次志愿的录取</a:t>
            </a:r>
            <a:endParaRPr lang="en-US" sz="2400"/>
          </a:p>
        </p:txBody>
      </p:sp>
    </p:spTree>
    <p:extLst>
      <p:ext uri="{BB962C8B-B14F-4D97-AF65-F5344CB8AC3E}">
        <p14:creationId xmlns:p14="http://schemas.microsoft.com/office/powerpoint/2010/main" val="29851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acher helping student with assignment">
            <a:extLst>
              <a:ext uri="{FF2B5EF4-FFF2-40B4-BE49-F238E27FC236}">
                <a16:creationId xmlns:a16="http://schemas.microsoft.com/office/drawing/2014/main" id="{8E77EC23-1D37-47FA-8428-EE7EA55D5451}"/>
              </a:ext>
            </a:extLst>
          </p:cNvPr>
          <p:cNvPicPr>
            <a:picLocks noGrp="1" noChangeAspect="1"/>
          </p:cNvPicPr>
          <p:nvPr>
            <p:ph sz="half" idx="1"/>
          </p:nvPr>
        </p:nvPicPr>
        <p:blipFill rotWithShape="1">
          <a:blip r:embed="rId3">
            <a:alphaModFix amt="35000"/>
          </a:blip>
          <a:srcRect t="3719" b="12012"/>
          <a:stretch/>
        </p:blipFill>
        <p:spPr>
          <a:xfrm>
            <a:off x="20" y="10"/>
            <a:ext cx="12191980" cy="6857990"/>
          </a:xfrm>
          <a:prstGeom prst="rect">
            <a:avLst/>
          </a:prstGeom>
        </p:spPr>
      </p:pic>
      <p:sp>
        <p:nvSpPr>
          <p:cNvPr id="2" name="Title 1">
            <a:extLst>
              <a:ext uri="{FF2B5EF4-FFF2-40B4-BE49-F238E27FC236}">
                <a16:creationId xmlns:a16="http://schemas.microsoft.com/office/drawing/2014/main" id="{3DB6A1D2-FF84-40A7-9E7E-19137141056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普通高中自主招生考试工作</a:t>
            </a:r>
          </a:p>
        </p:txBody>
      </p:sp>
      <p:cxnSp>
        <p:nvCxnSpPr>
          <p:cNvPr id="16" name="Straight Connector 1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0A16374-56F9-F3E1-20DB-0C3599B4EF9D}"/>
              </a:ext>
            </a:extLst>
          </p:cNvPr>
          <p:cNvSpPr>
            <a:spLocks noGrp="1"/>
          </p:cNvSpPr>
          <p:nvPr>
            <p:ph sz="half" idx="2"/>
          </p:nvPr>
        </p:nvSpPr>
        <p:spPr>
          <a:xfrm>
            <a:off x="1097280" y="2108201"/>
            <a:ext cx="10058400" cy="3760891"/>
          </a:xfrm>
        </p:spPr>
        <p:txBody>
          <a:bodyPr vert="horz" lIns="0" tIns="45720" rIns="0" bIns="45720" rtlCol="0">
            <a:normAutofit/>
          </a:bodyPr>
          <a:lstStyle/>
          <a:p>
            <a:r>
              <a:rPr lang="ja-JP" altLang="en-US"/>
              <a:t>按照有关部署要求稳步推进</a:t>
            </a:r>
          </a:p>
          <a:p>
            <a:pPr lvl="1"/>
            <a:r>
              <a:rPr lang="ja-JP" altLang="en-US"/>
              <a:t>日程安排见附件</a:t>
            </a:r>
            <a:r>
              <a:rPr lang="en-US" altLang="ja-JP"/>
              <a:t>1</a:t>
            </a:r>
          </a:p>
          <a:p>
            <a:r>
              <a:rPr lang="ja-JP" altLang="en-US"/>
              <a:t>各学校要成立自主招生工作委员会</a:t>
            </a:r>
          </a:p>
          <a:p>
            <a:pPr lvl="1"/>
            <a:r>
              <a:rPr lang="ja-JP" altLang="en-US"/>
              <a:t>研究制定本校自主招生实施方案</a:t>
            </a:r>
          </a:p>
          <a:p>
            <a:pPr lvl="1"/>
            <a:r>
              <a:rPr lang="ja-JP" altLang="en-US"/>
              <a:t>明确分工，责任到人</a:t>
            </a:r>
          </a:p>
          <a:p>
            <a:pPr lvl="1"/>
            <a:r>
              <a:rPr lang="ja-JP" altLang="en-US"/>
              <a:t>确保自主招生工作顺利开展</a:t>
            </a:r>
          </a:p>
          <a:p>
            <a:pPr lvl="1"/>
            <a:r>
              <a:rPr lang="ja-JP" altLang="en-US"/>
              <a:t>自主招生工作委员会成员须符合有关回避规定</a:t>
            </a:r>
            <a:endParaRPr lang="en-US"/>
          </a:p>
        </p:txBody>
      </p:sp>
      <p:sp>
        <p:nvSpPr>
          <p:cNvPr id="18" name="Rectangle 17">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18864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51686C-A724-AF4F-FE49-59C93A638A9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相关要求: 各学校要求</a:t>
            </a:r>
          </a:p>
        </p:txBody>
      </p:sp>
      <p:sp>
        <p:nvSpPr>
          <p:cNvPr id="3" name="Content Placeholder 2">
            <a:extLst>
              <a:ext uri="{FF2B5EF4-FFF2-40B4-BE49-F238E27FC236}">
                <a16:creationId xmlns:a16="http://schemas.microsoft.com/office/drawing/2014/main" id="{238AEE00-0DC3-F5A6-03F3-1C7664674053}"/>
              </a:ext>
            </a:extLst>
          </p:cNvPr>
          <p:cNvSpPr>
            <a:spLocks noGrp="1"/>
          </p:cNvSpPr>
          <p:nvPr>
            <p:ph idx="1"/>
          </p:nvPr>
        </p:nvSpPr>
        <p:spPr>
          <a:xfrm>
            <a:off x="5231958" y="605896"/>
            <a:ext cx="5923721" cy="5646208"/>
          </a:xfrm>
        </p:spPr>
        <p:txBody>
          <a:bodyPr anchor="ctr">
            <a:normAutofit/>
          </a:bodyPr>
          <a:lstStyle/>
          <a:p>
            <a:pPr>
              <a:lnSpc>
                <a:spcPct val="90000"/>
              </a:lnSpc>
            </a:pPr>
            <a:r>
              <a:rPr lang="ja-JP" altLang="en-US" sz="2200"/>
              <a:t>各学校要成立自主招生工作委员会</a:t>
            </a:r>
          </a:p>
          <a:p>
            <a:pPr lvl="1">
              <a:lnSpc>
                <a:spcPct val="90000"/>
              </a:lnSpc>
            </a:pPr>
            <a:r>
              <a:rPr lang="ja-JP" altLang="en-US" sz="2200"/>
              <a:t>研究制定本校自主招生实施方案</a:t>
            </a:r>
          </a:p>
          <a:p>
            <a:pPr lvl="1">
              <a:lnSpc>
                <a:spcPct val="90000"/>
              </a:lnSpc>
            </a:pPr>
            <a:r>
              <a:rPr lang="ja-JP" altLang="en-US" sz="2200"/>
              <a:t>明确分工，责任到人</a:t>
            </a:r>
          </a:p>
          <a:p>
            <a:pPr lvl="1">
              <a:lnSpc>
                <a:spcPct val="90000"/>
              </a:lnSpc>
            </a:pPr>
            <a:r>
              <a:rPr lang="ja-JP" altLang="en-US" sz="2200"/>
              <a:t>自主招生工作委员会成员须符合有关回避规定</a:t>
            </a:r>
          </a:p>
          <a:p>
            <a:pPr>
              <a:lnSpc>
                <a:spcPct val="90000"/>
              </a:lnSpc>
            </a:pPr>
            <a:r>
              <a:rPr lang="ja-JP" altLang="en-US" sz="2200"/>
              <a:t>各相关单位要建立招生工作公示制度、诚信制度、复议制度和责任追究制度</a:t>
            </a:r>
          </a:p>
          <a:p>
            <a:pPr lvl="1">
              <a:lnSpc>
                <a:spcPct val="90000"/>
              </a:lnSpc>
            </a:pPr>
            <a:r>
              <a:rPr lang="ja-JP" altLang="en-US" sz="2200"/>
              <a:t>严格按照程序和纪律要求组织实施</a:t>
            </a:r>
          </a:p>
          <a:p>
            <a:pPr lvl="1">
              <a:lnSpc>
                <a:spcPct val="90000"/>
              </a:lnSpc>
            </a:pPr>
            <a:r>
              <a:rPr lang="ja-JP" altLang="en-US" sz="2200"/>
              <a:t>加强对试题保密、考试、录取等环节的管理和监督</a:t>
            </a:r>
          </a:p>
          <a:p>
            <a:pPr lvl="1">
              <a:lnSpc>
                <a:spcPct val="90000"/>
              </a:lnSpc>
            </a:pPr>
            <a:r>
              <a:rPr lang="ja-JP" altLang="en-US" sz="2200"/>
              <a:t>切实规范自主招生的各项工作和操作程序</a:t>
            </a:r>
          </a:p>
          <a:p>
            <a:pPr lvl="1">
              <a:lnSpc>
                <a:spcPct val="90000"/>
              </a:lnSpc>
            </a:pPr>
            <a:r>
              <a:rPr lang="ja-JP" altLang="en-US" sz="2200"/>
              <a:t>确保公开、公正、公平</a:t>
            </a:r>
          </a:p>
          <a:p>
            <a:pPr lvl="1">
              <a:lnSpc>
                <a:spcPct val="90000"/>
              </a:lnSpc>
            </a:pPr>
            <a:r>
              <a:rPr lang="ja-JP" altLang="en-US" sz="2200"/>
              <a:t>报名和测试不得收取任何费用</a:t>
            </a:r>
          </a:p>
          <a:p>
            <a:pPr lvl="1">
              <a:lnSpc>
                <a:spcPct val="90000"/>
              </a:lnSpc>
            </a:pPr>
            <a:r>
              <a:rPr lang="ja-JP" altLang="en-US" sz="2200"/>
              <a:t>对违反招生工作有关规定的，视情节轻重追究学校和相关人员的责任</a:t>
            </a:r>
            <a:endParaRPr lang="en-US" sz="2200"/>
          </a:p>
        </p:txBody>
      </p:sp>
    </p:spTree>
    <p:extLst>
      <p:ext uri="{BB962C8B-B14F-4D97-AF65-F5344CB8AC3E}">
        <p14:creationId xmlns:p14="http://schemas.microsoft.com/office/powerpoint/2010/main" val="271251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9AFA98-19DE-36EA-B471-53755D0C35C5}"/>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相关要求: 各相关单位要求</a:t>
            </a:r>
          </a:p>
        </p:txBody>
      </p:sp>
      <p:sp>
        <p:nvSpPr>
          <p:cNvPr id="3" name="Content Placeholder 2">
            <a:extLst>
              <a:ext uri="{FF2B5EF4-FFF2-40B4-BE49-F238E27FC236}">
                <a16:creationId xmlns:a16="http://schemas.microsoft.com/office/drawing/2014/main" id="{4BE463F4-D497-EEC1-9CB7-5E8723EAC7CB}"/>
              </a:ext>
            </a:extLst>
          </p:cNvPr>
          <p:cNvSpPr>
            <a:spLocks noGrp="1"/>
          </p:cNvSpPr>
          <p:nvPr>
            <p:ph idx="1"/>
          </p:nvPr>
        </p:nvSpPr>
        <p:spPr>
          <a:xfrm>
            <a:off x="5231958" y="605896"/>
            <a:ext cx="5923721" cy="5646208"/>
          </a:xfrm>
        </p:spPr>
        <p:txBody>
          <a:bodyPr anchor="ctr">
            <a:normAutofit/>
          </a:bodyPr>
          <a:lstStyle/>
          <a:p>
            <a:pPr>
              <a:lnSpc>
                <a:spcPct val="110000"/>
              </a:lnSpc>
            </a:pPr>
            <a:r>
              <a:rPr lang="ja-JP" altLang="en-US" sz="1700"/>
              <a:t>建立招生工作公示制度、诚信制度、复议制度和责任追究制度</a:t>
            </a:r>
          </a:p>
          <a:p>
            <a:pPr lvl="1">
              <a:lnSpc>
                <a:spcPct val="110000"/>
              </a:lnSpc>
            </a:pPr>
            <a:r>
              <a:rPr lang="ja-JP" altLang="en-US" sz="1700"/>
              <a:t>严格按照程序和纪律要求组织实施</a:t>
            </a:r>
          </a:p>
          <a:p>
            <a:pPr lvl="1">
              <a:lnSpc>
                <a:spcPct val="110000"/>
              </a:lnSpc>
            </a:pPr>
            <a:r>
              <a:rPr lang="ja-JP" altLang="en-US" sz="1700"/>
              <a:t>加强对试题保密、考试、录取等环节的管理和监督</a:t>
            </a:r>
          </a:p>
          <a:p>
            <a:pPr lvl="1">
              <a:lnSpc>
                <a:spcPct val="110000"/>
              </a:lnSpc>
            </a:pPr>
            <a:r>
              <a:rPr lang="ja-JP" altLang="en-US" sz="1700"/>
              <a:t>切实规范自主招生的各项工作和操作程序</a:t>
            </a:r>
          </a:p>
          <a:p>
            <a:pPr>
              <a:lnSpc>
                <a:spcPct val="110000"/>
              </a:lnSpc>
            </a:pPr>
            <a:r>
              <a:rPr lang="ja-JP" altLang="en-US" sz="1700"/>
              <a:t>各相关学校在自主招生过程中要确保公开、公正、公平</a:t>
            </a:r>
          </a:p>
          <a:p>
            <a:pPr lvl="1">
              <a:lnSpc>
                <a:spcPct val="110000"/>
              </a:lnSpc>
            </a:pPr>
            <a:r>
              <a:rPr lang="ja-JP" altLang="en-US" sz="1700"/>
              <a:t>报名和测试不得收取任何费用</a:t>
            </a:r>
          </a:p>
          <a:p>
            <a:pPr lvl="1">
              <a:lnSpc>
                <a:spcPct val="110000"/>
              </a:lnSpc>
            </a:pPr>
            <a:r>
              <a:rPr lang="ja-JP" altLang="en-US" sz="1700"/>
              <a:t>对违反招生工作有关规定的，视情节轻重追究学校和相关人员的责任</a:t>
            </a:r>
          </a:p>
          <a:p>
            <a:pPr>
              <a:lnSpc>
                <a:spcPct val="110000"/>
              </a:lnSpc>
            </a:pPr>
            <a:r>
              <a:rPr lang="ja-JP" altLang="en-US" sz="1700"/>
              <a:t>各相关单位要做好自主招生政策的宣传、解读工作</a:t>
            </a:r>
          </a:p>
          <a:p>
            <a:pPr lvl="1">
              <a:lnSpc>
                <a:spcPct val="110000"/>
              </a:lnSpc>
            </a:pPr>
            <a:r>
              <a:rPr lang="ja-JP" altLang="en-US" sz="1700"/>
              <a:t>通过多种途径为家长、学生和社会提供咨询、指导等服务</a:t>
            </a:r>
          </a:p>
          <a:p>
            <a:pPr lvl="1">
              <a:lnSpc>
                <a:spcPct val="110000"/>
              </a:lnSpc>
            </a:pPr>
            <a:r>
              <a:rPr lang="ja-JP" altLang="en-US" sz="1700"/>
              <a:t>禁止普通高中学校安排人员到初中学校及学生家中进行招生宣传</a:t>
            </a:r>
          </a:p>
          <a:p>
            <a:pPr lvl="1">
              <a:lnSpc>
                <a:spcPct val="110000"/>
              </a:lnSpc>
            </a:pPr>
            <a:r>
              <a:rPr lang="ja-JP" altLang="en-US" sz="1700"/>
              <a:t>若有违反，一经查实，将按有关规定严肃处理</a:t>
            </a:r>
            <a:endParaRPr lang="en-US" sz="1700"/>
          </a:p>
        </p:txBody>
      </p:sp>
    </p:spTree>
    <p:extLst>
      <p:ext uri="{BB962C8B-B14F-4D97-AF65-F5344CB8AC3E}">
        <p14:creationId xmlns:p14="http://schemas.microsoft.com/office/powerpoint/2010/main" val="139590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5FB5D8-971D-C486-57DB-D5D6A7F4F2D5}"/>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附件</a:t>
            </a:r>
          </a:p>
        </p:txBody>
      </p:sp>
      <p:sp>
        <p:nvSpPr>
          <p:cNvPr id="3" name="Content Placeholder 2">
            <a:extLst>
              <a:ext uri="{FF2B5EF4-FFF2-40B4-BE49-F238E27FC236}">
                <a16:creationId xmlns:a16="http://schemas.microsoft.com/office/drawing/2014/main" id="{CA3456E3-D8C2-F768-69A6-752A6F5A54A6}"/>
              </a:ext>
            </a:extLst>
          </p:cNvPr>
          <p:cNvSpPr>
            <a:spLocks noGrp="1"/>
          </p:cNvSpPr>
          <p:nvPr>
            <p:ph idx="1"/>
          </p:nvPr>
        </p:nvSpPr>
        <p:spPr>
          <a:xfrm>
            <a:off x="5231958" y="605896"/>
            <a:ext cx="5923721" cy="5646208"/>
          </a:xfrm>
        </p:spPr>
        <p:txBody>
          <a:bodyPr anchor="ctr">
            <a:normAutofit/>
          </a:bodyPr>
          <a:lstStyle/>
          <a:p>
            <a:r>
              <a:rPr lang="ja-JP" altLang="en-US" sz="2400"/>
              <a:t>青岛西海岸新区</a:t>
            </a:r>
            <a:r>
              <a:rPr lang="en-US" altLang="ja-JP" sz="2400"/>
              <a:t>2024</a:t>
            </a:r>
            <a:r>
              <a:rPr lang="ja-JP" altLang="en-US" sz="2400"/>
              <a:t>年普通高中自主招生工作进程</a:t>
            </a:r>
          </a:p>
          <a:p>
            <a:pPr lvl="1"/>
            <a:r>
              <a:rPr lang="ja-JP" altLang="en-US" sz="2400"/>
              <a:t>包括报名表、校长推荐信、推荐人选承诺书等</a:t>
            </a:r>
          </a:p>
          <a:p>
            <a:r>
              <a:rPr lang="ja-JP" altLang="en-US" sz="2400"/>
              <a:t>青岛西海岸新区各高中自主招生实施方案</a:t>
            </a:r>
          </a:p>
          <a:p>
            <a:pPr lvl="1"/>
            <a:r>
              <a:rPr lang="ja-JP" altLang="en-US" sz="2400"/>
              <a:t>包括青岛西海岸中学、胶南第一高级中学、第一高级中学等</a:t>
            </a:r>
          </a:p>
          <a:p>
            <a:r>
              <a:rPr lang="ja-JP" altLang="en-US" sz="2400"/>
              <a:t>其他学校自主招生实施方案</a:t>
            </a:r>
          </a:p>
          <a:p>
            <a:pPr lvl="1"/>
            <a:r>
              <a:rPr lang="ja-JP" altLang="en-US" sz="2400"/>
              <a:t>包括音乐学校、九中、为明学校等</a:t>
            </a:r>
            <a:endParaRPr lang="en-US" sz="2400"/>
          </a:p>
        </p:txBody>
      </p:sp>
    </p:spTree>
    <p:extLst>
      <p:ext uri="{BB962C8B-B14F-4D97-AF65-F5344CB8AC3E}">
        <p14:creationId xmlns:p14="http://schemas.microsoft.com/office/powerpoint/2010/main" val="428841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1C76E8-67D9-5702-FAF5-795531AE008B}"/>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指导思想</a:t>
            </a:r>
          </a:p>
        </p:txBody>
      </p:sp>
      <p:sp>
        <p:nvSpPr>
          <p:cNvPr id="3" name="Content Placeholder 2">
            <a:extLst>
              <a:ext uri="{FF2B5EF4-FFF2-40B4-BE49-F238E27FC236}">
                <a16:creationId xmlns:a16="http://schemas.microsoft.com/office/drawing/2014/main" id="{11686B0F-621D-F021-AF0D-45D772BDE0A8}"/>
              </a:ext>
            </a:extLst>
          </p:cNvPr>
          <p:cNvSpPr>
            <a:spLocks noGrp="1"/>
          </p:cNvSpPr>
          <p:nvPr>
            <p:ph idx="1"/>
          </p:nvPr>
        </p:nvSpPr>
        <p:spPr>
          <a:xfrm>
            <a:off x="5231958" y="605896"/>
            <a:ext cx="5923721" cy="5646208"/>
          </a:xfrm>
        </p:spPr>
        <p:txBody>
          <a:bodyPr anchor="ctr">
            <a:normAutofit/>
          </a:bodyPr>
          <a:lstStyle/>
          <a:p>
            <a:r>
              <a:rPr lang="ja-JP" altLang="en-US" sz="2400"/>
              <a:t>促进国家课程与高端强基课程深度融合</a:t>
            </a:r>
          </a:p>
          <a:p>
            <a:pPr lvl="1"/>
            <a:r>
              <a:rPr lang="ja-JP" altLang="en-US" sz="2400"/>
              <a:t>开辟多元成长路径</a:t>
            </a:r>
          </a:p>
          <a:p>
            <a:pPr lvl="1"/>
            <a:r>
              <a:rPr lang="ja-JP" altLang="en-US" sz="2400"/>
              <a:t>开发学生潜质</a:t>
            </a:r>
          </a:p>
          <a:p>
            <a:r>
              <a:rPr lang="ja-JP" altLang="en-US" sz="2400"/>
              <a:t>为顶尖院校输送具有领军人才潜质的创新型和学术型人才</a:t>
            </a:r>
          </a:p>
          <a:p>
            <a:pPr lvl="1"/>
            <a:r>
              <a:rPr lang="ja-JP" altLang="en-US" sz="2400"/>
              <a:t>服务国家发展战略</a:t>
            </a:r>
            <a:endParaRPr lang="en-US" sz="2400"/>
          </a:p>
        </p:txBody>
      </p:sp>
    </p:spTree>
    <p:extLst>
      <p:ext uri="{BB962C8B-B14F-4D97-AF65-F5344CB8AC3E}">
        <p14:creationId xmlns:p14="http://schemas.microsoft.com/office/powerpoint/2010/main" val="162887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2D6046-02FF-B15E-0EA9-796BD50E364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招生范围及计划</a:t>
            </a:r>
          </a:p>
        </p:txBody>
      </p:sp>
      <p:sp>
        <p:nvSpPr>
          <p:cNvPr id="3" name="Content Placeholder 2">
            <a:extLst>
              <a:ext uri="{FF2B5EF4-FFF2-40B4-BE49-F238E27FC236}">
                <a16:creationId xmlns:a16="http://schemas.microsoft.com/office/drawing/2014/main" id="{027BBA0C-FDA9-DE64-B1C7-DF54DB6BEAE0}"/>
              </a:ext>
            </a:extLst>
          </p:cNvPr>
          <p:cNvSpPr>
            <a:spLocks noGrp="1"/>
          </p:cNvSpPr>
          <p:nvPr>
            <p:ph idx="1"/>
          </p:nvPr>
        </p:nvSpPr>
        <p:spPr>
          <a:xfrm>
            <a:off x="5231958" y="605896"/>
            <a:ext cx="5923721" cy="5646208"/>
          </a:xfrm>
        </p:spPr>
        <p:txBody>
          <a:bodyPr anchor="ctr">
            <a:normAutofit/>
          </a:bodyPr>
          <a:lstStyle/>
          <a:p>
            <a:r>
              <a:rPr lang="ja-JP" altLang="en-US" sz="2400"/>
              <a:t>面向西海岸新区全区</a:t>
            </a:r>
          </a:p>
          <a:p>
            <a:pPr lvl="1"/>
            <a:r>
              <a:rPr lang="ja-JP" altLang="en-US" sz="2400"/>
              <a:t>招收卓越人才</a:t>
            </a:r>
            <a:r>
              <a:rPr lang="en-US" altLang="ja-JP" sz="2400"/>
              <a:t>80</a:t>
            </a:r>
            <a:r>
              <a:rPr lang="ja-JP" altLang="en-US" sz="2400"/>
              <a:t>人</a:t>
            </a:r>
          </a:p>
          <a:p>
            <a:pPr lvl="1"/>
            <a:r>
              <a:rPr lang="ja-JP" altLang="en-US" sz="2400"/>
              <a:t>招收创新人才</a:t>
            </a:r>
            <a:r>
              <a:rPr lang="en-US" altLang="ja-JP" sz="2400"/>
              <a:t>220</a:t>
            </a:r>
            <a:r>
              <a:rPr lang="ja-JP" altLang="en-US" sz="2400"/>
              <a:t>人</a:t>
            </a:r>
            <a:endParaRPr lang="en-US" sz="2400"/>
          </a:p>
        </p:txBody>
      </p:sp>
    </p:spTree>
    <p:extLst>
      <p:ext uri="{BB962C8B-B14F-4D97-AF65-F5344CB8AC3E}">
        <p14:creationId xmlns:p14="http://schemas.microsoft.com/office/powerpoint/2010/main" val="48010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92DBFE-5659-F4CC-516A-B1C278F949D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招生对象</a:t>
            </a:r>
          </a:p>
        </p:txBody>
      </p:sp>
      <p:sp>
        <p:nvSpPr>
          <p:cNvPr id="3" name="Content Placeholder 2">
            <a:extLst>
              <a:ext uri="{FF2B5EF4-FFF2-40B4-BE49-F238E27FC236}">
                <a16:creationId xmlns:a16="http://schemas.microsoft.com/office/drawing/2014/main" id="{8977A54F-0A82-0247-4A59-212D75CB9389}"/>
              </a:ext>
            </a:extLst>
          </p:cNvPr>
          <p:cNvSpPr>
            <a:spLocks noGrp="1"/>
          </p:cNvSpPr>
          <p:nvPr>
            <p:ph idx="1"/>
          </p:nvPr>
        </p:nvSpPr>
        <p:spPr>
          <a:xfrm>
            <a:off x="5231958" y="605896"/>
            <a:ext cx="5923721" cy="5646208"/>
          </a:xfrm>
        </p:spPr>
        <p:txBody>
          <a:bodyPr anchor="ctr">
            <a:normAutofit/>
          </a:bodyPr>
          <a:lstStyle/>
          <a:p>
            <a:r>
              <a:rPr lang="ja-JP" altLang="en-US" sz="2400"/>
              <a:t>西海岸新区全区初中学校应届毕业生</a:t>
            </a:r>
          </a:p>
          <a:p>
            <a:pPr lvl="1"/>
            <a:r>
              <a:rPr lang="ja-JP" altLang="en-US" sz="2400"/>
              <a:t>包括外地回青的应届考生</a:t>
            </a:r>
            <a:endParaRPr lang="en-US" sz="2400"/>
          </a:p>
        </p:txBody>
      </p:sp>
    </p:spTree>
    <p:extLst>
      <p:ext uri="{BB962C8B-B14F-4D97-AF65-F5344CB8AC3E}">
        <p14:creationId xmlns:p14="http://schemas.microsoft.com/office/powerpoint/2010/main" val="303393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2A6FD-9ADF-AEBE-C691-CF4C24D02A97}"/>
              </a:ext>
            </a:extLst>
          </p:cNvPr>
          <p:cNvSpPr>
            <a:spLocks noGrp="1"/>
          </p:cNvSpPr>
          <p:nvPr>
            <p:ph type="title"/>
          </p:nvPr>
        </p:nvSpPr>
        <p:spPr>
          <a:xfrm>
            <a:off x="5172074" y="286603"/>
            <a:ext cx="5983605" cy="1450757"/>
          </a:xfrm>
        </p:spPr>
        <p:txBody>
          <a:bodyPr>
            <a:normAutofit/>
          </a:bodyPr>
          <a:lstStyle/>
          <a:p>
            <a:r>
              <a:rPr lang="en-US"/>
              <a:t>议程</a:t>
            </a:r>
          </a:p>
        </p:txBody>
      </p:sp>
      <p:pic>
        <p:nvPicPr>
          <p:cNvPr id="12" name="Picture 11" descr="爱心锁">
            <a:extLst>
              <a:ext uri="{FF2B5EF4-FFF2-40B4-BE49-F238E27FC236}">
                <a16:creationId xmlns:a16="http://schemas.microsoft.com/office/drawing/2014/main" id="{DC8DFD7C-5609-2467-4BA5-50646A632324}"/>
              </a:ext>
            </a:extLst>
          </p:cNvPr>
          <p:cNvPicPr>
            <a:picLocks noChangeAspect="1"/>
          </p:cNvPicPr>
          <p:nvPr/>
        </p:nvPicPr>
        <p:blipFill rotWithShape="1">
          <a:blip r:embed="rId3"/>
          <a:srcRect l="32417" r="29984" b="1"/>
          <a:stretch/>
        </p:blipFill>
        <p:spPr>
          <a:xfrm>
            <a:off x="20" y="10"/>
            <a:ext cx="4580077" cy="6857990"/>
          </a:xfrm>
          <a:prstGeom prst="rect">
            <a:avLst/>
          </a:prstGeom>
        </p:spPr>
      </p:pic>
      <p:cxnSp>
        <p:nvCxnSpPr>
          <p:cNvPr id="18" name="Straight Connector 1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1EA0E2-F0E6-E8FD-C418-FCC3932773B2}"/>
              </a:ext>
            </a:extLst>
          </p:cNvPr>
          <p:cNvSpPr>
            <a:spLocks noGrp="1"/>
          </p:cNvSpPr>
          <p:nvPr>
            <p:ph idx="1"/>
          </p:nvPr>
        </p:nvSpPr>
        <p:spPr>
          <a:xfrm>
            <a:off x="5172074" y="2108201"/>
            <a:ext cx="5983606" cy="3760891"/>
          </a:xfrm>
        </p:spPr>
        <p:txBody>
          <a:bodyPr>
            <a:normAutofit/>
          </a:bodyPr>
          <a:lstStyle/>
          <a:p>
            <a:pPr>
              <a:lnSpc>
                <a:spcPct val="90000"/>
              </a:lnSpc>
            </a:pPr>
            <a:r>
              <a:rPr lang="ja-JP" altLang="en-US" sz="1000"/>
              <a:t>招生计划</a:t>
            </a:r>
          </a:p>
          <a:p>
            <a:pPr>
              <a:lnSpc>
                <a:spcPct val="90000"/>
              </a:lnSpc>
            </a:pPr>
            <a:r>
              <a:rPr lang="ja-JP" altLang="en-US" sz="1000"/>
              <a:t>招生对象</a:t>
            </a:r>
          </a:p>
          <a:p>
            <a:pPr>
              <a:lnSpc>
                <a:spcPct val="90000"/>
              </a:lnSpc>
            </a:pPr>
            <a:r>
              <a:rPr lang="ja-JP" altLang="en-US" sz="1000"/>
              <a:t>招生范围</a:t>
            </a:r>
          </a:p>
          <a:p>
            <a:pPr>
              <a:lnSpc>
                <a:spcPct val="90000"/>
              </a:lnSpc>
            </a:pPr>
            <a:r>
              <a:rPr lang="ja-JP" altLang="en-US" sz="1000"/>
              <a:t>报名条件</a:t>
            </a:r>
          </a:p>
          <a:p>
            <a:pPr>
              <a:lnSpc>
                <a:spcPct val="90000"/>
              </a:lnSpc>
            </a:pPr>
            <a:r>
              <a:rPr lang="ja-JP" altLang="en-US" sz="1000"/>
              <a:t>志愿设置</a:t>
            </a:r>
          </a:p>
          <a:p>
            <a:pPr>
              <a:lnSpc>
                <a:spcPct val="90000"/>
              </a:lnSpc>
            </a:pPr>
            <a:r>
              <a:rPr lang="ja-JP" altLang="en-US" sz="1000"/>
              <a:t>报名程序</a:t>
            </a:r>
          </a:p>
          <a:p>
            <a:pPr>
              <a:lnSpc>
                <a:spcPct val="90000"/>
              </a:lnSpc>
            </a:pPr>
            <a:r>
              <a:rPr lang="ja-JP" altLang="en-US" sz="1000"/>
              <a:t>选拔方式</a:t>
            </a:r>
          </a:p>
          <a:p>
            <a:pPr>
              <a:lnSpc>
                <a:spcPct val="90000"/>
              </a:lnSpc>
            </a:pPr>
            <a:r>
              <a:rPr lang="ja-JP" altLang="en-US" sz="1000"/>
              <a:t>录取规定</a:t>
            </a:r>
          </a:p>
          <a:p>
            <a:pPr>
              <a:lnSpc>
                <a:spcPct val="90000"/>
              </a:lnSpc>
            </a:pPr>
            <a:r>
              <a:rPr lang="ja-JP" altLang="en-US" sz="1000"/>
              <a:t>相关要求</a:t>
            </a:r>
          </a:p>
          <a:p>
            <a:pPr>
              <a:lnSpc>
                <a:spcPct val="90000"/>
              </a:lnSpc>
            </a:pPr>
            <a:r>
              <a:rPr lang="ja-JP" altLang="en-US" sz="1000"/>
              <a:t>附件</a:t>
            </a:r>
          </a:p>
          <a:p>
            <a:pPr>
              <a:lnSpc>
                <a:spcPct val="90000"/>
              </a:lnSpc>
            </a:pPr>
            <a:r>
              <a:rPr lang="ja-JP" altLang="en-US" sz="1000"/>
              <a:t>青岛西海岸中学</a:t>
            </a:r>
            <a:r>
              <a:rPr lang="en-US" altLang="ja-JP" sz="1000"/>
              <a:t>2024</a:t>
            </a:r>
            <a:r>
              <a:rPr lang="ja-JP" altLang="en-US" sz="1000"/>
              <a:t>年自主招生实施方案</a:t>
            </a:r>
          </a:p>
          <a:p>
            <a:pPr>
              <a:lnSpc>
                <a:spcPct val="90000"/>
              </a:lnSpc>
            </a:pPr>
            <a:r>
              <a:rPr lang="ja-JP" altLang="en-US" sz="1000"/>
              <a:t>青岛西海岸新区胶南第一高级中学</a:t>
            </a:r>
            <a:r>
              <a:rPr lang="en-US" altLang="ja-JP" sz="1000"/>
              <a:t>2024</a:t>
            </a:r>
            <a:r>
              <a:rPr lang="ja-JP" altLang="en-US" sz="1000"/>
              <a:t>年自主招生实施方案</a:t>
            </a:r>
            <a:endParaRPr lang="en-US" sz="1000"/>
          </a:p>
        </p:txBody>
      </p:sp>
    </p:spTree>
    <p:extLst>
      <p:ext uri="{BB962C8B-B14F-4D97-AF65-F5344CB8AC3E}">
        <p14:creationId xmlns:p14="http://schemas.microsoft.com/office/powerpoint/2010/main" val="3659515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61E183-5569-F39E-352C-250D076EDEE6}"/>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报名条件</a:t>
            </a:r>
          </a:p>
        </p:txBody>
      </p:sp>
      <p:sp>
        <p:nvSpPr>
          <p:cNvPr id="3" name="Content Placeholder 2">
            <a:extLst>
              <a:ext uri="{FF2B5EF4-FFF2-40B4-BE49-F238E27FC236}">
                <a16:creationId xmlns:a16="http://schemas.microsoft.com/office/drawing/2014/main" id="{01004D73-8F50-FB57-D908-8B8F53EF18B3}"/>
              </a:ext>
            </a:extLst>
          </p:cNvPr>
          <p:cNvSpPr>
            <a:spLocks noGrp="1"/>
          </p:cNvSpPr>
          <p:nvPr>
            <p:ph idx="1"/>
          </p:nvPr>
        </p:nvSpPr>
        <p:spPr>
          <a:xfrm>
            <a:off x="5231958" y="605896"/>
            <a:ext cx="5923721" cy="5646208"/>
          </a:xfrm>
        </p:spPr>
        <p:txBody>
          <a:bodyPr anchor="ctr">
            <a:normAutofit/>
          </a:bodyPr>
          <a:lstStyle/>
          <a:p>
            <a:r>
              <a:rPr lang="ja-JP" altLang="en-US" sz="2400"/>
              <a:t>热爱祖国，遵纪守法，具有良好的道德情操，有良好的生活、卫生习惯，身心健康</a:t>
            </a:r>
          </a:p>
          <a:p>
            <a:r>
              <a:rPr lang="ja-JP" altLang="en-US" sz="2400"/>
              <a:t>初中学业水平考试第二组合（地理、生物）不低于</a:t>
            </a:r>
            <a:r>
              <a:rPr lang="en-US" sz="2400"/>
              <a:t>C </a:t>
            </a:r>
            <a:r>
              <a:rPr lang="ja-JP" altLang="en-US" sz="2400"/>
              <a:t>等级</a:t>
            </a:r>
          </a:p>
          <a:p>
            <a:r>
              <a:rPr lang="ja-JP" altLang="en-US" sz="2400"/>
              <a:t>信息技术学业水平考试为合格等级</a:t>
            </a:r>
          </a:p>
          <a:p>
            <a:r>
              <a:rPr lang="ja-JP" altLang="en-US" sz="2400"/>
              <a:t>初中综合素质评定基础性发展目标均为</a:t>
            </a:r>
            <a:r>
              <a:rPr lang="en-US" sz="2400"/>
              <a:t>A</a:t>
            </a:r>
            <a:r>
              <a:rPr lang="ja-JP" altLang="en-US" sz="2400"/>
              <a:t>等</a:t>
            </a:r>
          </a:p>
          <a:p>
            <a:r>
              <a:rPr lang="ja-JP" altLang="en-US" sz="2400"/>
              <a:t>学业总成绩突出或学科特长突出、具备创新潜质</a:t>
            </a:r>
            <a:endParaRPr lang="en-US" sz="2400"/>
          </a:p>
        </p:txBody>
      </p:sp>
    </p:spTree>
    <p:extLst>
      <p:ext uri="{BB962C8B-B14F-4D97-AF65-F5344CB8AC3E}">
        <p14:creationId xmlns:p14="http://schemas.microsoft.com/office/powerpoint/2010/main" val="999514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6FC51-E271-3BC1-3479-1F758ACA8776}"/>
              </a:ext>
            </a:extLst>
          </p:cNvPr>
          <p:cNvSpPr>
            <a:spLocks noGrp="1"/>
          </p:cNvSpPr>
          <p:nvPr>
            <p:ph type="title"/>
          </p:nvPr>
        </p:nvSpPr>
        <p:spPr>
          <a:xfrm>
            <a:off x="1097280" y="286603"/>
            <a:ext cx="10058400" cy="1450757"/>
          </a:xfrm>
        </p:spPr>
        <p:txBody>
          <a:bodyPr>
            <a:normAutofit/>
          </a:bodyPr>
          <a:lstStyle/>
          <a:p>
            <a:r>
              <a:rPr lang="en-US"/>
              <a:t>报名程序</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66F1FC2-A8F2-E4BF-732E-DF8B6AB80307}"/>
              </a:ext>
            </a:extLst>
          </p:cNvPr>
          <p:cNvGraphicFramePr>
            <a:graphicFrameLocks noGrp="1"/>
          </p:cNvGraphicFramePr>
          <p:nvPr>
            <p:ph idx="1"/>
            <p:extLst>
              <p:ext uri="{D42A27DB-BD31-4B8C-83A1-F6EECF244321}">
                <p14:modId xmlns:p14="http://schemas.microsoft.com/office/powerpoint/2010/main" val="363557760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255291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E9101-C619-9BE1-8E50-410D75D61480}"/>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考试安排</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F33988B-AB08-66B1-5351-52FB50E5E42B}"/>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ja-JP" altLang="en-US" sz="1100"/>
              <a:t>选拔方式</a:t>
            </a:r>
          </a:p>
          <a:p>
            <a:pPr lvl="1">
              <a:lnSpc>
                <a:spcPct val="90000"/>
              </a:lnSpc>
            </a:pPr>
            <a:r>
              <a:rPr lang="ja-JP" altLang="en-US" sz="1100"/>
              <a:t>自主招生采取笔试和面试相结合的方式</a:t>
            </a:r>
          </a:p>
          <a:p>
            <a:pPr lvl="1">
              <a:lnSpc>
                <a:spcPct val="90000"/>
              </a:lnSpc>
            </a:pPr>
            <a:r>
              <a:rPr lang="ja-JP" altLang="en-US" sz="1100"/>
              <a:t>考生须携带自主招生准考证，按照准考证上的要求参加自主招生笔试</a:t>
            </a:r>
          </a:p>
          <a:p>
            <a:pPr lvl="1">
              <a:lnSpc>
                <a:spcPct val="90000"/>
              </a:lnSpc>
            </a:pPr>
            <a:r>
              <a:rPr lang="ja-JP" altLang="en-US" sz="1100"/>
              <a:t>笔试测试的考点、考场由区教育和体育局统一编排</a:t>
            </a:r>
          </a:p>
          <a:p>
            <a:pPr lvl="1">
              <a:lnSpc>
                <a:spcPct val="90000"/>
              </a:lnSpc>
            </a:pPr>
            <a:r>
              <a:rPr lang="ja-JP" altLang="en-US" sz="1100"/>
              <a:t>根据笔试成绩确定面试名单后，面试在我校进行</a:t>
            </a:r>
          </a:p>
          <a:p>
            <a:pPr>
              <a:lnSpc>
                <a:spcPct val="90000"/>
              </a:lnSpc>
            </a:pPr>
            <a:r>
              <a:rPr lang="ja-JP" altLang="en-US" sz="1100"/>
              <a:t>面试安排</a:t>
            </a:r>
          </a:p>
          <a:p>
            <a:pPr lvl="1">
              <a:lnSpc>
                <a:spcPct val="90000"/>
              </a:lnSpc>
            </a:pPr>
            <a:r>
              <a:rPr lang="ja-JP" altLang="en-US" sz="1100"/>
              <a:t>面试名单：根据笔试成绩由高到低，按照招生计划</a:t>
            </a:r>
            <a:r>
              <a:rPr lang="en-US" altLang="ja-JP" sz="1100"/>
              <a:t>1:1.2</a:t>
            </a:r>
            <a:r>
              <a:rPr lang="ja-JP" altLang="en-US" sz="1100"/>
              <a:t>的比例确定面试资格名单</a:t>
            </a:r>
          </a:p>
          <a:p>
            <a:pPr lvl="1">
              <a:lnSpc>
                <a:spcPct val="90000"/>
              </a:lnSpc>
            </a:pPr>
            <a:r>
              <a:rPr lang="ja-JP" altLang="en-US" sz="1100"/>
              <a:t>面试时间：</a:t>
            </a:r>
            <a:r>
              <a:rPr lang="en-US" altLang="ja-JP" sz="1100"/>
              <a:t>5</a:t>
            </a:r>
            <a:r>
              <a:rPr lang="ja-JP" altLang="en-US" sz="1100"/>
              <a:t>月</a:t>
            </a:r>
            <a:r>
              <a:rPr lang="en-US" altLang="ja-JP" sz="1100"/>
              <a:t>19</a:t>
            </a:r>
            <a:r>
              <a:rPr lang="ja-JP" altLang="en-US" sz="1100"/>
              <a:t>日（星期日）</a:t>
            </a:r>
          </a:p>
          <a:p>
            <a:pPr lvl="1">
              <a:lnSpc>
                <a:spcPct val="90000"/>
              </a:lnSpc>
            </a:pPr>
            <a:r>
              <a:rPr lang="ja-JP" altLang="en-US" sz="1100"/>
              <a:t>面试地点：青岛西海岸中学（云智路</a:t>
            </a:r>
            <a:r>
              <a:rPr lang="en-US" altLang="ja-JP" sz="1100"/>
              <a:t>89</a:t>
            </a:r>
            <a:r>
              <a:rPr lang="ja-JP" altLang="en-US" sz="1100"/>
              <a:t>号）</a:t>
            </a:r>
          </a:p>
          <a:p>
            <a:pPr lvl="1">
              <a:lnSpc>
                <a:spcPct val="90000"/>
              </a:lnSpc>
            </a:pPr>
            <a:r>
              <a:rPr lang="ja-JP" altLang="en-US" sz="1100"/>
              <a:t>面试分值、方式和内容：面试满分</a:t>
            </a:r>
            <a:r>
              <a:rPr lang="en-US" altLang="ja-JP" sz="1100"/>
              <a:t>100</a:t>
            </a:r>
            <a:r>
              <a:rPr lang="ja-JP" altLang="en-US" sz="1100"/>
              <a:t>分。面试采用无领导小组讨论的方法，每组</a:t>
            </a:r>
            <a:r>
              <a:rPr lang="en-US" altLang="ja-JP" sz="1100"/>
              <a:t>5</a:t>
            </a:r>
            <a:r>
              <a:rPr lang="ja-JP" altLang="en-US" sz="1100"/>
              <a:t>人。面试主要考查学生的逻辑思维能力、语言表达能力、科学素养和人文素养等综合素质。学生需按规定程序、在规定时间内完成</a:t>
            </a:r>
          </a:p>
          <a:p>
            <a:pPr>
              <a:lnSpc>
                <a:spcPct val="90000"/>
              </a:lnSpc>
            </a:pPr>
            <a:r>
              <a:rPr lang="ja-JP" altLang="en-US" sz="1100"/>
              <a:t>确定拟录取资格</a:t>
            </a:r>
          </a:p>
          <a:p>
            <a:pPr lvl="1">
              <a:lnSpc>
                <a:spcPct val="90000"/>
              </a:lnSpc>
            </a:pPr>
            <a:r>
              <a:rPr lang="ja-JP" altLang="en-US" sz="1100"/>
              <a:t>卓越人才</a:t>
            </a:r>
            <a:endParaRPr lang="en-US" sz="1100"/>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5">
            <a:extLst>
              <a:ext uri="{FF2B5EF4-FFF2-40B4-BE49-F238E27FC236}">
                <a16:creationId xmlns:a16="http://schemas.microsoft.com/office/drawing/2014/main" id="{E85039E6-B739-415E-8127-32A0A6623C56}"/>
              </a:ext>
            </a:extLst>
          </p:cNvPr>
          <p:cNvGraphicFramePr>
            <a:graphicFrameLocks noGrp="1"/>
          </p:cNvGraphicFramePr>
          <p:nvPr>
            <p:ph sz="half" idx="1"/>
          </p:nvPr>
        </p:nvGraphicFramePr>
        <p:xfrm>
          <a:off x="643192" y="1065484"/>
          <a:ext cx="5115349" cy="4406991"/>
        </p:xfrm>
        <a:graphic>
          <a:graphicData uri="http://schemas.openxmlformats.org/drawingml/2006/table">
            <a:tbl>
              <a:tblPr firstRow="1" firstCol="1" bandRow="1">
                <a:noFill/>
                <a:tableStyleId>{5C22544A-7EE6-4342-B048-85BDC9FD1C3A}</a:tableStyleId>
              </a:tblPr>
              <a:tblGrid>
                <a:gridCol w="1736426">
                  <a:extLst>
                    <a:ext uri="{9D8B030D-6E8A-4147-A177-3AD203B41FA5}">
                      <a16:colId xmlns:a16="http://schemas.microsoft.com/office/drawing/2014/main" val="1679876767"/>
                    </a:ext>
                  </a:extLst>
                </a:gridCol>
                <a:gridCol w="947292">
                  <a:extLst>
                    <a:ext uri="{9D8B030D-6E8A-4147-A177-3AD203B41FA5}">
                      <a16:colId xmlns:a16="http://schemas.microsoft.com/office/drawing/2014/main" val="3827501996"/>
                    </a:ext>
                  </a:extLst>
                </a:gridCol>
                <a:gridCol w="1152794">
                  <a:extLst>
                    <a:ext uri="{9D8B030D-6E8A-4147-A177-3AD203B41FA5}">
                      <a16:colId xmlns:a16="http://schemas.microsoft.com/office/drawing/2014/main" val="605857307"/>
                    </a:ext>
                  </a:extLst>
                </a:gridCol>
                <a:gridCol w="1278837">
                  <a:extLst>
                    <a:ext uri="{9D8B030D-6E8A-4147-A177-3AD203B41FA5}">
                      <a16:colId xmlns:a16="http://schemas.microsoft.com/office/drawing/2014/main" val="3837113520"/>
                    </a:ext>
                  </a:extLst>
                </a:gridCol>
              </a:tblGrid>
              <a:tr h="1481711">
                <a:tc gridSpan="2">
                  <a:txBody>
                    <a:bodyPr/>
                    <a:lstStyle/>
                    <a:p>
                      <a:pPr algn="ctr">
                        <a:lnSpc>
                          <a:spcPts val="2800"/>
                        </a:lnSpc>
                      </a:pPr>
                      <a:r>
                        <a:rPr lang="zh-CN" altLang="en-US" sz="2800" b="1" cap="none" spc="0">
                          <a:solidFill>
                            <a:schemeClr val="tx1"/>
                          </a:solidFill>
                          <a:effectLst/>
                        </a:rPr>
                        <a:t>日期</a:t>
                      </a:r>
                    </a:p>
                  </a:txBody>
                  <a:tcPr marL="110479" marR="118370" marT="31565" marB="236740" anchor="b">
                    <a:lnL w="12700" cmpd="sng">
                      <a:noFill/>
                    </a:lnL>
                    <a:lnR w="12700" cmpd="sng">
                      <a:noFill/>
                    </a:lnR>
                    <a:lnT w="9525" cap="flat" cmpd="sng" algn="ctr">
                      <a:noFill/>
                      <a:prstDash val="solid"/>
                    </a:lnT>
                    <a:lnB w="38100" cmpd="sng">
                      <a:noFill/>
                    </a:lnB>
                    <a:noFill/>
                  </a:tcPr>
                </a:tc>
                <a:tc hMerge="1">
                  <a:txBody>
                    <a:bodyPr/>
                    <a:lstStyle/>
                    <a:p>
                      <a:endParaRPr lang="en-US"/>
                    </a:p>
                  </a:txBody>
                  <a:tcPr/>
                </a:tc>
                <a:tc>
                  <a:txBody>
                    <a:bodyPr/>
                    <a:lstStyle/>
                    <a:p>
                      <a:pPr algn="ctr">
                        <a:lnSpc>
                          <a:spcPts val="2800"/>
                        </a:lnSpc>
                      </a:pPr>
                      <a:r>
                        <a:rPr lang="zh-CN" altLang="en-US" sz="2800" b="1" cap="none" spc="0">
                          <a:solidFill>
                            <a:schemeClr val="tx1"/>
                          </a:solidFill>
                          <a:effectLst/>
                        </a:rPr>
                        <a:t>笔试科目</a:t>
                      </a:r>
                    </a:p>
                  </a:txBody>
                  <a:tcPr marL="110479" marR="118370" marT="31565" marB="236740" anchor="b">
                    <a:lnL w="12700" cmpd="sng">
                      <a:noFill/>
                    </a:lnL>
                    <a:lnR w="12700" cmpd="sng">
                      <a:noFill/>
                    </a:lnR>
                    <a:lnT w="9525" cap="flat" cmpd="sng" algn="ctr">
                      <a:noFill/>
                      <a:prstDash val="solid"/>
                    </a:lnT>
                    <a:lnB w="38100" cmpd="sng">
                      <a:noFill/>
                    </a:lnB>
                    <a:noFill/>
                  </a:tcPr>
                </a:tc>
                <a:tc>
                  <a:txBody>
                    <a:bodyPr/>
                    <a:lstStyle/>
                    <a:p>
                      <a:pPr algn="ctr">
                        <a:lnSpc>
                          <a:spcPts val="2800"/>
                        </a:lnSpc>
                      </a:pPr>
                      <a:r>
                        <a:rPr lang="zh-CN" altLang="en-US" sz="2800" b="1" cap="none" spc="0">
                          <a:solidFill>
                            <a:schemeClr val="tx1"/>
                          </a:solidFill>
                          <a:effectLst/>
                        </a:rPr>
                        <a:t>考试时间</a:t>
                      </a:r>
                    </a:p>
                  </a:txBody>
                  <a:tcPr marL="110479" marR="118370" marT="31565" marB="236740"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620155144"/>
                  </a:ext>
                </a:extLst>
              </a:tr>
              <a:tr h="1462640">
                <a:tc rowSpan="2">
                  <a:txBody>
                    <a:bodyPr/>
                    <a:lstStyle/>
                    <a:p>
                      <a:pPr algn="ctr">
                        <a:lnSpc>
                          <a:spcPts val="2800"/>
                        </a:lnSpc>
                      </a:pPr>
                      <a:r>
                        <a:rPr lang="en-US" altLang="ja-JP" sz="2100" b="1" cap="none" spc="0">
                          <a:solidFill>
                            <a:schemeClr val="tx1"/>
                          </a:solidFill>
                          <a:effectLst/>
                        </a:rPr>
                        <a:t>2024</a:t>
                      </a:r>
                      <a:r>
                        <a:rPr lang="ja-JP" altLang="en-US" sz="2100" b="1" cap="none" spc="0">
                          <a:solidFill>
                            <a:schemeClr val="tx1"/>
                          </a:solidFill>
                          <a:effectLst/>
                        </a:rPr>
                        <a:t>年</a:t>
                      </a:r>
                      <a:r>
                        <a:rPr lang="en-US" altLang="ja-JP" sz="2100" b="1" cap="none" spc="0">
                          <a:solidFill>
                            <a:schemeClr val="tx1"/>
                          </a:solidFill>
                          <a:effectLst/>
                        </a:rPr>
                        <a:t>5</a:t>
                      </a:r>
                      <a:r>
                        <a:rPr lang="ja-JP" altLang="en-US" sz="2100" b="1" cap="none" spc="0">
                          <a:solidFill>
                            <a:schemeClr val="tx1"/>
                          </a:solidFill>
                          <a:effectLst/>
                        </a:rPr>
                        <a:t>月</a:t>
                      </a:r>
                      <a:r>
                        <a:rPr lang="en-US" altLang="ja-JP" sz="2100" b="1" cap="none" spc="0">
                          <a:solidFill>
                            <a:schemeClr val="tx1"/>
                          </a:solidFill>
                          <a:effectLst/>
                        </a:rPr>
                        <a:t>17</a:t>
                      </a:r>
                      <a:r>
                        <a:rPr lang="ja-JP" altLang="en-US" sz="2100" b="1" cap="none" spc="0">
                          <a:solidFill>
                            <a:schemeClr val="tx1"/>
                          </a:solidFill>
                          <a:effectLst/>
                        </a:rPr>
                        <a:t>日</a:t>
                      </a:r>
                    </a:p>
                    <a:p>
                      <a:pPr algn="ctr">
                        <a:lnSpc>
                          <a:spcPts val="2800"/>
                        </a:lnSpc>
                      </a:pPr>
                      <a:r>
                        <a:rPr lang="ja-JP" altLang="en-US" sz="2100" b="1" cap="none" spc="0">
                          <a:solidFill>
                            <a:schemeClr val="tx1"/>
                          </a:solidFill>
                          <a:effectLst/>
                        </a:rPr>
                        <a:t>（星期五）</a:t>
                      </a:r>
                    </a:p>
                  </a:txBody>
                  <a:tcPr marL="110479" marR="118370" marT="31565" marB="236740" anchor="ctr">
                    <a:lnL w="9525"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algn="ctr">
                        <a:lnSpc>
                          <a:spcPts val="2800"/>
                        </a:lnSpc>
                      </a:pPr>
                      <a:r>
                        <a:rPr lang="zh-CN" altLang="en-US" sz="2100" cap="none" spc="0">
                          <a:solidFill>
                            <a:schemeClr val="tx1"/>
                          </a:solidFill>
                          <a:effectLst/>
                        </a:rPr>
                        <a:t>上午</a:t>
                      </a:r>
                    </a:p>
                  </a:txBody>
                  <a:tcPr marL="110479" marR="118370" marT="31565" marB="236740" anchor="ctr">
                    <a:lnL w="12700" cmpd="sng">
                      <a:noFill/>
                      <a:prstDash val="solid"/>
                    </a:lnL>
                    <a:lnR w="12700" cmpd="sng">
                      <a:noFill/>
                      <a:prstDash val="solid"/>
                    </a:lnR>
                    <a:lnT w="38100" cmpd="sng">
                      <a:noFill/>
                    </a:lnT>
                    <a:lnB w="9525" cap="flat" cmpd="sng" algn="ctr">
                      <a:noFill/>
                      <a:prstDash val="solid"/>
                    </a:lnB>
                    <a:noFill/>
                  </a:tcPr>
                </a:tc>
                <a:tc>
                  <a:txBody>
                    <a:bodyPr/>
                    <a:lstStyle/>
                    <a:p>
                      <a:pPr algn="ctr">
                        <a:lnSpc>
                          <a:spcPts val="2800"/>
                        </a:lnSpc>
                      </a:pPr>
                      <a:r>
                        <a:rPr lang="zh-CN" altLang="en-US" sz="2100" cap="none" spc="0">
                          <a:solidFill>
                            <a:schemeClr val="tx1"/>
                          </a:solidFill>
                          <a:effectLst/>
                        </a:rPr>
                        <a:t>理科素养</a:t>
                      </a:r>
                    </a:p>
                  </a:txBody>
                  <a:tcPr marL="110479" marR="118370" marT="31565" marB="236740" anchor="ctr">
                    <a:lnL w="12700" cmpd="sng">
                      <a:noFill/>
                      <a:prstDash val="solid"/>
                    </a:lnL>
                    <a:lnR w="12700" cmpd="sng">
                      <a:noFill/>
                      <a:prstDash val="solid"/>
                    </a:lnR>
                    <a:lnT w="38100" cmpd="sng">
                      <a:noFill/>
                    </a:lnT>
                    <a:lnB w="9525" cap="flat" cmpd="sng" algn="ctr">
                      <a:noFill/>
                      <a:prstDash val="solid"/>
                    </a:lnB>
                    <a:noFill/>
                  </a:tcPr>
                </a:tc>
                <a:tc>
                  <a:txBody>
                    <a:bodyPr/>
                    <a:lstStyle/>
                    <a:p>
                      <a:pPr algn="ctr">
                        <a:lnSpc>
                          <a:spcPts val="2800"/>
                        </a:lnSpc>
                      </a:pPr>
                      <a:r>
                        <a:rPr lang="en-US" sz="2100" cap="none" spc="0">
                          <a:solidFill>
                            <a:schemeClr val="tx1"/>
                          </a:solidFill>
                          <a:effectLst/>
                        </a:rPr>
                        <a:t>8</a:t>
                      </a:r>
                      <a:r>
                        <a:rPr lang="zh-CN" altLang="en-US" sz="2100" cap="none" spc="0">
                          <a:solidFill>
                            <a:schemeClr val="tx1"/>
                          </a:solidFill>
                          <a:effectLst/>
                        </a:rPr>
                        <a:t>：</a:t>
                      </a:r>
                      <a:r>
                        <a:rPr lang="en-US" sz="2100" cap="none" spc="0">
                          <a:solidFill>
                            <a:schemeClr val="tx1"/>
                          </a:solidFill>
                          <a:effectLst/>
                        </a:rPr>
                        <a:t>30-11</a:t>
                      </a:r>
                      <a:r>
                        <a:rPr lang="zh-CN" altLang="en-US" sz="2100" cap="none" spc="0">
                          <a:solidFill>
                            <a:schemeClr val="tx1"/>
                          </a:solidFill>
                          <a:effectLst/>
                        </a:rPr>
                        <a:t>：</a:t>
                      </a:r>
                      <a:r>
                        <a:rPr lang="en-US" sz="2100" cap="none" spc="0">
                          <a:solidFill>
                            <a:schemeClr val="tx1"/>
                          </a:solidFill>
                          <a:effectLst/>
                        </a:rPr>
                        <a:t>30</a:t>
                      </a:r>
                    </a:p>
                  </a:txBody>
                  <a:tcPr marL="110479" marR="118370" marT="31565" marB="236740"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893645222"/>
                  </a:ext>
                </a:extLst>
              </a:tr>
              <a:tr h="1462640">
                <a:tc vMerge="1">
                  <a:txBody>
                    <a:bodyPr/>
                    <a:lstStyle/>
                    <a:p>
                      <a:endParaRPr lang="en-US"/>
                    </a:p>
                  </a:txBody>
                  <a:tcPr/>
                </a:tc>
                <a:tc>
                  <a:txBody>
                    <a:bodyPr/>
                    <a:lstStyle/>
                    <a:p>
                      <a:pPr algn="ctr">
                        <a:lnSpc>
                          <a:spcPts val="2800"/>
                        </a:lnSpc>
                      </a:pPr>
                      <a:r>
                        <a:rPr lang="zh-CN" altLang="en-US" sz="2100" cap="none" spc="0">
                          <a:solidFill>
                            <a:schemeClr val="tx1"/>
                          </a:solidFill>
                          <a:effectLst/>
                        </a:rPr>
                        <a:t>下午</a:t>
                      </a:r>
                    </a:p>
                  </a:txBody>
                  <a:tcPr marL="110479" marR="118370" marT="31565" marB="236740"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lnSpc>
                          <a:spcPts val="2800"/>
                        </a:lnSpc>
                      </a:pPr>
                      <a:r>
                        <a:rPr lang="zh-CN" altLang="en-US" sz="2100" cap="none" spc="0">
                          <a:solidFill>
                            <a:schemeClr val="tx1"/>
                          </a:solidFill>
                          <a:effectLst/>
                        </a:rPr>
                        <a:t>文科素养</a:t>
                      </a:r>
                    </a:p>
                  </a:txBody>
                  <a:tcPr marL="110479" marR="118370" marT="31565" marB="23674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lnSpc>
                          <a:spcPts val="2800"/>
                        </a:lnSpc>
                      </a:pPr>
                      <a:r>
                        <a:rPr lang="en-US" sz="2100" cap="none" spc="0">
                          <a:solidFill>
                            <a:schemeClr val="tx1"/>
                          </a:solidFill>
                          <a:effectLst/>
                        </a:rPr>
                        <a:t>14</a:t>
                      </a:r>
                      <a:r>
                        <a:rPr lang="zh-CN" altLang="en-US" sz="2100" cap="none" spc="0">
                          <a:solidFill>
                            <a:schemeClr val="tx1"/>
                          </a:solidFill>
                          <a:effectLst/>
                        </a:rPr>
                        <a:t>：</a:t>
                      </a:r>
                      <a:r>
                        <a:rPr lang="en-US" sz="2100" cap="none" spc="0">
                          <a:solidFill>
                            <a:schemeClr val="tx1"/>
                          </a:solidFill>
                          <a:effectLst/>
                        </a:rPr>
                        <a:t>00-17</a:t>
                      </a:r>
                      <a:r>
                        <a:rPr lang="zh-CN" altLang="en-US" sz="2100" cap="none" spc="0">
                          <a:solidFill>
                            <a:schemeClr val="tx1"/>
                          </a:solidFill>
                          <a:effectLst/>
                        </a:rPr>
                        <a:t>：</a:t>
                      </a:r>
                      <a:r>
                        <a:rPr lang="en-US" sz="2100" cap="none" spc="0">
                          <a:solidFill>
                            <a:schemeClr val="tx1"/>
                          </a:solidFill>
                          <a:effectLst/>
                        </a:rPr>
                        <a:t>00</a:t>
                      </a:r>
                    </a:p>
                  </a:txBody>
                  <a:tcPr marL="110479" marR="118370" marT="31565" marB="23674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10533384"/>
                  </a:ext>
                </a:extLst>
              </a:tr>
            </a:tbl>
          </a:graphicData>
        </a:graphic>
      </p:graphicFrame>
    </p:spTree>
    <p:extLst>
      <p:ext uri="{BB962C8B-B14F-4D97-AF65-F5344CB8AC3E}">
        <p14:creationId xmlns:p14="http://schemas.microsoft.com/office/powerpoint/2010/main" val="3691747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6FD630-6AAA-7F95-A247-DC748943214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考试安排</a:t>
            </a:r>
          </a:p>
        </p:txBody>
      </p:sp>
      <p:sp>
        <p:nvSpPr>
          <p:cNvPr id="3" name="Content Placeholder 2">
            <a:extLst>
              <a:ext uri="{FF2B5EF4-FFF2-40B4-BE49-F238E27FC236}">
                <a16:creationId xmlns:a16="http://schemas.microsoft.com/office/drawing/2014/main" id="{9F72873E-36D5-09AA-B08F-E0C205D9BD9F}"/>
              </a:ext>
            </a:extLst>
          </p:cNvPr>
          <p:cNvSpPr>
            <a:spLocks noGrp="1"/>
          </p:cNvSpPr>
          <p:nvPr>
            <p:ph idx="1"/>
          </p:nvPr>
        </p:nvSpPr>
        <p:spPr>
          <a:xfrm>
            <a:off x="5231958" y="605896"/>
            <a:ext cx="5923721" cy="5646208"/>
          </a:xfrm>
        </p:spPr>
        <p:txBody>
          <a:bodyPr anchor="ctr">
            <a:normAutofit/>
          </a:bodyPr>
          <a:lstStyle/>
          <a:p>
            <a:pPr>
              <a:lnSpc>
                <a:spcPct val="90000"/>
              </a:lnSpc>
            </a:pPr>
            <a:r>
              <a:rPr lang="ja-JP" altLang="en-US" sz="2400"/>
              <a:t>卓越人才拟录取资格</a:t>
            </a:r>
          </a:p>
          <a:p>
            <a:pPr lvl="1">
              <a:lnSpc>
                <a:spcPct val="90000"/>
              </a:lnSpc>
            </a:pPr>
            <a:r>
              <a:rPr lang="ja-JP" altLang="en-US" sz="2400"/>
              <a:t>依据自招笔试成绩、面试成绩两项总分择优录取</a:t>
            </a:r>
          </a:p>
          <a:p>
            <a:pPr lvl="1">
              <a:lnSpc>
                <a:spcPct val="90000"/>
              </a:lnSpc>
            </a:pPr>
            <a:r>
              <a:rPr lang="ja-JP" altLang="en-US" sz="2400"/>
              <a:t>由高到低按照</a:t>
            </a:r>
            <a:r>
              <a:rPr lang="en-US" altLang="ja-JP" sz="2400"/>
              <a:t>1</a:t>
            </a:r>
            <a:r>
              <a:rPr lang="ja-JP" altLang="en-US" sz="2400"/>
              <a:t>：</a:t>
            </a:r>
            <a:r>
              <a:rPr lang="en-US" altLang="ja-JP" sz="2400"/>
              <a:t>1</a:t>
            </a:r>
            <a:r>
              <a:rPr lang="ja-JP" altLang="en-US" sz="2400"/>
              <a:t>的比例确定</a:t>
            </a:r>
            <a:r>
              <a:rPr lang="en-US" altLang="ja-JP" sz="2400"/>
              <a:t>80</a:t>
            </a:r>
            <a:r>
              <a:rPr lang="ja-JP" altLang="en-US" sz="2400"/>
              <a:t>人获得卓越人才拟录取资格</a:t>
            </a:r>
          </a:p>
          <a:p>
            <a:pPr>
              <a:lnSpc>
                <a:spcPct val="90000"/>
              </a:lnSpc>
            </a:pPr>
            <a:r>
              <a:rPr lang="ja-JP" altLang="en-US" sz="2400"/>
              <a:t>创新人才拟录取资格</a:t>
            </a:r>
          </a:p>
          <a:p>
            <a:pPr lvl="1">
              <a:lnSpc>
                <a:spcPct val="90000"/>
              </a:lnSpc>
            </a:pPr>
            <a:r>
              <a:rPr lang="ja-JP" altLang="en-US" sz="2400"/>
              <a:t>依据自招笔试成绩、面试成绩两项总分择优录取</a:t>
            </a:r>
          </a:p>
          <a:p>
            <a:pPr lvl="1">
              <a:lnSpc>
                <a:spcPct val="90000"/>
              </a:lnSpc>
            </a:pPr>
            <a:r>
              <a:rPr lang="ja-JP" altLang="en-US" sz="2400"/>
              <a:t>由高到低按照</a:t>
            </a:r>
            <a:r>
              <a:rPr lang="en-US" altLang="ja-JP" sz="2400"/>
              <a:t>1:1</a:t>
            </a:r>
            <a:r>
              <a:rPr lang="ja-JP" altLang="en-US" sz="2400"/>
              <a:t>的比例确定创新人才拟录取资格名单</a:t>
            </a:r>
          </a:p>
          <a:p>
            <a:pPr>
              <a:lnSpc>
                <a:spcPct val="90000"/>
              </a:lnSpc>
            </a:pPr>
            <a:r>
              <a:rPr lang="ja-JP" altLang="en-US" sz="2400"/>
              <a:t>资格上报与公示</a:t>
            </a:r>
          </a:p>
          <a:p>
            <a:pPr lvl="1">
              <a:lnSpc>
                <a:spcPct val="90000"/>
              </a:lnSpc>
            </a:pPr>
            <a:r>
              <a:rPr lang="ja-JP" altLang="en-US" sz="2400"/>
              <a:t>卓越人才和创新人才拟录取资格名单确定后，按规定上报区招生考试部</a:t>
            </a:r>
          </a:p>
          <a:p>
            <a:pPr lvl="1">
              <a:lnSpc>
                <a:spcPct val="90000"/>
              </a:lnSpc>
            </a:pPr>
            <a:r>
              <a:rPr lang="ja-JP" altLang="en-US" sz="2400"/>
              <a:t>发相关初中学校公示</a:t>
            </a:r>
            <a:r>
              <a:rPr lang="en-US" altLang="ja-JP" sz="2400"/>
              <a:t>3</a:t>
            </a:r>
            <a:r>
              <a:rPr lang="ja-JP" altLang="en-US" sz="2400"/>
              <a:t>天</a:t>
            </a:r>
            <a:endParaRPr lang="en-US" sz="2400"/>
          </a:p>
        </p:txBody>
      </p:sp>
    </p:spTree>
    <p:extLst>
      <p:ext uri="{BB962C8B-B14F-4D97-AF65-F5344CB8AC3E}">
        <p14:creationId xmlns:p14="http://schemas.microsoft.com/office/powerpoint/2010/main" val="202831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D56DD4-32D0-E556-D6B5-868C565A19C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保障机制</a:t>
            </a:r>
          </a:p>
        </p:txBody>
      </p:sp>
      <p:sp>
        <p:nvSpPr>
          <p:cNvPr id="3" name="Content Placeholder 2">
            <a:extLst>
              <a:ext uri="{FF2B5EF4-FFF2-40B4-BE49-F238E27FC236}">
                <a16:creationId xmlns:a16="http://schemas.microsoft.com/office/drawing/2014/main" id="{3A4F2625-2742-3B93-1FF4-49A093F3D4A2}"/>
              </a:ext>
            </a:extLst>
          </p:cNvPr>
          <p:cNvSpPr>
            <a:spLocks noGrp="1"/>
          </p:cNvSpPr>
          <p:nvPr>
            <p:ph idx="1"/>
          </p:nvPr>
        </p:nvSpPr>
        <p:spPr>
          <a:xfrm>
            <a:off x="5231958" y="605896"/>
            <a:ext cx="5923721" cy="5646208"/>
          </a:xfrm>
        </p:spPr>
        <p:txBody>
          <a:bodyPr anchor="ctr">
            <a:normAutofit/>
          </a:bodyPr>
          <a:lstStyle/>
          <a:p>
            <a:pPr>
              <a:lnSpc>
                <a:spcPct val="90000"/>
              </a:lnSpc>
            </a:pPr>
            <a:r>
              <a:rPr lang="ja-JP" altLang="en-US" sz="2200"/>
              <a:t>组织保障</a:t>
            </a:r>
          </a:p>
          <a:p>
            <a:pPr lvl="1">
              <a:lnSpc>
                <a:spcPct val="90000"/>
              </a:lnSpc>
            </a:pPr>
            <a:r>
              <a:rPr lang="ja-JP" altLang="en-US" sz="2200"/>
              <a:t>学校成立招生工作领导小组</a:t>
            </a:r>
          </a:p>
          <a:p>
            <a:pPr lvl="1">
              <a:lnSpc>
                <a:spcPct val="90000"/>
              </a:lnSpc>
            </a:pPr>
            <a:r>
              <a:rPr lang="ja-JP" altLang="en-US" sz="2200"/>
              <a:t>组长由校长担任</a:t>
            </a:r>
          </a:p>
          <a:p>
            <a:pPr lvl="1">
              <a:lnSpc>
                <a:spcPct val="90000"/>
              </a:lnSpc>
            </a:pPr>
            <a:r>
              <a:rPr lang="ja-JP" altLang="en-US" sz="2200"/>
              <a:t>成员由学校有关处室负责人和教师代表、家长委员会代表组成</a:t>
            </a:r>
          </a:p>
          <a:p>
            <a:pPr lvl="1">
              <a:lnSpc>
                <a:spcPct val="90000"/>
              </a:lnSpc>
            </a:pPr>
            <a:r>
              <a:rPr lang="ja-JP" altLang="en-US" sz="2200"/>
              <a:t>招生工作分工负责，重大问题集体研究决定</a:t>
            </a:r>
          </a:p>
          <a:p>
            <a:pPr>
              <a:lnSpc>
                <a:spcPct val="90000"/>
              </a:lnSpc>
            </a:pPr>
            <a:r>
              <a:rPr lang="ja-JP" altLang="en-US" sz="2200"/>
              <a:t>制度保障</a:t>
            </a:r>
          </a:p>
          <a:p>
            <a:pPr lvl="1">
              <a:lnSpc>
                <a:spcPct val="90000"/>
              </a:lnSpc>
            </a:pPr>
            <a:r>
              <a:rPr lang="ja-JP" altLang="en-US" sz="2200"/>
              <a:t>建立公示制度、诚信制度、责任追究制度、监督制度和保密制度</a:t>
            </a:r>
          </a:p>
          <a:p>
            <a:pPr lvl="1">
              <a:lnSpc>
                <a:spcPct val="90000"/>
              </a:lnSpc>
            </a:pPr>
            <a:r>
              <a:rPr lang="ja-JP" altLang="en-US" sz="2200"/>
              <a:t>招生领导小组与招生录取有关人员签订诚信协议，建立诚信档案</a:t>
            </a:r>
          </a:p>
          <a:p>
            <a:pPr lvl="1">
              <a:lnSpc>
                <a:spcPct val="90000"/>
              </a:lnSpc>
            </a:pPr>
            <a:r>
              <a:rPr lang="ja-JP" altLang="en-US" sz="2200"/>
              <a:t>充分体现公平、公正和公开的原则</a:t>
            </a:r>
          </a:p>
          <a:p>
            <a:pPr>
              <a:lnSpc>
                <a:spcPct val="90000"/>
              </a:lnSpc>
            </a:pPr>
            <a:r>
              <a:rPr lang="ja-JP" altLang="en-US" sz="2200"/>
              <a:t>咨询与监督</a:t>
            </a:r>
          </a:p>
          <a:p>
            <a:pPr lvl="1">
              <a:lnSpc>
                <a:spcPct val="90000"/>
              </a:lnSpc>
            </a:pPr>
            <a:r>
              <a:rPr lang="ja-JP" altLang="en-US" sz="2200"/>
              <a:t>咨询及监督电话：</a:t>
            </a:r>
            <a:r>
              <a:rPr lang="en-US" altLang="ja-JP" sz="2200"/>
              <a:t>0532—88133377</a:t>
            </a:r>
            <a:r>
              <a:rPr lang="ja-JP" altLang="en-US" sz="2200"/>
              <a:t>，</a:t>
            </a:r>
            <a:r>
              <a:rPr lang="en-US" altLang="ja-JP" sz="2200"/>
              <a:t>0532-88133368</a:t>
            </a:r>
            <a:endParaRPr lang="en-US" sz="2200"/>
          </a:p>
        </p:txBody>
      </p:sp>
    </p:spTree>
    <p:extLst>
      <p:ext uri="{BB962C8B-B14F-4D97-AF65-F5344CB8AC3E}">
        <p14:creationId xmlns:p14="http://schemas.microsoft.com/office/powerpoint/2010/main" val="3617872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B566AC-D200-73D2-0AFB-0814B697BD8C}"/>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指导思想</a:t>
            </a:r>
          </a:p>
        </p:txBody>
      </p:sp>
      <p:sp>
        <p:nvSpPr>
          <p:cNvPr id="3" name="Content Placeholder 2">
            <a:extLst>
              <a:ext uri="{FF2B5EF4-FFF2-40B4-BE49-F238E27FC236}">
                <a16:creationId xmlns:a16="http://schemas.microsoft.com/office/drawing/2014/main" id="{C906751D-F03A-B833-5606-D9375226996F}"/>
              </a:ext>
            </a:extLst>
          </p:cNvPr>
          <p:cNvSpPr>
            <a:spLocks noGrp="1"/>
          </p:cNvSpPr>
          <p:nvPr>
            <p:ph idx="1"/>
          </p:nvPr>
        </p:nvSpPr>
        <p:spPr>
          <a:xfrm>
            <a:off x="5231958" y="605896"/>
            <a:ext cx="5923721" cy="5646208"/>
          </a:xfrm>
        </p:spPr>
        <p:txBody>
          <a:bodyPr anchor="ctr">
            <a:normAutofit/>
          </a:bodyPr>
          <a:lstStyle/>
          <a:p>
            <a:r>
              <a:rPr lang="ja-JP" altLang="en-US" sz="2400"/>
              <a:t>落实省强科培优行动方案</a:t>
            </a:r>
          </a:p>
          <a:p>
            <a:pPr lvl="1"/>
            <a:r>
              <a:rPr lang="ja-JP" altLang="en-US" sz="2400"/>
              <a:t>以优化“一案三课”为载体</a:t>
            </a:r>
          </a:p>
          <a:p>
            <a:pPr lvl="1"/>
            <a:r>
              <a:rPr lang="ja-JP" altLang="en-US" sz="2400"/>
              <a:t>打造奥赛培训、尖优生培养和初高中衔接三个课程群</a:t>
            </a:r>
          </a:p>
          <a:p>
            <a:pPr lvl="1"/>
            <a:r>
              <a:rPr lang="ja-JP" altLang="en-US" sz="2400"/>
              <a:t>拓宽创新人才培养渠道</a:t>
            </a:r>
          </a:p>
          <a:p>
            <a:pPr lvl="1"/>
            <a:r>
              <a:rPr lang="ja-JP" altLang="en-US" sz="2400"/>
              <a:t>开发学生特长潜质</a:t>
            </a:r>
          </a:p>
          <a:p>
            <a:pPr lvl="1"/>
            <a:r>
              <a:rPr lang="ja-JP" altLang="en-US" sz="2400"/>
              <a:t>开辟学生多元成长路径</a:t>
            </a:r>
          </a:p>
          <a:p>
            <a:pPr lvl="1"/>
            <a:r>
              <a:rPr lang="ja-JP" altLang="en-US" sz="2400"/>
              <a:t>努力向高水平双一流大学输送更多优秀人才</a:t>
            </a:r>
            <a:endParaRPr lang="en-US" sz="2400"/>
          </a:p>
        </p:txBody>
      </p:sp>
    </p:spTree>
    <p:extLst>
      <p:ext uri="{BB962C8B-B14F-4D97-AF65-F5344CB8AC3E}">
        <p14:creationId xmlns:p14="http://schemas.microsoft.com/office/powerpoint/2010/main" val="272175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4A41B1-C756-F510-43C4-A3E8E246E1E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招生范围及计划</a:t>
            </a:r>
          </a:p>
        </p:txBody>
      </p:sp>
      <p:sp>
        <p:nvSpPr>
          <p:cNvPr id="3" name="Content Placeholder 2">
            <a:extLst>
              <a:ext uri="{FF2B5EF4-FFF2-40B4-BE49-F238E27FC236}">
                <a16:creationId xmlns:a16="http://schemas.microsoft.com/office/drawing/2014/main" id="{7D72E1FC-1D5E-8B64-CA23-338BED7D6228}"/>
              </a:ext>
            </a:extLst>
          </p:cNvPr>
          <p:cNvSpPr>
            <a:spLocks noGrp="1"/>
          </p:cNvSpPr>
          <p:nvPr>
            <p:ph idx="1"/>
          </p:nvPr>
        </p:nvSpPr>
        <p:spPr>
          <a:xfrm>
            <a:off x="5231958" y="605896"/>
            <a:ext cx="5923721" cy="5646208"/>
          </a:xfrm>
        </p:spPr>
        <p:txBody>
          <a:bodyPr anchor="ctr">
            <a:normAutofit/>
          </a:bodyPr>
          <a:lstStyle/>
          <a:p>
            <a:r>
              <a:rPr lang="ja-JP" altLang="en-US" sz="2400"/>
              <a:t>招生范围</a:t>
            </a:r>
          </a:p>
          <a:p>
            <a:pPr lvl="1"/>
            <a:r>
              <a:rPr lang="ja-JP" altLang="en-US" sz="2400"/>
              <a:t>面向西海岸新区全区</a:t>
            </a:r>
          </a:p>
          <a:p>
            <a:r>
              <a:rPr lang="ja-JP" altLang="en-US" sz="2400"/>
              <a:t>招生计划</a:t>
            </a:r>
          </a:p>
          <a:p>
            <a:pPr lvl="1"/>
            <a:r>
              <a:rPr lang="ja-JP" altLang="en-US" sz="2400"/>
              <a:t>招收卓越人才</a:t>
            </a:r>
            <a:r>
              <a:rPr lang="en-US" altLang="ja-JP" sz="2400"/>
              <a:t>80</a:t>
            </a:r>
            <a:r>
              <a:rPr lang="ja-JP" altLang="en-US" sz="2400"/>
              <a:t>人</a:t>
            </a:r>
          </a:p>
          <a:p>
            <a:pPr lvl="1"/>
            <a:r>
              <a:rPr lang="ja-JP" altLang="en-US" sz="2400"/>
              <a:t>招收创新人才</a:t>
            </a:r>
            <a:r>
              <a:rPr lang="en-US" altLang="ja-JP" sz="2400"/>
              <a:t>400</a:t>
            </a:r>
            <a:r>
              <a:rPr lang="ja-JP" altLang="en-US" sz="2400"/>
              <a:t>人</a:t>
            </a:r>
            <a:endParaRPr lang="en-US" sz="2400"/>
          </a:p>
        </p:txBody>
      </p:sp>
    </p:spTree>
    <p:extLst>
      <p:ext uri="{BB962C8B-B14F-4D97-AF65-F5344CB8AC3E}">
        <p14:creationId xmlns:p14="http://schemas.microsoft.com/office/powerpoint/2010/main" val="3626640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D6784C-10AB-EB8E-5035-7C9565DFA2E7}"/>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招生对象</a:t>
            </a:r>
          </a:p>
        </p:txBody>
      </p:sp>
      <p:sp>
        <p:nvSpPr>
          <p:cNvPr id="3" name="Content Placeholder 2">
            <a:extLst>
              <a:ext uri="{FF2B5EF4-FFF2-40B4-BE49-F238E27FC236}">
                <a16:creationId xmlns:a16="http://schemas.microsoft.com/office/drawing/2014/main" id="{9E546DBC-6F7C-CAE9-C022-19E1235B0BD5}"/>
              </a:ext>
            </a:extLst>
          </p:cNvPr>
          <p:cNvSpPr>
            <a:spLocks noGrp="1"/>
          </p:cNvSpPr>
          <p:nvPr>
            <p:ph idx="1"/>
          </p:nvPr>
        </p:nvSpPr>
        <p:spPr>
          <a:xfrm>
            <a:off x="5231958" y="605896"/>
            <a:ext cx="5923721" cy="5646208"/>
          </a:xfrm>
        </p:spPr>
        <p:txBody>
          <a:bodyPr anchor="ctr">
            <a:normAutofit/>
          </a:bodyPr>
          <a:lstStyle/>
          <a:p>
            <a:r>
              <a:rPr lang="ja-JP" altLang="en-US" sz="2400"/>
              <a:t>西海岸新区全区初中学校应届毕业生</a:t>
            </a:r>
          </a:p>
          <a:p>
            <a:pPr lvl="1"/>
            <a:r>
              <a:rPr lang="ja-JP" altLang="en-US" sz="2400"/>
              <a:t>办理了外地回青的应届考生</a:t>
            </a:r>
            <a:endParaRPr lang="en-US" sz="2400"/>
          </a:p>
        </p:txBody>
      </p:sp>
    </p:spTree>
    <p:extLst>
      <p:ext uri="{BB962C8B-B14F-4D97-AF65-F5344CB8AC3E}">
        <p14:creationId xmlns:p14="http://schemas.microsoft.com/office/powerpoint/2010/main" val="2109842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CB6823-6430-0414-8729-4034F378EFBE}"/>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报名条件</a:t>
            </a:r>
          </a:p>
        </p:txBody>
      </p:sp>
      <p:sp>
        <p:nvSpPr>
          <p:cNvPr id="3" name="Content Placeholder 2">
            <a:extLst>
              <a:ext uri="{FF2B5EF4-FFF2-40B4-BE49-F238E27FC236}">
                <a16:creationId xmlns:a16="http://schemas.microsoft.com/office/drawing/2014/main" id="{87A3B820-FE1D-5050-0FBF-63711304664A}"/>
              </a:ext>
            </a:extLst>
          </p:cNvPr>
          <p:cNvSpPr>
            <a:spLocks noGrp="1"/>
          </p:cNvSpPr>
          <p:nvPr>
            <p:ph idx="1"/>
          </p:nvPr>
        </p:nvSpPr>
        <p:spPr>
          <a:xfrm>
            <a:off x="5231958" y="605896"/>
            <a:ext cx="5923721" cy="5646208"/>
          </a:xfrm>
        </p:spPr>
        <p:txBody>
          <a:bodyPr anchor="ctr">
            <a:normAutofit/>
          </a:bodyPr>
          <a:lstStyle/>
          <a:p>
            <a:r>
              <a:rPr lang="ja-JP" altLang="en-US" sz="2400"/>
              <a:t>热爱祖国，遵纪守法，具有良好的道德情操，有良好的生活、卫生习惯，身心健康</a:t>
            </a:r>
          </a:p>
          <a:p>
            <a:r>
              <a:rPr lang="ja-JP" altLang="en-US" sz="2400"/>
              <a:t>初中学业水平考试第二组合（地理、生物）不低于</a:t>
            </a:r>
            <a:r>
              <a:rPr lang="en-US" sz="2400"/>
              <a:t>C </a:t>
            </a:r>
            <a:r>
              <a:rPr lang="ja-JP" altLang="en-US" sz="2400"/>
              <a:t>等级</a:t>
            </a:r>
          </a:p>
          <a:p>
            <a:r>
              <a:rPr lang="ja-JP" altLang="en-US" sz="2400"/>
              <a:t>信息技术学业水平考试为合格等级</a:t>
            </a:r>
          </a:p>
          <a:p>
            <a:r>
              <a:rPr lang="ja-JP" altLang="en-US" sz="2400"/>
              <a:t>初中综合素质评定基础性发展目标均为</a:t>
            </a:r>
            <a:r>
              <a:rPr lang="en-US" sz="2400"/>
              <a:t>A</a:t>
            </a:r>
            <a:r>
              <a:rPr lang="ja-JP" altLang="en-US" sz="2400"/>
              <a:t>等</a:t>
            </a:r>
          </a:p>
          <a:p>
            <a:r>
              <a:rPr lang="ja-JP" altLang="en-US" sz="2400"/>
              <a:t>学业总成绩突出或学科特长突出、具备创新潜质</a:t>
            </a:r>
            <a:endParaRPr lang="en-US" sz="2400"/>
          </a:p>
        </p:txBody>
      </p:sp>
    </p:spTree>
    <p:extLst>
      <p:ext uri="{BB962C8B-B14F-4D97-AF65-F5344CB8AC3E}">
        <p14:creationId xmlns:p14="http://schemas.microsoft.com/office/powerpoint/2010/main" val="1748464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2BB54-1FD7-DBE6-6E47-3EE54C9E5E4C}"/>
              </a:ext>
            </a:extLst>
          </p:cNvPr>
          <p:cNvSpPr>
            <a:spLocks noGrp="1"/>
          </p:cNvSpPr>
          <p:nvPr>
            <p:ph type="title"/>
          </p:nvPr>
        </p:nvSpPr>
        <p:spPr>
          <a:xfrm>
            <a:off x="1097280" y="286603"/>
            <a:ext cx="10058400" cy="1450757"/>
          </a:xfrm>
        </p:spPr>
        <p:txBody>
          <a:bodyPr>
            <a:normAutofit/>
          </a:bodyPr>
          <a:lstStyle/>
          <a:p>
            <a:r>
              <a:rPr lang="en-US"/>
              <a:t>报名程序</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EBB53A6-8C6D-45AD-0B77-B8309259C805}"/>
              </a:ext>
            </a:extLst>
          </p:cNvPr>
          <p:cNvGraphicFramePr>
            <a:graphicFrameLocks noGrp="1"/>
          </p:cNvGraphicFramePr>
          <p:nvPr>
            <p:ph idx="1"/>
            <p:extLst>
              <p:ext uri="{D42A27DB-BD31-4B8C-83A1-F6EECF244321}">
                <p14:modId xmlns:p14="http://schemas.microsoft.com/office/powerpoint/2010/main" val="300497959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0879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F780A6-700F-26B4-0293-C492C8EDAB1A}"/>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招生计划</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E23BA6D-022D-967F-800C-74D83E6616B3}"/>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100000"/>
              </a:lnSpc>
            </a:pPr>
            <a:r>
              <a:rPr lang="ja-JP" altLang="en-US">
                <a:solidFill>
                  <a:srgbClr val="FFFFFF"/>
                </a:solidFill>
              </a:rPr>
              <a:t>招生计划共</a:t>
            </a:r>
            <a:r>
              <a:rPr lang="en-US" altLang="ja-JP">
                <a:solidFill>
                  <a:srgbClr val="FFFFFF"/>
                </a:solidFill>
              </a:rPr>
              <a:t>2866</a:t>
            </a:r>
            <a:r>
              <a:rPr lang="ja-JP" altLang="en-US">
                <a:solidFill>
                  <a:srgbClr val="FFFFFF"/>
                </a:solidFill>
              </a:rPr>
              <a:t>人</a:t>
            </a:r>
          </a:p>
          <a:p>
            <a:pPr lvl="1">
              <a:lnSpc>
                <a:spcPct val="100000"/>
              </a:lnSpc>
            </a:pPr>
            <a:r>
              <a:rPr lang="ja-JP" altLang="en-US">
                <a:solidFill>
                  <a:srgbClr val="FFFFFF"/>
                </a:solidFill>
              </a:rPr>
              <a:t>公办普通高中</a:t>
            </a:r>
            <a:r>
              <a:rPr lang="en-US" altLang="ja-JP">
                <a:solidFill>
                  <a:srgbClr val="FFFFFF"/>
                </a:solidFill>
              </a:rPr>
              <a:t>2660</a:t>
            </a:r>
            <a:r>
              <a:rPr lang="ja-JP" altLang="en-US">
                <a:solidFill>
                  <a:srgbClr val="FFFFFF"/>
                </a:solidFill>
              </a:rPr>
              <a:t>人</a:t>
            </a:r>
          </a:p>
          <a:p>
            <a:pPr lvl="1">
              <a:lnSpc>
                <a:spcPct val="100000"/>
              </a:lnSpc>
            </a:pPr>
            <a:r>
              <a:rPr lang="ja-JP" altLang="en-US">
                <a:solidFill>
                  <a:srgbClr val="FFFFFF"/>
                </a:solidFill>
              </a:rPr>
              <a:t>民办普通高中</a:t>
            </a:r>
            <a:r>
              <a:rPr lang="en-US" altLang="ja-JP">
                <a:solidFill>
                  <a:srgbClr val="FFFFFF"/>
                </a:solidFill>
              </a:rPr>
              <a:t>206</a:t>
            </a:r>
            <a:r>
              <a:rPr lang="ja-JP" altLang="en-US">
                <a:solidFill>
                  <a:srgbClr val="FFFFFF"/>
                </a:solidFill>
              </a:rPr>
              <a:t>人</a:t>
            </a:r>
          </a:p>
          <a:p>
            <a:pPr>
              <a:lnSpc>
                <a:spcPct val="100000"/>
              </a:lnSpc>
            </a:pPr>
            <a:r>
              <a:rPr lang="ja-JP" altLang="en-US">
                <a:solidFill>
                  <a:srgbClr val="FFFFFF"/>
                </a:solidFill>
              </a:rPr>
              <a:t>具体计划安排见各高中学校自主招生实施方案</a:t>
            </a:r>
            <a:endParaRPr lang="en-US">
              <a:solidFill>
                <a:srgbClr val="FFFFFF"/>
              </a:solidFill>
            </a:endParaRPr>
          </a:p>
        </p:txBody>
      </p:sp>
      <p:graphicFrame>
        <p:nvGraphicFramePr>
          <p:cNvPr id="6" name="Content Placeholder 5">
            <a:extLst>
              <a:ext uri="{FF2B5EF4-FFF2-40B4-BE49-F238E27FC236}">
                <a16:creationId xmlns:a16="http://schemas.microsoft.com/office/drawing/2014/main" id="{FAC84A5F-559E-4CFE-89DA-47E0A72523D6}"/>
              </a:ext>
            </a:extLst>
          </p:cNvPr>
          <p:cNvGraphicFramePr>
            <a:graphicFrameLocks noGrp="1"/>
          </p:cNvGraphicFramePr>
          <p:nvPr>
            <p:ph sz="half" idx="1"/>
          </p:nvPr>
        </p:nvGraphicFramePr>
        <p:xfrm>
          <a:off x="3423623" y="1315635"/>
          <a:ext cx="5345854" cy="2212848"/>
        </p:xfrm>
        <a:graphic>
          <a:graphicData uri="http://schemas.openxmlformats.org/drawingml/2006/table">
            <a:tbl>
              <a:tblPr firstRow="1" bandRow="1">
                <a:tableStyleId>{5C22544A-7EE6-4342-B048-85BDC9FD1C3A}</a:tableStyleId>
              </a:tblPr>
              <a:tblGrid>
                <a:gridCol w="3092027">
                  <a:extLst>
                    <a:ext uri="{9D8B030D-6E8A-4147-A177-3AD203B41FA5}">
                      <a16:colId xmlns:a16="http://schemas.microsoft.com/office/drawing/2014/main" val="2840055051"/>
                    </a:ext>
                  </a:extLst>
                </a:gridCol>
                <a:gridCol w="2253827">
                  <a:extLst>
                    <a:ext uri="{9D8B030D-6E8A-4147-A177-3AD203B41FA5}">
                      <a16:colId xmlns:a16="http://schemas.microsoft.com/office/drawing/2014/main" val="3235422876"/>
                    </a:ext>
                  </a:extLst>
                </a:gridCol>
              </a:tblGrid>
              <a:tr h="737616">
                <a:tc>
                  <a:txBody>
                    <a:bodyPr/>
                    <a:lstStyle/>
                    <a:p>
                      <a:r>
                        <a:rPr lang="ja-JP" altLang="en-US" sz="3300"/>
                        <a:t>学校类型</a:t>
                      </a:r>
                    </a:p>
                  </a:txBody>
                  <a:tcPr marL="167640" marR="167640" marT="83820" marB="83820" anchor="ctr"/>
                </a:tc>
                <a:tc>
                  <a:txBody>
                    <a:bodyPr/>
                    <a:lstStyle/>
                    <a:p>
                      <a:r>
                        <a:rPr lang="ja-JP" altLang="en-US" sz="3300"/>
                        <a:t>招生人数</a:t>
                      </a:r>
                    </a:p>
                  </a:txBody>
                  <a:tcPr marL="167640" marR="167640" marT="83820" marB="83820" anchor="ctr"/>
                </a:tc>
                <a:extLst>
                  <a:ext uri="{0D108BD9-81ED-4DB2-BD59-A6C34878D82A}">
                    <a16:rowId xmlns:a16="http://schemas.microsoft.com/office/drawing/2014/main" val="3106206219"/>
                  </a:ext>
                </a:extLst>
              </a:tr>
              <a:tr h="737616">
                <a:tc>
                  <a:txBody>
                    <a:bodyPr/>
                    <a:lstStyle/>
                    <a:p>
                      <a:r>
                        <a:rPr lang="ja-JP" altLang="en-US" sz="3300"/>
                        <a:t>公办普通高中</a:t>
                      </a:r>
                    </a:p>
                  </a:txBody>
                  <a:tcPr marL="167640" marR="167640" marT="83820" marB="83820" anchor="ctr"/>
                </a:tc>
                <a:tc>
                  <a:txBody>
                    <a:bodyPr/>
                    <a:lstStyle/>
                    <a:p>
                      <a:r>
                        <a:rPr lang="en-US" sz="3300"/>
                        <a:t>2660</a:t>
                      </a:r>
                    </a:p>
                  </a:txBody>
                  <a:tcPr marL="167640" marR="167640" marT="83820" marB="83820" anchor="ctr"/>
                </a:tc>
                <a:extLst>
                  <a:ext uri="{0D108BD9-81ED-4DB2-BD59-A6C34878D82A}">
                    <a16:rowId xmlns:a16="http://schemas.microsoft.com/office/drawing/2014/main" val="2955255546"/>
                  </a:ext>
                </a:extLst>
              </a:tr>
              <a:tr h="737616">
                <a:tc>
                  <a:txBody>
                    <a:bodyPr/>
                    <a:lstStyle/>
                    <a:p>
                      <a:r>
                        <a:rPr lang="ja-JP" altLang="en-US" sz="3300"/>
                        <a:t>民办普通高中</a:t>
                      </a:r>
                    </a:p>
                  </a:txBody>
                  <a:tcPr marL="167640" marR="167640" marT="83820" marB="83820" anchor="ctr"/>
                </a:tc>
                <a:tc>
                  <a:txBody>
                    <a:bodyPr/>
                    <a:lstStyle/>
                    <a:p>
                      <a:r>
                        <a:rPr lang="en-US" sz="3300"/>
                        <a:t>206</a:t>
                      </a:r>
                    </a:p>
                  </a:txBody>
                  <a:tcPr marL="167640" marR="167640" marT="83820" marB="83820" anchor="ctr"/>
                </a:tc>
                <a:extLst>
                  <a:ext uri="{0D108BD9-81ED-4DB2-BD59-A6C34878D82A}">
                    <a16:rowId xmlns:a16="http://schemas.microsoft.com/office/drawing/2014/main" val="379323070"/>
                  </a:ext>
                </a:extLst>
              </a:tr>
            </a:tbl>
          </a:graphicData>
        </a:graphic>
      </p:graphicFrame>
    </p:spTree>
    <p:extLst>
      <p:ext uri="{BB962C8B-B14F-4D97-AF65-F5344CB8AC3E}">
        <p14:creationId xmlns:p14="http://schemas.microsoft.com/office/powerpoint/2010/main" val="129302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9EB1E-CA8E-99B1-412E-0F130B2AAAA3}"/>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a:t>考试安排</a:t>
            </a:r>
          </a:p>
        </p:txBody>
      </p:sp>
      <p:cxnSp>
        <p:nvCxnSpPr>
          <p:cNvPr id="17" name="Straight Connector 1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AEE8847-1495-D087-FBD3-CFC260482E62}"/>
              </a:ext>
            </a:extLst>
          </p:cNvPr>
          <p:cNvSpPr>
            <a:spLocks noGrp="1"/>
          </p:cNvSpPr>
          <p:nvPr>
            <p:ph sz="half" idx="2"/>
          </p:nvPr>
        </p:nvSpPr>
        <p:spPr>
          <a:xfrm>
            <a:off x="7859485" y="2407436"/>
            <a:ext cx="3690257" cy="3461658"/>
          </a:xfrm>
        </p:spPr>
        <p:txBody>
          <a:bodyPr vert="horz" lIns="0" tIns="45720" rIns="0" bIns="45720" rtlCol="0">
            <a:normAutofit/>
          </a:bodyPr>
          <a:lstStyle/>
          <a:p>
            <a:pPr>
              <a:lnSpc>
                <a:spcPct val="90000"/>
              </a:lnSpc>
            </a:pPr>
            <a:r>
              <a:rPr lang="ja-JP" altLang="en-US" sz="1100"/>
              <a:t>选拔方式</a:t>
            </a:r>
          </a:p>
          <a:p>
            <a:pPr lvl="1">
              <a:lnSpc>
                <a:spcPct val="90000"/>
              </a:lnSpc>
            </a:pPr>
            <a:r>
              <a:rPr lang="ja-JP" altLang="en-US" sz="1100"/>
              <a:t>自主招生采取笔试和面试相结合的方式。</a:t>
            </a:r>
          </a:p>
          <a:p>
            <a:pPr lvl="1">
              <a:lnSpc>
                <a:spcPct val="90000"/>
              </a:lnSpc>
            </a:pPr>
            <a:r>
              <a:rPr lang="ja-JP" altLang="en-US" sz="1100"/>
              <a:t>考生须携带自主招生准考证，按照准考证上的要求参加自主招生笔试。</a:t>
            </a:r>
          </a:p>
          <a:p>
            <a:pPr lvl="1">
              <a:lnSpc>
                <a:spcPct val="90000"/>
              </a:lnSpc>
            </a:pPr>
            <a:r>
              <a:rPr lang="ja-JP" altLang="en-US" sz="1100"/>
              <a:t>笔试测试的考点、考场由区教育和体育局统一编排。</a:t>
            </a:r>
          </a:p>
          <a:p>
            <a:pPr lvl="1">
              <a:lnSpc>
                <a:spcPct val="90000"/>
              </a:lnSpc>
            </a:pPr>
            <a:r>
              <a:rPr lang="ja-JP" altLang="en-US" sz="1100"/>
              <a:t>根据笔试成绩确定面试名单后，面试在我校进行。</a:t>
            </a:r>
          </a:p>
          <a:p>
            <a:pPr>
              <a:lnSpc>
                <a:spcPct val="90000"/>
              </a:lnSpc>
            </a:pPr>
            <a:r>
              <a:rPr lang="ja-JP" altLang="en-US" sz="1100"/>
              <a:t>面试安排</a:t>
            </a:r>
          </a:p>
          <a:p>
            <a:pPr lvl="1">
              <a:lnSpc>
                <a:spcPct val="90000"/>
              </a:lnSpc>
            </a:pPr>
            <a:r>
              <a:rPr lang="ja-JP" altLang="en-US" sz="1100"/>
              <a:t>面试名单：根据笔试成绩由高到低，按照招生计划</a:t>
            </a:r>
            <a:r>
              <a:rPr lang="en-US" altLang="ja-JP" sz="1100"/>
              <a:t>1:1.2</a:t>
            </a:r>
            <a:r>
              <a:rPr lang="ja-JP" altLang="en-US" sz="1100"/>
              <a:t>的比例确定面试资格名单。</a:t>
            </a:r>
          </a:p>
          <a:p>
            <a:pPr lvl="1">
              <a:lnSpc>
                <a:spcPct val="90000"/>
              </a:lnSpc>
            </a:pPr>
            <a:r>
              <a:rPr lang="ja-JP" altLang="en-US" sz="1100"/>
              <a:t>面试时间：</a:t>
            </a:r>
            <a:r>
              <a:rPr lang="en-US" altLang="ja-JP" sz="1100"/>
              <a:t>5</a:t>
            </a:r>
            <a:r>
              <a:rPr lang="ja-JP" altLang="en-US" sz="1100"/>
              <a:t>月</a:t>
            </a:r>
            <a:r>
              <a:rPr lang="en-US" altLang="ja-JP" sz="1100"/>
              <a:t>19</a:t>
            </a:r>
            <a:r>
              <a:rPr lang="ja-JP" altLang="en-US" sz="1100"/>
              <a:t>日（星期日）</a:t>
            </a:r>
          </a:p>
          <a:p>
            <a:pPr lvl="1">
              <a:lnSpc>
                <a:spcPct val="90000"/>
              </a:lnSpc>
            </a:pPr>
            <a:r>
              <a:rPr lang="ja-JP" altLang="en-US" sz="1100"/>
              <a:t>面试地点：青岛西海岸新区胶南第一高级中学。</a:t>
            </a:r>
          </a:p>
          <a:p>
            <a:pPr lvl="1">
              <a:lnSpc>
                <a:spcPct val="90000"/>
              </a:lnSpc>
            </a:pPr>
            <a:r>
              <a:rPr lang="ja-JP" altLang="en-US" sz="1100"/>
              <a:t>面试分值、方式和内容。面试满分</a:t>
            </a:r>
            <a:r>
              <a:rPr lang="en-US" altLang="ja-JP" sz="1100"/>
              <a:t>100</a:t>
            </a:r>
            <a:r>
              <a:rPr lang="ja-JP" altLang="en-US" sz="1100"/>
              <a:t>分。面试采用无领导小组讨论的方法，每组</a:t>
            </a:r>
            <a:r>
              <a:rPr lang="en-US" altLang="ja-JP" sz="1100"/>
              <a:t>5</a:t>
            </a:r>
            <a:r>
              <a:rPr lang="ja-JP" altLang="en-US" sz="1100"/>
              <a:t>人。面试主要考查学生的逻辑思维能力、语言表达能力、科学素养和人文素养等综合素质。</a:t>
            </a:r>
            <a:endParaRPr lang="en-US" sz="1100"/>
          </a:p>
        </p:txBody>
      </p:sp>
      <p:sp>
        <p:nvSpPr>
          <p:cNvPr id="19" name="Rectangle 18">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5">
            <a:extLst>
              <a:ext uri="{FF2B5EF4-FFF2-40B4-BE49-F238E27FC236}">
                <a16:creationId xmlns:a16="http://schemas.microsoft.com/office/drawing/2014/main" id="{DE792000-E6DF-41DA-9FA6-A9153304A2BF}"/>
              </a:ext>
            </a:extLst>
          </p:cNvPr>
          <p:cNvGraphicFramePr>
            <a:graphicFrameLocks noGrp="1"/>
          </p:cNvGraphicFramePr>
          <p:nvPr>
            <p:ph sz="half" idx="1"/>
          </p:nvPr>
        </p:nvGraphicFramePr>
        <p:xfrm>
          <a:off x="633999" y="1228844"/>
          <a:ext cx="6583229" cy="4136882"/>
        </p:xfrm>
        <a:graphic>
          <a:graphicData uri="http://schemas.openxmlformats.org/drawingml/2006/table">
            <a:tbl>
              <a:tblPr firstRow="1" firstCol="1" bandRow="1">
                <a:tableStyleId>{5C22544A-7EE6-4342-B048-85BDC9FD1C3A}</a:tableStyleId>
              </a:tblPr>
              <a:tblGrid>
                <a:gridCol w="2261788">
                  <a:extLst>
                    <a:ext uri="{9D8B030D-6E8A-4147-A177-3AD203B41FA5}">
                      <a16:colId xmlns:a16="http://schemas.microsoft.com/office/drawing/2014/main" val="2844888494"/>
                    </a:ext>
                  </a:extLst>
                </a:gridCol>
                <a:gridCol w="1207166">
                  <a:extLst>
                    <a:ext uri="{9D8B030D-6E8A-4147-A177-3AD203B41FA5}">
                      <a16:colId xmlns:a16="http://schemas.microsoft.com/office/drawing/2014/main" val="754216544"/>
                    </a:ext>
                  </a:extLst>
                </a:gridCol>
                <a:gridCol w="1461405">
                  <a:extLst>
                    <a:ext uri="{9D8B030D-6E8A-4147-A177-3AD203B41FA5}">
                      <a16:colId xmlns:a16="http://schemas.microsoft.com/office/drawing/2014/main" val="641238542"/>
                    </a:ext>
                  </a:extLst>
                </a:gridCol>
                <a:gridCol w="1652870">
                  <a:extLst>
                    <a:ext uri="{9D8B030D-6E8A-4147-A177-3AD203B41FA5}">
                      <a16:colId xmlns:a16="http://schemas.microsoft.com/office/drawing/2014/main" val="1206441841"/>
                    </a:ext>
                  </a:extLst>
                </a:gridCol>
              </a:tblGrid>
              <a:tr h="1379044">
                <a:tc gridSpan="2">
                  <a:txBody>
                    <a:bodyPr/>
                    <a:lstStyle/>
                    <a:p>
                      <a:pPr algn="ctr">
                        <a:lnSpc>
                          <a:spcPts val="2800"/>
                        </a:lnSpc>
                      </a:pPr>
                      <a:r>
                        <a:rPr lang="zh-CN" altLang="en-US" sz="2800">
                          <a:effectLst/>
                        </a:rPr>
                        <a:t>日期</a:t>
                      </a:r>
                      <a:endParaRPr lang="zh-CN" altLang="en-US" sz="3600">
                        <a:effectLst/>
                      </a:endParaRPr>
                    </a:p>
                  </a:txBody>
                  <a:tcPr marL="135594" marR="135594" marT="0" marB="0" anchor="ctr"/>
                </a:tc>
                <a:tc hMerge="1">
                  <a:txBody>
                    <a:bodyPr/>
                    <a:lstStyle/>
                    <a:p>
                      <a:endParaRPr lang="en-US"/>
                    </a:p>
                  </a:txBody>
                  <a:tcPr/>
                </a:tc>
                <a:tc>
                  <a:txBody>
                    <a:bodyPr/>
                    <a:lstStyle/>
                    <a:p>
                      <a:pPr algn="ctr">
                        <a:lnSpc>
                          <a:spcPts val="2800"/>
                        </a:lnSpc>
                      </a:pPr>
                      <a:r>
                        <a:rPr lang="zh-CN" altLang="en-US" sz="2800">
                          <a:effectLst/>
                        </a:rPr>
                        <a:t>笔试科目</a:t>
                      </a:r>
                      <a:endParaRPr lang="zh-CN" altLang="en-US" sz="3600">
                        <a:effectLst/>
                      </a:endParaRPr>
                    </a:p>
                  </a:txBody>
                  <a:tcPr marL="135594" marR="135594" marT="0" marB="0" anchor="ctr"/>
                </a:tc>
                <a:tc>
                  <a:txBody>
                    <a:bodyPr/>
                    <a:lstStyle/>
                    <a:p>
                      <a:pPr algn="ctr">
                        <a:lnSpc>
                          <a:spcPts val="2800"/>
                        </a:lnSpc>
                      </a:pPr>
                      <a:r>
                        <a:rPr lang="zh-CN" altLang="en-US" sz="2800">
                          <a:effectLst/>
                        </a:rPr>
                        <a:t>考试时间</a:t>
                      </a:r>
                      <a:endParaRPr lang="zh-CN" altLang="en-US" sz="3600">
                        <a:effectLst/>
                      </a:endParaRPr>
                    </a:p>
                  </a:txBody>
                  <a:tcPr marL="135594" marR="135594" marT="0" marB="0" anchor="ctr"/>
                </a:tc>
                <a:extLst>
                  <a:ext uri="{0D108BD9-81ED-4DB2-BD59-A6C34878D82A}">
                    <a16:rowId xmlns:a16="http://schemas.microsoft.com/office/drawing/2014/main" val="4149719994"/>
                  </a:ext>
                </a:extLst>
              </a:tr>
              <a:tr h="1378919">
                <a:tc rowSpan="2">
                  <a:txBody>
                    <a:bodyPr/>
                    <a:lstStyle/>
                    <a:p>
                      <a:pPr algn="ctr">
                        <a:lnSpc>
                          <a:spcPts val="2800"/>
                        </a:lnSpc>
                      </a:pPr>
                      <a:r>
                        <a:rPr lang="en-US" altLang="ja-JP" sz="2800">
                          <a:effectLst/>
                        </a:rPr>
                        <a:t>2024</a:t>
                      </a:r>
                      <a:r>
                        <a:rPr lang="ja-JP" altLang="en-US" sz="2800">
                          <a:effectLst/>
                        </a:rPr>
                        <a:t>年</a:t>
                      </a:r>
                      <a:r>
                        <a:rPr lang="en-US" altLang="ja-JP" sz="2800">
                          <a:effectLst/>
                        </a:rPr>
                        <a:t>5</a:t>
                      </a:r>
                      <a:r>
                        <a:rPr lang="ja-JP" altLang="en-US" sz="2800">
                          <a:effectLst/>
                        </a:rPr>
                        <a:t>月</a:t>
                      </a:r>
                      <a:r>
                        <a:rPr lang="en-US" altLang="ja-JP" sz="2800">
                          <a:effectLst/>
                        </a:rPr>
                        <a:t>17</a:t>
                      </a:r>
                      <a:r>
                        <a:rPr lang="ja-JP" altLang="en-US" sz="2800">
                          <a:effectLst/>
                        </a:rPr>
                        <a:t>日</a:t>
                      </a:r>
                      <a:endParaRPr lang="ja-JP" altLang="en-US" sz="3600">
                        <a:effectLst/>
                      </a:endParaRPr>
                    </a:p>
                    <a:p>
                      <a:pPr algn="ctr">
                        <a:lnSpc>
                          <a:spcPts val="2800"/>
                        </a:lnSpc>
                      </a:pPr>
                      <a:r>
                        <a:rPr lang="ja-JP" altLang="en-US" sz="2800">
                          <a:effectLst/>
                        </a:rPr>
                        <a:t>（星期五）</a:t>
                      </a:r>
                      <a:endParaRPr lang="ja-JP" altLang="en-US" sz="3600">
                        <a:effectLst/>
                      </a:endParaRPr>
                    </a:p>
                  </a:txBody>
                  <a:tcPr marL="135594" marR="135594" marT="0" marB="0" anchor="ctr"/>
                </a:tc>
                <a:tc>
                  <a:txBody>
                    <a:bodyPr/>
                    <a:lstStyle/>
                    <a:p>
                      <a:pPr algn="ctr">
                        <a:lnSpc>
                          <a:spcPts val="2800"/>
                        </a:lnSpc>
                      </a:pPr>
                      <a:r>
                        <a:rPr lang="zh-CN" altLang="en-US" sz="2800">
                          <a:effectLst/>
                        </a:rPr>
                        <a:t>上午</a:t>
                      </a:r>
                      <a:endParaRPr lang="zh-CN" altLang="en-US" sz="3600">
                        <a:effectLst/>
                      </a:endParaRPr>
                    </a:p>
                  </a:txBody>
                  <a:tcPr marL="135594" marR="135594" marT="0" marB="0" anchor="ctr"/>
                </a:tc>
                <a:tc>
                  <a:txBody>
                    <a:bodyPr/>
                    <a:lstStyle/>
                    <a:p>
                      <a:pPr algn="ctr">
                        <a:lnSpc>
                          <a:spcPts val="2800"/>
                        </a:lnSpc>
                      </a:pPr>
                      <a:r>
                        <a:rPr lang="zh-CN" altLang="en-US" sz="2800">
                          <a:effectLst/>
                        </a:rPr>
                        <a:t>理科素养</a:t>
                      </a:r>
                      <a:endParaRPr lang="zh-CN" altLang="en-US" sz="3600">
                        <a:effectLst/>
                      </a:endParaRPr>
                    </a:p>
                  </a:txBody>
                  <a:tcPr marL="135594" marR="135594" marT="0" marB="0" anchor="ctr"/>
                </a:tc>
                <a:tc>
                  <a:txBody>
                    <a:bodyPr/>
                    <a:lstStyle/>
                    <a:p>
                      <a:pPr algn="ctr">
                        <a:lnSpc>
                          <a:spcPts val="2800"/>
                        </a:lnSpc>
                      </a:pPr>
                      <a:r>
                        <a:rPr lang="en-US" sz="2800">
                          <a:effectLst/>
                        </a:rPr>
                        <a:t>8</a:t>
                      </a:r>
                      <a:r>
                        <a:rPr lang="zh-CN" altLang="en-US" sz="2800">
                          <a:effectLst/>
                        </a:rPr>
                        <a:t>：</a:t>
                      </a:r>
                      <a:r>
                        <a:rPr lang="en-US" sz="2800">
                          <a:effectLst/>
                        </a:rPr>
                        <a:t>30-11</a:t>
                      </a:r>
                      <a:r>
                        <a:rPr lang="zh-CN" altLang="en-US" sz="2800">
                          <a:effectLst/>
                        </a:rPr>
                        <a:t>：</a:t>
                      </a:r>
                      <a:r>
                        <a:rPr lang="en-US" sz="2800">
                          <a:effectLst/>
                        </a:rPr>
                        <a:t>30</a:t>
                      </a:r>
                      <a:endParaRPr lang="en-US" sz="3600">
                        <a:effectLst/>
                      </a:endParaRPr>
                    </a:p>
                  </a:txBody>
                  <a:tcPr marL="135594" marR="135594" marT="0" marB="0" anchor="ctr"/>
                </a:tc>
                <a:extLst>
                  <a:ext uri="{0D108BD9-81ED-4DB2-BD59-A6C34878D82A}">
                    <a16:rowId xmlns:a16="http://schemas.microsoft.com/office/drawing/2014/main" val="989093002"/>
                  </a:ext>
                </a:extLst>
              </a:tr>
              <a:tr h="1378919">
                <a:tc vMerge="1">
                  <a:txBody>
                    <a:bodyPr/>
                    <a:lstStyle/>
                    <a:p>
                      <a:endParaRPr lang="en-US"/>
                    </a:p>
                  </a:txBody>
                  <a:tcPr/>
                </a:tc>
                <a:tc>
                  <a:txBody>
                    <a:bodyPr/>
                    <a:lstStyle/>
                    <a:p>
                      <a:pPr algn="ctr">
                        <a:lnSpc>
                          <a:spcPts val="2800"/>
                        </a:lnSpc>
                      </a:pPr>
                      <a:r>
                        <a:rPr lang="zh-CN" altLang="en-US" sz="2800">
                          <a:effectLst/>
                        </a:rPr>
                        <a:t>下午</a:t>
                      </a:r>
                      <a:endParaRPr lang="zh-CN" altLang="en-US" sz="3600">
                        <a:effectLst/>
                      </a:endParaRPr>
                    </a:p>
                  </a:txBody>
                  <a:tcPr marL="135594" marR="135594" marT="0" marB="0" anchor="ctr"/>
                </a:tc>
                <a:tc>
                  <a:txBody>
                    <a:bodyPr/>
                    <a:lstStyle/>
                    <a:p>
                      <a:pPr algn="ctr">
                        <a:lnSpc>
                          <a:spcPts val="2800"/>
                        </a:lnSpc>
                      </a:pPr>
                      <a:r>
                        <a:rPr lang="zh-CN" altLang="en-US" sz="2800">
                          <a:effectLst/>
                        </a:rPr>
                        <a:t>文科素养</a:t>
                      </a:r>
                      <a:endParaRPr lang="zh-CN" altLang="en-US" sz="3600">
                        <a:effectLst/>
                      </a:endParaRPr>
                    </a:p>
                  </a:txBody>
                  <a:tcPr marL="135594" marR="135594" marT="0" marB="0" anchor="ctr"/>
                </a:tc>
                <a:tc>
                  <a:txBody>
                    <a:bodyPr/>
                    <a:lstStyle/>
                    <a:p>
                      <a:pPr algn="ctr">
                        <a:lnSpc>
                          <a:spcPts val="2800"/>
                        </a:lnSpc>
                      </a:pPr>
                      <a:r>
                        <a:rPr lang="en-US" sz="2800">
                          <a:effectLst/>
                        </a:rPr>
                        <a:t>14</a:t>
                      </a:r>
                      <a:r>
                        <a:rPr lang="zh-CN" altLang="en-US" sz="2800">
                          <a:effectLst/>
                        </a:rPr>
                        <a:t>：</a:t>
                      </a:r>
                      <a:r>
                        <a:rPr lang="en-US" sz="2800">
                          <a:effectLst/>
                        </a:rPr>
                        <a:t>00-17</a:t>
                      </a:r>
                      <a:r>
                        <a:rPr lang="zh-CN" altLang="en-US" sz="2800">
                          <a:effectLst/>
                        </a:rPr>
                        <a:t>：</a:t>
                      </a:r>
                      <a:r>
                        <a:rPr lang="en-US" sz="2800">
                          <a:effectLst/>
                        </a:rPr>
                        <a:t>00</a:t>
                      </a:r>
                      <a:endParaRPr lang="en-US" sz="3600">
                        <a:effectLst/>
                      </a:endParaRPr>
                    </a:p>
                  </a:txBody>
                  <a:tcPr marL="135594" marR="135594" marT="0" marB="0" anchor="ctr"/>
                </a:tc>
                <a:extLst>
                  <a:ext uri="{0D108BD9-81ED-4DB2-BD59-A6C34878D82A}">
                    <a16:rowId xmlns:a16="http://schemas.microsoft.com/office/drawing/2014/main" val="579344461"/>
                  </a:ext>
                </a:extLst>
              </a:tr>
            </a:tbl>
          </a:graphicData>
        </a:graphic>
      </p:graphicFrame>
    </p:spTree>
    <p:extLst>
      <p:ext uri="{BB962C8B-B14F-4D97-AF65-F5344CB8AC3E}">
        <p14:creationId xmlns:p14="http://schemas.microsoft.com/office/powerpoint/2010/main" val="483828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BC5904-D54A-B5C8-BFEB-640F1434393E}"/>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考试安排</a:t>
            </a:r>
          </a:p>
        </p:txBody>
      </p:sp>
      <p:sp>
        <p:nvSpPr>
          <p:cNvPr id="3" name="Content Placeholder 2">
            <a:extLst>
              <a:ext uri="{FF2B5EF4-FFF2-40B4-BE49-F238E27FC236}">
                <a16:creationId xmlns:a16="http://schemas.microsoft.com/office/drawing/2014/main" id="{FEBAE275-09AC-DC5F-DDC2-2F457AAFFAC0}"/>
              </a:ext>
            </a:extLst>
          </p:cNvPr>
          <p:cNvSpPr>
            <a:spLocks noGrp="1"/>
          </p:cNvSpPr>
          <p:nvPr>
            <p:ph idx="1"/>
          </p:nvPr>
        </p:nvSpPr>
        <p:spPr>
          <a:xfrm>
            <a:off x="5231958" y="605896"/>
            <a:ext cx="5923721" cy="5646208"/>
          </a:xfrm>
        </p:spPr>
        <p:txBody>
          <a:bodyPr anchor="ctr">
            <a:normAutofit/>
          </a:bodyPr>
          <a:lstStyle/>
          <a:p>
            <a:r>
              <a:rPr lang="ja-JP" altLang="en-US" sz="2400"/>
              <a:t>自主招生考试择优录取</a:t>
            </a:r>
          </a:p>
          <a:p>
            <a:pPr lvl="1"/>
            <a:r>
              <a:rPr lang="ja-JP" altLang="en-US" sz="2400"/>
              <a:t>自招笔试成绩*</a:t>
            </a:r>
            <a:r>
              <a:rPr lang="en-US" altLang="ja-JP" sz="2400"/>
              <a:t>80%+</a:t>
            </a:r>
            <a:r>
              <a:rPr lang="ja-JP" altLang="en-US" sz="2400"/>
              <a:t>自招面试原始成绩*</a:t>
            </a:r>
            <a:r>
              <a:rPr lang="en-US" altLang="ja-JP" sz="2400"/>
              <a:t>20%</a:t>
            </a:r>
          </a:p>
          <a:p>
            <a:pPr lvl="1"/>
            <a:r>
              <a:rPr lang="ja-JP" altLang="en-US" sz="2400"/>
              <a:t>卓越人才拟录取资格</a:t>
            </a:r>
            <a:r>
              <a:rPr lang="en-US" altLang="ja-JP" sz="2400"/>
              <a:t>80</a:t>
            </a:r>
            <a:r>
              <a:rPr lang="ja-JP" altLang="en-US" sz="2400"/>
              <a:t>人</a:t>
            </a:r>
          </a:p>
          <a:p>
            <a:pPr lvl="1"/>
            <a:r>
              <a:rPr lang="ja-JP" altLang="en-US" sz="2400"/>
              <a:t>创新人才拟录取资格名单</a:t>
            </a:r>
          </a:p>
          <a:p>
            <a:r>
              <a:rPr lang="ja-JP" altLang="en-US" sz="2400"/>
              <a:t>资格上报与公示</a:t>
            </a:r>
          </a:p>
          <a:p>
            <a:pPr lvl="1"/>
            <a:r>
              <a:rPr lang="ja-JP" altLang="en-US" sz="2400"/>
              <a:t>卓越人才和创新人才拟录取资格名单确定后，按规定上报区招生考试部</a:t>
            </a:r>
          </a:p>
          <a:p>
            <a:pPr lvl="1"/>
            <a:r>
              <a:rPr lang="ja-JP" altLang="en-US" sz="2400"/>
              <a:t>发相关初中学校公示</a:t>
            </a:r>
            <a:r>
              <a:rPr lang="en-US" altLang="ja-JP" sz="2400"/>
              <a:t>3</a:t>
            </a:r>
            <a:r>
              <a:rPr lang="ja-JP" altLang="en-US" sz="2400"/>
              <a:t>天</a:t>
            </a:r>
            <a:endParaRPr lang="en-US" sz="2400"/>
          </a:p>
        </p:txBody>
      </p:sp>
    </p:spTree>
    <p:extLst>
      <p:ext uri="{BB962C8B-B14F-4D97-AF65-F5344CB8AC3E}">
        <p14:creationId xmlns:p14="http://schemas.microsoft.com/office/powerpoint/2010/main" val="229578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shake between two people">
            <a:extLst>
              <a:ext uri="{FF2B5EF4-FFF2-40B4-BE49-F238E27FC236}">
                <a16:creationId xmlns:a16="http://schemas.microsoft.com/office/drawing/2014/main" id="{78B9FB0D-BADC-4DEE-81AC-A4AA8F6F0EFD}"/>
              </a:ext>
            </a:extLst>
          </p:cNvPr>
          <p:cNvPicPr>
            <a:picLocks noGrp="1" noChangeAspect="1"/>
          </p:cNvPicPr>
          <p:nvPr>
            <p:ph sz="half" idx="1"/>
          </p:nvPr>
        </p:nvPicPr>
        <p:blipFill rotWithShape="1">
          <a:blip r:embed="rId3">
            <a:alphaModFix amt="35000"/>
          </a:blip>
          <a:srcRect t="14527" b="10473"/>
          <a:stretch/>
        </p:blipFill>
        <p:spPr>
          <a:xfrm>
            <a:off x="20" y="10"/>
            <a:ext cx="12191980" cy="6857990"/>
          </a:xfrm>
          <a:prstGeom prst="rect">
            <a:avLst/>
          </a:prstGeom>
        </p:spPr>
      </p:pic>
      <p:sp>
        <p:nvSpPr>
          <p:cNvPr id="2" name="Title 1">
            <a:extLst>
              <a:ext uri="{FF2B5EF4-FFF2-40B4-BE49-F238E27FC236}">
                <a16:creationId xmlns:a16="http://schemas.microsoft.com/office/drawing/2014/main" id="{6C71EB0C-7251-567A-E032-E71FB2DC5EB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保障机制</a:t>
            </a:r>
          </a:p>
        </p:txBody>
      </p:sp>
      <p:cxnSp>
        <p:nvCxnSpPr>
          <p:cNvPr id="16" name="Straight Connector 1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5A8584D-5999-A178-CA54-6B991C90D2CA}"/>
              </a:ext>
            </a:extLst>
          </p:cNvPr>
          <p:cNvSpPr>
            <a:spLocks noGrp="1"/>
          </p:cNvSpPr>
          <p:nvPr>
            <p:ph sz="half" idx="2"/>
          </p:nvPr>
        </p:nvSpPr>
        <p:spPr>
          <a:xfrm>
            <a:off x="1097280" y="2108201"/>
            <a:ext cx="10058400" cy="3760891"/>
          </a:xfrm>
        </p:spPr>
        <p:txBody>
          <a:bodyPr vert="horz" lIns="0" tIns="45720" rIns="0" bIns="45720" rtlCol="0">
            <a:normAutofit/>
          </a:bodyPr>
          <a:lstStyle/>
          <a:p>
            <a:pPr>
              <a:lnSpc>
                <a:spcPct val="90000"/>
              </a:lnSpc>
            </a:pPr>
            <a:r>
              <a:rPr lang="ja-JP" altLang="en-US" sz="1500"/>
              <a:t>组织保障</a:t>
            </a:r>
          </a:p>
          <a:p>
            <a:pPr lvl="1">
              <a:lnSpc>
                <a:spcPct val="90000"/>
              </a:lnSpc>
            </a:pPr>
            <a:r>
              <a:rPr lang="ja-JP" altLang="en-US" sz="1500"/>
              <a:t>学校成立招生工作领导小组</a:t>
            </a:r>
          </a:p>
          <a:p>
            <a:pPr lvl="1">
              <a:lnSpc>
                <a:spcPct val="90000"/>
              </a:lnSpc>
            </a:pPr>
            <a:r>
              <a:rPr lang="ja-JP" altLang="en-US" sz="1500"/>
              <a:t>组长由校长担任</a:t>
            </a:r>
          </a:p>
          <a:p>
            <a:pPr lvl="1">
              <a:lnSpc>
                <a:spcPct val="90000"/>
              </a:lnSpc>
            </a:pPr>
            <a:r>
              <a:rPr lang="ja-JP" altLang="en-US" sz="1500"/>
              <a:t>成员由学校有关处室负责人和教师代表、家长委员会代表组成</a:t>
            </a:r>
          </a:p>
          <a:p>
            <a:pPr lvl="1">
              <a:lnSpc>
                <a:spcPct val="90000"/>
              </a:lnSpc>
            </a:pPr>
            <a:r>
              <a:rPr lang="ja-JP" altLang="en-US" sz="1500"/>
              <a:t>招生工作分工负责，重大问题集体研究决定</a:t>
            </a:r>
          </a:p>
          <a:p>
            <a:pPr>
              <a:lnSpc>
                <a:spcPct val="90000"/>
              </a:lnSpc>
            </a:pPr>
            <a:r>
              <a:rPr lang="ja-JP" altLang="en-US" sz="1500"/>
              <a:t>制度保障</a:t>
            </a:r>
          </a:p>
          <a:p>
            <a:pPr lvl="1">
              <a:lnSpc>
                <a:spcPct val="90000"/>
              </a:lnSpc>
            </a:pPr>
            <a:r>
              <a:rPr lang="ja-JP" altLang="en-US" sz="1500"/>
              <a:t>建立公示制度、诚信制度、责任追究制度、监督制度和保密制度</a:t>
            </a:r>
          </a:p>
          <a:p>
            <a:pPr lvl="1">
              <a:lnSpc>
                <a:spcPct val="90000"/>
              </a:lnSpc>
            </a:pPr>
            <a:r>
              <a:rPr lang="ja-JP" altLang="en-US" sz="1500"/>
              <a:t>招生领导小组与招生录取有关人员签订诚信协议，建立诚信档案</a:t>
            </a:r>
          </a:p>
          <a:p>
            <a:pPr lvl="1">
              <a:lnSpc>
                <a:spcPct val="90000"/>
              </a:lnSpc>
            </a:pPr>
            <a:r>
              <a:rPr lang="ja-JP" altLang="en-US" sz="1500"/>
              <a:t>充分体现公平、公正和公开的原则</a:t>
            </a:r>
          </a:p>
          <a:p>
            <a:pPr>
              <a:lnSpc>
                <a:spcPct val="90000"/>
              </a:lnSpc>
            </a:pPr>
            <a:r>
              <a:rPr lang="ja-JP" altLang="en-US" sz="1500"/>
              <a:t>咨询与监督</a:t>
            </a:r>
          </a:p>
          <a:p>
            <a:pPr lvl="1">
              <a:lnSpc>
                <a:spcPct val="90000"/>
              </a:lnSpc>
            </a:pPr>
            <a:r>
              <a:rPr lang="ja-JP" altLang="en-US" sz="1500"/>
              <a:t>咨询及监督电话：</a:t>
            </a:r>
            <a:r>
              <a:rPr lang="en-US" altLang="ja-JP" sz="1500"/>
              <a:t>0532—58082088</a:t>
            </a:r>
            <a:r>
              <a:rPr lang="ja-JP" altLang="en-US" sz="1500"/>
              <a:t>，</a:t>
            </a:r>
            <a:r>
              <a:rPr lang="en-US" altLang="ja-JP" sz="1500"/>
              <a:t>58082035</a:t>
            </a:r>
          </a:p>
          <a:p>
            <a:pPr lvl="1">
              <a:lnSpc>
                <a:spcPct val="90000"/>
              </a:lnSpc>
            </a:pPr>
            <a:r>
              <a:rPr lang="ja-JP" altLang="en-US" sz="1500"/>
              <a:t>咨询时间：周一至周五上午</a:t>
            </a:r>
            <a:r>
              <a:rPr lang="en-US" altLang="ja-JP" sz="1500"/>
              <a:t>8:00-11:30</a:t>
            </a:r>
            <a:r>
              <a:rPr lang="ja-JP" altLang="en-US" sz="1500"/>
              <a:t>，下午</a:t>
            </a:r>
            <a:r>
              <a:rPr lang="en-US" altLang="ja-JP" sz="1500"/>
              <a:t>14:00-17:00</a:t>
            </a:r>
            <a:endParaRPr lang="en-US" sz="1500"/>
          </a:p>
        </p:txBody>
      </p:sp>
      <p:sp>
        <p:nvSpPr>
          <p:cNvPr id="18" name="Rectangle 17">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6691671"/>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FD961-5F98-E861-9E13-0D697192EAAF}"/>
              </a:ext>
            </a:extLst>
          </p:cNvPr>
          <p:cNvSpPr>
            <a:spLocks noGrp="1"/>
          </p:cNvSpPr>
          <p:nvPr>
            <p:ph type="title"/>
          </p:nvPr>
        </p:nvSpPr>
        <p:spPr>
          <a:xfrm>
            <a:off x="1097280" y="286603"/>
            <a:ext cx="10058400" cy="1450757"/>
          </a:xfrm>
        </p:spPr>
        <p:txBody>
          <a:bodyPr>
            <a:normAutofit/>
          </a:bodyPr>
          <a:lstStyle/>
          <a:p>
            <a:r>
              <a:rPr lang="en-US"/>
              <a:t>指导思想</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33F1329-CF92-5359-8F59-C29B5E37917F}"/>
              </a:ext>
            </a:extLst>
          </p:cNvPr>
          <p:cNvGraphicFramePr>
            <a:graphicFrameLocks noGrp="1"/>
          </p:cNvGraphicFramePr>
          <p:nvPr>
            <p:ph idx="1"/>
            <p:extLst>
              <p:ext uri="{D42A27DB-BD31-4B8C-83A1-F6EECF244321}">
                <p14:modId xmlns:p14="http://schemas.microsoft.com/office/powerpoint/2010/main" val="406907250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4309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5D47F6-CBD9-55D2-57E4-3E3C83F041E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招生范围及计划</a:t>
            </a:r>
          </a:p>
        </p:txBody>
      </p:sp>
      <p:sp>
        <p:nvSpPr>
          <p:cNvPr id="3" name="Content Placeholder 2">
            <a:extLst>
              <a:ext uri="{FF2B5EF4-FFF2-40B4-BE49-F238E27FC236}">
                <a16:creationId xmlns:a16="http://schemas.microsoft.com/office/drawing/2014/main" id="{F9BF97EC-C237-7DF3-888E-ADA54B55B6E5}"/>
              </a:ext>
            </a:extLst>
          </p:cNvPr>
          <p:cNvSpPr>
            <a:spLocks noGrp="1"/>
          </p:cNvSpPr>
          <p:nvPr>
            <p:ph idx="1"/>
          </p:nvPr>
        </p:nvSpPr>
        <p:spPr>
          <a:xfrm>
            <a:off x="5231958" y="605896"/>
            <a:ext cx="5923721" cy="5646208"/>
          </a:xfrm>
        </p:spPr>
        <p:txBody>
          <a:bodyPr anchor="ctr">
            <a:normAutofit/>
          </a:bodyPr>
          <a:lstStyle/>
          <a:p>
            <a:r>
              <a:rPr lang="ja-JP" altLang="en-US" sz="2400"/>
              <a:t>面向西海岸新区全区招生</a:t>
            </a:r>
          </a:p>
          <a:p>
            <a:pPr lvl="1"/>
            <a:r>
              <a:rPr lang="ja-JP" altLang="en-US" sz="2400"/>
              <a:t>招收卓越人才</a:t>
            </a:r>
            <a:r>
              <a:rPr lang="en-US" altLang="ja-JP" sz="2400"/>
              <a:t>80</a:t>
            </a:r>
            <a:r>
              <a:rPr lang="ja-JP" altLang="en-US" sz="2400"/>
              <a:t>人</a:t>
            </a:r>
          </a:p>
          <a:p>
            <a:pPr lvl="1"/>
            <a:r>
              <a:rPr lang="ja-JP" altLang="en-US" sz="2400"/>
              <a:t>招收创新人才</a:t>
            </a:r>
            <a:r>
              <a:rPr lang="en-US" altLang="ja-JP" sz="2400"/>
              <a:t>400</a:t>
            </a:r>
            <a:r>
              <a:rPr lang="ja-JP" altLang="en-US" sz="2400"/>
              <a:t>人</a:t>
            </a:r>
            <a:endParaRPr lang="en-US" sz="2400"/>
          </a:p>
        </p:txBody>
      </p:sp>
    </p:spTree>
    <p:extLst>
      <p:ext uri="{BB962C8B-B14F-4D97-AF65-F5344CB8AC3E}">
        <p14:creationId xmlns:p14="http://schemas.microsoft.com/office/powerpoint/2010/main" val="1496022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EEE2B9-EB8E-0AC1-966C-0BF86DFB03C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招生对象</a:t>
            </a:r>
          </a:p>
        </p:txBody>
      </p:sp>
      <p:sp>
        <p:nvSpPr>
          <p:cNvPr id="3" name="Content Placeholder 2">
            <a:extLst>
              <a:ext uri="{FF2B5EF4-FFF2-40B4-BE49-F238E27FC236}">
                <a16:creationId xmlns:a16="http://schemas.microsoft.com/office/drawing/2014/main" id="{BF53EB30-3CAD-7171-7077-25441705B7F0}"/>
              </a:ext>
            </a:extLst>
          </p:cNvPr>
          <p:cNvSpPr>
            <a:spLocks noGrp="1"/>
          </p:cNvSpPr>
          <p:nvPr>
            <p:ph idx="1"/>
          </p:nvPr>
        </p:nvSpPr>
        <p:spPr>
          <a:xfrm>
            <a:off x="5231958" y="605896"/>
            <a:ext cx="5923721" cy="5646208"/>
          </a:xfrm>
        </p:spPr>
        <p:txBody>
          <a:bodyPr anchor="ctr">
            <a:normAutofit/>
          </a:bodyPr>
          <a:lstStyle/>
          <a:p>
            <a:r>
              <a:rPr lang="ja-JP" altLang="en-US" sz="2400"/>
              <a:t>西海岸新区全区初中学校应届毕业生</a:t>
            </a:r>
          </a:p>
          <a:p>
            <a:pPr lvl="1"/>
            <a:r>
              <a:rPr lang="ja-JP" altLang="en-US" sz="2400"/>
              <a:t>办理了外地回青的应届考生</a:t>
            </a:r>
            <a:endParaRPr lang="en-US" sz="2400"/>
          </a:p>
        </p:txBody>
      </p:sp>
    </p:spTree>
    <p:extLst>
      <p:ext uri="{BB962C8B-B14F-4D97-AF65-F5344CB8AC3E}">
        <p14:creationId xmlns:p14="http://schemas.microsoft.com/office/powerpoint/2010/main" val="3385416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B68F5E-F055-35F9-C1E8-1DA64D147B10}"/>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报名条件</a:t>
            </a:r>
          </a:p>
        </p:txBody>
      </p:sp>
      <p:sp>
        <p:nvSpPr>
          <p:cNvPr id="3" name="Content Placeholder 2">
            <a:extLst>
              <a:ext uri="{FF2B5EF4-FFF2-40B4-BE49-F238E27FC236}">
                <a16:creationId xmlns:a16="http://schemas.microsoft.com/office/drawing/2014/main" id="{3EF3EAC5-E619-5FFD-72E3-7F1AB68FA45F}"/>
              </a:ext>
            </a:extLst>
          </p:cNvPr>
          <p:cNvSpPr>
            <a:spLocks noGrp="1"/>
          </p:cNvSpPr>
          <p:nvPr>
            <p:ph idx="1"/>
          </p:nvPr>
        </p:nvSpPr>
        <p:spPr>
          <a:xfrm>
            <a:off x="5231958" y="605896"/>
            <a:ext cx="5923721" cy="5646208"/>
          </a:xfrm>
        </p:spPr>
        <p:txBody>
          <a:bodyPr anchor="ctr">
            <a:normAutofit/>
          </a:bodyPr>
          <a:lstStyle/>
          <a:p>
            <a:r>
              <a:rPr lang="ja-JP" altLang="en-US" sz="2400"/>
              <a:t>热爱祖国，遵纪守法，具有良好的道德情操，有良好的生活、卫生习惯，身心健康</a:t>
            </a:r>
          </a:p>
          <a:p>
            <a:r>
              <a:rPr lang="ja-JP" altLang="en-US" sz="2400"/>
              <a:t>初中学业水平考试第二组合（地理、生物）不低于</a:t>
            </a:r>
            <a:r>
              <a:rPr lang="en-US" sz="2400"/>
              <a:t>C </a:t>
            </a:r>
            <a:r>
              <a:rPr lang="ja-JP" altLang="en-US" sz="2400"/>
              <a:t>等级</a:t>
            </a:r>
          </a:p>
          <a:p>
            <a:r>
              <a:rPr lang="ja-JP" altLang="en-US" sz="2400"/>
              <a:t>信息技术学业水平考试为合格等级</a:t>
            </a:r>
          </a:p>
          <a:p>
            <a:r>
              <a:rPr lang="ja-JP" altLang="en-US" sz="2400"/>
              <a:t>初中综合素质评定基础性发展目标均为</a:t>
            </a:r>
            <a:r>
              <a:rPr lang="en-US" sz="2400"/>
              <a:t>A</a:t>
            </a:r>
            <a:r>
              <a:rPr lang="ja-JP" altLang="en-US" sz="2400"/>
              <a:t>等</a:t>
            </a:r>
          </a:p>
          <a:p>
            <a:r>
              <a:rPr lang="ja-JP" altLang="en-US" sz="2400"/>
              <a:t>学业总成绩突出或学科特长突出、具备创新潜质</a:t>
            </a:r>
            <a:endParaRPr lang="en-US" sz="2400"/>
          </a:p>
        </p:txBody>
      </p:sp>
    </p:spTree>
    <p:extLst>
      <p:ext uri="{BB962C8B-B14F-4D97-AF65-F5344CB8AC3E}">
        <p14:creationId xmlns:p14="http://schemas.microsoft.com/office/powerpoint/2010/main" val="671106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462A1E-1DC9-EDF2-6B11-F258901E5489}"/>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报名程序</a:t>
            </a:r>
          </a:p>
        </p:txBody>
      </p:sp>
      <p:sp>
        <p:nvSpPr>
          <p:cNvPr id="3" name="Content Placeholder 2">
            <a:extLst>
              <a:ext uri="{FF2B5EF4-FFF2-40B4-BE49-F238E27FC236}">
                <a16:creationId xmlns:a16="http://schemas.microsoft.com/office/drawing/2014/main" id="{3A92049C-BBEA-6DCC-3297-838DACEDF3EA}"/>
              </a:ext>
            </a:extLst>
          </p:cNvPr>
          <p:cNvSpPr>
            <a:spLocks noGrp="1"/>
          </p:cNvSpPr>
          <p:nvPr>
            <p:ph idx="1"/>
          </p:nvPr>
        </p:nvSpPr>
        <p:spPr>
          <a:xfrm>
            <a:off x="5231958" y="605896"/>
            <a:ext cx="5923721" cy="5646208"/>
          </a:xfrm>
        </p:spPr>
        <p:txBody>
          <a:bodyPr anchor="ctr">
            <a:normAutofit/>
          </a:bodyPr>
          <a:lstStyle/>
          <a:p>
            <a:r>
              <a:rPr lang="ja-JP" altLang="en-US" sz="2400"/>
              <a:t>自主招生报名</a:t>
            </a:r>
          </a:p>
          <a:p>
            <a:pPr lvl="1"/>
            <a:r>
              <a:rPr lang="ja-JP" altLang="en-US" sz="2400"/>
              <a:t>组织报名</a:t>
            </a:r>
          </a:p>
          <a:p>
            <a:pPr lvl="1"/>
            <a:r>
              <a:rPr lang="ja-JP" altLang="en-US" sz="2400"/>
              <a:t>提交材料</a:t>
            </a:r>
          </a:p>
          <a:p>
            <a:r>
              <a:rPr lang="ja-JP" altLang="en-US" sz="2400"/>
              <a:t>材料审核及提报</a:t>
            </a:r>
          </a:p>
          <a:p>
            <a:pPr lvl="1"/>
            <a:r>
              <a:rPr lang="ja-JP" altLang="en-US" sz="2400"/>
              <a:t>初中学校负责审核</a:t>
            </a:r>
          </a:p>
          <a:p>
            <a:pPr lvl="1"/>
            <a:r>
              <a:rPr lang="ja-JP" altLang="en-US" sz="2400"/>
              <a:t>初中学校将推荐人选的报名材料报教科院初中部</a:t>
            </a:r>
          </a:p>
          <a:p>
            <a:r>
              <a:rPr lang="ja-JP" altLang="en-US" sz="2400"/>
              <a:t>打印准考证</a:t>
            </a:r>
          </a:p>
          <a:p>
            <a:pPr lvl="1"/>
            <a:r>
              <a:rPr lang="ja-JP" altLang="en-US" sz="2400"/>
              <a:t>初中学校登录报名平台，打印自主招生考试准考证</a:t>
            </a:r>
            <a:endParaRPr lang="en-US" sz="2400"/>
          </a:p>
        </p:txBody>
      </p:sp>
    </p:spTree>
    <p:extLst>
      <p:ext uri="{BB962C8B-B14F-4D97-AF65-F5344CB8AC3E}">
        <p14:creationId xmlns:p14="http://schemas.microsoft.com/office/powerpoint/2010/main" val="390574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AF08-46AA-06C3-E0FE-3464BEDC321A}"/>
              </a:ext>
            </a:extLst>
          </p:cNvPr>
          <p:cNvSpPr>
            <a:spLocks noGrp="1"/>
          </p:cNvSpPr>
          <p:nvPr>
            <p:ph type="title"/>
          </p:nvPr>
        </p:nvSpPr>
        <p:spPr/>
        <p:txBody>
          <a:bodyPr/>
          <a:lstStyle/>
          <a:p>
            <a:r>
              <a:rPr lang="en-US"/>
              <a:t>考试安排</a:t>
            </a:r>
          </a:p>
        </p:txBody>
      </p:sp>
      <p:graphicFrame>
        <p:nvGraphicFramePr>
          <p:cNvPr id="6" name="Content Placeholder 5">
            <a:extLst>
              <a:ext uri="{FF2B5EF4-FFF2-40B4-BE49-F238E27FC236}">
                <a16:creationId xmlns:a16="http://schemas.microsoft.com/office/drawing/2014/main" id="{EFC37A74-4301-4044-A007-04AFD9F358AC}"/>
              </a:ext>
            </a:extLst>
          </p:cNvPr>
          <p:cNvGraphicFramePr>
            <a:graphicFrameLocks noGrp="1"/>
          </p:cNvGraphicFramePr>
          <p:nvPr>
            <p:ph sz="half" idx="1"/>
          </p:nvPr>
        </p:nvGraphicFramePr>
        <p:xfrm>
          <a:off x="838200" y="1825625"/>
          <a:ext cx="5181599" cy="1289623"/>
        </p:xfrm>
        <a:graphic>
          <a:graphicData uri="http://schemas.openxmlformats.org/drawingml/2006/table">
            <a:tbl>
              <a:tblPr firstRow="1" firstCol="1" bandRow="1">
                <a:tableStyleId>{5C22544A-7EE6-4342-B048-85BDC9FD1C3A}</a:tableStyleId>
              </a:tblPr>
              <a:tblGrid>
                <a:gridCol w="1776393">
                  <a:extLst>
                    <a:ext uri="{9D8B030D-6E8A-4147-A177-3AD203B41FA5}">
                      <a16:colId xmlns:a16="http://schemas.microsoft.com/office/drawing/2014/main" val="483123352"/>
                    </a:ext>
                  </a:extLst>
                </a:gridCol>
                <a:gridCol w="912612">
                  <a:extLst>
                    <a:ext uri="{9D8B030D-6E8A-4147-A177-3AD203B41FA5}">
                      <a16:colId xmlns:a16="http://schemas.microsoft.com/office/drawing/2014/main" val="251877469"/>
                    </a:ext>
                  </a:extLst>
                </a:gridCol>
                <a:gridCol w="1246297">
                  <a:extLst>
                    <a:ext uri="{9D8B030D-6E8A-4147-A177-3AD203B41FA5}">
                      <a16:colId xmlns:a16="http://schemas.microsoft.com/office/drawing/2014/main" val="1199255272"/>
                    </a:ext>
                  </a:extLst>
                </a:gridCol>
                <a:gridCol w="1246297">
                  <a:extLst>
                    <a:ext uri="{9D8B030D-6E8A-4147-A177-3AD203B41FA5}">
                      <a16:colId xmlns:a16="http://schemas.microsoft.com/office/drawing/2014/main" val="1242990382"/>
                    </a:ext>
                  </a:extLst>
                </a:gridCol>
              </a:tblGrid>
              <a:tr h="271145">
                <a:tc gridSpan="2">
                  <a:txBody>
                    <a:bodyPr/>
                    <a:lstStyle/>
                    <a:p>
                      <a:pPr algn="ctr">
                        <a:lnSpc>
                          <a:spcPts val="2800"/>
                        </a:lnSpc>
                      </a:pPr>
                      <a:r>
                        <a:rPr lang="zh-CN" altLang="en-US" sz="1400">
                          <a:effectLst/>
                        </a:rPr>
                        <a:t>日期</a:t>
                      </a:r>
                      <a:endParaRPr lang="zh-CN" altLang="en-US">
                        <a:effectLst/>
                      </a:endParaRPr>
                    </a:p>
                  </a:txBody>
                  <a:tcPr marL="68580" marR="68580" marT="0" marB="0" anchor="ctr"/>
                </a:tc>
                <a:tc hMerge="1">
                  <a:txBody>
                    <a:bodyPr/>
                    <a:lstStyle/>
                    <a:p>
                      <a:endParaRPr lang="en-US"/>
                    </a:p>
                  </a:txBody>
                  <a:tcPr/>
                </a:tc>
                <a:tc>
                  <a:txBody>
                    <a:bodyPr/>
                    <a:lstStyle/>
                    <a:p>
                      <a:pPr algn="ctr">
                        <a:lnSpc>
                          <a:spcPts val="2800"/>
                        </a:lnSpc>
                      </a:pPr>
                      <a:r>
                        <a:rPr lang="zh-CN" altLang="en-US" sz="1400">
                          <a:effectLst/>
                        </a:rPr>
                        <a:t>笔试科目</a:t>
                      </a:r>
                      <a:endParaRPr lang="zh-CN" altLang="en-US">
                        <a:effectLst/>
                      </a:endParaRPr>
                    </a:p>
                  </a:txBody>
                  <a:tcPr marL="68580" marR="68580" marT="0" marB="0" anchor="ctr"/>
                </a:tc>
                <a:tc>
                  <a:txBody>
                    <a:bodyPr/>
                    <a:lstStyle/>
                    <a:p>
                      <a:pPr algn="ctr">
                        <a:lnSpc>
                          <a:spcPts val="2800"/>
                        </a:lnSpc>
                      </a:pPr>
                      <a:r>
                        <a:rPr lang="zh-CN" altLang="en-US" sz="1400">
                          <a:effectLst/>
                        </a:rPr>
                        <a:t>考试时间</a:t>
                      </a:r>
                      <a:endParaRPr lang="zh-CN" altLang="en-US">
                        <a:effectLst/>
                      </a:endParaRPr>
                    </a:p>
                  </a:txBody>
                  <a:tcPr marL="68580" marR="68580" marT="0" marB="0" anchor="ctr"/>
                </a:tc>
                <a:extLst>
                  <a:ext uri="{0D108BD9-81ED-4DB2-BD59-A6C34878D82A}">
                    <a16:rowId xmlns:a16="http://schemas.microsoft.com/office/drawing/2014/main" val="2947737399"/>
                  </a:ext>
                </a:extLst>
              </a:tr>
              <a:tr h="307975">
                <a:tc rowSpan="2">
                  <a:txBody>
                    <a:bodyPr/>
                    <a:lstStyle/>
                    <a:p>
                      <a:pPr algn="ctr">
                        <a:lnSpc>
                          <a:spcPts val="2800"/>
                        </a:lnSpc>
                      </a:pPr>
                      <a:r>
                        <a:rPr lang="en-US" altLang="ja-JP" sz="1400">
                          <a:effectLst/>
                        </a:rPr>
                        <a:t>2024</a:t>
                      </a:r>
                      <a:r>
                        <a:rPr lang="ja-JP" altLang="en-US" sz="1400">
                          <a:effectLst/>
                        </a:rPr>
                        <a:t>年</a:t>
                      </a:r>
                      <a:r>
                        <a:rPr lang="en-US" altLang="ja-JP" sz="1400">
                          <a:effectLst/>
                        </a:rPr>
                        <a:t>5</a:t>
                      </a:r>
                      <a:r>
                        <a:rPr lang="ja-JP" altLang="en-US" sz="1400">
                          <a:effectLst/>
                        </a:rPr>
                        <a:t>月</a:t>
                      </a:r>
                      <a:r>
                        <a:rPr lang="en-US" altLang="ja-JP" sz="1400">
                          <a:effectLst/>
                        </a:rPr>
                        <a:t>17</a:t>
                      </a:r>
                      <a:r>
                        <a:rPr lang="ja-JP" altLang="en-US" sz="1400">
                          <a:effectLst/>
                        </a:rPr>
                        <a:t>日</a:t>
                      </a:r>
                      <a:endParaRPr lang="ja-JP" altLang="en-US">
                        <a:effectLst/>
                      </a:endParaRPr>
                    </a:p>
                    <a:p>
                      <a:pPr algn="ctr">
                        <a:lnSpc>
                          <a:spcPts val="2800"/>
                        </a:lnSpc>
                      </a:pPr>
                      <a:r>
                        <a:rPr lang="ja-JP" altLang="en-US" sz="1400">
                          <a:effectLst/>
                        </a:rPr>
                        <a:t>（星期五）</a:t>
                      </a:r>
                      <a:endParaRPr lang="ja-JP" altLang="en-US">
                        <a:effectLst/>
                      </a:endParaRPr>
                    </a:p>
                  </a:txBody>
                  <a:tcPr marL="68580" marR="68580" marT="0" marB="0" anchor="ctr"/>
                </a:tc>
                <a:tc>
                  <a:txBody>
                    <a:bodyPr/>
                    <a:lstStyle/>
                    <a:p>
                      <a:pPr algn="ctr">
                        <a:lnSpc>
                          <a:spcPts val="2800"/>
                        </a:lnSpc>
                      </a:pPr>
                      <a:r>
                        <a:rPr lang="zh-CN" altLang="en-US" sz="1400">
                          <a:effectLst/>
                        </a:rPr>
                        <a:t>上午</a:t>
                      </a:r>
                      <a:endParaRPr lang="zh-CN" altLang="en-US">
                        <a:effectLst/>
                      </a:endParaRPr>
                    </a:p>
                  </a:txBody>
                  <a:tcPr marL="68580" marR="68580" marT="0" marB="0" anchor="ctr"/>
                </a:tc>
                <a:tc>
                  <a:txBody>
                    <a:bodyPr/>
                    <a:lstStyle/>
                    <a:p>
                      <a:pPr algn="ctr">
                        <a:lnSpc>
                          <a:spcPts val="2800"/>
                        </a:lnSpc>
                      </a:pPr>
                      <a:r>
                        <a:rPr lang="zh-CN" altLang="en-US" sz="1400">
                          <a:effectLst/>
                        </a:rPr>
                        <a:t>理科素养</a:t>
                      </a:r>
                      <a:endParaRPr lang="zh-CN" altLang="en-US">
                        <a:effectLst/>
                      </a:endParaRPr>
                    </a:p>
                  </a:txBody>
                  <a:tcPr marL="68580" marR="68580" marT="0" marB="0" anchor="ctr"/>
                </a:tc>
                <a:tc>
                  <a:txBody>
                    <a:bodyPr/>
                    <a:lstStyle/>
                    <a:p>
                      <a:pPr algn="ctr">
                        <a:lnSpc>
                          <a:spcPts val="2800"/>
                        </a:lnSpc>
                      </a:pPr>
                      <a:r>
                        <a:rPr lang="en-US" sz="1400">
                          <a:effectLst/>
                        </a:rPr>
                        <a:t>8</a:t>
                      </a:r>
                      <a:r>
                        <a:rPr lang="zh-CN" altLang="en-US" sz="1400">
                          <a:effectLst/>
                        </a:rPr>
                        <a:t>：</a:t>
                      </a:r>
                      <a:r>
                        <a:rPr lang="en-US" sz="1400">
                          <a:effectLst/>
                        </a:rPr>
                        <a:t>30-11</a:t>
                      </a:r>
                      <a:r>
                        <a:rPr lang="zh-CN" altLang="en-US" sz="1400">
                          <a:effectLst/>
                        </a:rPr>
                        <a:t>：</a:t>
                      </a:r>
                      <a:r>
                        <a:rPr lang="en-US" sz="1400">
                          <a:effectLst/>
                        </a:rPr>
                        <a:t>30</a:t>
                      </a:r>
                      <a:endParaRPr lang="en-US">
                        <a:effectLst/>
                      </a:endParaRPr>
                    </a:p>
                  </a:txBody>
                  <a:tcPr marL="68580" marR="68580" marT="0" marB="0" anchor="ctr"/>
                </a:tc>
                <a:extLst>
                  <a:ext uri="{0D108BD9-81ED-4DB2-BD59-A6C34878D82A}">
                    <a16:rowId xmlns:a16="http://schemas.microsoft.com/office/drawing/2014/main" val="726824181"/>
                  </a:ext>
                </a:extLst>
              </a:tr>
              <a:tr h="233680">
                <a:tc vMerge="1">
                  <a:txBody>
                    <a:bodyPr/>
                    <a:lstStyle/>
                    <a:p>
                      <a:endParaRPr lang="en-US"/>
                    </a:p>
                  </a:txBody>
                  <a:tcPr/>
                </a:tc>
                <a:tc>
                  <a:txBody>
                    <a:bodyPr/>
                    <a:lstStyle/>
                    <a:p>
                      <a:pPr algn="ctr">
                        <a:lnSpc>
                          <a:spcPts val="2800"/>
                        </a:lnSpc>
                      </a:pPr>
                      <a:r>
                        <a:rPr lang="zh-CN" altLang="en-US" sz="1400">
                          <a:effectLst/>
                        </a:rPr>
                        <a:t>下午</a:t>
                      </a:r>
                      <a:endParaRPr lang="zh-CN" altLang="en-US">
                        <a:effectLst/>
                      </a:endParaRPr>
                    </a:p>
                  </a:txBody>
                  <a:tcPr marL="68580" marR="68580" marT="0" marB="0" anchor="ctr"/>
                </a:tc>
                <a:tc>
                  <a:txBody>
                    <a:bodyPr/>
                    <a:lstStyle/>
                    <a:p>
                      <a:pPr algn="ctr">
                        <a:lnSpc>
                          <a:spcPts val="2800"/>
                        </a:lnSpc>
                      </a:pPr>
                      <a:r>
                        <a:rPr lang="zh-CN" altLang="en-US" sz="1400">
                          <a:effectLst/>
                        </a:rPr>
                        <a:t>文科素养</a:t>
                      </a:r>
                      <a:endParaRPr lang="zh-CN" altLang="en-US">
                        <a:effectLst/>
                      </a:endParaRPr>
                    </a:p>
                  </a:txBody>
                  <a:tcPr marL="68580" marR="68580" marT="0" marB="0" anchor="ctr"/>
                </a:tc>
                <a:tc>
                  <a:txBody>
                    <a:bodyPr/>
                    <a:lstStyle/>
                    <a:p>
                      <a:pPr algn="ctr">
                        <a:lnSpc>
                          <a:spcPts val="2800"/>
                        </a:lnSpc>
                      </a:pPr>
                      <a:r>
                        <a:rPr lang="en-US" sz="1400">
                          <a:effectLst/>
                        </a:rPr>
                        <a:t>14</a:t>
                      </a:r>
                      <a:r>
                        <a:rPr lang="zh-CN" altLang="en-US" sz="1400">
                          <a:effectLst/>
                        </a:rPr>
                        <a:t>：</a:t>
                      </a:r>
                      <a:r>
                        <a:rPr lang="en-US" sz="1400">
                          <a:effectLst/>
                        </a:rPr>
                        <a:t>00-17</a:t>
                      </a:r>
                      <a:r>
                        <a:rPr lang="zh-CN" altLang="en-US" sz="1400">
                          <a:effectLst/>
                        </a:rPr>
                        <a:t>：</a:t>
                      </a:r>
                      <a:r>
                        <a:rPr lang="en-US" sz="1400">
                          <a:effectLst/>
                        </a:rPr>
                        <a:t>00</a:t>
                      </a:r>
                      <a:endParaRPr lang="en-US">
                        <a:effectLst/>
                      </a:endParaRPr>
                    </a:p>
                  </a:txBody>
                  <a:tcPr marL="68580" marR="68580" marT="0" marB="0" anchor="ctr"/>
                </a:tc>
                <a:extLst>
                  <a:ext uri="{0D108BD9-81ED-4DB2-BD59-A6C34878D82A}">
                    <a16:rowId xmlns:a16="http://schemas.microsoft.com/office/drawing/2014/main" val="3657909127"/>
                  </a:ext>
                </a:extLst>
              </a:tr>
            </a:tbl>
          </a:graphicData>
        </a:graphic>
      </p:graphicFrame>
      <p:sp>
        <p:nvSpPr>
          <p:cNvPr id="4" name="Content Placeholder 3">
            <a:extLst>
              <a:ext uri="{FF2B5EF4-FFF2-40B4-BE49-F238E27FC236}">
                <a16:creationId xmlns:a16="http://schemas.microsoft.com/office/drawing/2014/main" id="{AFD505F3-1D88-B39B-0E65-93D092EB40E9}"/>
              </a:ext>
            </a:extLst>
          </p:cNvPr>
          <p:cNvSpPr>
            <a:spLocks noGrp="1"/>
          </p:cNvSpPr>
          <p:nvPr>
            <p:ph sz="half" idx="2"/>
          </p:nvPr>
        </p:nvSpPr>
        <p:spPr/>
        <p:txBody>
          <a:bodyPr>
            <a:normAutofit fontScale="62500" lnSpcReduction="20000"/>
          </a:bodyPr>
          <a:lstStyle/>
          <a:p>
            <a:r>
              <a:rPr lang="ja-JP" altLang="en-US"/>
              <a:t>选拔方式</a:t>
            </a:r>
          </a:p>
          <a:p>
            <a:pPr lvl="1"/>
            <a:r>
              <a:rPr lang="ja-JP" altLang="en-US"/>
              <a:t>自主招生采取笔试和面试相结合的方式</a:t>
            </a:r>
          </a:p>
          <a:p>
            <a:pPr lvl="1"/>
            <a:r>
              <a:rPr lang="ja-JP" altLang="en-US"/>
              <a:t>考生须携带自主招生准考证，按照准考证上的要求参加自主招生笔试</a:t>
            </a:r>
          </a:p>
          <a:p>
            <a:pPr lvl="1"/>
            <a:r>
              <a:rPr lang="ja-JP" altLang="en-US"/>
              <a:t>笔试测试的考点、考场由区教育和体育局统一编排</a:t>
            </a:r>
          </a:p>
          <a:p>
            <a:pPr lvl="1"/>
            <a:r>
              <a:rPr lang="ja-JP" altLang="en-US"/>
              <a:t>根据笔试成绩确定面试名单后，面试在我校进行</a:t>
            </a:r>
          </a:p>
          <a:p>
            <a:r>
              <a:rPr lang="ja-JP" altLang="en-US"/>
              <a:t>笔试科目及时间安排</a:t>
            </a:r>
          </a:p>
          <a:p>
            <a:r>
              <a:rPr lang="ja-JP" altLang="en-US"/>
              <a:t>面试安排</a:t>
            </a:r>
          </a:p>
          <a:p>
            <a:pPr lvl="1"/>
            <a:r>
              <a:rPr lang="ja-JP" altLang="en-US"/>
              <a:t>面试名单：根据笔试成绩由高到低，按照招生计划</a:t>
            </a:r>
            <a:r>
              <a:rPr lang="en-US" altLang="ja-JP"/>
              <a:t>1:1.2</a:t>
            </a:r>
            <a:r>
              <a:rPr lang="ja-JP" altLang="en-US"/>
              <a:t>的比例确定面试资格名单</a:t>
            </a:r>
          </a:p>
          <a:p>
            <a:pPr lvl="1"/>
            <a:r>
              <a:rPr lang="ja-JP" altLang="en-US"/>
              <a:t>面试时间：</a:t>
            </a:r>
            <a:r>
              <a:rPr lang="en-US" altLang="ja-JP"/>
              <a:t>5</a:t>
            </a:r>
            <a:r>
              <a:rPr lang="ja-JP" altLang="en-US"/>
              <a:t>月</a:t>
            </a:r>
            <a:r>
              <a:rPr lang="en-US" altLang="ja-JP"/>
              <a:t>19</a:t>
            </a:r>
            <a:r>
              <a:rPr lang="ja-JP" altLang="en-US"/>
              <a:t>日（星期日）</a:t>
            </a:r>
          </a:p>
          <a:p>
            <a:pPr lvl="1"/>
            <a:r>
              <a:rPr lang="ja-JP" altLang="en-US"/>
              <a:t>面试地点：青岛西海岸新区第一高级中学</a:t>
            </a:r>
          </a:p>
          <a:p>
            <a:pPr lvl="1"/>
            <a:r>
              <a:rPr lang="ja-JP" altLang="en-US"/>
              <a:t>面试分值、方式和内容。面试满分</a:t>
            </a:r>
            <a:r>
              <a:rPr lang="en-US" altLang="ja-JP"/>
              <a:t>100</a:t>
            </a:r>
            <a:r>
              <a:rPr lang="ja-JP" altLang="en-US"/>
              <a:t>分。面试采用无领导小组讨论的方法，每组</a:t>
            </a:r>
            <a:r>
              <a:rPr lang="en-US" altLang="ja-JP"/>
              <a:t>5</a:t>
            </a:r>
            <a:r>
              <a:rPr lang="ja-JP" altLang="en-US"/>
              <a:t>人。面试主要考查学生的逻辑思维能力、语言表达能力、科学素养和人文素养等综合素质。学生需按规定程序、在规定时间内完成。</a:t>
            </a:r>
          </a:p>
          <a:p>
            <a:r>
              <a:rPr lang="ja-JP" altLang="en-US"/>
              <a:t>确定拟录取资格</a:t>
            </a:r>
            <a:endParaRPr lang="en-US"/>
          </a:p>
        </p:txBody>
      </p:sp>
    </p:spTree>
    <p:extLst>
      <p:ext uri="{BB962C8B-B14F-4D97-AF65-F5344CB8AC3E}">
        <p14:creationId xmlns:p14="http://schemas.microsoft.com/office/powerpoint/2010/main" val="3209732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0AD13A-5B94-5261-A45C-3D5CFCB8D68D}"/>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考试安排</a:t>
            </a:r>
          </a:p>
        </p:txBody>
      </p:sp>
      <p:sp>
        <p:nvSpPr>
          <p:cNvPr id="3" name="Content Placeholder 2">
            <a:extLst>
              <a:ext uri="{FF2B5EF4-FFF2-40B4-BE49-F238E27FC236}">
                <a16:creationId xmlns:a16="http://schemas.microsoft.com/office/drawing/2014/main" id="{1558F0F4-F0D4-0DD7-65B7-45AE59B9AC2C}"/>
              </a:ext>
            </a:extLst>
          </p:cNvPr>
          <p:cNvSpPr>
            <a:spLocks noGrp="1"/>
          </p:cNvSpPr>
          <p:nvPr>
            <p:ph idx="1"/>
          </p:nvPr>
        </p:nvSpPr>
        <p:spPr>
          <a:xfrm>
            <a:off x="5231958" y="605896"/>
            <a:ext cx="5923721" cy="5646208"/>
          </a:xfrm>
        </p:spPr>
        <p:txBody>
          <a:bodyPr anchor="ctr">
            <a:normAutofit/>
          </a:bodyPr>
          <a:lstStyle/>
          <a:p>
            <a:pPr>
              <a:lnSpc>
                <a:spcPct val="90000"/>
              </a:lnSpc>
            </a:pPr>
            <a:r>
              <a:rPr lang="ja-JP" altLang="en-US" sz="2200"/>
              <a:t>卓越人才拟录取资格</a:t>
            </a:r>
          </a:p>
          <a:p>
            <a:pPr lvl="1">
              <a:lnSpc>
                <a:spcPct val="90000"/>
              </a:lnSpc>
            </a:pPr>
            <a:r>
              <a:rPr lang="ja-JP" altLang="en-US" sz="2200"/>
              <a:t>自招笔试成绩*</a:t>
            </a:r>
            <a:r>
              <a:rPr lang="en-US" altLang="ja-JP" sz="2200"/>
              <a:t>80%+</a:t>
            </a:r>
            <a:r>
              <a:rPr lang="ja-JP" altLang="en-US" sz="2200"/>
              <a:t>自招面试原始成绩*</a:t>
            </a:r>
            <a:r>
              <a:rPr lang="en-US" altLang="ja-JP" sz="2200"/>
              <a:t>20%</a:t>
            </a:r>
          </a:p>
          <a:p>
            <a:pPr lvl="1">
              <a:lnSpc>
                <a:spcPct val="90000"/>
              </a:lnSpc>
            </a:pPr>
            <a:r>
              <a:rPr lang="en-US" altLang="ja-JP" sz="2200"/>
              <a:t>1</a:t>
            </a:r>
            <a:r>
              <a:rPr lang="ja-JP" altLang="en-US" sz="2200"/>
              <a:t>：</a:t>
            </a:r>
            <a:r>
              <a:rPr lang="en-US" altLang="ja-JP" sz="2200"/>
              <a:t>1</a:t>
            </a:r>
            <a:r>
              <a:rPr lang="ja-JP" altLang="en-US" sz="2200"/>
              <a:t>的比例确定</a:t>
            </a:r>
            <a:r>
              <a:rPr lang="en-US" altLang="ja-JP" sz="2200"/>
              <a:t>80</a:t>
            </a:r>
            <a:r>
              <a:rPr lang="ja-JP" altLang="en-US" sz="2200"/>
              <a:t>人获得卓越人才拟录取资格</a:t>
            </a:r>
          </a:p>
          <a:p>
            <a:pPr lvl="1">
              <a:lnSpc>
                <a:spcPct val="90000"/>
              </a:lnSpc>
            </a:pPr>
            <a:r>
              <a:rPr lang="ja-JP" altLang="en-US" sz="2200"/>
              <a:t>成绩相同则笔试成绩高者优先获得拟录取资格</a:t>
            </a:r>
          </a:p>
          <a:p>
            <a:pPr>
              <a:lnSpc>
                <a:spcPct val="90000"/>
              </a:lnSpc>
            </a:pPr>
            <a:r>
              <a:rPr lang="ja-JP" altLang="en-US" sz="2200"/>
              <a:t>创新人才拟录取资格</a:t>
            </a:r>
          </a:p>
          <a:p>
            <a:pPr lvl="1">
              <a:lnSpc>
                <a:spcPct val="90000"/>
              </a:lnSpc>
            </a:pPr>
            <a:r>
              <a:rPr lang="ja-JP" altLang="en-US" sz="2200"/>
              <a:t>自招笔试成绩*</a:t>
            </a:r>
            <a:r>
              <a:rPr lang="en-US" altLang="ja-JP" sz="2200"/>
              <a:t>80%+</a:t>
            </a:r>
            <a:r>
              <a:rPr lang="ja-JP" altLang="en-US" sz="2200"/>
              <a:t>自招面试原始成绩*</a:t>
            </a:r>
            <a:r>
              <a:rPr lang="en-US" altLang="ja-JP" sz="2200"/>
              <a:t>20%</a:t>
            </a:r>
          </a:p>
          <a:p>
            <a:pPr lvl="1">
              <a:lnSpc>
                <a:spcPct val="90000"/>
              </a:lnSpc>
            </a:pPr>
            <a:r>
              <a:rPr lang="en-US" altLang="ja-JP" sz="2200"/>
              <a:t>1:1</a:t>
            </a:r>
            <a:r>
              <a:rPr lang="ja-JP" altLang="en-US" sz="2200"/>
              <a:t>的比例确定创新人才拟录取资格名单</a:t>
            </a:r>
          </a:p>
          <a:p>
            <a:pPr lvl="1">
              <a:lnSpc>
                <a:spcPct val="90000"/>
              </a:lnSpc>
            </a:pPr>
            <a:r>
              <a:rPr lang="ja-JP" altLang="en-US" sz="2200"/>
              <a:t>成绩相同则笔试成绩高者优先获得拟录取资格</a:t>
            </a:r>
          </a:p>
          <a:p>
            <a:pPr>
              <a:lnSpc>
                <a:spcPct val="90000"/>
              </a:lnSpc>
            </a:pPr>
            <a:r>
              <a:rPr lang="ja-JP" altLang="en-US" sz="2200"/>
              <a:t>资格上报与公示</a:t>
            </a:r>
          </a:p>
          <a:p>
            <a:pPr lvl="1">
              <a:lnSpc>
                <a:spcPct val="90000"/>
              </a:lnSpc>
            </a:pPr>
            <a:r>
              <a:rPr lang="ja-JP" altLang="en-US" sz="2200"/>
              <a:t>卓越人才和创新人才拟录取资格名单确定后，按规定上报区招生考试部</a:t>
            </a:r>
          </a:p>
          <a:p>
            <a:pPr lvl="1">
              <a:lnSpc>
                <a:spcPct val="90000"/>
              </a:lnSpc>
            </a:pPr>
            <a:r>
              <a:rPr lang="ja-JP" altLang="en-US" sz="2200"/>
              <a:t>发相关初中学校公示</a:t>
            </a:r>
            <a:r>
              <a:rPr lang="en-US" altLang="ja-JP" sz="2200"/>
              <a:t>3</a:t>
            </a:r>
            <a:r>
              <a:rPr lang="ja-JP" altLang="en-US" sz="2200"/>
              <a:t>天</a:t>
            </a:r>
            <a:endParaRPr lang="en-US" sz="2200"/>
          </a:p>
        </p:txBody>
      </p:sp>
    </p:spTree>
    <p:extLst>
      <p:ext uri="{BB962C8B-B14F-4D97-AF65-F5344CB8AC3E}">
        <p14:creationId xmlns:p14="http://schemas.microsoft.com/office/powerpoint/2010/main" val="264691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71BB16-B56A-6BCD-FFF5-44FE7D98E17E}"/>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招生对象</a:t>
            </a:r>
          </a:p>
        </p:txBody>
      </p:sp>
      <p:sp>
        <p:nvSpPr>
          <p:cNvPr id="3" name="Content Placeholder 2">
            <a:extLst>
              <a:ext uri="{FF2B5EF4-FFF2-40B4-BE49-F238E27FC236}">
                <a16:creationId xmlns:a16="http://schemas.microsoft.com/office/drawing/2014/main" id="{47C747BB-59EE-6D1F-9D6A-247C69E60A7F}"/>
              </a:ext>
            </a:extLst>
          </p:cNvPr>
          <p:cNvSpPr>
            <a:spLocks noGrp="1"/>
          </p:cNvSpPr>
          <p:nvPr>
            <p:ph idx="1"/>
          </p:nvPr>
        </p:nvSpPr>
        <p:spPr>
          <a:xfrm>
            <a:off x="5231958" y="605896"/>
            <a:ext cx="5923721" cy="5646208"/>
          </a:xfrm>
        </p:spPr>
        <p:txBody>
          <a:bodyPr anchor="ctr">
            <a:normAutofit/>
          </a:bodyPr>
          <a:lstStyle/>
          <a:p>
            <a:r>
              <a:rPr lang="ja-JP" altLang="en-US" sz="2400"/>
              <a:t>青岛西海岸新区</a:t>
            </a:r>
            <a:r>
              <a:rPr lang="en-US" altLang="ja-JP" sz="2400"/>
              <a:t>2021</a:t>
            </a:r>
            <a:r>
              <a:rPr lang="ja-JP" altLang="en-US" sz="2400"/>
              <a:t>级应届初中毕业生</a:t>
            </a:r>
          </a:p>
          <a:p>
            <a:r>
              <a:rPr lang="ja-JP" altLang="en-US" sz="2400"/>
              <a:t>办理了外地回区的应届考生</a:t>
            </a:r>
            <a:endParaRPr lang="en-US" sz="2400"/>
          </a:p>
        </p:txBody>
      </p:sp>
    </p:spTree>
    <p:extLst>
      <p:ext uri="{BB962C8B-B14F-4D97-AF65-F5344CB8AC3E}">
        <p14:creationId xmlns:p14="http://schemas.microsoft.com/office/powerpoint/2010/main" val="2503229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56FC6A-3D76-5FB1-9EED-46C87658911B}"/>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考试安排</a:t>
            </a:r>
          </a:p>
        </p:txBody>
      </p:sp>
      <p:sp>
        <p:nvSpPr>
          <p:cNvPr id="3" name="Content Placeholder 2">
            <a:extLst>
              <a:ext uri="{FF2B5EF4-FFF2-40B4-BE49-F238E27FC236}">
                <a16:creationId xmlns:a16="http://schemas.microsoft.com/office/drawing/2014/main" id="{41C2EDCA-FC04-4CF4-1969-F773EF2EB3AA}"/>
              </a:ext>
            </a:extLst>
          </p:cNvPr>
          <p:cNvSpPr>
            <a:spLocks noGrp="1"/>
          </p:cNvSpPr>
          <p:nvPr>
            <p:ph idx="1"/>
          </p:nvPr>
        </p:nvSpPr>
        <p:spPr>
          <a:xfrm>
            <a:off x="5231958" y="605896"/>
            <a:ext cx="5923721" cy="5646208"/>
          </a:xfrm>
        </p:spPr>
        <p:txBody>
          <a:bodyPr anchor="ctr">
            <a:normAutofit/>
          </a:bodyPr>
          <a:lstStyle/>
          <a:p>
            <a:r>
              <a:rPr lang="ja-JP" altLang="en-US" sz="2400"/>
              <a:t>获得我校卓越人才和创新人才拟录取资格的考生，须参加青岛市统一组织的初中学业水平考试</a:t>
            </a:r>
          </a:p>
          <a:p>
            <a:pPr lvl="1"/>
            <a:r>
              <a:rPr lang="ja-JP" altLang="en-US" sz="2400"/>
              <a:t>初中学业水平考试录取投档分数不低于青岛西海岸新区</a:t>
            </a:r>
            <a:r>
              <a:rPr lang="en-US" altLang="ja-JP" sz="2400"/>
              <a:t>2024</a:t>
            </a:r>
            <a:r>
              <a:rPr lang="ja-JP" altLang="en-US" sz="2400"/>
              <a:t>年公办普通高中普通班录取工作线</a:t>
            </a:r>
          </a:p>
          <a:p>
            <a:pPr lvl="1"/>
            <a:r>
              <a:rPr lang="ja-JP" altLang="en-US" sz="2400"/>
              <a:t>初中学业水平考试第一组合达到</a:t>
            </a:r>
            <a:r>
              <a:rPr lang="en-US" sz="2400"/>
              <a:t>B</a:t>
            </a:r>
            <a:r>
              <a:rPr lang="ja-JP" altLang="en-US" sz="2400"/>
              <a:t>等及以上等级</a:t>
            </a:r>
          </a:p>
          <a:p>
            <a:pPr lvl="1"/>
            <a:r>
              <a:rPr lang="ja-JP" altLang="en-US" sz="2400"/>
              <a:t>艺术与实验操作科目学业水平考试为合格等级</a:t>
            </a:r>
          </a:p>
          <a:p>
            <a:r>
              <a:rPr lang="ja-JP" altLang="en-US" sz="2400"/>
              <a:t>被我校自主招生批次录取的学生，不再参加后续其他批次的录取</a:t>
            </a:r>
            <a:endParaRPr lang="en-US" sz="2400"/>
          </a:p>
        </p:txBody>
      </p:sp>
    </p:spTree>
    <p:extLst>
      <p:ext uri="{BB962C8B-B14F-4D97-AF65-F5344CB8AC3E}">
        <p14:creationId xmlns:p14="http://schemas.microsoft.com/office/powerpoint/2010/main" val="3024152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812413-955E-DE9E-39B2-37BF1FC86BB9}"/>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保障机制</a:t>
            </a:r>
          </a:p>
        </p:txBody>
      </p:sp>
      <p:sp>
        <p:nvSpPr>
          <p:cNvPr id="3" name="Content Placeholder 2">
            <a:extLst>
              <a:ext uri="{FF2B5EF4-FFF2-40B4-BE49-F238E27FC236}">
                <a16:creationId xmlns:a16="http://schemas.microsoft.com/office/drawing/2014/main" id="{33018384-1823-DE17-522B-3B27352B08EE}"/>
              </a:ext>
            </a:extLst>
          </p:cNvPr>
          <p:cNvSpPr>
            <a:spLocks noGrp="1"/>
          </p:cNvSpPr>
          <p:nvPr>
            <p:ph idx="1"/>
          </p:nvPr>
        </p:nvSpPr>
        <p:spPr>
          <a:xfrm>
            <a:off x="5231958" y="605896"/>
            <a:ext cx="5923721" cy="5646208"/>
          </a:xfrm>
        </p:spPr>
        <p:txBody>
          <a:bodyPr anchor="ctr">
            <a:normAutofit/>
          </a:bodyPr>
          <a:lstStyle/>
          <a:p>
            <a:pPr>
              <a:lnSpc>
                <a:spcPct val="110000"/>
              </a:lnSpc>
            </a:pPr>
            <a:r>
              <a:rPr lang="ja-JP" altLang="en-US" sz="1700"/>
              <a:t>组织保障</a:t>
            </a:r>
          </a:p>
          <a:p>
            <a:pPr lvl="1">
              <a:lnSpc>
                <a:spcPct val="110000"/>
              </a:lnSpc>
            </a:pPr>
            <a:r>
              <a:rPr lang="ja-JP" altLang="en-US" sz="1700"/>
              <a:t>学校成立招生工作领导小组</a:t>
            </a:r>
          </a:p>
          <a:p>
            <a:pPr lvl="1">
              <a:lnSpc>
                <a:spcPct val="110000"/>
              </a:lnSpc>
            </a:pPr>
            <a:r>
              <a:rPr lang="ja-JP" altLang="en-US" sz="1700"/>
              <a:t>组长由校长、书记担任</a:t>
            </a:r>
          </a:p>
          <a:p>
            <a:pPr lvl="1">
              <a:lnSpc>
                <a:spcPct val="110000"/>
              </a:lnSpc>
            </a:pPr>
            <a:r>
              <a:rPr lang="ja-JP" altLang="en-US" sz="1700"/>
              <a:t>成员由学校有关处室负责人和教师代表、家长委员会代表组成</a:t>
            </a:r>
          </a:p>
          <a:p>
            <a:pPr lvl="1">
              <a:lnSpc>
                <a:spcPct val="110000"/>
              </a:lnSpc>
            </a:pPr>
            <a:r>
              <a:rPr lang="ja-JP" altLang="en-US" sz="1700"/>
              <a:t>招生工作分工负责，重大问题集体研究决定</a:t>
            </a:r>
          </a:p>
          <a:p>
            <a:pPr>
              <a:lnSpc>
                <a:spcPct val="110000"/>
              </a:lnSpc>
            </a:pPr>
            <a:r>
              <a:rPr lang="ja-JP" altLang="en-US" sz="1700"/>
              <a:t>制度保障</a:t>
            </a:r>
          </a:p>
          <a:p>
            <a:pPr lvl="1">
              <a:lnSpc>
                <a:spcPct val="110000"/>
              </a:lnSpc>
            </a:pPr>
            <a:r>
              <a:rPr lang="ja-JP" altLang="en-US" sz="1700"/>
              <a:t>建立公示制度、诚信制度、责任追究制度、监督制度和保密制度</a:t>
            </a:r>
          </a:p>
          <a:p>
            <a:pPr lvl="1">
              <a:lnSpc>
                <a:spcPct val="110000"/>
              </a:lnSpc>
            </a:pPr>
            <a:r>
              <a:rPr lang="ja-JP" altLang="en-US" sz="1700"/>
              <a:t>招生领导小组与招生录取有关人员签订诚信协议，建立诚信档案</a:t>
            </a:r>
          </a:p>
          <a:p>
            <a:pPr lvl="1">
              <a:lnSpc>
                <a:spcPct val="110000"/>
              </a:lnSpc>
            </a:pPr>
            <a:r>
              <a:rPr lang="ja-JP" altLang="en-US" sz="1700"/>
              <a:t>充分体现公平、公正和公开的原则</a:t>
            </a:r>
          </a:p>
          <a:p>
            <a:pPr>
              <a:lnSpc>
                <a:spcPct val="110000"/>
              </a:lnSpc>
            </a:pPr>
            <a:r>
              <a:rPr lang="ja-JP" altLang="en-US" sz="1700"/>
              <a:t>咨询与监督</a:t>
            </a:r>
          </a:p>
          <a:p>
            <a:pPr lvl="1">
              <a:lnSpc>
                <a:spcPct val="110000"/>
              </a:lnSpc>
            </a:pPr>
            <a:r>
              <a:rPr lang="ja-JP" altLang="en-US" sz="1700"/>
              <a:t>咨询及监督电话：</a:t>
            </a:r>
            <a:r>
              <a:rPr lang="en-US" altLang="ja-JP" sz="1700"/>
              <a:t>0532—86951586</a:t>
            </a:r>
            <a:r>
              <a:rPr lang="ja-JP" altLang="en-US" sz="1700"/>
              <a:t>，</a:t>
            </a:r>
            <a:r>
              <a:rPr lang="en-US" altLang="ja-JP" sz="1700"/>
              <a:t>86951584</a:t>
            </a:r>
          </a:p>
          <a:p>
            <a:pPr lvl="1">
              <a:lnSpc>
                <a:spcPct val="110000"/>
              </a:lnSpc>
            </a:pPr>
            <a:r>
              <a:rPr lang="ja-JP" altLang="en-US" sz="1700"/>
              <a:t>咨询时间：周一至周五上午</a:t>
            </a:r>
            <a:r>
              <a:rPr lang="en-US" altLang="ja-JP" sz="1700"/>
              <a:t>8:00-11:30</a:t>
            </a:r>
            <a:r>
              <a:rPr lang="ja-JP" altLang="en-US" sz="1700"/>
              <a:t>，下午</a:t>
            </a:r>
            <a:r>
              <a:rPr lang="en-US" altLang="ja-JP" sz="1700"/>
              <a:t>14:00-17:00</a:t>
            </a:r>
            <a:endParaRPr lang="en-US" sz="1700"/>
          </a:p>
        </p:txBody>
      </p:sp>
    </p:spTree>
    <p:extLst>
      <p:ext uri="{BB962C8B-B14F-4D97-AF65-F5344CB8AC3E}">
        <p14:creationId xmlns:p14="http://schemas.microsoft.com/office/powerpoint/2010/main" val="2348918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D078AB-6C14-09FD-7EBC-0D97966C992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指导思想</a:t>
            </a:r>
          </a:p>
        </p:txBody>
      </p:sp>
      <p:sp>
        <p:nvSpPr>
          <p:cNvPr id="3" name="Content Placeholder 2">
            <a:extLst>
              <a:ext uri="{FF2B5EF4-FFF2-40B4-BE49-F238E27FC236}">
                <a16:creationId xmlns:a16="http://schemas.microsoft.com/office/drawing/2014/main" id="{6479E097-F2D0-AD0B-F2BF-C374F07C906A}"/>
              </a:ext>
            </a:extLst>
          </p:cNvPr>
          <p:cNvSpPr>
            <a:spLocks noGrp="1"/>
          </p:cNvSpPr>
          <p:nvPr>
            <p:ph idx="1"/>
          </p:nvPr>
        </p:nvSpPr>
        <p:spPr>
          <a:xfrm>
            <a:off x="5231958" y="605896"/>
            <a:ext cx="5923721" cy="5646208"/>
          </a:xfrm>
        </p:spPr>
        <p:txBody>
          <a:bodyPr anchor="ctr">
            <a:normAutofit/>
          </a:bodyPr>
          <a:lstStyle/>
          <a:p>
            <a:r>
              <a:rPr lang="ja-JP" altLang="en-US" sz="2400"/>
              <a:t>招收具有学科特长、创新潜质的学生</a:t>
            </a:r>
          </a:p>
          <a:p>
            <a:pPr lvl="1"/>
            <a:r>
              <a:rPr lang="ja-JP" altLang="en-US" sz="2400"/>
              <a:t>推动学校多样化、特色化发展</a:t>
            </a:r>
          </a:p>
          <a:p>
            <a:pPr lvl="1"/>
            <a:r>
              <a:rPr lang="ja-JP" altLang="en-US" sz="2400"/>
              <a:t>满足不同潜质学生的发展需求</a:t>
            </a:r>
          </a:p>
          <a:p>
            <a:pPr lvl="1"/>
            <a:r>
              <a:rPr lang="ja-JP" altLang="en-US" sz="2400"/>
              <a:t>培养创新人才</a:t>
            </a:r>
          </a:p>
          <a:p>
            <a:pPr lvl="1"/>
            <a:r>
              <a:rPr lang="ja-JP" altLang="en-US" sz="2400"/>
              <a:t>实现学生高水平发展</a:t>
            </a:r>
            <a:endParaRPr lang="en-US" sz="2400"/>
          </a:p>
        </p:txBody>
      </p:sp>
    </p:spTree>
    <p:extLst>
      <p:ext uri="{BB962C8B-B14F-4D97-AF65-F5344CB8AC3E}">
        <p14:creationId xmlns:p14="http://schemas.microsoft.com/office/powerpoint/2010/main" val="1001307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4CC36F-FE96-5F0A-4AE0-3A28E48C29D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招生范围及计划</a:t>
            </a:r>
          </a:p>
        </p:txBody>
      </p:sp>
      <p:sp>
        <p:nvSpPr>
          <p:cNvPr id="3" name="Content Placeholder 2">
            <a:extLst>
              <a:ext uri="{FF2B5EF4-FFF2-40B4-BE49-F238E27FC236}">
                <a16:creationId xmlns:a16="http://schemas.microsoft.com/office/drawing/2014/main" id="{6ABC5A14-4081-4311-19DB-87941FFAB4B0}"/>
              </a:ext>
            </a:extLst>
          </p:cNvPr>
          <p:cNvSpPr>
            <a:spLocks noGrp="1"/>
          </p:cNvSpPr>
          <p:nvPr>
            <p:ph idx="1"/>
          </p:nvPr>
        </p:nvSpPr>
        <p:spPr>
          <a:xfrm>
            <a:off x="5231958" y="605896"/>
            <a:ext cx="5923721" cy="5646208"/>
          </a:xfrm>
        </p:spPr>
        <p:txBody>
          <a:bodyPr anchor="ctr">
            <a:normAutofit/>
          </a:bodyPr>
          <a:lstStyle/>
          <a:p>
            <a:r>
              <a:rPr lang="ja-JP" altLang="en-US" sz="2400"/>
              <a:t>面向西海岸新区全区</a:t>
            </a:r>
          </a:p>
          <a:p>
            <a:pPr lvl="1"/>
            <a:r>
              <a:rPr lang="ja-JP" altLang="en-US" sz="2400"/>
              <a:t>招收创新人才</a:t>
            </a:r>
            <a:r>
              <a:rPr lang="en-US" altLang="ja-JP" sz="2400"/>
              <a:t>240</a:t>
            </a:r>
            <a:r>
              <a:rPr lang="ja-JP" altLang="en-US" sz="2400"/>
              <a:t>人</a:t>
            </a:r>
            <a:endParaRPr lang="en-US" sz="2400"/>
          </a:p>
        </p:txBody>
      </p:sp>
    </p:spTree>
    <p:extLst>
      <p:ext uri="{BB962C8B-B14F-4D97-AF65-F5344CB8AC3E}">
        <p14:creationId xmlns:p14="http://schemas.microsoft.com/office/powerpoint/2010/main" val="3465754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CD1EDB-C7F5-4C96-C49A-DCA8956715E7}"/>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招生对象</a:t>
            </a:r>
          </a:p>
        </p:txBody>
      </p:sp>
      <p:sp>
        <p:nvSpPr>
          <p:cNvPr id="3" name="Content Placeholder 2">
            <a:extLst>
              <a:ext uri="{FF2B5EF4-FFF2-40B4-BE49-F238E27FC236}">
                <a16:creationId xmlns:a16="http://schemas.microsoft.com/office/drawing/2014/main" id="{33033483-83BD-7B14-8053-9A37A152F430}"/>
              </a:ext>
            </a:extLst>
          </p:cNvPr>
          <p:cNvSpPr>
            <a:spLocks noGrp="1"/>
          </p:cNvSpPr>
          <p:nvPr>
            <p:ph idx="1"/>
          </p:nvPr>
        </p:nvSpPr>
        <p:spPr>
          <a:xfrm>
            <a:off x="5231958" y="605896"/>
            <a:ext cx="5923721" cy="5646208"/>
          </a:xfrm>
        </p:spPr>
        <p:txBody>
          <a:bodyPr anchor="ctr">
            <a:normAutofit/>
          </a:bodyPr>
          <a:lstStyle/>
          <a:p>
            <a:r>
              <a:rPr lang="ja-JP" altLang="en-US" sz="2400"/>
              <a:t>西海岸新区全区初中学校应届毕业生</a:t>
            </a:r>
          </a:p>
          <a:p>
            <a:pPr lvl="1"/>
            <a:r>
              <a:rPr lang="ja-JP" altLang="en-US" sz="2400"/>
              <a:t>办理了外地回青的应届考生</a:t>
            </a:r>
            <a:endParaRPr lang="en-US" sz="2400"/>
          </a:p>
        </p:txBody>
      </p:sp>
    </p:spTree>
    <p:extLst>
      <p:ext uri="{BB962C8B-B14F-4D97-AF65-F5344CB8AC3E}">
        <p14:creationId xmlns:p14="http://schemas.microsoft.com/office/powerpoint/2010/main" val="2877577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6AEBF-CC4B-1FCF-CE82-F96D12616396}"/>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报名条件</a:t>
            </a:r>
          </a:p>
        </p:txBody>
      </p:sp>
      <p:sp>
        <p:nvSpPr>
          <p:cNvPr id="3" name="Content Placeholder 2">
            <a:extLst>
              <a:ext uri="{FF2B5EF4-FFF2-40B4-BE49-F238E27FC236}">
                <a16:creationId xmlns:a16="http://schemas.microsoft.com/office/drawing/2014/main" id="{2F341940-1BBE-0C8D-D916-1F3EB3C2781C}"/>
              </a:ext>
            </a:extLst>
          </p:cNvPr>
          <p:cNvSpPr>
            <a:spLocks noGrp="1"/>
          </p:cNvSpPr>
          <p:nvPr>
            <p:ph idx="1"/>
          </p:nvPr>
        </p:nvSpPr>
        <p:spPr>
          <a:xfrm>
            <a:off x="5231958" y="605896"/>
            <a:ext cx="5923721" cy="5646208"/>
          </a:xfrm>
        </p:spPr>
        <p:txBody>
          <a:bodyPr anchor="ctr">
            <a:normAutofit/>
          </a:bodyPr>
          <a:lstStyle/>
          <a:p>
            <a:r>
              <a:rPr lang="ja-JP" altLang="en-US" sz="2400"/>
              <a:t>热爱祖国，遵纪守法，具有良好的道德情操，有良好的生活、卫生习惯，身心健康</a:t>
            </a:r>
          </a:p>
          <a:p>
            <a:r>
              <a:rPr lang="ja-JP" altLang="en-US" sz="2400"/>
              <a:t>初中学业水平考试第二组合（地理、生物）不低于</a:t>
            </a:r>
            <a:r>
              <a:rPr lang="en-US" sz="2400"/>
              <a:t>C </a:t>
            </a:r>
            <a:r>
              <a:rPr lang="ja-JP" altLang="en-US" sz="2400"/>
              <a:t>等级</a:t>
            </a:r>
          </a:p>
          <a:p>
            <a:r>
              <a:rPr lang="ja-JP" altLang="en-US" sz="2400"/>
              <a:t>信息技术学业水平考试为合格等级</a:t>
            </a:r>
          </a:p>
          <a:p>
            <a:r>
              <a:rPr lang="ja-JP" altLang="en-US" sz="2400"/>
              <a:t>初中综合素质评定基础性发展目标均为</a:t>
            </a:r>
            <a:r>
              <a:rPr lang="en-US" sz="2400"/>
              <a:t>A</a:t>
            </a:r>
            <a:r>
              <a:rPr lang="ja-JP" altLang="en-US" sz="2400"/>
              <a:t>等</a:t>
            </a:r>
            <a:endParaRPr lang="en-US" sz="2400"/>
          </a:p>
        </p:txBody>
      </p:sp>
    </p:spTree>
    <p:extLst>
      <p:ext uri="{BB962C8B-B14F-4D97-AF65-F5344CB8AC3E}">
        <p14:creationId xmlns:p14="http://schemas.microsoft.com/office/powerpoint/2010/main" val="27357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84A539-451D-3DD2-3158-31EF0CC8860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招生范围</a:t>
            </a:r>
          </a:p>
        </p:txBody>
      </p:sp>
      <p:sp>
        <p:nvSpPr>
          <p:cNvPr id="3" name="Content Placeholder 2">
            <a:extLst>
              <a:ext uri="{FF2B5EF4-FFF2-40B4-BE49-F238E27FC236}">
                <a16:creationId xmlns:a16="http://schemas.microsoft.com/office/drawing/2014/main" id="{1EFDAA86-6CE8-1886-8D3F-1C16EC4B7A89}"/>
              </a:ext>
            </a:extLst>
          </p:cNvPr>
          <p:cNvSpPr>
            <a:spLocks noGrp="1"/>
          </p:cNvSpPr>
          <p:nvPr>
            <p:ph idx="1"/>
          </p:nvPr>
        </p:nvSpPr>
        <p:spPr>
          <a:xfrm>
            <a:off x="5231958" y="605896"/>
            <a:ext cx="5923721" cy="5646208"/>
          </a:xfrm>
        </p:spPr>
        <p:txBody>
          <a:bodyPr anchor="ctr">
            <a:normAutofit/>
          </a:bodyPr>
          <a:lstStyle/>
          <a:p>
            <a:pPr indent="0">
              <a:buNone/>
            </a:pPr>
            <a:r>
              <a:rPr lang="ja-JP" altLang="en-US" sz="2400"/>
              <a:t>新区所有实行自主招生的高中学校面向全区招生。</a:t>
            </a:r>
            <a:endParaRPr lang="en-US" sz="2400"/>
          </a:p>
        </p:txBody>
      </p:sp>
    </p:spTree>
    <p:extLst>
      <p:ext uri="{BB962C8B-B14F-4D97-AF65-F5344CB8AC3E}">
        <p14:creationId xmlns:p14="http://schemas.microsoft.com/office/powerpoint/2010/main" val="418743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B0D9DB-7AF8-65E4-4494-1AFF12FFE6AF}"/>
              </a:ext>
            </a:extLst>
          </p:cNvPr>
          <p:cNvSpPr>
            <a:spLocks noGrp="1"/>
          </p:cNvSpPr>
          <p:nvPr>
            <p:ph type="title"/>
          </p:nvPr>
        </p:nvSpPr>
        <p:spPr>
          <a:xfrm>
            <a:off x="492369" y="605896"/>
            <a:ext cx="3642309" cy="5646208"/>
          </a:xfrm>
        </p:spPr>
        <p:txBody>
          <a:bodyPr anchor="ctr">
            <a:normAutofit/>
          </a:bodyPr>
          <a:lstStyle/>
          <a:p>
            <a:r>
              <a:rPr lang="en-US">
                <a:solidFill>
                  <a:srgbClr val="FFFFFF"/>
                </a:solidFill>
              </a:rPr>
              <a:t>报名条件</a:t>
            </a:r>
          </a:p>
        </p:txBody>
      </p:sp>
      <p:sp>
        <p:nvSpPr>
          <p:cNvPr id="3" name="Content Placeholder 2">
            <a:extLst>
              <a:ext uri="{FF2B5EF4-FFF2-40B4-BE49-F238E27FC236}">
                <a16:creationId xmlns:a16="http://schemas.microsoft.com/office/drawing/2014/main" id="{89737B4D-0871-9443-7101-9926372A0026}"/>
              </a:ext>
            </a:extLst>
          </p:cNvPr>
          <p:cNvSpPr>
            <a:spLocks noGrp="1"/>
          </p:cNvSpPr>
          <p:nvPr>
            <p:ph idx="1"/>
          </p:nvPr>
        </p:nvSpPr>
        <p:spPr>
          <a:xfrm>
            <a:off x="5231958" y="605896"/>
            <a:ext cx="5923721" cy="5646208"/>
          </a:xfrm>
        </p:spPr>
        <p:txBody>
          <a:bodyPr anchor="ctr">
            <a:normAutofit/>
          </a:bodyPr>
          <a:lstStyle/>
          <a:p>
            <a:r>
              <a:rPr lang="ja-JP" altLang="en-US" sz="2400"/>
              <a:t>必须符合普通高中招生报名条件</a:t>
            </a:r>
          </a:p>
          <a:p>
            <a:pPr lvl="1"/>
            <a:r>
              <a:rPr lang="ja-JP" altLang="en-US" sz="2400"/>
              <a:t>品学兼优</a:t>
            </a:r>
          </a:p>
          <a:p>
            <a:pPr lvl="1"/>
            <a:r>
              <a:rPr lang="ja-JP" altLang="en-US" sz="2400"/>
              <a:t>在某一学科或领域具有明显的学习潜质或才能</a:t>
            </a:r>
          </a:p>
          <a:p>
            <a:r>
              <a:rPr lang="ja-JP" altLang="en-US" sz="2400"/>
              <a:t>具体要求见各高中学校自主招生实施方案</a:t>
            </a:r>
            <a:endParaRPr lang="en-US" sz="2400"/>
          </a:p>
        </p:txBody>
      </p:sp>
    </p:spTree>
    <p:extLst>
      <p:ext uri="{BB962C8B-B14F-4D97-AF65-F5344CB8AC3E}">
        <p14:creationId xmlns:p14="http://schemas.microsoft.com/office/powerpoint/2010/main" val="98407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EAC55B-A644-42DE-92E8-50D510F8D405}"/>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志愿设置</a:t>
            </a:r>
          </a:p>
        </p:txBody>
      </p:sp>
      <p:sp>
        <p:nvSpPr>
          <p:cNvPr id="3" name="Content Placeholder 2">
            <a:extLst>
              <a:ext uri="{FF2B5EF4-FFF2-40B4-BE49-F238E27FC236}">
                <a16:creationId xmlns:a16="http://schemas.microsoft.com/office/drawing/2014/main" id="{4A70FE7C-B01C-4C52-3972-36A5C6A5E003}"/>
              </a:ext>
            </a:extLst>
          </p:cNvPr>
          <p:cNvSpPr>
            <a:spLocks noGrp="1"/>
          </p:cNvSpPr>
          <p:nvPr>
            <p:ph idx="1"/>
          </p:nvPr>
        </p:nvSpPr>
        <p:spPr>
          <a:xfrm>
            <a:off x="5231958" y="605896"/>
            <a:ext cx="5923721" cy="5646208"/>
          </a:xfrm>
        </p:spPr>
        <p:txBody>
          <a:bodyPr anchor="ctr">
            <a:normAutofit/>
          </a:bodyPr>
          <a:lstStyle/>
          <a:p>
            <a:r>
              <a:rPr lang="ja-JP" altLang="en-US" sz="2400"/>
              <a:t>自主招生考试设置</a:t>
            </a:r>
            <a:r>
              <a:rPr lang="en-US" altLang="ja-JP" sz="2400"/>
              <a:t>1</a:t>
            </a:r>
            <a:r>
              <a:rPr lang="ja-JP" altLang="en-US" sz="2400"/>
              <a:t>个报考志愿</a:t>
            </a:r>
          </a:p>
          <a:p>
            <a:pPr lvl="1"/>
            <a:r>
              <a:rPr lang="ja-JP" altLang="en-US" sz="2400"/>
              <a:t>只能填报</a:t>
            </a:r>
            <a:r>
              <a:rPr lang="en-US" altLang="ja-JP" sz="2400"/>
              <a:t>1</a:t>
            </a:r>
            <a:r>
              <a:rPr lang="ja-JP" altLang="en-US" sz="2400"/>
              <a:t>所学校</a:t>
            </a:r>
            <a:endParaRPr lang="en-US" sz="2400"/>
          </a:p>
        </p:txBody>
      </p:sp>
    </p:spTree>
    <p:extLst>
      <p:ext uri="{BB962C8B-B14F-4D97-AF65-F5344CB8AC3E}">
        <p14:creationId xmlns:p14="http://schemas.microsoft.com/office/powerpoint/2010/main" val="414452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C6822-0779-41ED-0613-857F9E1E0125}"/>
              </a:ext>
            </a:extLst>
          </p:cNvPr>
          <p:cNvSpPr>
            <a:spLocks noGrp="1"/>
          </p:cNvSpPr>
          <p:nvPr>
            <p:ph type="title"/>
          </p:nvPr>
        </p:nvSpPr>
        <p:spPr>
          <a:xfrm>
            <a:off x="1097280" y="286603"/>
            <a:ext cx="10058400" cy="1450757"/>
          </a:xfrm>
        </p:spPr>
        <p:txBody>
          <a:bodyPr>
            <a:normAutofit/>
          </a:bodyPr>
          <a:lstStyle/>
          <a:p>
            <a:r>
              <a:rPr lang="en-US"/>
              <a:t>报名程序: 自主招生报名</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0CB6660-5316-9753-3458-6572615AEE59}"/>
              </a:ext>
            </a:extLst>
          </p:cNvPr>
          <p:cNvGraphicFramePr>
            <a:graphicFrameLocks noGrp="1"/>
          </p:cNvGraphicFramePr>
          <p:nvPr>
            <p:ph idx="1"/>
            <p:extLst>
              <p:ext uri="{D42A27DB-BD31-4B8C-83A1-F6EECF244321}">
                <p14:modId xmlns:p14="http://schemas.microsoft.com/office/powerpoint/2010/main" val="262833503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59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16C5D4-5571-656B-43DA-DCDF82C6BD3C}"/>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报名程序: 材料审核及提报</a:t>
            </a:r>
          </a:p>
        </p:txBody>
      </p:sp>
      <p:sp>
        <p:nvSpPr>
          <p:cNvPr id="3" name="Content Placeholder 2">
            <a:extLst>
              <a:ext uri="{FF2B5EF4-FFF2-40B4-BE49-F238E27FC236}">
                <a16:creationId xmlns:a16="http://schemas.microsoft.com/office/drawing/2014/main" id="{A55B5116-8304-E27E-F9C4-98D82562C592}"/>
              </a:ext>
            </a:extLst>
          </p:cNvPr>
          <p:cNvSpPr>
            <a:spLocks noGrp="1"/>
          </p:cNvSpPr>
          <p:nvPr>
            <p:ph idx="1"/>
          </p:nvPr>
        </p:nvSpPr>
        <p:spPr>
          <a:xfrm>
            <a:off x="5231958" y="605896"/>
            <a:ext cx="5923721" cy="5646208"/>
          </a:xfrm>
        </p:spPr>
        <p:txBody>
          <a:bodyPr anchor="ctr">
            <a:normAutofit/>
          </a:bodyPr>
          <a:lstStyle/>
          <a:p>
            <a:r>
              <a:rPr lang="ja-JP" altLang="en-US" sz="2400"/>
              <a:t>根据各高中学校自主招生实施方案要求</a:t>
            </a:r>
          </a:p>
          <a:p>
            <a:pPr lvl="1"/>
            <a:r>
              <a:rPr lang="ja-JP" altLang="en-US" sz="2400"/>
              <a:t>各初中学校组织参加自主招生的学生准备报名材料并做好材料审核</a:t>
            </a:r>
          </a:p>
          <a:p>
            <a:pPr lvl="1"/>
            <a:r>
              <a:rPr lang="ja-JP" altLang="en-US" sz="2400"/>
              <a:t>按时将相关报名表、汇总表等材料报教科院初中部</a:t>
            </a:r>
            <a:endParaRPr lang="en-US" sz="2400"/>
          </a:p>
        </p:txBody>
      </p:sp>
    </p:spTree>
    <p:extLst>
      <p:ext uri="{BB962C8B-B14F-4D97-AF65-F5344CB8AC3E}">
        <p14:creationId xmlns:p14="http://schemas.microsoft.com/office/powerpoint/2010/main" val="1666513435"/>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RetrospectVTI</vt:lpstr>
      <vt:lpstr>青岛西海岸新区教育和体育局关于做好2024年普通高中自主招生工作的通知</vt:lpstr>
      <vt:lpstr>议程</vt:lpstr>
      <vt:lpstr>招生计划</vt:lpstr>
      <vt:lpstr>招生对象</vt:lpstr>
      <vt:lpstr>招生范围</vt:lpstr>
      <vt:lpstr>报名条件</vt:lpstr>
      <vt:lpstr>志愿设置</vt:lpstr>
      <vt:lpstr>报名程序: 自主招生报名</vt:lpstr>
      <vt:lpstr>报名程序: 材料审核及提报</vt:lpstr>
      <vt:lpstr>选拔方式: 选拔</vt:lpstr>
      <vt:lpstr>选拔方式: 公示</vt:lpstr>
      <vt:lpstr>录取规定</vt:lpstr>
      <vt:lpstr>普通高中自主招生考试工作</vt:lpstr>
      <vt:lpstr>相关要求: 各学校要求</vt:lpstr>
      <vt:lpstr>相关要求: 各相关单位要求</vt:lpstr>
      <vt:lpstr>附件</vt:lpstr>
      <vt:lpstr>指导思想</vt:lpstr>
      <vt:lpstr>招生范围及计划</vt:lpstr>
      <vt:lpstr>招生对象</vt:lpstr>
      <vt:lpstr>报名条件</vt:lpstr>
      <vt:lpstr>报名程序</vt:lpstr>
      <vt:lpstr>考试安排</vt:lpstr>
      <vt:lpstr>考试安排</vt:lpstr>
      <vt:lpstr>保障机制</vt:lpstr>
      <vt:lpstr>指导思想</vt:lpstr>
      <vt:lpstr>招生范围及计划</vt:lpstr>
      <vt:lpstr>招生对象</vt:lpstr>
      <vt:lpstr>报名条件</vt:lpstr>
      <vt:lpstr>报名程序</vt:lpstr>
      <vt:lpstr>考试安排</vt:lpstr>
      <vt:lpstr>考试安排</vt:lpstr>
      <vt:lpstr>保障机制</vt:lpstr>
      <vt:lpstr>指导思想</vt:lpstr>
      <vt:lpstr>招生范围及计划</vt:lpstr>
      <vt:lpstr>招生对象</vt:lpstr>
      <vt:lpstr>报名条件</vt:lpstr>
      <vt:lpstr>报名程序</vt:lpstr>
      <vt:lpstr>考试安排</vt:lpstr>
      <vt:lpstr>考试安排</vt:lpstr>
      <vt:lpstr>考试安排</vt:lpstr>
      <vt:lpstr>保障机制</vt:lpstr>
      <vt:lpstr>指导思想</vt:lpstr>
      <vt:lpstr>招生范围及计划</vt:lpstr>
      <vt:lpstr>招生对象</vt:lpstr>
      <vt:lpstr>报名条件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cp:revision>
  <dcterms:created xsi:type="dcterms:W3CDTF">2024-04-24T08:46:06Z</dcterms:created>
  <dcterms:modified xsi:type="dcterms:W3CDTF">2024-04-24T08:49:22Z</dcterms:modified>
</cp:coreProperties>
</file>