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Merriweather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Merriweather-bold.fntdata"/><Relationship Id="rId16" Type="http://schemas.openxmlformats.org/officeDocument/2006/relationships/font" Target="fonts/Merriweather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9f6ff9a74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9f6ff9a74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9f6ff9a74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9f6ff9a74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f6ff9a74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9f6ff9a74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f6ff9a74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f6ff9a74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9f6ff9a74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9f6ff9a74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1111"/>
              </a:lnSpc>
              <a:spcBef>
                <a:spcPts val="0"/>
              </a:spcBef>
              <a:spcAft>
                <a:spcPts val="4600"/>
              </a:spcAft>
              <a:buNone/>
            </a:pPr>
            <a:r>
              <a:rPr b="1" lang="hu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Agilis Szoftverfejlesztés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Bácskai</a:t>
            </a:r>
            <a:r>
              <a:rPr lang="hu"/>
              <a:t> Péter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" sz="1950">
                <a:highlight>
                  <a:schemeClr val="dk1"/>
                </a:highlight>
              </a:rPr>
              <a:t>Az Agilis módszerek alapelvei</a:t>
            </a:r>
            <a:endParaRPr b="1" sz="1950">
              <a:highlight>
                <a:schemeClr val="dk1"/>
              </a:highlight>
            </a:endParaRPr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" sz="1650">
                <a:solidFill>
                  <a:srgbClr val="444444"/>
                </a:solidFill>
                <a:highlight>
                  <a:srgbClr val="FFFFFF"/>
                </a:highlight>
              </a:rPr>
              <a:t>Hasznos szoftvertermékek gyors, folyamatos szállításából fakadóan elégedett megrendelők.</a:t>
            </a:r>
            <a:endParaRPr sz="225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" sz="1650">
                <a:solidFill>
                  <a:srgbClr val="444444"/>
                </a:solidFill>
                <a:highlight>
                  <a:srgbClr val="FFFFFF"/>
                </a:highlight>
              </a:rPr>
              <a:t>Szoros, napi kommunikáció a fejlesztők és a megrendelő között</a:t>
            </a:r>
            <a:endParaRPr sz="165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" sz="1650">
                <a:solidFill>
                  <a:srgbClr val="444444"/>
                </a:solidFill>
                <a:highlight>
                  <a:srgbClr val="FFFFFF"/>
                </a:highlight>
              </a:rPr>
              <a:t>Személyes kapcsolattartás</a:t>
            </a:r>
            <a:endParaRPr sz="165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" sz="1650">
                <a:solidFill>
                  <a:srgbClr val="444444"/>
                </a:solidFill>
                <a:highlight>
                  <a:srgbClr val="FFFFFF"/>
                </a:highlight>
              </a:rPr>
              <a:t>A projekteket motivált, megbízható munkatársak vezetik</a:t>
            </a:r>
            <a:endParaRPr sz="165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" sz="1650">
                <a:solidFill>
                  <a:srgbClr val="444444"/>
                </a:solidFill>
                <a:highlight>
                  <a:srgbClr val="FFFFFF"/>
                </a:highlight>
              </a:rPr>
              <a:t>Folyamatos figyelem kíséri a műszaki színvonalat és a tervet</a:t>
            </a:r>
            <a:endParaRPr sz="165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" sz="1650">
                <a:solidFill>
                  <a:srgbClr val="444444"/>
                </a:solidFill>
                <a:highlight>
                  <a:srgbClr val="FFFFFF"/>
                </a:highlight>
              </a:rPr>
              <a:t>Önszerveződő csapatmunka</a:t>
            </a:r>
            <a:endParaRPr sz="165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hu" sz="1950">
                <a:highlight>
                  <a:schemeClr val="dk1"/>
                </a:highlight>
              </a:rPr>
              <a:t>Az agilis módszertan és az agilis módszerek használhatósága</a:t>
            </a:r>
            <a:endParaRPr sz="4822"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" sz="1650">
                <a:solidFill>
                  <a:srgbClr val="444444"/>
                </a:solidFill>
                <a:highlight>
                  <a:srgbClr val="FFFFFF"/>
                </a:highlight>
              </a:rPr>
              <a:t>Agilis módszertan: NEM tervezetlen vagy fegyelmezetlen, HANEM alkalmazkodókész</a:t>
            </a:r>
            <a:endParaRPr sz="115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" sz="1650">
                <a:solidFill>
                  <a:srgbClr val="444444"/>
                </a:solidFill>
                <a:highlight>
                  <a:srgbClr val="FFFFFF"/>
                </a:highlight>
              </a:rPr>
              <a:t>A szervezet támogatja a párbeszédet</a:t>
            </a:r>
            <a:endParaRPr sz="165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" sz="1650">
                <a:solidFill>
                  <a:srgbClr val="444444"/>
                </a:solidFill>
                <a:highlight>
                  <a:srgbClr val="FFFFFF"/>
                </a:highlight>
              </a:rPr>
              <a:t>Az emberekben megbíznak</a:t>
            </a:r>
            <a:endParaRPr sz="165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" sz="1650">
                <a:solidFill>
                  <a:srgbClr val="444444"/>
                </a:solidFill>
                <a:highlight>
                  <a:srgbClr val="FFFFFF"/>
                </a:highlight>
              </a:rPr>
              <a:t>Kevesebb, de nagyobb szaktudású munkatárs</a:t>
            </a:r>
            <a:endParaRPr sz="165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" sz="1650">
                <a:solidFill>
                  <a:srgbClr val="444444"/>
                </a:solidFill>
                <a:highlight>
                  <a:srgbClr val="FFFFFF"/>
                </a:highlight>
              </a:rPr>
              <a:t>A szervezet elfogadja a fejlesztők döntéseit</a:t>
            </a:r>
            <a:endParaRPr sz="165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" sz="1650">
                <a:solidFill>
                  <a:srgbClr val="444444"/>
                </a:solidFill>
                <a:highlight>
                  <a:srgbClr val="FFFFFF"/>
                </a:highlight>
              </a:rPr>
              <a:t>A gyors kommunikációt lehetővé tevő környezet</a:t>
            </a:r>
            <a:endParaRPr sz="165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" sz="1950">
                <a:highlight>
                  <a:schemeClr val="dk1"/>
                </a:highlight>
              </a:rPr>
              <a:t>XP Extrém programkészítés</a:t>
            </a:r>
            <a:endParaRPr sz="3700"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" sz="1650">
                <a:solidFill>
                  <a:srgbClr val="444444"/>
                </a:solidFill>
                <a:highlight>
                  <a:srgbClr val="FFFFFF"/>
                </a:highlight>
              </a:rPr>
              <a:t>Kommunikáció: megrendelők, fejlesztők között</a:t>
            </a:r>
            <a:endParaRPr sz="165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" sz="1650">
                <a:solidFill>
                  <a:srgbClr val="444444"/>
                </a:solidFill>
                <a:highlight>
                  <a:srgbClr val="FFFFFF"/>
                </a:highlight>
              </a:rPr>
              <a:t>Egyszerűség: a legegyszerűbb megoldást fejlesztjük ki legelőször</a:t>
            </a:r>
            <a:endParaRPr sz="165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" sz="1650">
                <a:solidFill>
                  <a:srgbClr val="444444"/>
                </a:solidFill>
                <a:highlight>
                  <a:srgbClr val="FFFFFF"/>
                </a:highlight>
              </a:rPr>
              <a:t>Visszacsatolások:</a:t>
            </a:r>
            <a:endParaRPr sz="165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" sz="1650">
                <a:solidFill>
                  <a:srgbClr val="444444"/>
                </a:solidFill>
                <a:highlight>
                  <a:srgbClr val="FFFFFF"/>
                </a:highlight>
              </a:rPr>
              <a:t>A rendszertől: egységtesztekkel</a:t>
            </a:r>
            <a:endParaRPr sz="165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" sz="1650">
                <a:solidFill>
                  <a:srgbClr val="444444"/>
                </a:solidFill>
                <a:highlight>
                  <a:srgbClr val="FFFFFF"/>
                </a:highlight>
              </a:rPr>
              <a:t>A megrendelőtől: elfogadási teszteket a megrendelővel együtt írják</a:t>
            </a:r>
            <a:endParaRPr sz="165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" sz="1650">
                <a:solidFill>
                  <a:srgbClr val="444444"/>
                </a:solidFill>
                <a:highlight>
                  <a:srgbClr val="FFFFFF"/>
                </a:highlight>
              </a:rPr>
              <a:t>A fejlesztőktől: megrendelőkkel közösen tárgyalják az új fejlesztések igényeit</a:t>
            </a:r>
            <a:endParaRPr sz="165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" sz="1950">
                <a:highlight>
                  <a:schemeClr val="dk1"/>
                </a:highlight>
              </a:rPr>
              <a:t>Scrum</a:t>
            </a:r>
            <a:endParaRPr b="1" sz="1950">
              <a:highlight>
                <a:schemeClr val="dk1"/>
              </a:highlight>
            </a:endParaRPr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" sz="1650">
                <a:solidFill>
                  <a:srgbClr val="444444"/>
                </a:solidFill>
                <a:highlight>
                  <a:srgbClr val="FFFFFF"/>
                </a:highlight>
              </a:rPr>
              <a:t>Priorizált lista az elkészítendő fejlesztésekről</a:t>
            </a:r>
            <a:endParaRPr sz="165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" sz="1650">
                <a:solidFill>
                  <a:srgbClr val="444444"/>
                </a:solidFill>
                <a:highlight>
                  <a:srgbClr val="FFFFFF"/>
                </a:highlight>
              </a:rPr>
              <a:t>A lista egy részének elvégzése egy iteráció keretében</a:t>
            </a:r>
            <a:endParaRPr sz="165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" sz="1650">
                <a:solidFill>
                  <a:srgbClr val="444444"/>
                </a:solidFill>
                <a:highlight>
                  <a:srgbClr val="FFFFFF"/>
                </a:highlight>
              </a:rPr>
              <a:t>Scrum Tervező Gyűlés</a:t>
            </a:r>
            <a:endParaRPr sz="165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" sz="1650">
                <a:solidFill>
                  <a:srgbClr val="444444"/>
                </a:solidFill>
                <a:highlight>
                  <a:srgbClr val="FFFFFF"/>
                </a:highlight>
              </a:rPr>
              <a:t>Scrum napi gyűlés</a:t>
            </a:r>
            <a:endParaRPr sz="165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" sz="1650">
                <a:solidFill>
                  <a:srgbClr val="444444"/>
                </a:solidFill>
                <a:highlight>
                  <a:srgbClr val="FFFFFF"/>
                </a:highlight>
              </a:rPr>
              <a:t>Scrum kiértékelés</a:t>
            </a:r>
            <a:endParaRPr sz="165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" sz="1650">
                <a:solidFill>
                  <a:srgbClr val="444444"/>
                </a:solidFill>
                <a:highlight>
                  <a:srgbClr val="FFFFFF"/>
                </a:highlight>
              </a:rPr>
              <a:t>Scrum mester: a feladat végrehajtását akadályozó tényezők kiküszöbölése</a:t>
            </a:r>
            <a:endParaRPr sz="165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" sz="1650">
                <a:solidFill>
                  <a:srgbClr val="444444"/>
                </a:solidFill>
                <a:highlight>
                  <a:srgbClr val="FFFFFF"/>
                </a:highlight>
              </a:rPr>
              <a:t>Max 5-9 ember</a:t>
            </a:r>
            <a:endParaRPr sz="165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" sz="1950">
                <a:highlight>
                  <a:schemeClr val="dk1"/>
                </a:highlight>
              </a:rPr>
              <a:t>Feature Driven</a:t>
            </a:r>
            <a:r>
              <a:rPr b="1" lang="hu" sz="1950">
                <a:solidFill>
                  <a:srgbClr val="444444"/>
                </a:solidFill>
                <a:highlight>
                  <a:srgbClr val="FFFFFF"/>
                </a:highlight>
              </a:rPr>
              <a:t> </a:t>
            </a:r>
            <a:r>
              <a:rPr b="1" lang="hu" sz="1950">
                <a:highlight>
                  <a:schemeClr val="dk1"/>
                </a:highlight>
              </a:rPr>
              <a:t>Development (FDD)</a:t>
            </a:r>
            <a:endParaRPr b="1" sz="1950">
              <a:highlight>
                <a:schemeClr val="dk1"/>
              </a:highlight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" sz="1650">
                <a:solidFill>
                  <a:srgbClr val="444444"/>
                </a:solidFill>
                <a:highlight>
                  <a:srgbClr val="FFFFFF"/>
                </a:highlight>
              </a:rPr>
              <a:t>Rövid iterációs idejű, modellvezérelt fejlesztés</a:t>
            </a:r>
            <a:endParaRPr sz="165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" sz="1650">
                <a:solidFill>
                  <a:srgbClr val="444444"/>
                </a:solidFill>
                <a:highlight>
                  <a:srgbClr val="FFFFFF"/>
                </a:highlight>
              </a:rPr>
              <a:t>5 alapvető tevékenység:</a:t>
            </a:r>
            <a:endParaRPr sz="165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" sz="1650">
                <a:solidFill>
                  <a:srgbClr val="444444"/>
                </a:solidFill>
                <a:highlight>
                  <a:srgbClr val="FFFFFF"/>
                </a:highlight>
              </a:rPr>
              <a:t>Átfogó modell megalkotása</a:t>
            </a:r>
            <a:endParaRPr sz="165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" sz="1650">
                <a:solidFill>
                  <a:srgbClr val="444444"/>
                </a:solidFill>
                <a:highlight>
                  <a:srgbClr val="FFFFFF"/>
                </a:highlight>
              </a:rPr>
              <a:t>Jegyek listájának létrehozása</a:t>
            </a:r>
            <a:endParaRPr sz="165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" sz="1650">
                <a:solidFill>
                  <a:srgbClr val="444444"/>
                </a:solidFill>
                <a:highlight>
                  <a:srgbClr val="FFFFFF"/>
                </a:highlight>
              </a:rPr>
              <a:t>Jegyenkénti projekttervezés:</a:t>
            </a:r>
            <a:endParaRPr sz="165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hu" sz="1650">
                <a:solidFill>
                  <a:srgbClr val="444444"/>
                </a:solidFill>
                <a:highlight>
                  <a:srgbClr val="FFFFFF"/>
                </a:highlight>
              </a:rPr>
              <a:t>Jegyenkénti szoftvertervezés:</a:t>
            </a:r>
            <a:endParaRPr sz="165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" sz="1650">
                <a:solidFill>
                  <a:srgbClr val="444444"/>
                </a:solidFill>
                <a:highlight>
                  <a:srgbClr val="FFFFFF"/>
                </a:highlight>
              </a:rPr>
              <a:t>Jegyenkénti szoftverösszeállítás (build):</a:t>
            </a:r>
            <a:endParaRPr sz="165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