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2023. 11. 28.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2023. 11. 28.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2023. 11. 28.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2023. 11. 28.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2023. 11. 28.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A52B9-A8AB-438E-B534-4C40C3A9E74F}" type="datetime1">
              <a:rPr lang="hu-HU" smtClean="0"/>
              <a:t>2023. 11. 28.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2023. 11. 28.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2023. 11. 28.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2023. 11. 28.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2023. 11. 28.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2023. 11. 28.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2023. 11. 28.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2023. 11. 28.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2023. 11. 28.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Téglalap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1438"/>
            <a:ext cx="5120639" cy="1934928"/>
          </a:xfrm>
        </p:spPr>
        <p:txBody>
          <a:bodyPr rtlCol="0">
            <a:normAutofit/>
          </a:bodyPr>
          <a:lstStyle/>
          <a:p>
            <a:pPr rtl="0"/>
            <a:r>
              <a:rPr lang="hu-HU" sz="3200" b="0" i="0" u="none" strike="noStrike" baseline="0" dirty="0">
                <a:latin typeface="Arial-Black"/>
              </a:rPr>
              <a:t>Agilis szoftverfejlesztés</a:t>
            </a:r>
            <a:endParaRPr lang="hu" sz="32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hu" dirty="0">
                <a:solidFill>
                  <a:schemeClr val="tx1"/>
                </a:solidFill>
              </a:rPr>
              <a:t>Készítette: Hódi Lajos Gábor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A756FA-A8EE-C7C9-2434-10DC8F12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0" i="0" u="none" strike="noStrike" baseline="0" dirty="0">
                <a:solidFill>
                  <a:schemeClr val="tx1"/>
                </a:solidFill>
                <a:latin typeface="LiberationSans"/>
              </a:rPr>
              <a:t>Agilis fejlesztés</a:t>
            </a:r>
            <a:endParaRPr lang="hu-HU" sz="4800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29D5E2-C54E-63B6-3920-3AB56D93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LiberationSans"/>
              </a:rPr>
              <a:t>új fejlesztési irányelv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LiberationSans"/>
              </a:rPr>
              <a:t>nem konkrét módszer, hanem módszertan család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LiberationSans"/>
              </a:rPr>
              <a:t>az „agilis” jelentésé: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600" b="0" i="0" u="none" strike="noStrike" baseline="0" dirty="0">
                <a:latin typeface="OpenSymbol"/>
              </a:rPr>
              <a:t> </a:t>
            </a:r>
            <a:r>
              <a:rPr lang="hu-HU" sz="1600" b="0" i="0" u="none" strike="noStrike" baseline="0" dirty="0">
                <a:latin typeface="LiberationSans"/>
              </a:rPr>
              <a:t>gyors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600" b="0" i="0" u="none" strike="noStrike" baseline="0" dirty="0">
                <a:latin typeface="OpenSymbol"/>
              </a:rPr>
              <a:t> </a:t>
            </a:r>
            <a:r>
              <a:rPr lang="hu-HU" sz="1600" b="0" i="0" u="none" strike="noStrike" baseline="0" dirty="0">
                <a:latin typeface="LiberationSans"/>
              </a:rPr>
              <a:t>hatékony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OpenSymbol"/>
              </a:rPr>
              <a:t> </a:t>
            </a:r>
            <a:r>
              <a:rPr lang="hu-HU" sz="1800" b="0" i="0" u="none" strike="noStrike" baseline="0" dirty="0">
                <a:latin typeface="LiberationSans"/>
              </a:rPr>
              <a:t>vagyis: gyors reagálás a változó piacra,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LiberationSans"/>
              </a:rPr>
              <a:t>követelményekre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58B12E-715F-D6A5-493F-231C1974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2023. 11. 28.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505A56E-D815-C17C-7516-9D1DA500E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20" y="1914539"/>
            <a:ext cx="4391935" cy="30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6007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6C096-BF48-CABE-B2A1-2D0D8F44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latin typeface="LiberationSans"/>
              </a:rPr>
              <a:t>J</a:t>
            </a:r>
            <a:r>
              <a:rPr lang="hu-HU" sz="4800" b="0" i="0" u="none" strike="noStrike" baseline="0" dirty="0">
                <a:latin typeface="LiberationSans"/>
              </a:rPr>
              <a:t>ellemzői</a:t>
            </a:r>
            <a:r>
              <a:rPr lang="hu-HU" b="0" i="0" u="none" strike="noStrike" baseline="0" dirty="0">
                <a:latin typeface="LiberationSans"/>
              </a:rPr>
              <a:t>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D7400-66AD-655B-3116-F335C01A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LiberationSans"/>
              </a:rPr>
              <a:t>gyors szoftver fejlesztés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LiberationSans"/>
              </a:rPr>
              <a:t>több idő a fejlesztésre mint a tervezesre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LiberationSans"/>
              </a:rPr>
              <a:t>a folyamatok átfedik egymást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LiberationSans"/>
              </a:rPr>
              <a:t>nagy hangsúly a kommunikáción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hu-HU" sz="1800" b="0" i="0" u="none" strike="noStrike" baseline="0" dirty="0">
                <a:latin typeface="LiberationSans"/>
              </a:rPr>
              <a:t>agilis kiáltvány (2001) – 17 fejlesztőtől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6047D1-9447-67CC-52AB-1C63A0D4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2023. 11. 28.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D589BAF-BA55-6103-F9D4-F706F42E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49" y="1808921"/>
            <a:ext cx="5184251" cy="32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8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4D524C-F8A2-6FDE-EAE2-B6F347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0" i="0" u="none" strike="noStrike" baseline="0" dirty="0">
                <a:solidFill>
                  <a:schemeClr val="tx1"/>
                </a:solidFill>
                <a:latin typeface="LiberationSans"/>
              </a:rPr>
              <a:t>Agilis kiáltvány</a:t>
            </a:r>
            <a:endParaRPr lang="hu-HU" sz="4800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21F1FD-CFEE-9BD9-0433-88785E8A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u-HU" sz="1800" b="0" i="0" u="none" strike="noStrike" baseline="0" dirty="0">
                <a:latin typeface="LiberationSans"/>
              </a:rPr>
              <a:t>E munka eredményeképpen</a:t>
            </a:r>
            <a:r>
              <a:rPr lang="hu-HU" sz="1800" dirty="0">
                <a:latin typeface="LiberationSans"/>
              </a:rPr>
              <a:t> </a:t>
            </a:r>
            <a:r>
              <a:rPr lang="hu-HU" sz="1800" b="0" i="0" u="none" strike="noStrike" baseline="0" dirty="0">
                <a:latin typeface="LiberationSans"/>
              </a:rPr>
              <a:t>megtanultuk értékelni:</a:t>
            </a:r>
          </a:p>
          <a:p>
            <a:pPr algn="l"/>
            <a:r>
              <a:rPr lang="hu-HU" sz="1800" b="0" i="0" u="none" strike="noStrike" baseline="0" dirty="0">
                <a:latin typeface="OpenSymbol"/>
              </a:rPr>
              <a:t>– </a:t>
            </a:r>
            <a:r>
              <a:rPr lang="hu-HU" sz="1800" b="0" i="0" u="none" strike="noStrike" baseline="0" dirty="0">
                <a:latin typeface="LiberationSans"/>
              </a:rPr>
              <a:t>az egyéneket es a személyes kommunikációt a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módszertanokkal es eszközökkel szemben</a:t>
            </a:r>
          </a:p>
          <a:p>
            <a:pPr algn="l"/>
            <a:r>
              <a:rPr lang="hu-HU" sz="1800" b="0" i="0" u="none" strike="noStrike" baseline="0" dirty="0">
                <a:latin typeface="OpenSymbol"/>
              </a:rPr>
              <a:t>– </a:t>
            </a:r>
            <a:r>
              <a:rPr lang="hu-HU" sz="1800" b="0" i="0" u="none" strike="noStrike" baseline="0" dirty="0">
                <a:latin typeface="LiberationSans"/>
              </a:rPr>
              <a:t>a működő szoftvert az átfogó dokumentációval szemben</a:t>
            </a:r>
          </a:p>
          <a:p>
            <a:pPr algn="l"/>
            <a:r>
              <a:rPr lang="hu-HU" sz="1800" b="0" i="0" u="none" strike="noStrike" baseline="0" dirty="0">
                <a:latin typeface="OpenSymbol"/>
              </a:rPr>
              <a:t>– </a:t>
            </a:r>
            <a:r>
              <a:rPr lang="hu-HU" sz="1800" b="0" i="0" u="none" strike="noStrike" baseline="0" dirty="0">
                <a:latin typeface="LiberationSans"/>
              </a:rPr>
              <a:t>a megrendelővel történő együttműködést a szerződéses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egyeztetéssel szemben</a:t>
            </a:r>
          </a:p>
          <a:p>
            <a:pPr algn="l"/>
            <a:r>
              <a:rPr lang="hu-HU" sz="1800" b="0" i="0" u="none" strike="noStrike" baseline="0" dirty="0">
                <a:latin typeface="OpenSymbol"/>
              </a:rPr>
              <a:t>– </a:t>
            </a:r>
            <a:r>
              <a:rPr lang="hu-HU" sz="1800" b="0" i="0" u="none" strike="noStrike" baseline="0" dirty="0">
                <a:latin typeface="LiberationSans"/>
              </a:rPr>
              <a:t>a változás iránti készséget a tervek szolgai követesével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szemben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A513E1-CD61-0FB8-612D-C4907D1B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2023. 11. 28.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4CA6257-CA5A-745B-1051-B4A1CECA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17" y="457200"/>
            <a:ext cx="4962199" cy="36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51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7F0372-566F-9124-C1D4-770EC1B7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0" i="0" u="none" strike="noStrike" baseline="0" dirty="0">
                <a:solidFill>
                  <a:schemeClr val="tx1"/>
                </a:solidFill>
                <a:latin typeface="LiberationSans"/>
              </a:rPr>
              <a:t>Agilis alapelvek</a:t>
            </a:r>
            <a:endParaRPr lang="hu-HU" sz="4800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5CE26F-CEA7-0A51-A004-5BA01E1F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36025"/>
            <a:ext cx="10058400" cy="3849624"/>
          </a:xfrm>
        </p:spPr>
        <p:txBody>
          <a:bodyPr>
            <a:normAutofit/>
          </a:bodyPr>
          <a:lstStyle/>
          <a:p>
            <a:pPr algn="l"/>
            <a:r>
              <a:rPr lang="hu-HU" sz="1800" b="0" i="0" u="none" strike="noStrike" baseline="0" dirty="0">
                <a:latin typeface="LiberationSans"/>
              </a:rPr>
              <a:t>A vevő elégedettségének alapja, a rövid idő alatt szállított jól működő szoftver.</a:t>
            </a:r>
          </a:p>
          <a:p>
            <a:pPr algn="l"/>
            <a:r>
              <a:rPr lang="nn-NO" sz="1800" b="0" i="0" u="none" strike="noStrike" baseline="0" dirty="0">
                <a:latin typeface="LiberationSans"/>
              </a:rPr>
              <a:t>Fogadjuk el a kovetelmenyek valtozasat, meg a</a:t>
            </a:r>
            <a:r>
              <a:rPr lang="hu-HU" sz="1800" b="0" i="0" u="none" strike="noStrike" baseline="0" dirty="0">
                <a:latin typeface="LiberationSans"/>
              </a:rPr>
              <a:t> fejlesztés vége fele is.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Gyakran szállítsunk működő verziókat (par hetente, vagy havonta).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Az előrehaladás elsődleges mércéje a működő szoftver.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Fenntartható fejlesztés, egyenletes tempó.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Fontos az üzleti szakemberek, megrendelők es a fejlesztők napi együttműködésé.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A személyes kommunikáció az információ átadásának leghatékonabb módja.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A projekteket építsük motivált emberekre, akikben megbízunk.</a:t>
            </a:r>
          </a:p>
          <a:p>
            <a:pPr algn="l"/>
            <a:r>
              <a:rPr lang="hu-HU" sz="1800" b="0" i="0" u="none" strike="noStrike" baseline="0" dirty="0">
                <a:latin typeface="LiberationSans"/>
              </a:rPr>
              <a:t>Figyeljünk a technikai minőségre es a jó tervezesre.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B94637-A3BA-F954-91CF-A9C1F9C2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2023. 11. 28.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838AB2A-3B47-107F-7382-BC78AAEA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11" y="406374"/>
            <a:ext cx="4110824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661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9B1918-C126-3878-DB5F-A6B29909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0" i="0" u="none" strike="noStrike" baseline="0" dirty="0">
                <a:solidFill>
                  <a:schemeClr val="tx1"/>
                </a:solidFill>
                <a:latin typeface="LiberationSans"/>
              </a:rPr>
              <a:t>Összehasonlítás: vízesés</a:t>
            </a:r>
            <a:endParaRPr lang="hu-HU" sz="4800" dirty="0">
              <a:solidFill>
                <a:schemeClr val="tx1"/>
              </a:solidFill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767781-DD4A-0C56-F0FD-5BD4081F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2023. 11. 28.</a:t>
            </a:fld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AE1AD07-BB87-10CD-3282-A4905B98C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11" y="1771262"/>
            <a:ext cx="5968254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4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13C193-7F9F-176A-9E0F-3AD13B20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0" i="0" u="none" strike="noStrike" baseline="0" dirty="0">
                <a:solidFill>
                  <a:schemeClr val="tx1"/>
                </a:solidFill>
                <a:latin typeface="LiberationSans"/>
              </a:rPr>
              <a:t>Konkrét agilis módszerek</a:t>
            </a:r>
            <a:endParaRPr lang="hu-HU" sz="4800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953801-6AAA-F6DB-814E-65DDBC55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u-HU" sz="1800" b="0" i="0" u="none" strike="noStrike" baseline="0" dirty="0">
                <a:latin typeface="LiberationSans"/>
              </a:rPr>
              <a:t>ismertebb agilis fejlesztési módszerek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600" b="0" i="0" u="none" strike="noStrike" baseline="0" dirty="0">
                <a:latin typeface="LiberationSans"/>
              </a:rPr>
              <a:t>extrém programozás (XP)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600" b="0" i="0" u="none" strike="noStrike" baseline="0" dirty="0">
                <a:latin typeface="LiberationSans"/>
              </a:rPr>
              <a:t>SCRUM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600" b="0" i="0" u="none" strike="noStrike" baseline="0" dirty="0">
                <a:latin typeface="LiberationSans"/>
              </a:rPr>
              <a:t>RUP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73C899-9D96-D246-C52C-CF827AED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2023. 11. 28.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B500E5-DE9C-8953-274D-9CBA7ABF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25" y="1893827"/>
            <a:ext cx="6395582" cy="42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66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FE13B7-A152-89D8-3EB2-EAA2DCA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4A922E3-6C6E-D719-9385-7C4EB457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377358-1C37-4F07-9A78-BAC0F950DA57}" type="datetime1">
              <a:rPr lang="hu-HU" smtClean="0"/>
              <a:t>2023. 11. 28.</a:t>
            </a:fld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7E228F7-F5E0-99C3-2183-1C16FF42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5182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50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{56D992A1-317A-4D46-A6E2-8D4995A30834}tf78438558_win32</Template>
  <TotalTime>23</TotalTime>
  <Words>235</Words>
  <Application>Microsoft Office PowerPoint</Application>
  <PresentationFormat>Szélesvásznú</PresentationFormat>
  <Paragraphs>49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Arial-Black</vt:lpstr>
      <vt:lpstr>Calibri</vt:lpstr>
      <vt:lpstr>Century Gothic</vt:lpstr>
      <vt:lpstr>Garamond</vt:lpstr>
      <vt:lpstr>LiberationSans</vt:lpstr>
      <vt:lpstr>OpenSymbol</vt:lpstr>
      <vt:lpstr>Wingdings</vt:lpstr>
      <vt:lpstr>SavonVTI</vt:lpstr>
      <vt:lpstr>Agilis szoftverfejlesztés</vt:lpstr>
      <vt:lpstr>Agilis fejlesztés</vt:lpstr>
      <vt:lpstr>Jellemzői:</vt:lpstr>
      <vt:lpstr>Agilis kiáltvány</vt:lpstr>
      <vt:lpstr>Agilis alapelvek</vt:lpstr>
      <vt:lpstr>Összehasonlítás: vízesés</vt:lpstr>
      <vt:lpstr>Konkrét agilis módszerek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Agilis szoftverfejlesztés</dc:title>
  <dc:creator>Gaba Hodi</dc:creator>
  <cp:lastModifiedBy>Gaba Hodi</cp:lastModifiedBy>
  <cp:revision>1</cp:revision>
  <dcterms:created xsi:type="dcterms:W3CDTF">2023-11-28T14:08:54Z</dcterms:created>
  <dcterms:modified xsi:type="dcterms:W3CDTF">2023-11-28T14:31:59Z</dcterms:modified>
</cp:coreProperties>
</file>