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59" r:id="rId9"/>
    <p:sldId id="270" r:id="rId10"/>
    <p:sldId id="271" r:id="rId11"/>
    <p:sldId id="268" r:id="rId12"/>
    <p:sldId id="269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71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612C-6791-4A4A-91BC-010CCB1B5E4B}" type="datetimeFigureOut">
              <a:rPr lang="pl-PL" smtClean="0"/>
              <a:t>2015-11-09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9A125-592D-45CA-AC48-B3AE6A1766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48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Jest to powszechna technologia</a:t>
            </a:r>
            <a:r>
              <a:rPr lang="pl-PL" baseline="0" dirty="0" smtClean="0"/>
              <a:t> do transmisji danych dzięki czemu można wykorzystać istniejące już Access Pointy.  Jednak lokalizacja odbywa się z wykorzystaniem triangulacji realizowanej na bazie mocy sygnału z </a:t>
            </a:r>
            <a:r>
              <a:rPr lang="pl-PL" baseline="0" dirty="0" err="1" smtClean="0"/>
              <a:t>access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pointów</a:t>
            </a:r>
            <a:r>
              <a:rPr lang="pl-PL" baseline="0" dirty="0" smtClean="0"/>
              <a:t> a co za tym idzie jej dokładność uzależniona jest od gęstości urządzeń w sieci a często jest to niemożliwe ponieważ główny cel czyli transmisja danych nie wymaga aż tak gęstego rozmieszczenia urządzeń </a:t>
            </a:r>
            <a:r>
              <a:rPr lang="pl-PL" baseline="0" dirty="0" err="1" smtClean="0"/>
              <a:t>WiFi</a:t>
            </a:r>
            <a:r>
              <a:rPr lang="pl-PL" baseline="0" dirty="0" smtClean="0"/>
              <a:t>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24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RFID czyli możliwość rozpoznania obiektu na podstawie emitowanego</a:t>
            </a:r>
            <a:r>
              <a:rPr lang="pl-PL" baseline="0" dirty="0" smtClean="0"/>
              <a:t> radiowego sygnału identyfikacyjnego. Rozwiązania lokalizacyjne wykorzystujące tą technologię oparte są o </a:t>
            </a:r>
            <a:r>
              <a:rPr lang="pl-PL" baseline="0" dirty="0" err="1" smtClean="0"/>
              <a:t>tagi</a:t>
            </a:r>
            <a:r>
              <a:rPr lang="pl-PL" baseline="0" dirty="0" smtClean="0"/>
              <a:t> ( identyfikatory ) emitujące sygnał radiowy i czytniki odbierające i interpretujące sygnał z emiterów. Charakteryzuje się z jednej strony najbardziej pożądaną cechą, jaką jest zarówno cena jak i konstrukcja markera(możliwe zastosowanie </a:t>
            </a:r>
            <a:r>
              <a:rPr lang="pl-PL" baseline="0" dirty="0" err="1" smtClean="0"/>
              <a:t>tagów</a:t>
            </a:r>
            <a:r>
              <a:rPr lang="pl-PL" baseline="0" dirty="0" smtClean="0"/>
              <a:t> pasywnych, których koszt może wynosić kilka centów) oraz największą wadą z punktu widzenia masowego użycia, czyli brak natywnej </a:t>
            </a:r>
            <a:r>
              <a:rPr lang="pl-PL" baseline="0" dirty="0" err="1" smtClean="0"/>
              <a:t>onsługi</a:t>
            </a:r>
            <a:r>
              <a:rPr lang="pl-PL" baseline="0" dirty="0" smtClean="0"/>
              <a:t> przez typowe urządzenia mobilne takie jak smartfon czy tablet, a co za tym idzie konieczność zastosowania dedykowanych czytników. Pomimo tego technologia ta cieszy się popularnością przy realizacji rozwiązań magazynowych, zabezpieczających i z powodzeniem jest używana w handlu. Głównie ze względu na wielkość </a:t>
            </a:r>
            <a:r>
              <a:rPr lang="pl-PL" baseline="0" dirty="0" err="1" smtClean="0"/>
              <a:t>tagów</a:t>
            </a:r>
            <a:r>
              <a:rPr lang="pl-PL" baseline="0" dirty="0" smtClean="0"/>
              <a:t> i technologii ich wytwarzania. (możliwy jest nadruk </a:t>
            </a:r>
            <a:r>
              <a:rPr lang="pl-PL" baseline="0" dirty="0" err="1" smtClean="0"/>
              <a:t>taga</a:t>
            </a:r>
            <a:r>
              <a:rPr lang="pl-PL" baseline="0" dirty="0" smtClean="0"/>
              <a:t> na dowolnym materiale) Zasięg w zależności od zastosowanego odbiornika i częstotliwości pracy systemu waha się od ok 3cm do nawet 8-10 metrów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19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NFC właściwie z punktu widzenia zasady działania, technologia</a:t>
            </a:r>
            <a:r>
              <a:rPr lang="pl-PL" baseline="0" dirty="0" smtClean="0"/>
              <a:t> ta jest mocno podobna do RFID, przy czym oprócz właściwości identyfikacji </a:t>
            </a:r>
            <a:r>
              <a:rPr lang="pl-PL" baseline="0" dirty="0" err="1" smtClean="0"/>
              <a:t>tagów</a:t>
            </a:r>
            <a:r>
              <a:rPr lang="pl-PL" baseline="0" dirty="0" smtClean="0"/>
              <a:t>, w tym przypadku istnieje możliwość komunikacji dwustronnej. Kolejnym bardzo istotnym wyróżnikiem jest to, iż obsługa tego rodzaju transmisji, znalazła implementację w większości nowych smartfonów. Tym samym technologia ta ma szanse na masowe zastosowanie. Krótki zasięg (20-30cm), zabezpieczona transmisja i możliwość zastosowania </a:t>
            </a:r>
            <a:r>
              <a:rPr lang="pl-PL" baseline="0" dirty="0" err="1" smtClean="0"/>
              <a:t>tagów</a:t>
            </a:r>
            <a:r>
              <a:rPr lang="pl-PL" baseline="0" dirty="0" smtClean="0"/>
              <a:t> pasywnych predysponuję NFC do budowy różnego rodzaju kart zbliżeniowych, w tym płatniczych a także otwiera możliwość dokonywania płatności za pośrednictwem telefonu. Nawiązanie transmisji wymaga zbliżenia urządzenia klienckiego do </a:t>
            </a:r>
            <a:r>
              <a:rPr lang="pl-PL" baseline="0" dirty="0" err="1" smtClean="0"/>
              <a:t>taga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95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Jest to najnowszy standard transmisji danych posiadający unikalną funkcję, jaką jest </a:t>
            </a:r>
            <a:r>
              <a:rPr lang="pl-PL" dirty="0" err="1" smtClean="0"/>
              <a:t>proximity</a:t>
            </a:r>
            <a:r>
              <a:rPr lang="pl-PL" dirty="0" smtClean="0"/>
              <a:t>,</a:t>
            </a:r>
            <a:r>
              <a:rPr lang="pl-PL" baseline="0" dirty="0" smtClean="0"/>
              <a:t> czyli precyzyjne wskazanie odległości urządzenia wykorzystanego do lokalizacji względem nadajnika BLE. Ta wersja </a:t>
            </a:r>
            <a:r>
              <a:rPr lang="pl-PL" baseline="0" dirty="0" err="1" smtClean="0"/>
              <a:t>Bluetooth’a</a:t>
            </a:r>
            <a:r>
              <a:rPr lang="pl-PL" baseline="0" dirty="0" smtClean="0"/>
              <a:t> charakteryzuje się bardzo niskim zużyciem energii, zarówno po stronie emitera jak i nadajnika. Dodatkowo obsługa BLE jest natywnie zaimplementowana we wszystkich nowych smartfonach. Ze względu na możliwość wyświetlania różnych komunikatów w zależności od odległości od </a:t>
            </a:r>
            <a:r>
              <a:rPr lang="pl-PL" baseline="0" dirty="0" err="1" smtClean="0"/>
              <a:t>beacona</a:t>
            </a:r>
            <a:r>
              <a:rPr lang="pl-PL" baseline="0" dirty="0" smtClean="0"/>
              <a:t>, technologia cieszy się zainteresowaniem przy realizacji zastosowań marketingowych.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89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Teraz postaram</a:t>
            </a:r>
            <a:r>
              <a:rPr lang="pl-PL" baseline="0" dirty="0" smtClean="0"/>
              <a:t> się po krótce przedstawić metody wyznaczania pozycji. Najczęściej używane metody lokalizacji można podzielić na 6 grup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05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Trilateracja jest jedną z najstarszych i najbardziej znanych metod używanych do określenia</a:t>
            </a:r>
            <a:r>
              <a:rPr lang="pl-PL" baseline="0" dirty="0" smtClean="0"/>
              <a:t> lokalizacji. Wymaga pomiaru odległości pomiędzy obiektem a co najmniej trzema nadajnikami. Trzy lub więcej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6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08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Metoda</a:t>
            </a:r>
            <a:r>
              <a:rPr lang="pl-PL" baseline="0" dirty="0" smtClean="0"/>
              <a:t> ta wykorzystuje czas potrzebny do propagacji sygnału między węzłami. Potrzeba wysyłania czasu rozesłania sygnału w celu obliczenia różnicy.</a:t>
            </a:r>
          </a:p>
          <a:p>
            <a:r>
              <a:rPr lang="pl-PL" baseline="0" dirty="0" smtClean="0"/>
              <a:t>Wymagana dokładna synchronizacja urządzeń ponieważ każda </a:t>
            </a:r>
            <a:r>
              <a:rPr lang="pl-PL" baseline="0" dirty="0" err="1" smtClean="0"/>
              <a:t>ns</a:t>
            </a:r>
            <a:r>
              <a:rPr lang="pl-PL" baseline="0" dirty="0" smtClean="0"/>
              <a:t> oznacza błąd rzędu 0.3m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9A125-592D-45CA-AC48-B3AE6A1766F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61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0322984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90894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8094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87866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71068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8862773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271360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72669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74565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6535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2003729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926665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9050"/>
            <a:ext cx="3122084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Lokalizacja wewnątrzbudynkowa z wykorzystaniem technologii Bluetooth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sz="2400" dirty="0" smtClean="0"/>
              <a:t>Przegląd literatury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 smtClean="0"/>
              <a:t>Kierunek: Informatyka</a:t>
            </a:r>
          </a:p>
          <a:p>
            <a:r>
              <a:rPr lang="pl-PL" dirty="0" smtClean="0"/>
              <a:t>Specjalność: Inżynieria internetowa</a:t>
            </a:r>
          </a:p>
          <a:p>
            <a:r>
              <a:rPr lang="pl-PL" dirty="0" smtClean="0"/>
              <a:t>Semestr zimowy 2015/2016</a:t>
            </a:r>
          </a:p>
          <a:p>
            <a:endParaRPr lang="pl-PL" dirty="0"/>
          </a:p>
          <a:p>
            <a:r>
              <a:rPr lang="pl-PL" dirty="0" smtClean="0"/>
              <a:t>Autor: Michał Sztuka</a:t>
            </a:r>
          </a:p>
          <a:p>
            <a:r>
              <a:rPr lang="pl-PL" dirty="0" smtClean="0"/>
              <a:t>Promotor: Dr inż. Maciej Nikodem</a:t>
            </a:r>
          </a:p>
        </p:txBody>
      </p:sp>
    </p:spTree>
    <p:extLst>
      <p:ext uri="{BB962C8B-B14F-4D97-AF65-F5344CB8AC3E}">
        <p14:creationId xmlns:p14="http://schemas.microsoft.com/office/powerpoint/2010/main" val="30648617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Fingerprinting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Podzielenie obszaru na segmenty lub komórki</a:t>
            </a:r>
          </a:p>
          <a:p>
            <a:r>
              <a:rPr lang="pl-PL" sz="2400" dirty="0" smtClean="0"/>
              <a:t>Faza offline</a:t>
            </a:r>
          </a:p>
          <a:p>
            <a:pPr lvl="1"/>
            <a:r>
              <a:rPr lang="pl-PL" sz="2000" dirty="0" smtClean="0"/>
              <a:t>Skojarzenie każdej komórki lub segmentu mapy z unikatowymi wartościami parametrów</a:t>
            </a:r>
          </a:p>
          <a:p>
            <a:pPr lvl="1"/>
            <a:r>
              <a:rPr lang="pl-PL" sz="2000" dirty="0" smtClean="0"/>
              <a:t>Skonstruowanie bazy danych w której wartości parametrów skojarzone są z lokalizacją na mapie</a:t>
            </a:r>
          </a:p>
          <a:p>
            <a:r>
              <a:rPr lang="pl-PL" sz="2400" dirty="0" smtClean="0"/>
              <a:t>Faza online</a:t>
            </a:r>
          </a:p>
          <a:p>
            <a:pPr lvl="1"/>
            <a:r>
              <a:rPr lang="pl-PL" sz="2000" dirty="0" smtClean="0"/>
              <a:t>Obliczenie wartości odpowiednich parametrów</a:t>
            </a:r>
          </a:p>
          <a:p>
            <a:pPr lvl="1"/>
            <a:r>
              <a:rPr lang="pl-PL" sz="2000" dirty="0" smtClean="0"/>
              <a:t>Wyszukanie w bazie danych odpowiadających lokalizacji</a:t>
            </a:r>
          </a:p>
          <a:p>
            <a:pPr lvl="1"/>
            <a:r>
              <a:rPr lang="pl-PL" sz="2000" dirty="0" smtClean="0"/>
              <a:t>Wybranie najlepiej pasującej lokalizacji do wartości parametrów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643970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Cell 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positioning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550" t="31791" r="6457" b="28654"/>
          <a:stretch/>
        </p:blipFill>
        <p:spPr>
          <a:xfrm>
            <a:off x="6730584" y="1860594"/>
            <a:ext cx="4558383" cy="316860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730584" y="5224506"/>
            <a:ext cx="511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 smtClean="0"/>
              <a:t>Beacon</a:t>
            </a:r>
            <a:r>
              <a:rPr lang="pl-PL" i="1" dirty="0" smtClean="0"/>
              <a:t> </a:t>
            </a:r>
            <a:r>
              <a:rPr lang="pl-PL" i="1" dirty="0" err="1" smtClean="0"/>
              <a:t>Placement</a:t>
            </a:r>
            <a:r>
              <a:rPr lang="pl-PL" i="1" dirty="0" smtClean="0"/>
              <a:t> for </a:t>
            </a:r>
            <a:r>
              <a:rPr lang="pl-PL" i="1" dirty="0" err="1" smtClean="0"/>
              <a:t>Indoor</a:t>
            </a:r>
            <a:r>
              <a:rPr lang="pl-PL" i="1" dirty="0" smtClean="0"/>
              <a:t> </a:t>
            </a:r>
            <a:r>
              <a:rPr lang="pl-PL" i="1" dirty="0" err="1" smtClean="0"/>
              <a:t>Localization</a:t>
            </a:r>
            <a:r>
              <a:rPr lang="pl-PL" i="1" dirty="0" smtClean="0"/>
              <a:t> </a:t>
            </a:r>
            <a:r>
              <a:rPr lang="pl-PL" i="1" dirty="0" err="1" smtClean="0"/>
              <a:t>using</a:t>
            </a:r>
            <a:r>
              <a:rPr lang="pl-PL" i="1" dirty="0" smtClean="0"/>
              <a:t> 		    Bluetooth</a:t>
            </a:r>
          </a:p>
          <a:p>
            <a:r>
              <a:rPr lang="pl-PL" dirty="0" smtClean="0"/>
              <a:t>	        </a:t>
            </a:r>
            <a:r>
              <a:rPr lang="pl-PL" dirty="0" err="1" smtClean="0"/>
              <a:t>Sudarshan</a:t>
            </a:r>
            <a:r>
              <a:rPr lang="pl-PL" dirty="0" smtClean="0"/>
              <a:t> S. </a:t>
            </a:r>
            <a:r>
              <a:rPr lang="pl-PL" dirty="0" err="1" smtClean="0"/>
              <a:t>Chawathe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4918" y="1860594"/>
            <a:ext cx="5915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Rozmieszczenie </a:t>
            </a:r>
            <a:r>
              <a:rPr lang="pl-PL" sz="2000" dirty="0" err="1" smtClean="0"/>
              <a:t>beaconów</a:t>
            </a:r>
            <a:r>
              <a:rPr lang="pl-PL" sz="2000" dirty="0" smtClean="0"/>
              <a:t> w taki sposób, aby każdy segment mapy pokryty był innym zestawem nadajników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Faza 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Rejestrowanie </a:t>
            </a:r>
            <a:r>
              <a:rPr lang="pl-PL" sz="2000" dirty="0" err="1" smtClean="0"/>
              <a:t>beacon’ów</a:t>
            </a:r>
            <a:r>
              <a:rPr lang="pl-PL" sz="2000" dirty="0" smtClean="0"/>
              <a:t> w odpowiednim obszarze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Skonstruowanie bazy danych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Faza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Skanowanie </a:t>
            </a:r>
            <a:r>
              <a:rPr lang="pl-PL" sz="2000" dirty="0" err="1" smtClean="0"/>
              <a:t>beacon’ów</a:t>
            </a:r>
            <a:r>
              <a:rPr lang="pl-PL" sz="2000" dirty="0" smtClean="0"/>
              <a:t> oraz przechowywanie ich identyfikatorów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Porównanie wykrytego zbioru urządzeń ze zbiorami urządzeń w bazie danych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Wybranie najbardziej odpowiedniego zestawienia</a:t>
            </a:r>
          </a:p>
        </p:txBody>
      </p:sp>
    </p:spTree>
    <p:extLst>
      <p:ext uri="{BB962C8B-B14F-4D97-AF65-F5344CB8AC3E}">
        <p14:creationId xmlns:p14="http://schemas.microsoft.com/office/powerpoint/2010/main" val="28835360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Triangulacja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2654" t="25443" r="8218" b="42794"/>
          <a:stretch/>
        </p:blipFill>
        <p:spPr>
          <a:xfrm>
            <a:off x="5876144" y="1899288"/>
            <a:ext cx="5606322" cy="343720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377940" y="5384671"/>
            <a:ext cx="830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 smtClean="0"/>
              <a:t>Bluetooth </a:t>
            </a:r>
            <a:r>
              <a:rPr lang="pl-PL" sz="1400" i="1" dirty="0" err="1" smtClean="0"/>
              <a:t>Indoor</a:t>
            </a:r>
            <a:r>
              <a:rPr lang="pl-PL" sz="1400" i="1" dirty="0"/>
              <a:t> </a:t>
            </a:r>
            <a:r>
              <a:rPr lang="pl-PL" sz="1400" i="1" dirty="0" err="1" smtClean="0"/>
              <a:t>Positioning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using</a:t>
            </a:r>
            <a:r>
              <a:rPr lang="pl-PL" sz="1400" i="1" dirty="0" smtClean="0"/>
              <a:t> RSSI and </a:t>
            </a:r>
            <a:r>
              <a:rPr lang="pl-PL" sz="1400" i="1" dirty="0" err="1" smtClean="0"/>
              <a:t>Least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Square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Estimation</a:t>
            </a:r>
            <a:r>
              <a:rPr lang="pl-PL" sz="1400" i="1" dirty="0" smtClean="0"/>
              <a:t> </a:t>
            </a:r>
          </a:p>
          <a:p>
            <a:r>
              <a:rPr lang="pl-PL" sz="1400" i="1" dirty="0"/>
              <a:t>	</a:t>
            </a:r>
            <a:r>
              <a:rPr lang="pl-PL" sz="1400" dirty="0" err="1" smtClean="0"/>
              <a:t>Yapeng</a:t>
            </a:r>
            <a:r>
              <a:rPr lang="pl-PL" sz="1400" dirty="0" smtClean="0"/>
              <a:t> </a:t>
            </a:r>
            <a:r>
              <a:rPr lang="pl-PL" sz="1400" dirty="0" err="1" smtClean="0"/>
              <a:t>Wang</a:t>
            </a:r>
            <a:r>
              <a:rPr lang="pl-PL" sz="1400" dirty="0" smtClean="0"/>
              <a:t>, </a:t>
            </a:r>
            <a:r>
              <a:rPr lang="pl-PL" sz="1400" dirty="0" err="1" smtClean="0"/>
              <a:t>Shusheng</a:t>
            </a:r>
            <a:r>
              <a:rPr lang="pl-PL" sz="1400" dirty="0" smtClean="0"/>
              <a:t> </a:t>
            </a:r>
            <a:r>
              <a:rPr lang="pl-PL" sz="1400" dirty="0" err="1" smtClean="0"/>
              <a:t>Shi</a:t>
            </a:r>
            <a:r>
              <a:rPr lang="pl-PL" sz="1400" dirty="0" smtClean="0"/>
              <a:t>, </a:t>
            </a:r>
            <a:r>
              <a:rPr lang="pl-PL" sz="1400" dirty="0" err="1" smtClean="0"/>
              <a:t>Xu</a:t>
            </a:r>
            <a:r>
              <a:rPr lang="pl-PL" sz="1400" dirty="0" smtClean="0"/>
              <a:t> Yang and </a:t>
            </a:r>
            <a:r>
              <a:rPr lang="pl-PL" sz="1400" dirty="0" err="1" smtClean="0"/>
              <a:t>Athen</a:t>
            </a:r>
            <a:r>
              <a:rPr lang="pl-PL" sz="1400" dirty="0" smtClean="0"/>
              <a:t> Ma</a:t>
            </a:r>
            <a:endParaRPr lang="pl-PL" sz="1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4918" y="1899288"/>
            <a:ext cx="5563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Odpowiednie rozmieszczenie </a:t>
            </a:r>
            <a:r>
              <a:rPr lang="pl-PL" sz="2000" dirty="0" err="1" smtClean="0"/>
              <a:t>beacon’ów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Określenie AOA (</a:t>
            </a:r>
            <a:r>
              <a:rPr lang="pl-PL" sz="2000" dirty="0" err="1" smtClean="0"/>
              <a:t>angle</a:t>
            </a:r>
            <a:r>
              <a:rPr lang="pl-PL" sz="2000" dirty="0" smtClean="0"/>
              <a:t> of </a:t>
            </a:r>
            <a:r>
              <a:rPr lang="pl-PL" sz="2000" dirty="0" err="1" smtClean="0"/>
              <a:t>arrival</a:t>
            </a:r>
            <a:r>
              <a:rPr lang="pl-PL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Dobór metody oszacowania pozycji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Przy sygnałach z dwóch </a:t>
            </a:r>
            <a:r>
              <a:rPr lang="pl-PL" sz="2000" dirty="0" err="1" smtClean="0"/>
              <a:t>beacon’ów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Przy trzech sygnałach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Nadajniki traktowane jako wierzchołki trójkąta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Znając kąty AOA oraz pozycje </a:t>
            </a:r>
            <a:r>
              <a:rPr lang="pl-PL" sz="2000" dirty="0" err="1" smtClean="0"/>
              <a:t>beacon’ów</a:t>
            </a:r>
            <a:r>
              <a:rPr lang="pl-PL" sz="2000" dirty="0" smtClean="0"/>
              <a:t> możemy określić pozycję urządzenia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4"/>
          <a:srcRect l="16166" t="23412" r="66783" b="62449"/>
          <a:stretch/>
        </p:blipFill>
        <p:spPr>
          <a:xfrm>
            <a:off x="1637238" y="3177564"/>
            <a:ext cx="4794254" cy="14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67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Time of </a:t>
            </a:r>
            <a:r>
              <a:rPr lang="pl-PL" dirty="0" err="1" smtClean="0"/>
              <a:t>flight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sz="2400" dirty="0" smtClean="0"/>
                  <a:t>Wyznaczenie odległości od nadajnika na podstawie czasu propagacji</a:t>
                </a:r>
              </a:p>
              <a:p>
                <a:r>
                  <a:rPr lang="pl-PL" sz="2400" dirty="0" smtClean="0"/>
                  <a:t>Czas propagacji to różnica pomiędzy czasem wysłania sygnału a czasem odebrania sygnału</a:t>
                </a:r>
              </a:p>
              <a:p>
                <a:r>
                  <a:rPr lang="pl-PL" sz="2400" dirty="0" smtClean="0"/>
                  <a:t>Prędkość sygnału radiowego jest zbliżona do sygnału światła (29.98cm/</a:t>
                </a:r>
                <a:r>
                  <a:rPr lang="pl-PL" sz="2400" dirty="0" err="1" smtClean="0"/>
                  <a:t>ns</a:t>
                </a:r>
                <a:r>
                  <a:rPr lang="pl-PL" sz="2400" dirty="0" smtClean="0"/>
                  <a:t>)</a:t>
                </a:r>
              </a:p>
              <a:p>
                <a:r>
                  <a:rPr lang="pl-PL" sz="2400" dirty="0" smtClean="0"/>
                  <a:t>Obliczenie odległości od nadajnika </a:t>
                </a:r>
                <a:br>
                  <a:rPr lang="pl-PL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pl-PL" sz="2400" b="0" dirty="0" smtClean="0"/>
              </a:p>
              <a:p>
                <a:r>
                  <a:rPr lang="pl-PL" sz="2400" dirty="0" smtClean="0"/>
                  <a:t>Przy obliczonych odległościach do trzech nadajników możemy skorzystać z trilateracji </a:t>
                </a:r>
                <a:endParaRPr lang="pl-PL" sz="2400" b="0" dirty="0" smtClean="0"/>
              </a:p>
              <a:p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4" t="-10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985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i="1" dirty="0" smtClean="0"/>
              <a:t>Bluetooth </a:t>
            </a:r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Positioning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using</a:t>
            </a:r>
            <a:r>
              <a:rPr lang="pl-PL" sz="2000" i="1" dirty="0" smtClean="0"/>
              <a:t> RSSI and </a:t>
            </a:r>
            <a:r>
              <a:rPr lang="pl-PL" sz="2000" i="1" dirty="0" err="1" smtClean="0"/>
              <a:t>Least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Square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Estimation</a:t>
            </a:r>
            <a:r>
              <a:rPr lang="pl-PL" sz="2000" dirty="0" smtClean="0"/>
              <a:t>, </a:t>
            </a:r>
            <a:r>
              <a:rPr lang="pl-PL" sz="2000" dirty="0" err="1" smtClean="0"/>
              <a:t>Yapeng</a:t>
            </a:r>
            <a:r>
              <a:rPr lang="pl-PL" sz="2000" dirty="0" smtClean="0"/>
              <a:t> </a:t>
            </a:r>
            <a:r>
              <a:rPr lang="pl-PL" sz="2000" dirty="0" err="1" smtClean="0"/>
              <a:t>Wang</a:t>
            </a:r>
            <a:r>
              <a:rPr lang="pl-PL" sz="2000" dirty="0" smtClean="0"/>
              <a:t>, </a:t>
            </a:r>
            <a:r>
              <a:rPr lang="pl-PL" sz="2000" dirty="0" err="1" smtClean="0"/>
              <a:t>Shusheng</a:t>
            </a:r>
            <a:r>
              <a:rPr lang="pl-PL" sz="2000" dirty="0" smtClean="0"/>
              <a:t> </a:t>
            </a:r>
            <a:r>
              <a:rPr lang="pl-PL" sz="2000" dirty="0" err="1" smtClean="0"/>
              <a:t>Shi</a:t>
            </a:r>
            <a:r>
              <a:rPr lang="pl-PL" sz="2000" dirty="0" smtClean="0"/>
              <a:t>, </a:t>
            </a:r>
            <a:r>
              <a:rPr lang="pl-PL" sz="2000" dirty="0" err="1" smtClean="0"/>
              <a:t>Xu</a:t>
            </a:r>
            <a:r>
              <a:rPr lang="pl-PL" sz="2000" dirty="0" smtClean="0"/>
              <a:t> Yang and </a:t>
            </a:r>
            <a:r>
              <a:rPr lang="pl-PL" sz="2000" dirty="0" err="1" smtClean="0"/>
              <a:t>Athen</a:t>
            </a:r>
            <a:r>
              <a:rPr lang="pl-PL" sz="2000" dirty="0" smtClean="0"/>
              <a:t> Ma</a:t>
            </a:r>
          </a:p>
          <a:p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Localization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based</a:t>
            </a:r>
            <a:r>
              <a:rPr lang="pl-PL" sz="2000" i="1" dirty="0" smtClean="0"/>
              <a:t> on Bluetooth Technology: A </a:t>
            </a:r>
            <a:r>
              <a:rPr lang="pl-PL" sz="2000" i="1" dirty="0" err="1" smtClean="0"/>
              <a:t>Brief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Review</a:t>
            </a:r>
            <a:r>
              <a:rPr lang="pl-PL" sz="2000" i="1" dirty="0" smtClean="0"/>
              <a:t>, </a:t>
            </a:r>
            <a:r>
              <a:rPr lang="pl-PL" sz="2000" dirty="0" err="1" smtClean="0"/>
              <a:t>Devanshi</a:t>
            </a:r>
            <a:r>
              <a:rPr lang="pl-PL" sz="2000" dirty="0" smtClean="0"/>
              <a:t>, </a:t>
            </a:r>
            <a:r>
              <a:rPr lang="pl-PL" sz="2000" dirty="0" err="1" smtClean="0"/>
              <a:t>Sunil</a:t>
            </a:r>
            <a:r>
              <a:rPr lang="pl-PL" sz="2000" dirty="0" smtClean="0"/>
              <a:t> </a:t>
            </a:r>
            <a:r>
              <a:rPr lang="pl-PL" sz="2000" dirty="0" err="1" smtClean="0"/>
              <a:t>Agrawal</a:t>
            </a:r>
            <a:r>
              <a:rPr lang="pl-PL" sz="2000" dirty="0" smtClean="0"/>
              <a:t>, </a:t>
            </a:r>
            <a:r>
              <a:rPr lang="pl-PL" sz="2000" dirty="0" err="1" smtClean="0"/>
              <a:t>Sarvjit</a:t>
            </a:r>
            <a:r>
              <a:rPr lang="pl-PL" sz="2000" dirty="0" smtClean="0"/>
              <a:t> Singh, 2014</a:t>
            </a:r>
          </a:p>
          <a:p>
            <a:r>
              <a:rPr lang="pl-PL" sz="2000" i="1" dirty="0" smtClean="0"/>
              <a:t>RSSI </a:t>
            </a:r>
            <a:r>
              <a:rPr lang="pl-PL" sz="2000" i="1" dirty="0" err="1" smtClean="0"/>
              <a:t>Based</a:t>
            </a:r>
            <a:r>
              <a:rPr lang="pl-PL" sz="2000" i="1" dirty="0" smtClean="0"/>
              <a:t> Bluetooth </a:t>
            </a:r>
            <a:r>
              <a:rPr lang="pl-PL" sz="2000" i="1" dirty="0" err="1" smtClean="0"/>
              <a:t>Low</a:t>
            </a:r>
            <a:r>
              <a:rPr lang="pl-PL" sz="2000" i="1" dirty="0" smtClean="0"/>
              <a:t> Energy </a:t>
            </a:r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Positioning</a:t>
            </a:r>
            <a:r>
              <a:rPr lang="pl-PL" sz="2000" i="1" dirty="0" smtClean="0"/>
              <a:t>, </a:t>
            </a:r>
            <a:r>
              <a:rPr lang="pl-PL" sz="2000" dirty="0" err="1" smtClean="0"/>
              <a:t>Zhu</a:t>
            </a:r>
            <a:r>
              <a:rPr lang="pl-PL" sz="2000" dirty="0" smtClean="0"/>
              <a:t> </a:t>
            </a:r>
            <a:r>
              <a:rPr lang="pl-PL" sz="2000" dirty="0" err="1" smtClean="0"/>
              <a:t>Jianyoung</a:t>
            </a:r>
            <a:r>
              <a:rPr lang="pl-PL" sz="2000" dirty="0" smtClean="0"/>
              <a:t>, Chen </a:t>
            </a:r>
            <a:r>
              <a:rPr lang="pl-PL" sz="2000" dirty="0" err="1" smtClean="0"/>
              <a:t>Zili</a:t>
            </a:r>
            <a:r>
              <a:rPr lang="pl-PL" sz="2000" dirty="0" smtClean="0"/>
              <a:t>, </a:t>
            </a:r>
            <a:r>
              <a:rPr lang="pl-PL" sz="2000" dirty="0" err="1" smtClean="0"/>
              <a:t>Luo</a:t>
            </a:r>
            <a:r>
              <a:rPr lang="pl-PL" sz="2000" dirty="0" smtClean="0"/>
              <a:t> </a:t>
            </a:r>
            <a:r>
              <a:rPr lang="pl-PL" sz="2000" dirty="0" err="1" smtClean="0"/>
              <a:t>Haiyong</a:t>
            </a:r>
            <a:r>
              <a:rPr lang="pl-PL" sz="2000" dirty="0" smtClean="0"/>
              <a:t>, Li </a:t>
            </a:r>
            <a:r>
              <a:rPr lang="pl-PL" sz="2000" dirty="0" err="1" smtClean="0"/>
              <a:t>Zhaohui</a:t>
            </a:r>
            <a:r>
              <a:rPr lang="pl-PL" sz="2000" dirty="0" smtClean="0"/>
              <a:t>, 2014</a:t>
            </a:r>
            <a:endParaRPr lang="pl-PL" sz="2000" i="1" dirty="0" smtClean="0"/>
          </a:p>
          <a:p>
            <a:r>
              <a:rPr lang="pl-PL" sz="2000" i="1" dirty="0" smtClean="0"/>
              <a:t>Evaluation of indor </a:t>
            </a:r>
            <a:r>
              <a:rPr lang="pl-PL" sz="2000" i="1" dirty="0" err="1" smtClean="0"/>
              <a:t>positioning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based</a:t>
            </a:r>
            <a:r>
              <a:rPr lang="pl-PL" sz="2000" i="1" dirty="0" smtClean="0"/>
              <a:t> on Bluetooth Smart </a:t>
            </a:r>
            <a:r>
              <a:rPr lang="pl-PL" sz="2000" i="1" dirty="0" err="1" smtClean="0"/>
              <a:t>technology</a:t>
            </a:r>
            <a:r>
              <a:rPr lang="pl-PL" sz="2000" i="1" dirty="0" smtClean="0"/>
              <a:t>, </a:t>
            </a:r>
            <a:r>
              <a:rPr lang="pl-PL" sz="2000" dirty="0" smtClean="0"/>
              <a:t>Master of </a:t>
            </a:r>
            <a:r>
              <a:rPr lang="pl-PL" sz="2000" dirty="0" err="1" smtClean="0"/>
              <a:t>Sience</a:t>
            </a:r>
            <a:r>
              <a:rPr lang="pl-PL" sz="2000" dirty="0" smtClean="0"/>
              <a:t> </a:t>
            </a:r>
            <a:r>
              <a:rPr lang="pl-PL" sz="2000" dirty="0" err="1" smtClean="0"/>
              <a:t>Thesis</a:t>
            </a:r>
            <a:r>
              <a:rPr lang="pl-PL" sz="2000" dirty="0" smtClean="0"/>
              <a:t> of Erik </a:t>
            </a:r>
            <a:r>
              <a:rPr lang="pl-PL" sz="2000" dirty="0" err="1" smtClean="0"/>
              <a:t>Dahlgren</a:t>
            </a:r>
            <a:r>
              <a:rPr lang="pl-PL" sz="2000" dirty="0" smtClean="0"/>
              <a:t> and </a:t>
            </a:r>
            <a:r>
              <a:rPr lang="pl-PL" sz="2000" dirty="0" err="1" smtClean="0"/>
              <a:t>Hasan</a:t>
            </a:r>
            <a:r>
              <a:rPr lang="pl-PL" sz="2000" dirty="0" smtClean="0"/>
              <a:t> </a:t>
            </a:r>
            <a:r>
              <a:rPr lang="pl-PL" sz="2000" dirty="0" err="1" smtClean="0"/>
              <a:t>Mahmod</a:t>
            </a:r>
            <a:r>
              <a:rPr lang="pl-PL" sz="2000" dirty="0" smtClean="0"/>
              <a:t>, 2014</a:t>
            </a:r>
          </a:p>
          <a:p>
            <a:r>
              <a:rPr lang="pl-PL" sz="2000" i="1" dirty="0" err="1" smtClean="0"/>
              <a:t>Beacon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Placement</a:t>
            </a:r>
            <a:r>
              <a:rPr lang="pl-PL" sz="2000" i="1" dirty="0"/>
              <a:t> </a:t>
            </a:r>
            <a:r>
              <a:rPr lang="pl-PL" sz="2000" i="1" dirty="0" smtClean="0"/>
              <a:t>for </a:t>
            </a:r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Localization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using</a:t>
            </a:r>
            <a:r>
              <a:rPr lang="pl-PL" sz="2000" i="1" dirty="0" smtClean="0"/>
              <a:t> Bluetooth, </a:t>
            </a:r>
            <a:r>
              <a:rPr lang="pl-PL" sz="2000" dirty="0" err="1" smtClean="0"/>
              <a:t>Sudarshan</a:t>
            </a:r>
            <a:r>
              <a:rPr lang="pl-PL" sz="2000" dirty="0" smtClean="0"/>
              <a:t> S. </a:t>
            </a:r>
            <a:r>
              <a:rPr lang="pl-PL" sz="2000" smtClean="0"/>
              <a:t>Chawathe</a:t>
            </a:r>
            <a:endParaRPr lang="pl-PL" sz="2000" i="1" dirty="0" smtClean="0"/>
          </a:p>
          <a:p>
            <a:r>
              <a:rPr lang="pl-PL" sz="2000" i="1" dirty="0" err="1" smtClean="0"/>
              <a:t>An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analysis</a:t>
            </a:r>
            <a:r>
              <a:rPr lang="pl-PL" sz="2000" i="1" dirty="0" smtClean="0"/>
              <a:t> of the </a:t>
            </a:r>
            <a:r>
              <a:rPr lang="pl-PL" sz="2000" i="1" dirty="0" err="1" smtClean="0"/>
              <a:t>Accuracy</a:t>
            </a:r>
            <a:r>
              <a:rPr lang="pl-PL" sz="2000" i="1" dirty="0" smtClean="0"/>
              <a:t> of Bluetooth </a:t>
            </a:r>
            <a:r>
              <a:rPr lang="pl-PL" sz="2000" i="1" dirty="0" err="1" smtClean="0"/>
              <a:t>Low</a:t>
            </a:r>
            <a:r>
              <a:rPr lang="pl-PL" sz="2000" i="1" dirty="0" smtClean="0"/>
              <a:t> Energy for </a:t>
            </a:r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Positioning</a:t>
            </a:r>
            <a:r>
              <a:rPr lang="pl-PL" sz="2000" i="1" dirty="0" smtClean="0"/>
              <a:t> Applications, </a:t>
            </a:r>
            <a:r>
              <a:rPr lang="pl-PL" sz="2000" dirty="0" err="1" smtClean="0"/>
              <a:t>R.Faragher</a:t>
            </a:r>
            <a:r>
              <a:rPr lang="pl-PL" sz="2000" dirty="0" smtClean="0"/>
              <a:t>, </a:t>
            </a:r>
            <a:r>
              <a:rPr lang="pl-PL" sz="2000" dirty="0" err="1" smtClean="0"/>
              <a:t>R.Harle</a:t>
            </a:r>
            <a:r>
              <a:rPr lang="pl-PL" sz="2000" dirty="0" smtClean="0"/>
              <a:t>, University of Cambridge, UK</a:t>
            </a:r>
            <a:endParaRPr lang="pl-PL" sz="2000" i="1" dirty="0" smtClean="0"/>
          </a:p>
          <a:p>
            <a:r>
              <a:rPr lang="pl-PL" sz="2000" i="1" dirty="0" err="1" smtClean="0"/>
              <a:t>Practical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Indoor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Localization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using</a:t>
            </a:r>
            <a:r>
              <a:rPr lang="pl-PL" sz="2000" i="1" dirty="0" smtClean="0"/>
              <a:t> Bluetooth, </a:t>
            </a:r>
            <a:r>
              <a:rPr lang="pl-PL" sz="2000" dirty="0" smtClean="0"/>
              <a:t>Master </a:t>
            </a:r>
            <a:r>
              <a:rPr lang="pl-PL" sz="2000" dirty="0" err="1" smtClean="0"/>
              <a:t>Thesis</a:t>
            </a:r>
            <a:r>
              <a:rPr lang="pl-PL" sz="2000" dirty="0"/>
              <a:t> </a:t>
            </a:r>
            <a:r>
              <a:rPr lang="pl-PL" sz="2000" dirty="0" smtClean="0"/>
              <a:t>of </a:t>
            </a:r>
            <a:r>
              <a:rPr lang="pl-PL" sz="2000" dirty="0" err="1" smtClean="0"/>
              <a:t>Daan</a:t>
            </a:r>
            <a:r>
              <a:rPr lang="pl-PL" sz="2000" dirty="0" smtClean="0"/>
              <a:t> </a:t>
            </a:r>
            <a:r>
              <a:rPr lang="pl-PL" sz="2000" dirty="0" err="1" smtClean="0"/>
              <a:t>Scheerens</a:t>
            </a:r>
            <a:r>
              <a:rPr lang="pl-PL" sz="2000" dirty="0" smtClean="0"/>
              <a:t>, 2012</a:t>
            </a:r>
            <a:endParaRPr lang="pl-PL" sz="2000" i="1" dirty="0" smtClean="0"/>
          </a:p>
          <a:p>
            <a:r>
              <a:rPr lang="pl-PL" sz="2000" dirty="0" smtClean="0"/>
              <a:t>Bluetooth, http://www.bluetooth.org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25448566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07937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umożliwiające lokalizację wewnątrzbudynkową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Wireless </a:t>
            </a:r>
            <a:r>
              <a:rPr lang="pl-PL" dirty="0" err="1" smtClean="0"/>
              <a:t>Fidelity</a:t>
            </a:r>
            <a:r>
              <a:rPr lang="pl-PL" dirty="0" smtClean="0"/>
              <a:t> - </a:t>
            </a:r>
            <a:r>
              <a:rPr lang="pl-PL" dirty="0" err="1" smtClean="0"/>
              <a:t>WiFi</a:t>
            </a:r>
            <a:r>
              <a:rPr lang="pl-PL" dirty="0" smtClean="0"/>
              <a:t> </a:t>
            </a:r>
          </a:p>
          <a:p>
            <a:r>
              <a:rPr lang="pl-PL" dirty="0" smtClean="0"/>
              <a:t>Radio-</a:t>
            </a:r>
            <a:r>
              <a:rPr lang="pl-PL" dirty="0" err="1" smtClean="0"/>
              <a:t>Frequency</a:t>
            </a:r>
            <a:r>
              <a:rPr lang="pl-PL" dirty="0" smtClean="0"/>
              <a:t> </a:t>
            </a:r>
            <a:r>
              <a:rPr lang="pl-PL" dirty="0" err="1" smtClean="0"/>
              <a:t>Identification</a:t>
            </a:r>
            <a:r>
              <a:rPr lang="pl-PL" dirty="0" smtClean="0"/>
              <a:t> – RFID</a:t>
            </a:r>
          </a:p>
          <a:p>
            <a:r>
              <a:rPr lang="pl-PL" dirty="0" err="1" smtClean="0"/>
              <a:t>Near</a:t>
            </a:r>
            <a:r>
              <a:rPr lang="pl-PL" dirty="0" smtClean="0"/>
              <a:t> Field </a:t>
            </a:r>
            <a:r>
              <a:rPr lang="pl-PL" dirty="0" err="1" smtClean="0"/>
              <a:t>Communication</a:t>
            </a:r>
            <a:r>
              <a:rPr lang="pl-PL" dirty="0" smtClean="0"/>
              <a:t> – NFC</a:t>
            </a:r>
          </a:p>
          <a:p>
            <a:r>
              <a:rPr lang="pl-PL" dirty="0" smtClean="0"/>
              <a:t>Bluetooth </a:t>
            </a:r>
            <a:r>
              <a:rPr lang="pl-PL" dirty="0" err="1" smtClean="0"/>
              <a:t>Low</a:t>
            </a:r>
            <a:r>
              <a:rPr lang="pl-PL" dirty="0" smtClean="0"/>
              <a:t> Energy - iBeacon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951152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4917" y="630238"/>
            <a:ext cx="11233149" cy="1035050"/>
          </a:xfrm>
        </p:spPr>
        <p:txBody>
          <a:bodyPr/>
          <a:lstStyle/>
          <a:p>
            <a:r>
              <a:rPr lang="pl-PL" dirty="0" smtClean="0"/>
              <a:t>Wireless </a:t>
            </a:r>
            <a:r>
              <a:rPr lang="pl-PL" dirty="0" err="1" smtClean="0"/>
              <a:t>Fidelity</a:t>
            </a:r>
            <a:r>
              <a:rPr lang="pl-PL" dirty="0" smtClean="0"/>
              <a:t> - </a:t>
            </a:r>
            <a:r>
              <a:rPr lang="pl-PL" dirty="0" err="1" smtClean="0"/>
              <a:t>WiFi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Zalety :</a:t>
            </a:r>
            <a:endParaRPr lang="pl-PL" sz="2400" dirty="0" smtClean="0"/>
          </a:p>
          <a:p>
            <a:r>
              <a:rPr lang="pl-PL" sz="2400" dirty="0" smtClean="0"/>
              <a:t>Wykorzystanie istniejących Access </a:t>
            </a:r>
            <a:r>
              <a:rPr lang="pl-PL" sz="2400" dirty="0" err="1" smtClean="0"/>
              <a:t>Point’ów</a:t>
            </a:r>
            <a:endParaRPr lang="pl-PL" sz="2400" dirty="0" smtClean="0"/>
          </a:p>
          <a:p>
            <a:r>
              <a:rPr lang="pl-PL" sz="2400" dirty="0" smtClean="0"/>
              <a:t>Przy odpowiednim zagęszczeniu umożliwia precyzyjną lokalizację</a:t>
            </a:r>
          </a:p>
          <a:p>
            <a:r>
              <a:rPr lang="pl-PL" sz="2400" dirty="0" smtClean="0"/>
              <a:t>Możliwość pobierania danych o użytkownikach będących w zasięgu</a:t>
            </a:r>
          </a:p>
          <a:p>
            <a:r>
              <a:rPr lang="pl-PL" sz="2400" dirty="0" smtClean="0"/>
              <a:t>Do wykorzystania wystarczy telefon komórkowy z </a:t>
            </a:r>
            <a:r>
              <a:rPr lang="pl-PL" sz="2400" dirty="0" err="1" smtClean="0"/>
              <a:t>WiFi</a:t>
            </a:r>
            <a:r>
              <a:rPr lang="pl-PL" sz="2400" dirty="0" smtClean="0"/>
              <a:t> z aplikacją</a:t>
            </a:r>
          </a:p>
          <a:p>
            <a:r>
              <a:rPr lang="pl-PL" sz="2400" dirty="0" smtClean="0"/>
              <a:t>Duży zasięg – do 150m na otwartej przestrzeni</a:t>
            </a:r>
          </a:p>
          <a:p>
            <a:pPr marL="0" indent="0">
              <a:buNone/>
            </a:pPr>
            <a:r>
              <a:rPr lang="pl-PL" sz="2800" dirty="0" smtClean="0"/>
              <a:t>Wady :</a:t>
            </a:r>
          </a:p>
          <a:p>
            <a:r>
              <a:rPr lang="pl-PL" sz="2400" dirty="0" smtClean="0"/>
              <a:t>Wymagane zwiększenie zagęszczenie Access </a:t>
            </a:r>
            <a:r>
              <a:rPr lang="pl-PL" sz="2400" dirty="0" err="1" smtClean="0"/>
              <a:t>Pointów</a:t>
            </a:r>
            <a:r>
              <a:rPr lang="pl-PL" sz="2400" dirty="0" smtClean="0"/>
              <a:t> – </a:t>
            </a:r>
            <a:r>
              <a:rPr lang="pl-PL" sz="2400" dirty="0" smtClean="0"/>
              <a:t>nieefektywne kosztowo</a:t>
            </a:r>
          </a:p>
          <a:p>
            <a:r>
              <a:rPr lang="pl-PL" sz="2400" dirty="0" smtClean="0"/>
              <a:t>Wymagana </a:t>
            </a:r>
            <a:r>
              <a:rPr lang="pl-PL" sz="2400" dirty="0" smtClean="0"/>
              <a:t>częsta kalibracja systemu</a:t>
            </a:r>
          </a:p>
          <a:p>
            <a:r>
              <a:rPr lang="pl-PL" sz="2400" dirty="0" smtClean="0"/>
              <a:t>Wymagana instalacja </a:t>
            </a:r>
            <a:r>
              <a:rPr lang="pl-PL" sz="2400" dirty="0" err="1" smtClean="0"/>
              <a:t>WiFi</a:t>
            </a:r>
            <a:r>
              <a:rPr lang="pl-PL" sz="2400" dirty="0" smtClean="0"/>
              <a:t> klasy </a:t>
            </a:r>
            <a:r>
              <a:rPr lang="pl-PL" sz="2400" dirty="0" smtClean="0"/>
              <a:t>Enterprise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58385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Radio-</a:t>
            </a:r>
            <a:r>
              <a:rPr lang="pl-PL" dirty="0" err="1" smtClean="0"/>
              <a:t>Frequency</a:t>
            </a:r>
            <a:r>
              <a:rPr lang="pl-PL" dirty="0" smtClean="0"/>
              <a:t> </a:t>
            </a:r>
            <a:r>
              <a:rPr lang="pl-PL" dirty="0" err="1" smtClean="0"/>
              <a:t>Identification</a:t>
            </a:r>
            <a:r>
              <a:rPr lang="pl-PL" dirty="0" smtClean="0"/>
              <a:t> - RFID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Zalety :</a:t>
            </a:r>
          </a:p>
          <a:p>
            <a:r>
              <a:rPr lang="pl-PL" sz="2400" dirty="0" smtClean="0"/>
              <a:t>Możliwość zastosowania </a:t>
            </a:r>
            <a:r>
              <a:rPr lang="pl-PL" sz="2400" dirty="0" err="1" smtClean="0"/>
              <a:t>tagów</a:t>
            </a:r>
            <a:r>
              <a:rPr lang="pl-PL" sz="2400" dirty="0" smtClean="0"/>
              <a:t> pasywnych, a co za tym idzie znaczna redukcja kosztów zastosowania</a:t>
            </a:r>
          </a:p>
          <a:p>
            <a:r>
              <a:rPr lang="pl-PL" sz="2400" dirty="0" smtClean="0"/>
              <a:t>Możliwość zastosowania zarówno na zewnątrz jak i wewnątrz budynków</a:t>
            </a:r>
          </a:p>
          <a:p>
            <a:pPr marL="0" indent="0">
              <a:buNone/>
            </a:pPr>
            <a:endParaRPr lang="pl-PL" sz="2800" dirty="0" smtClean="0"/>
          </a:p>
          <a:p>
            <a:pPr marL="0" indent="0">
              <a:buNone/>
            </a:pPr>
            <a:r>
              <a:rPr lang="pl-PL" sz="2800" dirty="0" smtClean="0"/>
              <a:t>Wady :</a:t>
            </a:r>
          </a:p>
          <a:p>
            <a:r>
              <a:rPr lang="pl-PL" sz="2400" dirty="0" smtClean="0"/>
              <a:t>Konieczne zastosowanie dedykowanego czytnika</a:t>
            </a:r>
          </a:p>
          <a:p>
            <a:r>
              <a:rPr lang="pl-PL" sz="2400" dirty="0" smtClean="0"/>
              <a:t>Brak natywnej obsługi przez urządzenia klienta (tablety, smartfony)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8954830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Near</a:t>
            </a:r>
            <a:r>
              <a:rPr lang="pl-PL" dirty="0" smtClean="0"/>
              <a:t> Field </a:t>
            </a:r>
            <a:r>
              <a:rPr lang="pl-PL" dirty="0" err="1" smtClean="0"/>
              <a:t>Communication</a:t>
            </a:r>
            <a:r>
              <a:rPr lang="pl-PL" dirty="0" smtClean="0"/>
              <a:t> - NFC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Zalety</a:t>
            </a:r>
            <a:endParaRPr lang="pl-PL" dirty="0" smtClean="0"/>
          </a:p>
          <a:p>
            <a:r>
              <a:rPr lang="pl-PL" sz="2400" dirty="0" smtClean="0"/>
              <a:t>Natywna obsługa w większości nowych urządzeń</a:t>
            </a:r>
          </a:p>
          <a:p>
            <a:r>
              <a:rPr lang="pl-PL" sz="2400" dirty="0" smtClean="0"/>
              <a:t>Bezpieczna transmisja sprzyjająca realizacji usług finansowych</a:t>
            </a:r>
          </a:p>
          <a:p>
            <a:r>
              <a:rPr lang="pl-PL" sz="2400" dirty="0" smtClean="0"/>
              <a:t>Możliwość zastosowania zarówno wewnątrz jak i na zewnątrz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800" dirty="0" smtClean="0"/>
              <a:t>Wady</a:t>
            </a:r>
            <a:endParaRPr lang="pl-PL" dirty="0" smtClean="0"/>
          </a:p>
          <a:p>
            <a:r>
              <a:rPr lang="pl-PL" sz="2400" dirty="0" smtClean="0"/>
              <a:t>Zbyt mały zasięg do realizacji kampanii marketingowych typu </a:t>
            </a:r>
            <a:r>
              <a:rPr lang="pl-PL" sz="2400" dirty="0" err="1" smtClean="0"/>
              <a:t>Push</a:t>
            </a:r>
            <a:endParaRPr lang="pl-PL" sz="2400" dirty="0" smtClean="0"/>
          </a:p>
          <a:p>
            <a:r>
              <a:rPr lang="pl-PL" sz="2400" dirty="0" smtClean="0"/>
              <a:t>Konieczność instalowania aplikacji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008203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Bluetooth </a:t>
            </a:r>
            <a:r>
              <a:rPr lang="pl-PL" dirty="0" err="1" smtClean="0"/>
              <a:t>Low</a:t>
            </a:r>
            <a:r>
              <a:rPr lang="pl-PL" dirty="0" smtClean="0"/>
              <a:t> Energy - iBeacon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Zalety</a:t>
            </a:r>
            <a:endParaRPr lang="pl-PL" dirty="0" smtClean="0"/>
          </a:p>
          <a:p>
            <a:r>
              <a:rPr lang="pl-PL" sz="2400" dirty="0" smtClean="0"/>
              <a:t>Działa wszędzie tam gdzie rozmieszczone są nadajniki</a:t>
            </a:r>
          </a:p>
          <a:p>
            <a:r>
              <a:rPr lang="pl-PL" sz="2400" dirty="0" smtClean="0"/>
              <a:t>Natywna obsługa w urządzeniach mobilnych</a:t>
            </a:r>
          </a:p>
          <a:p>
            <a:r>
              <a:rPr lang="pl-PL" sz="2400" dirty="0" smtClean="0"/>
              <a:t>Możliwość precyzyjnego określenia odległości w stosunku do emitera BLE</a:t>
            </a:r>
          </a:p>
          <a:p>
            <a:r>
              <a:rPr lang="pl-PL" sz="2400" dirty="0" smtClean="0"/>
              <a:t>Niska konsumpcja energii powoduje, że </a:t>
            </a:r>
            <a:r>
              <a:rPr lang="pl-PL" sz="2400" dirty="0" err="1" smtClean="0"/>
              <a:t>beacony</a:t>
            </a:r>
            <a:r>
              <a:rPr lang="pl-PL" sz="2400" dirty="0" smtClean="0"/>
              <a:t> mogą być zasilane z baterii</a:t>
            </a:r>
          </a:p>
          <a:p>
            <a:r>
              <a:rPr lang="pl-PL" sz="2400" dirty="0" smtClean="0"/>
              <a:t>Stosunkowo niski koszt pojedynczego </a:t>
            </a:r>
            <a:r>
              <a:rPr lang="pl-PL" sz="2400" dirty="0" err="1" smtClean="0"/>
              <a:t>beacona</a:t>
            </a:r>
            <a:r>
              <a:rPr lang="pl-PL" sz="2400" dirty="0" smtClean="0"/>
              <a:t> oraz całej instalacji</a:t>
            </a:r>
          </a:p>
          <a:p>
            <a:pPr marL="0" indent="0">
              <a:buNone/>
            </a:pPr>
            <a:r>
              <a:rPr lang="pl-PL" sz="2800" dirty="0" smtClean="0"/>
              <a:t>Wady</a:t>
            </a:r>
          </a:p>
          <a:p>
            <a:r>
              <a:rPr lang="pl-PL" sz="2400" dirty="0" smtClean="0"/>
              <a:t>Do stworzenia systemu opartego o lokalizację wymagane jest </a:t>
            </a:r>
            <a:r>
              <a:rPr lang="pl-PL" sz="2400" dirty="0" err="1" smtClean="0"/>
              <a:t>otagowanie</a:t>
            </a:r>
            <a:r>
              <a:rPr lang="pl-PL" sz="2400" dirty="0" smtClean="0"/>
              <a:t> przestrzeni </a:t>
            </a:r>
            <a:r>
              <a:rPr lang="pl-PL" sz="2400" dirty="0" err="1" smtClean="0"/>
              <a:t>beacon’ami</a:t>
            </a:r>
            <a:endParaRPr lang="pl-PL" sz="2400" dirty="0" smtClean="0"/>
          </a:p>
          <a:p>
            <a:r>
              <a:rPr lang="pl-PL" sz="2400" dirty="0" smtClean="0"/>
              <a:t>Konieczność wymiany baterii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1971854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957" y="1892144"/>
            <a:ext cx="9039069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786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wyznaczania lokalizacji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Trilateracja</a:t>
            </a:r>
          </a:p>
          <a:p>
            <a:r>
              <a:rPr lang="pl-PL" dirty="0" err="1" smtClean="0"/>
              <a:t>Fingerprinitng</a:t>
            </a:r>
            <a:endParaRPr lang="pl-PL" dirty="0" smtClean="0"/>
          </a:p>
          <a:p>
            <a:r>
              <a:rPr lang="pl-PL" dirty="0" smtClean="0"/>
              <a:t>Cell 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positioning</a:t>
            </a:r>
            <a:endParaRPr lang="pl-PL" dirty="0" smtClean="0"/>
          </a:p>
          <a:p>
            <a:r>
              <a:rPr lang="pl-PL" dirty="0" smtClean="0"/>
              <a:t>Triangulacja</a:t>
            </a:r>
          </a:p>
          <a:p>
            <a:r>
              <a:rPr lang="pl-PL" dirty="0" smtClean="0"/>
              <a:t>Time of </a:t>
            </a:r>
            <a:r>
              <a:rPr lang="pl-PL" dirty="0" err="1" smtClean="0"/>
              <a:t>flight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7912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Trilateracja oparta o RSSI</a:t>
            </a:r>
            <a:endParaRPr lang="pl-PL" dirty="0"/>
          </a:p>
        </p:txBody>
      </p:sp>
      <p:pic>
        <p:nvPicPr>
          <p:cNvPr id="1026" name="Picture 2" descr="https://encrypted-tbn0.gstatic.com/images?q=tbn:ANd9GcSxqHOgb4kay-a3UK2yV76IRAWhSwA1VpXdTuLn1YF2r1_cXq3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83" y="3528597"/>
            <a:ext cx="3993492" cy="247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208212" y="6004267"/>
            <a:ext cx="783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 smtClean="0"/>
              <a:t>Określanie położenia za pomocą sieci bezprzewodowej w standardzie </a:t>
            </a:r>
            <a:r>
              <a:rPr lang="pl-PL" sz="1400" i="1" dirty="0" err="1" smtClean="0"/>
              <a:t>ZigBee</a:t>
            </a:r>
            <a:endParaRPr lang="pl-PL" sz="1400" i="1" dirty="0" smtClean="0"/>
          </a:p>
          <a:p>
            <a:r>
              <a:rPr lang="pl-PL" sz="1400" dirty="0"/>
              <a:t>	</a:t>
            </a:r>
            <a:r>
              <a:rPr lang="pl-PL" sz="1400" dirty="0" smtClean="0"/>
              <a:t>	Piotr </a:t>
            </a:r>
            <a:r>
              <a:rPr lang="pl-PL" sz="1400" dirty="0" err="1" smtClean="0"/>
              <a:t>Predkiel</a:t>
            </a:r>
            <a:r>
              <a:rPr lang="pl-PL" sz="1400" dirty="0" smtClean="0"/>
              <a:t>, Janusz </a:t>
            </a:r>
            <a:r>
              <a:rPr lang="pl-PL" sz="1400" dirty="0" err="1" smtClean="0"/>
              <a:t>Smulko</a:t>
            </a:r>
            <a:r>
              <a:rPr lang="pl-PL" sz="1400" dirty="0" smtClean="0"/>
              <a:t>	</a:t>
            </a:r>
            <a:endParaRPr lang="pl-PL" sz="1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14917" y="1897381"/>
            <a:ext cx="10112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Odpowiednie rozmieszczenie </a:t>
            </a:r>
            <a:r>
              <a:rPr lang="pl-PL" sz="2000" dirty="0" err="1" smtClean="0"/>
              <a:t>beacon’ów</a:t>
            </a:r>
            <a:r>
              <a:rPr lang="pl-PL" sz="2000" dirty="0" smtClean="0"/>
              <a:t> w przestrzeni dwuwymiarowej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Zmierzenie odległości do co najmniej trzech nadajników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Każdy nadajnik jest środkiem okręgu, którego promień to odległość od urządzenia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Pozycja urządzenia to punkt przecięcia się wszystkich okręgów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Rozwiązanie uzyskanego układu równań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876312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861</TotalTime>
  <Words>1143</Words>
  <Application>Microsoft Office PowerPoint</Application>
  <PresentationFormat>Panoramiczny</PresentationFormat>
  <Paragraphs>133</Paragraphs>
  <Slides>15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1_Projekt domyślny</vt:lpstr>
      <vt:lpstr>Lokalizacja wewnątrzbudynkowa z wykorzystaniem technologii Bluetooth  Przegląd literatury</vt:lpstr>
      <vt:lpstr>Technologie umożliwiające lokalizację wewnątrzbudynkową </vt:lpstr>
      <vt:lpstr>Wireless Fidelity - WiFi </vt:lpstr>
      <vt:lpstr>Radio-Frequency Identification - RFID</vt:lpstr>
      <vt:lpstr>Near Field Communication - NFC</vt:lpstr>
      <vt:lpstr>Bluetooth Low Energy - iBeacon</vt:lpstr>
      <vt:lpstr>Porównanie</vt:lpstr>
      <vt:lpstr>Metody wyznaczania lokalizacji</vt:lpstr>
      <vt:lpstr>Trilateracja oparta o RSSI</vt:lpstr>
      <vt:lpstr>Fingerprinting</vt:lpstr>
      <vt:lpstr>Cell based positioning</vt:lpstr>
      <vt:lpstr>Triangulacja</vt:lpstr>
      <vt:lpstr>Time of flight</vt:lpstr>
      <vt:lpstr>Źródła</vt:lpstr>
      <vt:lpstr>Dziękuję za uwagę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Lokalizacja wewnątrzbudynkowa z wykorzystaniem technologii Bluetooth  Przegląd literatury</dc:title>
  <dc:creator>User</dc:creator>
  <cp:lastModifiedBy>User</cp:lastModifiedBy>
  <cp:revision>21</cp:revision>
  <dcterms:created xsi:type="dcterms:W3CDTF">2015-11-08T12:20:03Z</dcterms:created>
  <dcterms:modified xsi:type="dcterms:W3CDTF">2015-11-09T06:41:17Z</dcterms:modified>
</cp:coreProperties>
</file>