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566EE-E049-604F-8E9E-5904B0CAA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7461D-E339-2D4B-856C-9793CBB0D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72CC3-1AEE-0049-B20A-D6DE89C0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46045-D80E-9B41-92F5-589C15D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8ACEA-27B1-034C-B999-38C87E04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8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CB80C-8883-7849-A593-847D624D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D55A9-1E47-994A-8073-C1D99C289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F4B6A-017D-7345-9751-DFA0B0E1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0A766-E04A-0245-BC91-5C85CA8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A51C3-1599-8B4D-AF7B-FFAB748F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91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08CB74-9034-4C4B-A0DD-8E543F19D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2953B-037F-604E-976E-CCB925357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84B27-96F9-4F44-9760-A2A2D004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CB115-F45A-4243-96E3-C15324DB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A2E10-3478-D84C-A2EA-80FC5368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2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C6BAA-9A23-C546-B802-4DF606F1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300B8-C0B6-8E46-BBFD-613A5D54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452B7-D2D0-EB44-A5E6-E98E5B2B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2B31E-AC08-AD47-A073-5761A438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76B5A-960C-4B4B-AD71-50A0863F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23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06382-EDDB-C644-A977-218481B2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63AFE-A4D2-BE4D-9128-10215816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7F2EE-E947-544C-999B-3FC8BE6E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F506B-65BE-5746-B9CB-98C7EAC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500DF-A5AF-7540-8F76-8D48092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8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102AC-D010-7642-B10A-8393BF34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06A0A-E64E-FE41-93F8-AF24EA203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FE107-3B10-414B-9E75-AD3B6E2F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F8A95-B083-1E48-B8AA-E162FE51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68101-9F60-6640-BA09-467C20B5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88054-3504-5049-9D6B-01E3F08E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41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9D719-0A63-3546-B3E7-DFB5AA2C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B4485-6E93-4B4B-99A5-338DCCCEB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F1B99-53A4-5146-8997-B008E036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1593D-5CAA-7E41-8C8A-567A67424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E004A8-DDBB-4E49-9B01-06FD80807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118834-8494-AA49-A2A6-E8C54388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C6236F-7529-7A45-B5D2-43CD15E2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3CE887-100A-7246-8E26-EDF7EC78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6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A4778-5632-C24C-A208-9D898267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542012-BBCB-524B-82B7-2C5AD32A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C5F0BB-C7D5-D744-881D-3F784BF4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2C69B-1682-2B4C-A5C0-3D46EE3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24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7881FF-E59F-9E4F-BD88-C6FD15EE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131252-C354-834F-A08E-5E493B94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4EE5E0-0B3A-F34D-B50A-F6395349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25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B2B8D-384B-9847-B510-247660EB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22658-F980-6844-93DA-4DEFE262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0A8DD1-B2A9-6D43-B91B-B9164FB05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1BC9D-682E-9742-BEC6-70C11490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F6595-451E-3149-B907-B8FA97C6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F4765-2D61-B146-A027-9B3AB9D8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9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817C6-7814-3241-835C-AFCDCD63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34325-696C-1942-8978-83ABBB7F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10EA95-2C19-CE41-B1A2-8DFA09302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27BED-E475-824C-825F-BF4CF3BC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BEFAC-D8BF-E947-BB7F-E58C9BBC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F4727-17DF-654C-8D85-A1516A3B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4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4A8E7B-EA3C-C04D-AB01-C86C24C4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1EAC8-8366-164C-A91E-EA8C3B05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E8566-5FEF-004C-AFF3-662A8C691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3342-5DE9-C844-8485-6A33A7DCD8A4}" type="datetimeFigureOut">
              <a:rPr kumimoji="1" lang="zh-CN" altLang="en-US" smtClean="0"/>
              <a:t>2021/10/30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739B9-7CD5-FB47-BB83-3C2991EC0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1CC5D-67E4-5F4B-B5CF-49BBCB5E0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1055-5A5B-A84D-AEC9-34FDF4DD4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78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84FA2-BB54-3245-8147-3CFD850BD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144001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Hunting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via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 with Bug-Driven 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Synthesis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3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826628-9174-F442-A9DF-057AAEA18ACD}"/>
              </a:ext>
            </a:extLst>
          </p:cNvPr>
          <p:cNvSpPr/>
          <p:nvPr/>
        </p:nvSpPr>
        <p:spPr>
          <a:xfrm>
            <a:off x="2955122" y="2056791"/>
            <a:ext cx="2328006" cy="60703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Sensitive Operation Analyzer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7A202D-D867-6A4F-BBEC-80C9ED0C5228}"/>
              </a:ext>
            </a:extLst>
          </p:cNvPr>
          <p:cNvGrpSpPr/>
          <p:nvPr/>
        </p:nvGrpSpPr>
        <p:grpSpPr>
          <a:xfrm>
            <a:off x="4439415" y="442958"/>
            <a:ext cx="1687425" cy="1428464"/>
            <a:chOff x="1057714" y="3924300"/>
            <a:chExt cx="1558440" cy="148693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B52A33E-3D3A-5E4E-B35B-684A38980DDC}"/>
                </a:ext>
              </a:extLst>
            </p:cNvPr>
            <p:cNvGrpSpPr/>
            <p:nvPr/>
          </p:nvGrpSpPr>
          <p:grpSpPr>
            <a:xfrm>
              <a:off x="1257300" y="3924300"/>
              <a:ext cx="1159268" cy="1117600"/>
              <a:chOff x="1257300" y="3924300"/>
              <a:chExt cx="1159268" cy="1117600"/>
            </a:xfrm>
          </p:grpSpPr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909F6E89-1071-1C41-8816-62559F87F897}"/>
                  </a:ext>
                </a:extLst>
              </p:cNvPr>
              <p:cNvSpPr/>
              <p:nvPr/>
            </p:nvSpPr>
            <p:spPr>
              <a:xfrm>
                <a:off x="1257300" y="3924300"/>
                <a:ext cx="1159268" cy="1117600"/>
              </a:xfrm>
              <a:prstGeom prst="cub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FAE7C7E-7BBD-214A-8859-4D5E2834B2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8542" y="4279900"/>
                <a:ext cx="660400" cy="660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A7FEE6-B1E1-E24F-B926-8D73D53066C5}"/>
                </a:ext>
              </a:extLst>
            </p:cNvPr>
            <p:cNvSpPr txBox="1"/>
            <p:nvPr/>
          </p:nvSpPr>
          <p:spPr>
            <a:xfrm>
              <a:off x="1057714" y="5041902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Rust Lib Crate</a:t>
              </a:r>
            </a:p>
          </p:txBody>
        </p:sp>
      </p:grpSp>
      <p:sp>
        <p:nvSpPr>
          <p:cNvPr id="14" name="圆柱体 13">
            <a:extLst>
              <a:ext uri="{FF2B5EF4-FFF2-40B4-BE49-F238E27FC236}">
                <a16:creationId xmlns:a16="http://schemas.microsoft.com/office/drawing/2014/main" id="{7B6DFFC4-6B0D-E74C-B862-2C58EC4C5433}"/>
              </a:ext>
            </a:extLst>
          </p:cNvPr>
          <p:cNvSpPr/>
          <p:nvPr/>
        </p:nvSpPr>
        <p:spPr>
          <a:xfrm>
            <a:off x="716026" y="3734663"/>
            <a:ext cx="1693308" cy="845143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Bug Patterns</a:t>
            </a:r>
            <a:endParaRPr kumimoji="1" lang="zh-CN" altLang="en-US" dirty="0"/>
          </a:p>
        </p:txBody>
      </p:sp>
      <p:sp>
        <p:nvSpPr>
          <p:cNvPr id="16" name="圆柱体 15">
            <a:extLst>
              <a:ext uri="{FF2B5EF4-FFF2-40B4-BE49-F238E27FC236}">
                <a16:creationId xmlns:a16="http://schemas.microsoft.com/office/drawing/2014/main" id="{729A1537-F89F-144C-BBEE-A26AEE953D50}"/>
              </a:ext>
            </a:extLst>
          </p:cNvPr>
          <p:cNvSpPr/>
          <p:nvPr/>
        </p:nvSpPr>
        <p:spPr>
          <a:xfrm>
            <a:off x="5499777" y="3741008"/>
            <a:ext cx="2029924" cy="77719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API Dependencies Graph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EF767D-7BFE-7F46-9EDB-DA86162F9E78}"/>
              </a:ext>
            </a:extLst>
          </p:cNvPr>
          <p:cNvSpPr/>
          <p:nvPr/>
        </p:nvSpPr>
        <p:spPr>
          <a:xfrm>
            <a:off x="5424878" y="2081074"/>
            <a:ext cx="2179722" cy="58274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API Dependencies Analyzer 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2DA3CE-3A56-A841-81FE-C7E64ED65651}"/>
              </a:ext>
            </a:extLst>
          </p:cNvPr>
          <p:cNvSpPr/>
          <p:nvPr/>
        </p:nvSpPr>
        <p:spPr>
          <a:xfrm>
            <a:off x="3178068" y="4864381"/>
            <a:ext cx="1882111" cy="60089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Fuzz Target Generator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F02F51EC-8FC0-304A-BA62-D884F4875B5D}"/>
              </a:ext>
            </a:extLst>
          </p:cNvPr>
          <p:cNvSpPr/>
          <p:nvPr/>
        </p:nvSpPr>
        <p:spPr>
          <a:xfrm>
            <a:off x="5412720" y="4855683"/>
            <a:ext cx="1393554" cy="60503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Synthesize Program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02D927-BDCA-BF45-95A1-5A57BDE71EB6}"/>
              </a:ext>
            </a:extLst>
          </p:cNvPr>
          <p:cNvSpPr/>
          <p:nvPr/>
        </p:nvSpPr>
        <p:spPr>
          <a:xfrm>
            <a:off x="7114649" y="4860247"/>
            <a:ext cx="1721126" cy="60503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Program Under Test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8460D3F-1546-814B-B630-305179339270}"/>
              </a:ext>
            </a:extLst>
          </p:cNvPr>
          <p:cNvGrpSpPr/>
          <p:nvPr/>
        </p:nvGrpSpPr>
        <p:grpSpPr>
          <a:xfrm>
            <a:off x="9081708" y="4874055"/>
            <a:ext cx="698500" cy="982364"/>
            <a:chOff x="10684016" y="2613317"/>
            <a:chExt cx="895050" cy="1277348"/>
          </a:xfrm>
        </p:grpSpPr>
        <p:pic>
          <p:nvPicPr>
            <p:cNvPr id="23" name="Picture 2" descr="Image result for lady bugs icon">
              <a:extLst>
                <a:ext uri="{FF2B5EF4-FFF2-40B4-BE49-F238E27FC236}">
                  <a16:creationId xmlns:a16="http://schemas.microsoft.com/office/drawing/2014/main" id="{31E2B47D-37FB-4641-A887-184FDB4E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2165" y="2613317"/>
              <a:ext cx="758752" cy="758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4258F57C-E54B-E547-8F5B-61227FCAA449}"/>
                </a:ext>
              </a:extLst>
            </p:cNvPr>
            <p:cNvSpPr txBox="1"/>
            <p:nvPr/>
          </p:nvSpPr>
          <p:spPr>
            <a:xfrm>
              <a:off x="10684016" y="3429000"/>
              <a:ext cx="895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Bugs</a:t>
              </a:r>
            </a:p>
          </p:txBody>
        </p:sp>
      </p:grpSp>
      <p:sp>
        <p:nvSpPr>
          <p:cNvPr id="25" name="圆柱体 24">
            <a:extLst>
              <a:ext uri="{FF2B5EF4-FFF2-40B4-BE49-F238E27FC236}">
                <a16:creationId xmlns:a16="http://schemas.microsoft.com/office/drawing/2014/main" id="{F47D1B6E-22C0-8A41-92C5-472B32C350B5}"/>
              </a:ext>
            </a:extLst>
          </p:cNvPr>
          <p:cNvSpPr/>
          <p:nvPr/>
        </p:nvSpPr>
        <p:spPr>
          <a:xfrm>
            <a:off x="3178068" y="3734663"/>
            <a:ext cx="1882108" cy="783541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Sensitive Operation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710364A-45E8-504A-A646-ADE49B4176FE}"/>
              </a:ext>
            </a:extLst>
          </p:cNvPr>
          <p:cNvCxnSpPr>
            <a:cxnSpLocks/>
            <a:stCxn id="4" idx="2"/>
            <a:endCxn id="25" idx="1"/>
          </p:cNvCxnSpPr>
          <p:nvPr/>
        </p:nvCxnSpPr>
        <p:spPr>
          <a:xfrm flipH="1">
            <a:off x="4119122" y="2663821"/>
            <a:ext cx="3" cy="107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2E80A02-600E-2E41-ADDC-7E1DACD4460E}"/>
              </a:ext>
            </a:extLst>
          </p:cNvPr>
          <p:cNvCxnSpPr>
            <a:cxnSpLocks/>
            <a:stCxn id="17" idx="2"/>
            <a:endCxn id="16" idx="1"/>
          </p:cNvCxnSpPr>
          <p:nvPr/>
        </p:nvCxnSpPr>
        <p:spPr>
          <a:xfrm>
            <a:off x="6514739" y="2663821"/>
            <a:ext cx="0" cy="107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4EEEB91-E913-4D46-8911-04114C3C844F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1562680" y="4579806"/>
            <a:ext cx="2556444" cy="28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CBCE315-EE8B-9F49-8A31-CE56558ED5B7}"/>
              </a:ext>
            </a:extLst>
          </p:cNvPr>
          <p:cNvCxnSpPr>
            <a:cxnSpLocks/>
            <a:stCxn id="25" idx="3"/>
            <a:endCxn id="18" idx="0"/>
          </p:cNvCxnSpPr>
          <p:nvPr/>
        </p:nvCxnSpPr>
        <p:spPr>
          <a:xfrm>
            <a:off x="4119122" y="4518204"/>
            <a:ext cx="2" cy="34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A4B9BCA-AB80-FD43-8B5B-8147B0CFDA22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4119124" y="4518204"/>
            <a:ext cx="2395615" cy="34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0FAC92A2-8354-C54B-82EB-590535F104D7}"/>
              </a:ext>
            </a:extLst>
          </p:cNvPr>
          <p:cNvSpPr/>
          <p:nvPr/>
        </p:nvSpPr>
        <p:spPr>
          <a:xfrm>
            <a:off x="2955121" y="2851998"/>
            <a:ext cx="4649479" cy="60503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Static Analysis</a:t>
            </a:r>
            <a:endParaRPr kumimoji="1" lang="zh-CN" altLang="en-US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F6C7EC4-E2E6-6A48-8EA7-2095D3B22B77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119125" y="1871422"/>
            <a:ext cx="1164003" cy="18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2AB75405-D11F-144F-80D0-39222029F604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5283128" y="1871422"/>
            <a:ext cx="1231611" cy="20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30D0FC3-406E-7B4B-9651-5256B262F4A2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060179" y="5158199"/>
            <a:ext cx="352541" cy="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49E33F7-C02D-6A40-8AA7-F89E6DB5309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6806274" y="5158199"/>
            <a:ext cx="308375" cy="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476B85BB-594E-DA48-98F4-7C36A1189606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8835775" y="5162764"/>
            <a:ext cx="299117" cy="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9E4BEC90-B651-5648-9DED-58A0B104EBC9}"/>
              </a:ext>
            </a:extLst>
          </p:cNvPr>
          <p:cNvSpPr/>
          <p:nvPr/>
        </p:nvSpPr>
        <p:spPr>
          <a:xfrm>
            <a:off x="403601" y="2851998"/>
            <a:ext cx="2318158" cy="60503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</a:t>
            </a:r>
            <a:r>
              <a:rPr lang="en" altLang="zh-CN"/>
              <a:t>ummarize</a:t>
            </a:r>
            <a:endParaRPr kumimoji="1" lang="zh-CN" altLang="en-US" dirty="0"/>
          </a:p>
        </p:txBody>
      </p:sp>
      <p:sp>
        <p:nvSpPr>
          <p:cNvPr id="1038" name="云形 1037">
            <a:extLst>
              <a:ext uri="{FF2B5EF4-FFF2-40B4-BE49-F238E27FC236}">
                <a16:creationId xmlns:a16="http://schemas.microsoft.com/office/drawing/2014/main" id="{707376DB-0388-8C44-82D4-9859080D4379}"/>
              </a:ext>
            </a:extLst>
          </p:cNvPr>
          <p:cNvSpPr/>
          <p:nvPr/>
        </p:nvSpPr>
        <p:spPr>
          <a:xfrm>
            <a:off x="592753" y="583950"/>
            <a:ext cx="1939854" cy="914400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RustSec</a:t>
            </a:r>
            <a:endParaRPr kumimoji="1"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986C4F6-FDB6-5542-A1C9-832688A65782}"/>
              </a:ext>
            </a:extLst>
          </p:cNvPr>
          <p:cNvCxnSpPr>
            <a:cxnSpLocks/>
            <a:stCxn id="1038" idx="1"/>
            <a:endCxn id="78" idx="0"/>
          </p:cNvCxnSpPr>
          <p:nvPr/>
        </p:nvCxnSpPr>
        <p:spPr>
          <a:xfrm>
            <a:off x="1562680" y="1497376"/>
            <a:ext cx="0" cy="135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5F28D16-76C8-594D-9E90-A65AD7F498BC}"/>
              </a:ext>
            </a:extLst>
          </p:cNvPr>
          <p:cNvCxnSpPr>
            <a:cxnSpLocks/>
            <a:stCxn id="78" idx="2"/>
            <a:endCxn id="14" idx="1"/>
          </p:cNvCxnSpPr>
          <p:nvPr/>
        </p:nvCxnSpPr>
        <p:spPr>
          <a:xfrm>
            <a:off x="1562680" y="3457030"/>
            <a:ext cx="0" cy="2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79BB04C-2649-2143-8252-790B6E26373B}"/>
              </a:ext>
            </a:extLst>
          </p:cNvPr>
          <p:cNvSpPr txBox="1"/>
          <p:nvPr/>
        </p:nvSpPr>
        <p:spPr>
          <a:xfrm>
            <a:off x="7967158" y="394133"/>
            <a:ext cx="3940589" cy="424731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New Features: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We have studied the characteristics of memory safety issues in Rust, and summarized several bug patterns.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We use static analysis to identify sensitive operations in APIs that are likely to lead to memory safety issues.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buggy API sequences can be explored via bug-driven program synthesize, based on analyzed sensitive operations and bug patterns.</a:t>
            </a:r>
          </a:p>
          <a:p>
            <a:pPr marL="342900" indent="-342900">
              <a:buFontTx/>
              <a:buAutoNum type="arabicPeriod"/>
            </a:pPr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</a:rPr>
              <a:t>Support polymorphic APIs, such as</a:t>
            </a:r>
            <a:r>
              <a:rPr kumimoji="1" lang="zh-CN" altLang="en-US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</a:rPr>
              <a:t>generics types, trait object, and macro APIs</a:t>
            </a: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D51038E-9F33-F042-B7FB-B026AAE58E8F}"/>
              </a:ext>
            </a:extLst>
          </p:cNvPr>
          <p:cNvCxnSpPr>
            <a:cxnSpLocks/>
            <a:stCxn id="69" idx="1"/>
            <a:endCxn id="19" idx="2"/>
          </p:cNvCxnSpPr>
          <p:nvPr/>
        </p:nvCxnSpPr>
        <p:spPr>
          <a:xfrm flipV="1">
            <a:off x="6109497" y="5460715"/>
            <a:ext cx="0" cy="3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柱体 65">
            <a:extLst>
              <a:ext uri="{FF2B5EF4-FFF2-40B4-BE49-F238E27FC236}">
                <a16:creationId xmlns:a16="http://schemas.microsoft.com/office/drawing/2014/main" id="{E68EDFC0-B2D6-5E44-8F76-B4836F1B9D45}"/>
              </a:ext>
            </a:extLst>
          </p:cNvPr>
          <p:cNvSpPr/>
          <p:nvPr/>
        </p:nvSpPr>
        <p:spPr>
          <a:xfrm>
            <a:off x="4429141" y="5762834"/>
            <a:ext cx="1038757" cy="845143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Generics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69" name="圆柱体 68">
            <a:extLst>
              <a:ext uri="{FF2B5EF4-FFF2-40B4-BE49-F238E27FC236}">
                <a16:creationId xmlns:a16="http://schemas.microsoft.com/office/drawing/2014/main" id="{EA443117-AC9D-044C-95E0-C8B1C75B59F5}"/>
              </a:ext>
            </a:extLst>
          </p:cNvPr>
          <p:cNvSpPr/>
          <p:nvPr/>
        </p:nvSpPr>
        <p:spPr>
          <a:xfrm>
            <a:off x="5627034" y="5762833"/>
            <a:ext cx="964926" cy="845143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Trait Object</a:t>
            </a:r>
            <a:endParaRPr kumimoji="1" lang="zh-CN" altLang="en-US" dirty="0"/>
          </a:p>
        </p:txBody>
      </p:sp>
      <p:sp>
        <p:nvSpPr>
          <p:cNvPr id="70" name="圆柱体 69">
            <a:extLst>
              <a:ext uri="{FF2B5EF4-FFF2-40B4-BE49-F238E27FC236}">
                <a16:creationId xmlns:a16="http://schemas.microsoft.com/office/drawing/2014/main" id="{9AD709A7-5B4B-0E46-9D79-B053E8A415F6}"/>
              </a:ext>
            </a:extLst>
          </p:cNvPr>
          <p:cNvSpPr/>
          <p:nvPr/>
        </p:nvSpPr>
        <p:spPr>
          <a:xfrm>
            <a:off x="6726271" y="5762833"/>
            <a:ext cx="964927" cy="845143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Macros</a:t>
            </a:r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7283AF21-5F17-6245-94BA-AE15C1121BCC}"/>
              </a:ext>
            </a:extLst>
          </p:cNvPr>
          <p:cNvCxnSpPr>
            <a:cxnSpLocks/>
            <a:stCxn id="70" idx="1"/>
            <a:endCxn id="19" idx="2"/>
          </p:cNvCxnSpPr>
          <p:nvPr/>
        </p:nvCxnSpPr>
        <p:spPr>
          <a:xfrm flipH="1" flipV="1">
            <a:off x="6109497" y="5460715"/>
            <a:ext cx="1099238" cy="3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04B370-213C-E745-88C2-31E534814879}"/>
              </a:ext>
            </a:extLst>
          </p:cNvPr>
          <p:cNvCxnSpPr>
            <a:cxnSpLocks/>
            <a:stCxn id="66" idx="1"/>
            <a:endCxn id="19" idx="2"/>
          </p:cNvCxnSpPr>
          <p:nvPr/>
        </p:nvCxnSpPr>
        <p:spPr>
          <a:xfrm flipV="1">
            <a:off x="4948520" y="5460715"/>
            <a:ext cx="1160977" cy="3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2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898FCD-911F-3747-B9EC-5D1B8A9C7B60}"/>
              </a:ext>
            </a:extLst>
          </p:cNvPr>
          <p:cNvSpPr txBox="1"/>
          <p:nvPr/>
        </p:nvSpPr>
        <p:spPr>
          <a:xfrm>
            <a:off x="431514" y="236305"/>
            <a:ext cx="32095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600" b="1" dirty="0"/>
              <a:t>Motivating Example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A62969-AA63-CB46-8043-B5FCE9309393}"/>
              </a:ext>
            </a:extLst>
          </p:cNvPr>
          <p:cNvSpPr/>
          <p:nvPr/>
        </p:nvSpPr>
        <p:spPr>
          <a:xfrm>
            <a:off x="6096000" y="934302"/>
            <a:ext cx="5791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impl</a:t>
            </a:r>
            <a:r>
              <a:rPr lang="en" altLang="zh-CN" sz="1600" dirty="0">
                <a:latin typeface="Menlo" panose="020B0609030804020204" pitchFamily="49" charset="0"/>
              </a:rPr>
              <a:t>&lt;T&gt; </a:t>
            </a:r>
            <a:r>
              <a:rPr lang="en" altLang="zh-CN" sz="1600" dirty="0">
                <a:solidFill>
                  <a:srgbClr val="4EC9B0"/>
                </a:solidFill>
                <a:latin typeface="Menlo" panose="020B0609030804020204" pitchFamily="49" charset="0"/>
              </a:rPr>
              <a:t>Queue</a:t>
            </a:r>
            <a:r>
              <a:rPr lang="en" altLang="zh-CN" sz="1600" dirty="0">
                <a:latin typeface="Menlo" panose="020B0609030804020204" pitchFamily="49" charset="0"/>
              </a:rPr>
              <a:t>&lt;T&gt; {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fn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push</a:t>
            </a:r>
            <a:r>
              <a:rPr lang="en" altLang="zh-CN" sz="1600" dirty="0">
                <a:latin typeface="Menlo" panose="020B0609030804020204" pitchFamily="49" charset="0"/>
              </a:rPr>
              <a:t>(&amp;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mut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" altLang="zh-CN" sz="1600" dirty="0">
                <a:latin typeface="Menlo" panose="020B0609030804020204" pitchFamily="49" charset="0"/>
              </a:rPr>
              <a:t>, item: T) {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" altLang="zh-CN" sz="1600" dirty="0" err="1">
                <a:latin typeface="Menlo" panose="020B0609030804020204" pitchFamily="49" charset="0"/>
              </a:rPr>
              <a:t>.qdata.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push</a:t>
            </a:r>
            <a:r>
              <a:rPr lang="en" altLang="zh-CN" sz="1600" dirty="0">
                <a:latin typeface="Menlo" panose="020B0609030804020204" pitchFamily="49" charset="0"/>
              </a:rPr>
              <a:t>(item);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}</a:t>
            </a:r>
          </a:p>
          <a:p>
            <a:b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fn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pop</a:t>
            </a:r>
            <a:r>
              <a:rPr lang="en" altLang="zh-CN" sz="1600" dirty="0">
                <a:latin typeface="Menlo" panose="020B0609030804020204" pitchFamily="49" charset="0"/>
              </a:rPr>
              <a:t>(&amp;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" altLang="zh-CN" sz="1600" dirty="0">
                <a:latin typeface="Menlo" panose="020B0609030804020204" pitchFamily="49" charset="0"/>
              </a:rPr>
              <a:t>) -&gt;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zh-CN" sz="1600" dirty="0">
                <a:latin typeface="Menlo" panose="020B0609030804020204" pitchFamily="49" charset="0"/>
              </a:rPr>
              <a:t>&lt;T&gt; {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l =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" altLang="zh-CN" sz="1600" dirty="0" err="1">
                <a:latin typeface="Menlo" panose="020B0609030804020204" pitchFamily="49" charset="0"/>
              </a:rPr>
              <a:t>.qdata.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CN" sz="16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zh-CN" sz="1600" dirty="0">
                <a:latin typeface="Menlo" panose="020B0609030804020204" pitchFamily="49" charset="0"/>
              </a:rPr>
              <a:t> l &gt;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raw = 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                &amp;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" altLang="zh-CN" sz="1600" dirty="0" err="1">
                <a:latin typeface="Menlo" panose="020B0609030804020204" pitchFamily="49" charset="0"/>
              </a:rPr>
              <a:t>.qdata</a:t>
            </a:r>
            <a:r>
              <a:rPr lang="en" altLang="zh-CN" sz="1600" dirty="0">
                <a:latin typeface="Menlo" panose="020B0609030804020204" pitchFamily="49" charset="0"/>
              </a:rPr>
              <a:t> as *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Vec</a:t>
            </a:r>
            <a:r>
              <a:rPr lang="en" altLang="zh-CN" sz="1600" dirty="0">
                <a:latin typeface="Menlo" panose="020B0609030804020204" pitchFamily="49" charset="0"/>
              </a:rPr>
              <a:t>&lt;T&gt; 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                            as *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mut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Vec</a:t>
            </a:r>
            <a:r>
              <a:rPr lang="en" altLang="zh-CN" sz="1600" dirty="0">
                <a:latin typeface="Menlo" panose="020B0609030804020204" pitchFamily="49" charset="0"/>
              </a:rPr>
              <a:t>&lt;T&gt;;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unsafe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latin typeface="Menlo" panose="020B0609030804020204" pitchFamily="49" charset="0"/>
              </a:rPr>
              <a:t> v = (*raw).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remove</a:t>
            </a:r>
            <a:r>
              <a:rPr lang="en" altLang="zh-CN" sz="1600" dirty="0"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</a:t>
            </a:r>
            <a:r>
              <a:rPr lang="en" altLang="zh-CN" sz="1600" dirty="0">
                <a:latin typeface="Menlo" panose="020B0609030804020204" pitchFamily="49" charset="0"/>
              </a:rPr>
              <a:t>Some(v)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        }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    } </a:t>
            </a:r>
            <a:r>
              <a:rPr lang="en" altLang="zh-CN" sz="16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        None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    }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}</a:t>
            </a:r>
            <a:br>
              <a:rPr lang="en" altLang="zh-CN" sz="1600" dirty="0">
                <a:latin typeface="Menlo" panose="020B0609030804020204" pitchFamily="49" charset="0"/>
              </a:rPr>
            </a:br>
            <a:r>
              <a:rPr lang="en" altLang="zh-CN" sz="1600" dirty="0">
                <a:latin typeface="Menlo" panose="020B0609030804020204" pitchFamily="49" charset="0"/>
              </a:rPr>
              <a:t>}</a:t>
            </a:r>
            <a:endParaRPr lang="en" altLang="zh-CN" sz="16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976222-0D25-4149-B070-BB8841EB99DF}"/>
              </a:ext>
            </a:extLst>
          </p:cNvPr>
          <p:cNvSpPr/>
          <p:nvPr/>
        </p:nvSpPr>
        <p:spPr>
          <a:xfrm>
            <a:off x="431513" y="934302"/>
            <a:ext cx="55274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4EC9B0"/>
                </a:solidFill>
                <a:latin typeface="Menlo" panose="020B0609030804020204" pitchFamily="49" charset="0"/>
              </a:rPr>
              <a:t>Queue</a:t>
            </a:r>
            <a:r>
              <a:rPr lang="en" altLang="zh-CN" sz="1600" dirty="0">
                <a:latin typeface="Menlo" panose="020B0609030804020204" pitchFamily="49" charset="0"/>
              </a:rPr>
              <a:t>&lt;T&gt; {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 err="1">
                <a:latin typeface="Menlo" panose="020B0609030804020204" pitchFamily="49" charset="0"/>
              </a:rPr>
              <a:t>qdata</a:t>
            </a:r>
            <a:r>
              <a:rPr lang="en" altLang="zh-CN" sz="1600" dirty="0">
                <a:latin typeface="Menlo" panose="020B0609030804020204" pitchFamily="49" charset="0"/>
              </a:rPr>
              <a:t>: 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Vec</a:t>
            </a:r>
            <a:r>
              <a:rPr lang="en" altLang="zh-CN" sz="1600" dirty="0">
                <a:latin typeface="Menlo" panose="020B0609030804020204" pitchFamily="49" charset="0"/>
              </a:rPr>
              <a:t>&lt;T&gt;,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} </a:t>
            </a:r>
          </a:p>
          <a:p>
            <a:endParaRPr lang="en" altLang="zh-CN" sz="16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impl</a:t>
            </a:r>
            <a:r>
              <a:rPr lang="en" altLang="zh-CN" sz="1600" dirty="0">
                <a:latin typeface="Menlo" panose="020B0609030804020204" pitchFamily="49" charset="0"/>
              </a:rPr>
              <a:t>&lt;T&gt; </a:t>
            </a:r>
            <a:r>
              <a:rPr lang="en" altLang="zh-CN" sz="1600" dirty="0">
                <a:solidFill>
                  <a:srgbClr val="4EC9B0"/>
                </a:solidFill>
                <a:latin typeface="Menlo" panose="020B0609030804020204" pitchFamily="49" charset="0"/>
              </a:rPr>
              <a:t>Queue</a:t>
            </a:r>
            <a:r>
              <a:rPr lang="en" altLang="zh-CN" sz="1600" dirty="0">
                <a:latin typeface="Menlo" panose="020B0609030804020204" pitchFamily="49" charset="0"/>
              </a:rPr>
              <a:t>&lt;T&gt; {</a:t>
            </a:r>
          </a:p>
          <a:p>
            <a:endParaRPr lang="en" altLang="zh-CN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fn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latin typeface="Menlo" panose="020B0609030804020204" pitchFamily="49" charset="0"/>
              </a:rPr>
              <a:t>() -&gt;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    Queue { 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        </a:t>
            </a:r>
            <a:r>
              <a:rPr lang="en" altLang="zh-CN" sz="1600" dirty="0" err="1">
                <a:latin typeface="Menlo" panose="020B0609030804020204" pitchFamily="49" charset="0"/>
              </a:rPr>
              <a:t>qdata</a:t>
            </a:r>
            <a:r>
              <a:rPr lang="en" altLang="zh-CN" sz="1600" dirty="0">
                <a:latin typeface="Menlo" panose="020B0609030804020204" pitchFamily="49" charset="0"/>
              </a:rPr>
              <a:t>: 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Vec</a:t>
            </a:r>
            <a:r>
              <a:rPr lang="en" altLang="zh-CN" sz="1600" dirty="0">
                <a:latin typeface="Menlo" panose="020B0609030804020204" pitchFamily="49" charset="0"/>
              </a:rPr>
              <a:t>::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latin typeface="Menlo" panose="020B0609030804020204" pitchFamily="49" charset="0"/>
              </a:rPr>
              <a:t>() 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CN" sz="1600" dirty="0">
                <a:latin typeface="Menlo" panose="020B0609030804020204" pitchFamily="49" charset="0"/>
              </a:rPr>
              <a:t>}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}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pub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fn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peek</a:t>
            </a:r>
            <a:r>
              <a:rPr lang="en" altLang="zh-CN" sz="1600" dirty="0">
                <a:latin typeface="Menlo" panose="020B0609030804020204" pitchFamily="49" charset="0"/>
              </a:rPr>
              <a:t>(&amp;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" altLang="zh-CN" sz="1600" dirty="0">
                <a:latin typeface="Menlo" panose="020B0609030804020204" pitchFamily="49" charset="0"/>
              </a:rPr>
              <a:t>) -&gt;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zh-CN" sz="1600" dirty="0">
                <a:latin typeface="Menlo" panose="020B0609030804020204" pitchFamily="49" charset="0"/>
              </a:rPr>
              <a:t>&lt;&amp;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mut</a:t>
            </a:r>
            <a:r>
              <a:rPr lang="en" altLang="zh-CN" sz="1600" dirty="0">
                <a:latin typeface="Menlo" panose="020B0609030804020204" pitchFamily="49" charset="0"/>
              </a:rPr>
              <a:t> T&gt; {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CN" sz="16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!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" altLang="zh-CN" sz="1600" dirty="0" err="1">
                <a:latin typeface="Menlo" panose="020B0609030804020204" pitchFamily="49" charset="0"/>
              </a:rPr>
              <a:t>.qdata.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is_empty</a:t>
            </a:r>
            <a:r>
              <a:rPr lang="en" altLang="zh-CN" sz="1600" dirty="0"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raw = 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    </a:t>
            </a:r>
            <a:r>
              <a:rPr lang="en" altLang="zh-CN" sz="1600" dirty="0">
                <a:latin typeface="Menlo" panose="020B0609030804020204" pitchFamily="49" charset="0"/>
              </a:rPr>
              <a:t>&amp;</a:t>
            </a:r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self</a:t>
            </a:r>
            <a:r>
              <a:rPr lang="en" altLang="zh-CN" sz="1600" dirty="0" err="1">
                <a:latin typeface="Menlo" panose="020B0609030804020204" pitchFamily="49" charset="0"/>
              </a:rPr>
              <a:t>.qdata</a:t>
            </a:r>
            <a:r>
              <a:rPr lang="en" altLang="zh-CN" sz="1600" dirty="0"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latin typeface="Menlo" panose="020B0609030804020204" pitchFamily="49" charset="0"/>
              </a:rPr>
              <a:t>] as *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                               </a:t>
            </a:r>
            <a:r>
              <a:rPr lang="en" altLang="zh-CN" sz="1600" dirty="0">
                <a:latin typeface="Menlo" panose="020B0609030804020204" pitchFamily="49" charset="0"/>
              </a:rPr>
              <a:t>as *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mut</a:t>
            </a:r>
            <a:r>
              <a:rPr lang="en" altLang="zh-CN" sz="1600" dirty="0">
                <a:latin typeface="Menlo" panose="020B0609030804020204" pitchFamily="49" charset="0"/>
              </a:rPr>
              <a:t> T;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unsafe</a:t>
            </a:r>
            <a:r>
              <a:rPr lang="en" altLang="zh-CN" sz="1600" dirty="0">
                <a:latin typeface="Menlo" panose="020B0609030804020204" pitchFamily="49" charset="0"/>
              </a:rPr>
              <a:t> { Some(&amp;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mut</a:t>
            </a:r>
            <a:r>
              <a:rPr lang="en" altLang="zh-CN" sz="1600" dirty="0">
                <a:latin typeface="Menlo" panose="020B0609030804020204" pitchFamily="49" charset="0"/>
              </a:rPr>
              <a:t> *raw) }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CN" sz="1600" dirty="0">
                <a:latin typeface="Menlo" panose="020B0609030804020204" pitchFamily="49" charset="0"/>
              </a:rPr>
              <a:t>} </a:t>
            </a:r>
            <a:r>
              <a:rPr lang="en" altLang="zh-CN" sz="16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        None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    }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    }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20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898FCD-911F-3747-B9EC-5D1B8A9C7B60}"/>
              </a:ext>
            </a:extLst>
          </p:cNvPr>
          <p:cNvSpPr txBox="1"/>
          <p:nvPr/>
        </p:nvSpPr>
        <p:spPr>
          <a:xfrm>
            <a:off x="431514" y="236305"/>
            <a:ext cx="35076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600" b="1" dirty="0"/>
              <a:t>Naive Test Generation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BD8274-29B2-7841-98FD-1A715738B5EF}"/>
              </a:ext>
            </a:extLst>
          </p:cNvPr>
          <p:cNvSpPr/>
          <p:nvPr/>
        </p:nvSpPr>
        <p:spPr>
          <a:xfrm>
            <a:off x="431514" y="975433"/>
            <a:ext cx="1085783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fn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test1</a:t>
            </a:r>
            <a:r>
              <a:rPr lang="en" altLang="zh-CN" sz="1600" dirty="0"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mut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q: Queue&lt;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latin typeface="Menlo" panose="020B0609030804020204" pitchFamily="49" charset="0"/>
              </a:rPr>
              <a:t>&gt; = Queue::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    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_ = 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pop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</a:p>
          <a:p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    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_ = 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peek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}</a:t>
            </a:r>
          </a:p>
          <a:p>
            <a:endParaRPr lang="en" altLang="zh-CN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fn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test2</a:t>
            </a:r>
            <a:r>
              <a:rPr lang="en" altLang="zh-CN" sz="1600" dirty="0"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mut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q: Queue&lt;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latin typeface="Menlo" panose="020B0609030804020204" pitchFamily="49" charset="0"/>
              </a:rPr>
              <a:t>&gt; = Queue::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_ = 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push</a:t>
            </a:r>
            <a:r>
              <a:rPr lang="en" altLang="zh-CN" sz="1600" dirty="0">
                <a:latin typeface="Menlo" panose="020B0609030804020204" pitchFamily="49" charset="0"/>
              </a:rPr>
              <a:t>(10);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_ = 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pop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}</a:t>
            </a:r>
          </a:p>
          <a:p>
            <a:endParaRPr lang="en" altLang="zh-CN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fn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test3</a:t>
            </a:r>
            <a:r>
              <a:rPr lang="en" altLang="zh-CN" sz="1600" dirty="0"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    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mut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q: Queue&lt;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latin typeface="Menlo" panose="020B0609030804020204" pitchFamily="49" charset="0"/>
              </a:rPr>
              <a:t>&gt; = Queue::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_ = 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peek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_ = 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push</a:t>
            </a:r>
            <a:r>
              <a:rPr lang="en" altLang="zh-CN" sz="1600" dirty="0">
                <a:latin typeface="Menlo" panose="020B0609030804020204" pitchFamily="49" charset="0"/>
              </a:rPr>
              <a:t>(10);</a:t>
            </a:r>
          </a:p>
          <a:p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    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_ = 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push</a:t>
            </a:r>
            <a:r>
              <a:rPr lang="en" altLang="zh-CN" sz="1600" dirty="0">
                <a:latin typeface="Menlo" panose="020B0609030804020204" pitchFamily="49" charset="0"/>
              </a:rPr>
              <a:t>(20);</a:t>
            </a:r>
          </a:p>
          <a:p>
            <a:r>
              <a:rPr lang="en" altLang="zh-CN" sz="1600" dirty="0">
                <a:latin typeface="Menlo" panose="020B0609030804020204" pitchFamily="49" charset="0"/>
              </a:rPr>
              <a:t>}</a:t>
            </a:r>
          </a:p>
          <a:p>
            <a:endParaRPr lang="en" altLang="zh-CN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fn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test4</a:t>
            </a:r>
            <a:r>
              <a:rPr lang="en" altLang="zh-CN" sz="1600" dirty="0">
                <a:latin typeface="Menlo" panose="020B0609030804020204" pitchFamily="49" charset="0"/>
              </a:rPr>
              <a:t>() </a:t>
            </a:r>
          </a:p>
          <a:p>
            <a:endParaRPr lang="en" altLang="zh-CN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600" dirty="0">
                <a:latin typeface="Menlo" panose="020B0609030804020204" pitchFamily="49" charset="0"/>
              </a:rPr>
              <a:t>…</a:t>
            </a:r>
            <a:endParaRPr lang="en" altLang="zh-CN" sz="16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缺角矩形 3">
            <a:extLst>
              <a:ext uri="{FF2B5EF4-FFF2-40B4-BE49-F238E27FC236}">
                <a16:creationId xmlns:a16="http://schemas.microsoft.com/office/drawing/2014/main" id="{5612A5B7-33B3-0349-9BFB-DE75A95C205A}"/>
              </a:ext>
            </a:extLst>
          </p:cNvPr>
          <p:cNvSpPr/>
          <p:nvPr/>
        </p:nvSpPr>
        <p:spPr>
          <a:xfrm>
            <a:off x="7122888" y="975433"/>
            <a:ext cx="4637598" cy="1478694"/>
          </a:xfrm>
          <a:prstGeom prst="plaqu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/>
              <a:t>Blind/Inefficient exploration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/>
              <a:t>Low coverage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/>
              <a:t>Lots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 useless tests</a:t>
            </a:r>
          </a:p>
        </p:txBody>
      </p:sp>
    </p:spTree>
    <p:extLst>
      <p:ext uri="{BB962C8B-B14F-4D97-AF65-F5344CB8AC3E}">
        <p14:creationId xmlns:p14="http://schemas.microsoft.com/office/powerpoint/2010/main" val="281876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898FCD-911F-3747-B9EC-5D1B8A9C7B60}"/>
              </a:ext>
            </a:extLst>
          </p:cNvPr>
          <p:cNvSpPr txBox="1"/>
          <p:nvPr/>
        </p:nvSpPr>
        <p:spPr>
          <a:xfrm>
            <a:off x="431514" y="236305"/>
            <a:ext cx="5274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600" b="1" dirty="0"/>
              <a:t>Semantics-aware Test Generation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BD8274-29B2-7841-98FD-1A715738B5EF}"/>
              </a:ext>
            </a:extLst>
          </p:cNvPr>
          <p:cNvSpPr/>
          <p:nvPr/>
        </p:nvSpPr>
        <p:spPr>
          <a:xfrm>
            <a:off x="431514" y="975433"/>
            <a:ext cx="63502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fn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test1</a:t>
            </a:r>
            <a:r>
              <a:rPr lang="en" altLang="zh-CN" sz="1600" dirty="0">
                <a:latin typeface="Menlo" panose="020B0609030804020204" pitchFamily="49" charset="0"/>
              </a:rPr>
              <a:t>() {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mut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q: Queue&lt;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latin typeface="Menlo" panose="020B0609030804020204" pitchFamily="49" charset="0"/>
              </a:rPr>
              <a:t>&gt; = Queue::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    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_ = 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push</a:t>
            </a:r>
            <a:r>
              <a:rPr lang="en" altLang="zh-CN" sz="1600" dirty="0">
                <a:latin typeface="Menlo" panose="020B0609030804020204" pitchFamily="49" charset="0"/>
              </a:rPr>
              <a:t>(10);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_ = 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peek</a:t>
            </a:r>
            <a:r>
              <a:rPr lang="en" altLang="zh-CN" sz="1600" dirty="0">
                <a:latin typeface="Menlo" panose="020B0609030804020204" pitchFamily="49" charset="0"/>
              </a:rPr>
              <a:t>().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unwrap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_  = 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pop</a:t>
            </a:r>
            <a:r>
              <a:rPr lang="en" altLang="zh-CN" sz="1600" dirty="0">
                <a:latin typeface="Menlo" panose="020B0609030804020204" pitchFamily="49" charset="0"/>
              </a:rPr>
              <a:t>(); }</a:t>
            </a:r>
          </a:p>
        </p:txBody>
      </p:sp>
      <p:sp>
        <p:nvSpPr>
          <p:cNvPr id="5" name="缺角矩形 4">
            <a:extLst>
              <a:ext uri="{FF2B5EF4-FFF2-40B4-BE49-F238E27FC236}">
                <a16:creationId xmlns:a16="http://schemas.microsoft.com/office/drawing/2014/main" id="{3429036A-092E-9B4A-9210-99480C9184FF}"/>
              </a:ext>
            </a:extLst>
          </p:cNvPr>
          <p:cNvSpPr/>
          <p:nvPr/>
        </p:nvSpPr>
        <p:spPr>
          <a:xfrm>
            <a:off x="6781800" y="975433"/>
            <a:ext cx="4978686" cy="1478694"/>
          </a:xfrm>
          <a:prstGeom prst="plaqu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kumimoji="1" lang="en-US" altLang="zh-CN" sz="2400" dirty="0"/>
              <a:t>Infer significant sequences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 trigger high coverage: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/>
              <a:t>push() -&gt; peek()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/>
              <a:t>Push() -&gt; pop()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5283C7-00B3-8241-B624-E4FC453F1263}"/>
              </a:ext>
            </a:extLst>
          </p:cNvPr>
          <p:cNvSpPr txBox="1"/>
          <p:nvPr/>
        </p:nvSpPr>
        <p:spPr>
          <a:xfrm>
            <a:off x="431514" y="2454127"/>
            <a:ext cx="43893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600" b="1" dirty="0"/>
              <a:t>Bug-driven Test Generation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5DC923-004D-2545-A7EF-3B119DEDC992}"/>
              </a:ext>
            </a:extLst>
          </p:cNvPr>
          <p:cNvSpPr/>
          <p:nvPr/>
        </p:nvSpPr>
        <p:spPr>
          <a:xfrm>
            <a:off x="431514" y="3178870"/>
            <a:ext cx="63502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fn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test2 </a:t>
            </a:r>
            <a:r>
              <a:rPr lang="en" altLang="zh-CN" sz="1600" dirty="0">
                <a:latin typeface="Menlo" panose="020B0609030804020204" pitchFamily="49" charset="0"/>
              </a:rPr>
              <a:t>() {</a:t>
            </a:r>
            <a:br>
              <a:rPr lang="en" altLang="zh-CN" sz="1600" dirty="0">
                <a:latin typeface="Menlo" panose="020B0609030804020204" pitchFamily="49" charset="0"/>
              </a:rPr>
            </a:b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mut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q: Queue&lt;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1600" dirty="0">
                <a:latin typeface="Menlo" panose="020B0609030804020204" pitchFamily="49" charset="0"/>
              </a:rPr>
              <a:t>&gt; = Queue::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latin typeface="Menlo" panose="020B0609030804020204" pitchFamily="49" charset="0"/>
              </a:rPr>
              <a:t>();    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push</a:t>
            </a:r>
            <a:r>
              <a:rPr lang="en" altLang="zh-CN" sz="1600" dirty="0"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::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from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CE9178"/>
                </a:solidFill>
                <a:latin typeface="Menlo" panose="020B0609030804020204" pitchFamily="49" charset="0"/>
              </a:rPr>
              <a:t>"hello"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r>
              <a:rPr lang="en" altLang="zh-CN" sz="1600" dirty="0">
                <a:latin typeface="Menlo" panose="020B0609030804020204" pitchFamily="49" charset="0"/>
              </a:rPr>
              <a:t>)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;              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e = 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peek</a:t>
            </a:r>
            <a:r>
              <a:rPr lang="en" altLang="zh-CN" sz="1600" dirty="0">
                <a:latin typeface="Menlo" panose="020B0609030804020204" pitchFamily="49" charset="0"/>
              </a:rPr>
              <a:t>().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unwrap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   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pop</a:t>
            </a:r>
            <a:r>
              <a:rPr lang="en" altLang="zh-CN" sz="1600" dirty="0">
                <a:latin typeface="Menlo" panose="020B0609030804020204" pitchFamily="49" charset="0"/>
              </a:rPr>
              <a:t>(); 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                   </a:t>
            </a:r>
            <a:endParaRPr lang="en" altLang="zh-CN" sz="1600" dirty="0">
              <a:latin typeface="Menlo" panose="020B0609030804020204" pitchFamily="49" charset="0"/>
            </a:endParaRPr>
          </a:p>
          <a:p>
            <a:r>
              <a:rPr lang="en" altLang="zh-CN" sz="1600" dirty="0">
                <a:latin typeface="Menlo" panose="020B0609030804020204" pitchFamily="49" charset="0"/>
              </a:rPr>
              <a:t>}</a:t>
            </a:r>
          </a:p>
          <a:p>
            <a:endParaRPr lang="en" altLang="zh-CN" sz="1600" dirty="0">
              <a:latin typeface="Menlo" panose="020B0609030804020204" pitchFamily="49" charset="0"/>
            </a:endParaRPr>
          </a:p>
          <a:p>
            <a:r>
              <a:rPr lang="en" altLang="zh-CN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fn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test3 </a:t>
            </a:r>
            <a:r>
              <a:rPr lang="en" altLang="zh-CN" sz="1600" dirty="0">
                <a:latin typeface="Menlo" panose="020B0609030804020204" pitchFamily="49" charset="0"/>
              </a:rPr>
              <a:t>() {</a:t>
            </a:r>
            <a:br>
              <a:rPr lang="en" altLang="zh-CN" sz="1600" dirty="0">
                <a:latin typeface="Menlo" panose="020B0609030804020204" pitchFamily="49" charset="0"/>
              </a:rPr>
            </a:b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mut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q: Queue&lt;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1600" dirty="0">
                <a:latin typeface="Menlo" panose="020B0609030804020204" pitchFamily="49" charset="0"/>
              </a:rPr>
              <a:t>&gt; = Queue::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latin typeface="Menlo" panose="020B0609030804020204" pitchFamily="49" charset="0"/>
              </a:rPr>
              <a:t>(); 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push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::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from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CE9178"/>
                </a:solidFill>
                <a:latin typeface="Menlo" panose="020B0609030804020204" pitchFamily="49" charset="0"/>
              </a:rPr>
              <a:t>"hello"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));              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" altLang="zh-CN" sz="1600" dirty="0">
                <a:latin typeface="Menlo" panose="020B0609030804020204" pitchFamily="49" charset="0"/>
              </a:rPr>
              <a:t>e = </a:t>
            </a:r>
            <a:r>
              <a:rPr lang="en" altLang="zh-CN" sz="1600" dirty="0" err="1"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peek</a:t>
            </a:r>
            <a:r>
              <a:rPr lang="en" altLang="zh-CN" sz="1600" dirty="0">
                <a:latin typeface="Menlo" panose="020B0609030804020204" pitchFamily="49" charset="0"/>
              </a:rPr>
              <a:t>().</a:t>
            </a:r>
            <a:r>
              <a:rPr lang="en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unwrap</a:t>
            </a:r>
            <a:r>
              <a:rPr lang="en" altLang="zh-CN" sz="1600" dirty="0">
                <a:latin typeface="Menlo" panose="020B0609030804020204" pitchFamily="49" charset="0"/>
              </a:rPr>
              <a:t>();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   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q.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pop</a:t>
            </a:r>
            <a:r>
              <a:rPr lang="en" altLang="zh-CN" sz="1600" dirty="0">
                <a:latin typeface="Menlo" panose="020B0609030804020204" pitchFamily="49" charset="0"/>
              </a:rPr>
              <a:t>(); </a:t>
            </a:r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                   </a:t>
            </a:r>
          </a:p>
          <a:p>
            <a:r>
              <a:rPr lang="en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CN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" altLang="zh-CN" sz="1600" dirty="0">
                <a:latin typeface="Menlo" panose="020B0609030804020204" pitchFamily="49" charset="0"/>
              </a:rPr>
              <a:t>!(</a:t>
            </a:r>
            <a:r>
              <a:rPr lang="en" altLang="zh-CN" sz="1600" dirty="0">
                <a:solidFill>
                  <a:srgbClr val="CE9178"/>
                </a:solidFill>
                <a:latin typeface="Menlo" panose="020B0609030804020204" pitchFamily="49" charset="0"/>
              </a:rPr>
              <a:t>"{}"</a:t>
            </a:r>
            <a:r>
              <a:rPr lang="en" altLang="zh-CN" sz="1600" dirty="0">
                <a:latin typeface="Menlo" panose="020B0609030804020204" pitchFamily="49" charset="0"/>
              </a:rPr>
              <a:t>, *e); </a:t>
            </a:r>
            <a:r>
              <a:rPr lang="en" altLang="zh-CN" sz="1600" dirty="0">
                <a:solidFill>
                  <a:srgbClr val="6A9955"/>
                </a:solidFill>
                <a:latin typeface="Menlo" panose="020B0609030804020204" pitchFamily="49" charset="0"/>
              </a:rPr>
              <a:t>// &lt;- use after free</a:t>
            </a:r>
            <a:endParaRPr lang="en" altLang="zh-CN" sz="1600" dirty="0">
              <a:latin typeface="Menlo" panose="020B0609030804020204" pitchFamily="49" charset="0"/>
            </a:endParaRPr>
          </a:p>
          <a:p>
            <a:r>
              <a:rPr lang="en" altLang="zh-CN" sz="16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缺角矩形 11">
            <a:extLst>
              <a:ext uri="{FF2B5EF4-FFF2-40B4-BE49-F238E27FC236}">
                <a16:creationId xmlns:a16="http://schemas.microsoft.com/office/drawing/2014/main" id="{61680D9A-B269-E94E-BC7B-128A68A31BA0}"/>
              </a:ext>
            </a:extLst>
          </p:cNvPr>
          <p:cNvSpPr/>
          <p:nvPr/>
        </p:nvSpPr>
        <p:spPr>
          <a:xfrm>
            <a:off x="6781799" y="3178870"/>
            <a:ext cx="5194301" cy="1659831"/>
          </a:xfrm>
          <a:prstGeom prst="plaqu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kumimoji="1" lang="en-US" altLang="zh-CN" sz="2400" dirty="0"/>
              <a:t>Consider using different generics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types as parameter. The transfer of ownership and the drop of heap objects are interesting points.</a:t>
            </a:r>
          </a:p>
        </p:txBody>
      </p:sp>
      <p:sp>
        <p:nvSpPr>
          <p:cNvPr id="13" name="缺角矩形 12">
            <a:extLst>
              <a:ext uri="{FF2B5EF4-FFF2-40B4-BE49-F238E27FC236}">
                <a16:creationId xmlns:a16="http://schemas.microsoft.com/office/drawing/2014/main" id="{3050FBB6-E501-514E-AC20-9372A5A13775}"/>
              </a:ext>
            </a:extLst>
          </p:cNvPr>
          <p:cNvSpPr/>
          <p:nvPr/>
        </p:nvSpPr>
        <p:spPr>
          <a:xfrm>
            <a:off x="6781799" y="4948585"/>
            <a:ext cx="5194301" cy="1659831"/>
          </a:xfrm>
          <a:prstGeom prst="plaqu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kumimoji="1" lang="en-US" altLang="zh-CN" sz="2400" dirty="0"/>
              <a:t>Attempt to construct a API sequence and memory usage that violates memory safety.</a:t>
            </a:r>
          </a:p>
        </p:txBody>
      </p:sp>
    </p:spTree>
    <p:extLst>
      <p:ext uri="{BB962C8B-B14F-4D97-AF65-F5344CB8AC3E}">
        <p14:creationId xmlns:p14="http://schemas.microsoft.com/office/powerpoint/2010/main" val="21574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704</Words>
  <Application>Microsoft Macintosh PowerPoint</Application>
  <PresentationFormat>宽屏</PresentationFormat>
  <Paragraphs>113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Menlo</vt:lpstr>
      <vt:lpstr>Times</vt:lpstr>
      <vt:lpstr>Wingdings</vt:lpstr>
      <vt:lpstr>Office 主题​​</vt:lpstr>
      <vt:lpstr>Hunting Bugs in Rust Library via Testing with Bug-Driven Program Synthesis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Hunting Bugs in Rust Library via Program  and Tesing</dc:title>
  <dc:creator>Wen Cheng</dc:creator>
  <cp:lastModifiedBy>Wen Cheng</cp:lastModifiedBy>
  <cp:revision>73</cp:revision>
  <dcterms:created xsi:type="dcterms:W3CDTF">2021-10-25T08:26:29Z</dcterms:created>
  <dcterms:modified xsi:type="dcterms:W3CDTF">2021-10-31T17:26:09Z</dcterms:modified>
</cp:coreProperties>
</file>