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51" r:id="rId2"/>
  </p:sldMasterIdLst>
  <p:notesMasterIdLst>
    <p:notesMasterId r:id="rId20"/>
  </p:notesMasterIdLst>
  <p:sldIdLst>
    <p:sldId id="386" r:id="rId3"/>
    <p:sldId id="348" r:id="rId4"/>
    <p:sldId id="411" r:id="rId5"/>
    <p:sldId id="490" r:id="rId6"/>
    <p:sldId id="491" r:id="rId7"/>
    <p:sldId id="493" r:id="rId8"/>
    <p:sldId id="494" r:id="rId9"/>
    <p:sldId id="495" r:id="rId10"/>
    <p:sldId id="496" r:id="rId11"/>
    <p:sldId id="498" r:id="rId12"/>
    <p:sldId id="497" r:id="rId13"/>
    <p:sldId id="499" r:id="rId14"/>
    <p:sldId id="500" r:id="rId15"/>
    <p:sldId id="501" r:id="rId16"/>
    <p:sldId id="502" r:id="rId17"/>
    <p:sldId id="503" r:id="rId18"/>
    <p:sldId id="504" r:id="rId19"/>
  </p:sldIdLst>
  <p:sldSz cx="12192000" cy="6858000"/>
  <p:notesSz cx="6858000" cy="9144000"/>
  <p:embeddedFontLst>
    <p:embeddedFont>
      <p:font typeface="思源黑体 CN Heavy" panose="02010600030101010101" charset="-122"/>
      <p:bold r:id="rId21"/>
    </p:embeddedFont>
    <p:embeddedFont>
      <p:font typeface="Franklin Gothic Book" panose="020B0503020102020204" pitchFamily="34" charset="0"/>
      <p:regular r:id="rId22"/>
      <p:italic r:id="rId23"/>
    </p:embeddedFont>
    <p:embeddedFont>
      <p:font typeface="Franklin Gothic Medium" panose="020B0603020102020204" pitchFamily="34" charset="0"/>
      <p:regular r:id="rId24"/>
      <p:italic r:id="rId25"/>
    </p:embeddedFont>
    <p:embeddedFont>
      <p:font typeface="等线" panose="02010600030101010101" pitchFamily="2" charset="-122"/>
      <p:regular r:id="rId26"/>
      <p:bold r:id="rId27"/>
    </p:embeddedFont>
    <p:embeddedFont>
      <p:font typeface="等线 Light" panose="02010600030101010101" pitchFamily="2" charset="-122"/>
      <p:regular r:id="rId28"/>
    </p:embeddedFont>
    <p:embeddedFont>
      <p:font typeface="微软雅黑" panose="020B0503020204020204" pitchFamily="34" charset="-122"/>
      <p:regular r:id="rId29"/>
      <p:bold r:id="rId30"/>
    </p:embeddedFont>
  </p:embeddedFontLst>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3C4B"/>
    <a:srgbClr val="A31C2D"/>
    <a:srgbClr val="298CC9"/>
    <a:srgbClr val="90C6E8"/>
    <a:srgbClr val="47A2D9"/>
    <a:srgbClr val="8ED0F2"/>
    <a:srgbClr val="006171"/>
    <a:srgbClr val="EEECE1"/>
    <a:srgbClr val="0097B0"/>
    <a:srgbClr val="6FD5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192" autoAdjust="0"/>
    <p:restoredTop sz="94660"/>
  </p:normalViewPr>
  <p:slideViewPr>
    <p:cSldViewPr snapToGrid="0">
      <p:cViewPr>
        <p:scale>
          <a:sx n="100" d="100"/>
          <a:sy n="100" d="100"/>
        </p:scale>
        <p:origin x="1380" y="390"/>
      </p:cViewPr>
      <p:guideLst>
        <p:guide orient="horz" pos="2160"/>
        <p:guide pos="3840"/>
      </p:guideLst>
    </p:cSldViewPr>
  </p:slideViewPr>
  <p:notesTextViewPr>
    <p:cViewPr>
      <p:scale>
        <a:sx n="3" d="2"/>
        <a:sy n="3" d="2"/>
      </p:scale>
      <p:origin x="0" y="0"/>
    </p:cViewPr>
  </p:notesTextViewPr>
  <p:sorterViewPr>
    <p:cViewPr>
      <p:scale>
        <a:sx n="100" d="100"/>
        <a:sy n="100" d="100"/>
      </p:scale>
      <p:origin x="0" y="-555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3" Type="http://schemas.openxmlformats.org/officeDocument/2006/relationships/slide" Target="slides/slide1.xml"/><Relationship Id="rId21" Type="http://schemas.openxmlformats.org/officeDocument/2006/relationships/font" Target="fonts/font1.fntdata"/><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70A44A-4D38-48A7-9D7C-ECFC6DB5196B}" type="datetimeFigureOut">
              <a:rPr lang="zh-CN" altLang="en-US" smtClean="0"/>
              <a:t>2023/1/31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D9C11C-D04B-4B83-A5E8-D873315BDD39}" type="slidenum">
              <a:rPr lang="zh-CN" altLang="en-US" smtClean="0"/>
              <a:t>‹#›</a:t>
            </a:fld>
            <a:endParaRPr lang="zh-CN" altLang="en-US"/>
          </a:p>
        </p:txBody>
      </p:sp>
    </p:spTree>
    <p:extLst>
      <p:ext uri="{BB962C8B-B14F-4D97-AF65-F5344CB8AC3E}">
        <p14:creationId xmlns:p14="http://schemas.microsoft.com/office/powerpoint/2010/main" val="2932779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t>10</a:t>
            </a:fld>
            <a:endParaRPr lang="zh-CN" altLang="en-US"/>
          </a:p>
        </p:txBody>
      </p:sp>
    </p:spTree>
    <p:extLst>
      <p:ext uri="{BB962C8B-B14F-4D97-AF65-F5344CB8AC3E}">
        <p14:creationId xmlns:p14="http://schemas.microsoft.com/office/powerpoint/2010/main" val="2873298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t>11</a:t>
            </a:fld>
            <a:endParaRPr lang="zh-CN" altLang="en-US"/>
          </a:p>
        </p:txBody>
      </p:sp>
    </p:spTree>
    <p:extLst>
      <p:ext uri="{BB962C8B-B14F-4D97-AF65-F5344CB8AC3E}">
        <p14:creationId xmlns:p14="http://schemas.microsoft.com/office/powerpoint/2010/main" val="1542186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t>12</a:t>
            </a:fld>
            <a:endParaRPr lang="zh-CN" altLang="en-US"/>
          </a:p>
        </p:txBody>
      </p:sp>
    </p:spTree>
    <p:extLst>
      <p:ext uri="{BB962C8B-B14F-4D97-AF65-F5344CB8AC3E}">
        <p14:creationId xmlns:p14="http://schemas.microsoft.com/office/powerpoint/2010/main" val="15295850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t>13</a:t>
            </a:fld>
            <a:endParaRPr lang="zh-CN" altLang="en-US"/>
          </a:p>
        </p:txBody>
      </p:sp>
    </p:spTree>
    <p:extLst>
      <p:ext uri="{BB962C8B-B14F-4D97-AF65-F5344CB8AC3E}">
        <p14:creationId xmlns:p14="http://schemas.microsoft.com/office/powerpoint/2010/main" val="3638315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t>14</a:t>
            </a:fld>
            <a:endParaRPr lang="zh-CN" altLang="en-US"/>
          </a:p>
        </p:txBody>
      </p:sp>
    </p:spTree>
    <p:extLst>
      <p:ext uri="{BB962C8B-B14F-4D97-AF65-F5344CB8AC3E}">
        <p14:creationId xmlns:p14="http://schemas.microsoft.com/office/powerpoint/2010/main" val="25800293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t>15</a:t>
            </a:fld>
            <a:endParaRPr lang="zh-CN" altLang="en-US"/>
          </a:p>
        </p:txBody>
      </p:sp>
    </p:spTree>
    <p:extLst>
      <p:ext uri="{BB962C8B-B14F-4D97-AF65-F5344CB8AC3E}">
        <p14:creationId xmlns:p14="http://schemas.microsoft.com/office/powerpoint/2010/main" val="29384818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t>16</a:t>
            </a:fld>
            <a:endParaRPr lang="zh-CN" altLang="en-US"/>
          </a:p>
        </p:txBody>
      </p:sp>
    </p:spTree>
    <p:extLst>
      <p:ext uri="{BB962C8B-B14F-4D97-AF65-F5344CB8AC3E}">
        <p14:creationId xmlns:p14="http://schemas.microsoft.com/office/powerpoint/2010/main" val="3150936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t>17</a:t>
            </a:fld>
            <a:endParaRPr lang="zh-CN" altLang="en-US"/>
          </a:p>
        </p:txBody>
      </p:sp>
    </p:spTree>
    <p:extLst>
      <p:ext uri="{BB962C8B-B14F-4D97-AF65-F5344CB8AC3E}">
        <p14:creationId xmlns:p14="http://schemas.microsoft.com/office/powerpoint/2010/main" val="1127075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ECE054B-68E7-45EF-8070-F21E5616883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t>3</a:t>
            </a:fld>
            <a:endParaRPr lang="zh-CN" altLang="en-US"/>
          </a:p>
        </p:txBody>
      </p:sp>
    </p:spTree>
    <p:extLst>
      <p:ext uri="{BB962C8B-B14F-4D97-AF65-F5344CB8AC3E}">
        <p14:creationId xmlns:p14="http://schemas.microsoft.com/office/powerpoint/2010/main" val="1204660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t>4</a:t>
            </a:fld>
            <a:endParaRPr lang="zh-CN" altLang="en-US"/>
          </a:p>
        </p:txBody>
      </p:sp>
    </p:spTree>
    <p:extLst>
      <p:ext uri="{BB962C8B-B14F-4D97-AF65-F5344CB8AC3E}">
        <p14:creationId xmlns:p14="http://schemas.microsoft.com/office/powerpoint/2010/main" val="3932044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t>5</a:t>
            </a:fld>
            <a:endParaRPr lang="zh-CN" altLang="en-US"/>
          </a:p>
        </p:txBody>
      </p:sp>
    </p:spTree>
    <p:extLst>
      <p:ext uri="{BB962C8B-B14F-4D97-AF65-F5344CB8AC3E}">
        <p14:creationId xmlns:p14="http://schemas.microsoft.com/office/powerpoint/2010/main" val="998244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t>6</a:t>
            </a:fld>
            <a:endParaRPr lang="zh-CN" altLang="en-US"/>
          </a:p>
        </p:txBody>
      </p:sp>
    </p:spTree>
    <p:extLst>
      <p:ext uri="{BB962C8B-B14F-4D97-AF65-F5344CB8AC3E}">
        <p14:creationId xmlns:p14="http://schemas.microsoft.com/office/powerpoint/2010/main" val="1106114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t>7</a:t>
            </a:fld>
            <a:endParaRPr lang="zh-CN" altLang="en-US"/>
          </a:p>
        </p:txBody>
      </p:sp>
    </p:spTree>
    <p:extLst>
      <p:ext uri="{BB962C8B-B14F-4D97-AF65-F5344CB8AC3E}">
        <p14:creationId xmlns:p14="http://schemas.microsoft.com/office/powerpoint/2010/main" val="507171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t>8</a:t>
            </a:fld>
            <a:endParaRPr lang="zh-CN" altLang="en-US"/>
          </a:p>
        </p:txBody>
      </p:sp>
    </p:spTree>
    <p:extLst>
      <p:ext uri="{BB962C8B-B14F-4D97-AF65-F5344CB8AC3E}">
        <p14:creationId xmlns:p14="http://schemas.microsoft.com/office/powerpoint/2010/main" val="2262986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t>9</a:t>
            </a:fld>
            <a:endParaRPr lang="zh-CN" altLang="en-US"/>
          </a:p>
        </p:txBody>
      </p:sp>
    </p:spTree>
    <p:extLst>
      <p:ext uri="{BB962C8B-B14F-4D97-AF65-F5344CB8AC3E}">
        <p14:creationId xmlns:p14="http://schemas.microsoft.com/office/powerpoint/2010/main" val="1019890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EAA93BF-772A-4C92-B1DC-E6EFAA9B7E24}" type="datetimeFigureOut">
              <a:rPr lang="zh-CN" altLang="en-US" smtClean="0"/>
              <a:t>2023/1/31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77F9130-EB6A-4866-830C-2DB68EFB30B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1"/>
            <a:ext cx="4011084" cy="1162051"/>
          </a:xfrm>
        </p:spPr>
        <p:txBody>
          <a:bodyPr anchor="b"/>
          <a:lstStyle>
            <a:lvl1pPr algn="l">
              <a:defRPr sz="2400" b="1"/>
            </a:lvl1pPr>
          </a:lstStyle>
          <a:p>
            <a:r>
              <a:rPr lang="zh-CN" altLang="en-US"/>
              <a:t>单击此处编辑母版标题样式</a:t>
            </a:r>
          </a:p>
        </p:txBody>
      </p:sp>
      <p:sp>
        <p:nvSpPr>
          <p:cNvPr id="3" name="内容占位符 2"/>
          <p:cNvSpPr>
            <a:spLocks noGrp="1"/>
          </p:cNvSpPr>
          <p:nvPr>
            <p:ph idx="1"/>
          </p:nvPr>
        </p:nvSpPr>
        <p:spPr>
          <a:xfrm>
            <a:off x="4766733" y="273054"/>
            <a:ext cx="6815667" cy="5853113"/>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3" y="1435104"/>
            <a:ext cx="4011084" cy="4691063"/>
          </a:xfrm>
        </p:spPr>
        <p:txBody>
          <a:bodyPr/>
          <a:lstStyle>
            <a:lvl1pPr marL="0" indent="0">
              <a:buNone/>
              <a:defRPr sz="1680"/>
            </a:lvl1pPr>
            <a:lvl2pPr marL="548640" indent="0">
              <a:buNone/>
              <a:defRPr sz="1440"/>
            </a:lvl2pPr>
            <a:lvl3pPr marL="1096645" indent="0">
              <a:buNone/>
              <a:defRPr sz="1200"/>
            </a:lvl3pPr>
            <a:lvl4pPr marL="1645285" indent="0">
              <a:buNone/>
              <a:defRPr sz="1080"/>
            </a:lvl4pPr>
            <a:lvl5pPr marL="2193925" indent="0">
              <a:buNone/>
              <a:defRPr sz="1080"/>
            </a:lvl5pPr>
            <a:lvl6pPr marL="2742565" indent="0">
              <a:buNone/>
              <a:defRPr sz="1080"/>
            </a:lvl6pPr>
            <a:lvl7pPr marL="3290570" indent="0">
              <a:buNone/>
              <a:defRPr sz="1080"/>
            </a:lvl7pPr>
            <a:lvl8pPr marL="3839210" indent="0">
              <a:buNone/>
              <a:defRPr sz="1080"/>
            </a:lvl8pPr>
            <a:lvl9pPr marL="4387850" indent="0">
              <a:buNone/>
              <a:defRPr sz="108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2023/1/31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4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840"/>
            </a:lvl1pPr>
            <a:lvl2pPr marL="548640" indent="0">
              <a:buNone/>
              <a:defRPr sz="3360"/>
            </a:lvl2pPr>
            <a:lvl3pPr marL="1096645" indent="0">
              <a:buNone/>
              <a:defRPr sz="2880"/>
            </a:lvl3pPr>
            <a:lvl4pPr marL="1645285" indent="0">
              <a:buNone/>
              <a:defRPr sz="2400"/>
            </a:lvl4pPr>
            <a:lvl5pPr marL="2193925" indent="0">
              <a:buNone/>
              <a:defRPr sz="2400"/>
            </a:lvl5pPr>
            <a:lvl6pPr marL="2742565" indent="0">
              <a:buNone/>
              <a:defRPr sz="2400"/>
            </a:lvl6pPr>
            <a:lvl7pPr marL="3290570" indent="0">
              <a:buNone/>
              <a:defRPr sz="2400"/>
            </a:lvl7pPr>
            <a:lvl8pPr marL="3839210" indent="0">
              <a:buNone/>
              <a:defRPr sz="2400"/>
            </a:lvl8pPr>
            <a:lvl9pPr marL="4387850" indent="0">
              <a:buNone/>
              <a:defRPr sz="24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680"/>
            </a:lvl1pPr>
            <a:lvl2pPr marL="548640" indent="0">
              <a:buNone/>
              <a:defRPr sz="1440"/>
            </a:lvl2pPr>
            <a:lvl3pPr marL="1096645" indent="0">
              <a:buNone/>
              <a:defRPr sz="1200"/>
            </a:lvl3pPr>
            <a:lvl4pPr marL="1645285" indent="0">
              <a:buNone/>
              <a:defRPr sz="1080"/>
            </a:lvl4pPr>
            <a:lvl5pPr marL="2193925" indent="0">
              <a:buNone/>
              <a:defRPr sz="1080"/>
            </a:lvl5pPr>
            <a:lvl6pPr marL="2742565" indent="0">
              <a:buNone/>
              <a:defRPr sz="1080"/>
            </a:lvl6pPr>
            <a:lvl7pPr marL="3290570" indent="0">
              <a:buNone/>
              <a:defRPr sz="1080"/>
            </a:lvl7pPr>
            <a:lvl8pPr marL="3839210" indent="0">
              <a:buNone/>
              <a:defRPr sz="1080"/>
            </a:lvl8pPr>
            <a:lvl9pPr marL="4387850" indent="0">
              <a:buNone/>
              <a:defRPr sz="108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2023/1/31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2023/1/31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4"/>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4"/>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2023/1/31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EC295926-3990-4CDE-B4DE-934157FCAB66}" type="slidenum">
              <a:rPr lang="en-US" smtClean="0">
                <a:solidFill>
                  <a:srgbClr val="FFFFFF">
                    <a:lumMod val="75000"/>
                    <a:alpha val="85000"/>
                  </a:srgbClr>
                </a:solidFill>
              </a:rPr>
              <a:t>‹#›</a:t>
            </a:fld>
            <a:endParaRPr lang="en-US" dirty="0">
              <a:solidFill>
                <a:srgbClr val="FFFFFF">
                  <a:lumMod val="75000"/>
                  <a:alpha val="85000"/>
                </a:srgbClr>
              </a:solidFill>
            </a:endParaRPr>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EAA93BF-772A-4C92-B1DC-E6EFAA9B7E24}" type="datetimeFigureOut">
              <a:rPr lang="zh-CN" altLang="en-US" smtClean="0"/>
              <a:t>2023/1/31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77F9130-EB6A-4866-830C-2DB68EFB30B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44"/>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548640" indent="0" algn="ctr">
              <a:buNone/>
              <a:defRPr>
                <a:solidFill>
                  <a:schemeClr val="tx1">
                    <a:tint val="75000"/>
                  </a:schemeClr>
                </a:solidFill>
              </a:defRPr>
            </a:lvl2pPr>
            <a:lvl3pPr marL="1096645" indent="0" algn="ctr">
              <a:buNone/>
              <a:defRPr>
                <a:solidFill>
                  <a:schemeClr val="tx1">
                    <a:tint val="75000"/>
                  </a:schemeClr>
                </a:solidFill>
              </a:defRPr>
            </a:lvl3pPr>
            <a:lvl4pPr marL="1645285" indent="0" algn="ctr">
              <a:buNone/>
              <a:defRPr>
                <a:solidFill>
                  <a:schemeClr val="tx1">
                    <a:tint val="75000"/>
                  </a:schemeClr>
                </a:solidFill>
              </a:defRPr>
            </a:lvl4pPr>
            <a:lvl5pPr marL="2193925" indent="0" algn="ctr">
              <a:buNone/>
              <a:defRPr>
                <a:solidFill>
                  <a:schemeClr val="tx1">
                    <a:tint val="75000"/>
                  </a:schemeClr>
                </a:solidFill>
              </a:defRPr>
            </a:lvl5pPr>
            <a:lvl6pPr marL="2742565" indent="0" algn="ctr">
              <a:buNone/>
              <a:defRPr>
                <a:solidFill>
                  <a:schemeClr val="tx1">
                    <a:tint val="75000"/>
                  </a:schemeClr>
                </a:solidFill>
              </a:defRPr>
            </a:lvl6pPr>
            <a:lvl7pPr marL="3290570" indent="0" algn="ctr">
              <a:buNone/>
              <a:defRPr>
                <a:solidFill>
                  <a:schemeClr val="tx1">
                    <a:tint val="75000"/>
                  </a:schemeClr>
                </a:solidFill>
              </a:defRPr>
            </a:lvl7pPr>
            <a:lvl8pPr marL="3839210" indent="0" algn="ctr">
              <a:buNone/>
              <a:defRPr>
                <a:solidFill>
                  <a:schemeClr val="tx1">
                    <a:tint val="75000"/>
                  </a:schemeClr>
                </a:solidFill>
              </a:defRPr>
            </a:lvl8pPr>
            <a:lvl9pPr marL="438785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2023/1/31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2023/1/31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9"/>
            <a:ext cx="10363200" cy="1362076"/>
          </a:xfrm>
        </p:spPr>
        <p:txBody>
          <a:bodyPr anchor="t"/>
          <a:lstStyle>
            <a:lvl1pPr algn="l">
              <a:defRPr sz="48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400">
                <a:solidFill>
                  <a:schemeClr val="tx1">
                    <a:tint val="75000"/>
                  </a:schemeClr>
                </a:solidFill>
              </a:defRPr>
            </a:lvl1pPr>
            <a:lvl2pPr marL="548640" indent="0">
              <a:buNone/>
              <a:defRPr sz="2160">
                <a:solidFill>
                  <a:schemeClr val="tx1">
                    <a:tint val="75000"/>
                  </a:schemeClr>
                </a:solidFill>
              </a:defRPr>
            </a:lvl2pPr>
            <a:lvl3pPr marL="1096645" indent="0">
              <a:buNone/>
              <a:defRPr sz="1920">
                <a:solidFill>
                  <a:schemeClr val="tx1">
                    <a:tint val="75000"/>
                  </a:schemeClr>
                </a:solidFill>
              </a:defRPr>
            </a:lvl3pPr>
            <a:lvl4pPr marL="1645285" indent="0">
              <a:buNone/>
              <a:defRPr sz="1680">
                <a:solidFill>
                  <a:schemeClr val="tx1">
                    <a:tint val="75000"/>
                  </a:schemeClr>
                </a:solidFill>
              </a:defRPr>
            </a:lvl4pPr>
            <a:lvl5pPr marL="2193925" indent="0">
              <a:buNone/>
              <a:defRPr sz="1680">
                <a:solidFill>
                  <a:schemeClr val="tx1">
                    <a:tint val="75000"/>
                  </a:schemeClr>
                </a:solidFill>
              </a:defRPr>
            </a:lvl5pPr>
            <a:lvl6pPr marL="2742565" indent="0">
              <a:buNone/>
              <a:defRPr sz="1680">
                <a:solidFill>
                  <a:schemeClr val="tx1">
                    <a:tint val="75000"/>
                  </a:schemeClr>
                </a:solidFill>
              </a:defRPr>
            </a:lvl6pPr>
            <a:lvl7pPr marL="3290570" indent="0">
              <a:buNone/>
              <a:defRPr sz="1680">
                <a:solidFill>
                  <a:schemeClr val="tx1">
                    <a:tint val="75000"/>
                  </a:schemeClr>
                </a:solidFill>
              </a:defRPr>
            </a:lvl7pPr>
            <a:lvl8pPr marL="3839210" indent="0">
              <a:buNone/>
              <a:defRPr sz="1680">
                <a:solidFill>
                  <a:schemeClr val="tx1">
                    <a:tint val="75000"/>
                  </a:schemeClr>
                </a:solidFill>
              </a:defRPr>
            </a:lvl8pPr>
            <a:lvl9pPr marL="4387850" indent="0">
              <a:buNone/>
              <a:defRPr sz="168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2023/1/31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384800" cy="4525963"/>
          </a:xfr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0"/>
            <a:ext cx="5384800" cy="4525963"/>
          </a:xfr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2023/1/31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7"/>
            <a:ext cx="5386917" cy="639763"/>
          </a:xfrm>
        </p:spPr>
        <p:txBody>
          <a:bodyPr anchor="b"/>
          <a:lstStyle>
            <a:lvl1pPr marL="0" indent="0">
              <a:buNone/>
              <a:defRPr sz="2880" b="1"/>
            </a:lvl1pPr>
            <a:lvl2pPr marL="548640" indent="0">
              <a:buNone/>
              <a:defRPr sz="2400" b="1"/>
            </a:lvl2pPr>
            <a:lvl3pPr marL="1096645" indent="0">
              <a:buNone/>
              <a:defRPr sz="2160" b="1"/>
            </a:lvl3pPr>
            <a:lvl4pPr marL="1645285" indent="0">
              <a:buNone/>
              <a:defRPr sz="1920" b="1"/>
            </a:lvl4pPr>
            <a:lvl5pPr marL="2193925" indent="0">
              <a:buNone/>
              <a:defRPr sz="1920" b="1"/>
            </a:lvl5pPr>
            <a:lvl6pPr marL="2742565" indent="0">
              <a:buNone/>
              <a:defRPr sz="1920" b="1"/>
            </a:lvl6pPr>
            <a:lvl7pPr marL="3290570" indent="0">
              <a:buNone/>
              <a:defRPr sz="1920" b="1"/>
            </a:lvl7pPr>
            <a:lvl8pPr marL="3839210" indent="0">
              <a:buNone/>
              <a:defRPr sz="1920" b="1"/>
            </a:lvl8pPr>
            <a:lvl9pPr marL="4387850" indent="0">
              <a:buNone/>
              <a:defRPr sz="192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89" y="1535117"/>
            <a:ext cx="5389033" cy="639763"/>
          </a:xfrm>
        </p:spPr>
        <p:txBody>
          <a:bodyPr anchor="b"/>
          <a:lstStyle>
            <a:lvl1pPr marL="0" indent="0">
              <a:buNone/>
              <a:defRPr sz="2880" b="1"/>
            </a:lvl1pPr>
            <a:lvl2pPr marL="548640" indent="0">
              <a:buNone/>
              <a:defRPr sz="2400" b="1"/>
            </a:lvl2pPr>
            <a:lvl3pPr marL="1096645" indent="0">
              <a:buNone/>
              <a:defRPr sz="2160" b="1"/>
            </a:lvl3pPr>
            <a:lvl4pPr marL="1645285" indent="0">
              <a:buNone/>
              <a:defRPr sz="1920" b="1"/>
            </a:lvl4pPr>
            <a:lvl5pPr marL="2193925" indent="0">
              <a:buNone/>
              <a:defRPr sz="1920" b="1"/>
            </a:lvl5pPr>
            <a:lvl6pPr marL="2742565" indent="0">
              <a:buNone/>
              <a:defRPr sz="1920" b="1"/>
            </a:lvl6pPr>
            <a:lvl7pPr marL="3290570" indent="0">
              <a:buNone/>
              <a:defRPr sz="1920" b="1"/>
            </a:lvl7pPr>
            <a:lvl8pPr marL="3839210" indent="0">
              <a:buNone/>
              <a:defRPr sz="1920" b="1"/>
            </a:lvl8pPr>
            <a:lvl9pPr marL="4387850" indent="0">
              <a:buNone/>
              <a:defRPr sz="1920" b="1"/>
            </a:lvl9pPr>
          </a:lstStyle>
          <a:p>
            <a:pPr lvl="0"/>
            <a:r>
              <a:rPr lang="zh-CN" altLang="en-US"/>
              <a:t>单击此处编辑母版文本样式</a:t>
            </a:r>
          </a:p>
        </p:txBody>
      </p:sp>
      <p:sp>
        <p:nvSpPr>
          <p:cNvPr id="6" name="内容占位符 5"/>
          <p:cNvSpPr>
            <a:spLocks noGrp="1"/>
          </p:cNvSpPr>
          <p:nvPr>
            <p:ph sz="quarter" idx="4"/>
          </p:nvPr>
        </p:nvSpPr>
        <p:spPr>
          <a:xfrm>
            <a:off x="6193389" y="2174875"/>
            <a:ext cx="5389033" cy="3951288"/>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2023/1/31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2023/1/31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2023/1/31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AA93BF-772A-4C92-B1DC-E6EFAA9B7E24}" type="datetimeFigureOut">
              <a:rPr lang="zh-CN" altLang="en-US" smtClean="0"/>
              <a:t>2023/1/31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7F9130-EB6A-4866-830C-2DB68EFB30B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spd="slow" p14:dur="1250"/>
    </mc:Choice>
    <mc:Fallback xmlns="">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7"/>
            <a:ext cx="10972800" cy="1143000"/>
          </a:xfrm>
          <a:prstGeom prst="rect">
            <a:avLst/>
          </a:prstGeom>
        </p:spPr>
        <p:txBody>
          <a:bodyPr vert="horz" lIns="91411" tIns="45704" rIns="91411" bIns="45704"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0"/>
            <a:ext cx="10972800" cy="4525963"/>
          </a:xfrm>
          <a:prstGeom prst="rect">
            <a:avLst/>
          </a:prstGeom>
        </p:spPr>
        <p:txBody>
          <a:bodyPr vert="horz" lIns="91411" tIns="45704" rIns="91411" bIns="45704"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65"/>
            <a:ext cx="2844800" cy="365125"/>
          </a:xfrm>
          <a:prstGeom prst="rect">
            <a:avLst/>
          </a:prstGeom>
        </p:spPr>
        <p:txBody>
          <a:bodyPr vert="horz" lIns="91411" tIns="45704" rIns="91411" bIns="45704" rtlCol="0" anchor="ctr"/>
          <a:lstStyle>
            <a:lvl1pPr algn="l">
              <a:defRPr sz="1440">
                <a:solidFill>
                  <a:schemeClr val="tx1">
                    <a:tint val="75000"/>
                  </a:schemeClr>
                </a:solidFill>
              </a:defRPr>
            </a:lvl1pPr>
          </a:lstStyle>
          <a:p>
            <a:fld id="{530820CF-B880-4189-942D-D702A7CBA730}" type="datetimeFigureOut">
              <a:rPr lang="zh-CN" altLang="en-US" smtClean="0"/>
              <a:t>2023/1/31</a:t>
            </a:fld>
            <a:endParaRPr lang="zh-CN" altLang="en-US"/>
          </a:p>
        </p:txBody>
      </p:sp>
      <p:sp>
        <p:nvSpPr>
          <p:cNvPr id="5" name="页脚占位符 4"/>
          <p:cNvSpPr>
            <a:spLocks noGrp="1"/>
          </p:cNvSpPr>
          <p:nvPr>
            <p:ph type="ftr" sz="quarter" idx="3"/>
          </p:nvPr>
        </p:nvSpPr>
        <p:spPr>
          <a:xfrm>
            <a:off x="4165600" y="6356365"/>
            <a:ext cx="3860800" cy="365125"/>
          </a:xfrm>
          <a:prstGeom prst="rect">
            <a:avLst/>
          </a:prstGeom>
        </p:spPr>
        <p:txBody>
          <a:bodyPr vert="horz" lIns="91411" tIns="45704" rIns="91411" bIns="45704" rtlCol="0" anchor="ctr"/>
          <a:lstStyle>
            <a:lvl1pPr algn="ctr">
              <a:defRPr sz="144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65"/>
            <a:ext cx="2844800" cy="365125"/>
          </a:xfrm>
          <a:prstGeom prst="rect">
            <a:avLst/>
          </a:prstGeom>
        </p:spPr>
        <p:txBody>
          <a:bodyPr vert="horz" lIns="91411" tIns="45704" rIns="91411" bIns="45704" rtlCol="0" anchor="ctr"/>
          <a:lstStyle>
            <a:lvl1pPr algn="r">
              <a:defRPr sz="144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mc:AlternateContent xmlns:mc="http://schemas.openxmlformats.org/markup-compatibility/2006" xmlns:p14="http://schemas.microsoft.com/office/powerpoint/2010/main">
    <mc:Choice Requires="p14">
      <p:transition spd="slow" p14:dur="1250"/>
    </mc:Choice>
    <mc:Fallback xmlns="">
      <p:transition spd="slow"/>
    </mc:Fallback>
  </mc:AlternateContent>
  <p:txStyles>
    <p:titleStyle>
      <a:lvl1pPr algn="ctr" defTabSz="1096645" rtl="0" eaLnBrk="1" latinLnBrk="0" hangingPunct="1">
        <a:spcBef>
          <a:spcPct val="0"/>
        </a:spcBef>
        <a:buNone/>
        <a:defRPr sz="5280" kern="1200">
          <a:solidFill>
            <a:schemeClr val="tx1"/>
          </a:solidFill>
          <a:latin typeface="+mj-lt"/>
          <a:ea typeface="+mj-ea"/>
          <a:cs typeface="+mj-cs"/>
        </a:defRPr>
      </a:lvl1pPr>
    </p:titleStyle>
    <p:bodyStyle>
      <a:lvl1pPr marL="411480" indent="-411480" algn="l" defTabSz="1096645" rtl="0" eaLnBrk="1" latinLnBrk="0" hangingPunct="1">
        <a:spcBef>
          <a:spcPct val="20000"/>
        </a:spcBef>
        <a:buFont typeface="Arial" panose="020B0604020202020204" pitchFamily="34" charset="0"/>
        <a:buChar char="•"/>
        <a:defRPr sz="3840" kern="1200">
          <a:solidFill>
            <a:schemeClr val="tx1"/>
          </a:solidFill>
          <a:latin typeface="+mn-lt"/>
          <a:ea typeface="+mn-ea"/>
          <a:cs typeface="+mn-cs"/>
        </a:defRPr>
      </a:lvl1pPr>
      <a:lvl2pPr marL="891540" indent="-342900" algn="l" defTabSz="1096645" rtl="0" eaLnBrk="1" latinLnBrk="0" hangingPunct="1">
        <a:spcBef>
          <a:spcPct val="20000"/>
        </a:spcBef>
        <a:buFont typeface="Arial" panose="020B0604020202020204" pitchFamily="34" charset="0"/>
        <a:buChar char="–"/>
        <a:defRPr sz="3360" kern="1200">
          <a:solidFill>
            <a:schemeClr val="tx1"/>
          </a:solidFill>
          <a:latin typeface="+mn-lt"/>
          <a:ea typeface="+mn-ea"/>
          <a:cs typeface="+mn-cs"/>
        </a:defRPr>
      </a:lvl2pPr>
      <a:lvl3pPr marL="1370965" indent="-274320" algn="l" defTabSz="1096645" rtl="0" eaLnBrk="1" latinLnBrk="0" hangingPunct="1">
        <a:spcBef>
          <a:spcPct val="20000"/>
        </a:spcBef>
        <a:buFont typeface="Arial" panose="020B0604020202020204" pitchFamily="34" charset="0"/>
        <a:buChar char="•"/>
        <a:defRPr sz="2880" kern="1200">
          <a:solidFill>
            <a:schemeClr val="tx1"/>
          </a:solidFill>
          <a:latin typeface="+mn-lt"/>
          <a:ea typeface="+mn-ea"/>
          <a:cs typeface="+mn-cs"/>
        </a:defRPr>
      </a:lvl3pPr>
      <a:lvl4pPr marL="1919605" indent="-274320" algn="l" defTabSz="109664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68245" indent="-274320" algn="l" defTabSz="109664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3016250" indent="-274320" algn="l" defTabSz="109664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4890" indent="-274320" algn="l" defTabSz="109664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3530" indent="-274320" algn="l" defTabSz="109664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2170" indent="-274320" algn="l" defTabSz="109664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96645" rtl="0" eaLnBrk="1" latinLnBrk="0" hangingPunct="1">
        <a:defRPr sz="2160" kern="1200">
          <a:solidFill>
            <a:schemeClr val="tx1"/>
          </a:solidFill>
          <a:latin typeface="+mn-lt"/>
          <a:ea typeface="+mn-ea"/>
          <a:cs typeface="+mn-cs"/>
        </a:defRPr>
      </a:lvl1pPr>
      <a:lvl2pPr marL="548640" algn="l" defTabSz="1096645" rtl="0" eaLnBrk="1" latinLnBrk="0" hangingPunct="1">
        <a:defRPr sz="2160" kern="1200">
          <a:solidFill>
            <a:schemeClr val="tx1"/>
          </a:solidFill>
          <a:latin typeface="+mn-lt"/>
          <a:ea typeface="+mn-ea"/>
          <a:cs typeface="+mn-cs"/>
        </a:defRPr>
      </a:lvl2pPr>
      <a:lvl3pPr marL="1096645" algn="l" defTabSz="1096645" rtl="0" eaLnBrk="1" latinLnBrk="0" hangingPunct="1">
        <a:defRPr sz="2160" kern="1200">
          <a:solidFill>
            <a:schemeClr val="tx1"/>
          </a:solidFill>
          <a:latin typeface="+mn-lt"/>
          <a:ea typeface="+mn-ea"/>
          <a:cs typeface="+mn-cs"/>
        </a:defRPr>
      </a:lvl3pPr>
      <a:lvl4pPr marL="1645285" algn="l" defTabSz="1096645" rtl="0" eaLnBrk="1" latinLnBrk="0" hangingPunct="1">
        <a:defRPr sz="2160" kern="1200">
          <a:solidFill>
            <a:schemeClr val="tx1"/>
          </a:solidFill>
          <a:latin typeface="+mn-lt"/>
          <a:ea typeface="+mn-ea"/>
          <a:cs typeface="+mn-cs"/>
        </a:defRPr>
      </a:lvl4pPr>
      <a:lvl5pPr marL="2193925" algn="l" defTabSz="1096645" rtl="0" eaLnBrk="1" latinLnBrk="0" hangingPunct="1">
        <a:defRPr sz="2160" kern="1200">
          <a:solidFill>
            <a:schemeClr val="tx1"/>
          </a:solidFill>
          <a:latin typeface="+mn-lt"/>
          <a:ea typeface="+mn-ea"/>
          <a:cs typeface="+mn-cs"/>
        </a:defRPr>
      </a:lvl5pPr>
      <a:lvl6pPr marL="2742565" algn="l" defTabSz="1096645" rtl="0" eaLnBrk="1" latinLnBrk="0" hangingPunct="1">
        <a:defRPr sz="2160" kern="1200">
          <a:solidFill>
            <a:schemeClr val="tx1"/>
          </a:solidFill>
          <a:latin typeface="+mn-lt"/>
          <a:ea typeface="+mn-ea"/>
          <a:cs typeface="+mn-cs"/>
        </a:defRPr>
      </a:lvl6pPr>
      <a:lvl7pPr marL="3290570" algn="l" defTabSz="1096645" rtl="0" eaLnBrk="1" latinLnBrk="0" hangingPunct="1">
        <a:defRPr sz="2160" kern="1200">
          <a:solidFill>
            <a:schemeClr val="tx1"/>
          </a:solidFill>
          <a:latin typeface="+mn-lt"/>
          <a:ea typeface="+mn-ea"/>
          <a:cs typeface="+mn-cs"/>
        </a:defRPr>
      </a:lvl7pPr>
      <a:lvl8pPr marL="3839210" algn="l" defTabSz="1096645" rtl="0" eaLnBrk="1" latinLnBrk="0" hangingPunct="1">
        <a:defRPr sz="2160" kern="1200">
          <a:solidFill>
            <a:schemeClr val="tx1"/>
          </a:solidFill>
          <a:latin typeface="+mn-lt"/>
          <a:ea typeface="+mn-ea"/>
          <a:cs typeface="+mn-cs"/>
        </a:defRPr>
      </a:lvl8pPr>
      <a:lvl9pPr marL="4387850" algn="l" defTabSz="1096645"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 y="0"/>
            <a:ext cx="12192000" cy="6858000"/>
          </a:xfrm>
          <a:prstGeom prst="rect">
            <a:avLst/>
          </a:prstGeom>
        </p:spPr>
      </p:pic>
      <p:sp>
        <p:nvSpPr>
          <p:cNvPr id="7" name="文本框 6"/>
          <p:cNvSpPr txBox="1"/>
          <p:nvPr/>
        </p:nvSpPr>
        <p:spPr>
          <a:xfrm>
            <a:off x="1773033" y="1867421"/>
            <a:ext cx="8936127" cy="2923877"/>
          </a:xfrm>
          <a:prstGeom prst="rect">
            <a:avLst/>
          </a:prstGeom>
          <a:noFill/>
        </p:spPr>
        <p:txBody>
          <a:bodyPr wrap="square" rtlCol="0" anchor="ctr">
            <a:spAutoFit/>
          </a:bodyPr>
          <a:lstStyle/>
          <a:p>
            <a:pPr algn="ctr"/>
            <a:r>
              <a:rPr lang="en-US" altLang="zh-CN" sz="4000" b="1" dirty="0">
                <a:solidFill>
                  <a:schemeClr val="bg1"/>
                </a:solidFill>
                <a:latin typeface="Times New Roman" panose="02020603050405020304" pitchFamily="18" charset="0"/>
                <a:ea typeface="宋体" panose="02010600030101010101" pitchFamily="2" charset="-122"/>
                <a:cs typeface="微软雅黑" panose="020B0503020204020204" charset="-122"/>
              </a:rPr>
              <a:t>Learning Disentangled </a:t>
            </a:r>
            <a:r>
              <a:rPr lang="en-US" altLang="zh-CN" sz="4000" b="1" dirty="0" err="1">
                <a:solidFill>
                  <a:schemeClr val="bg1"/>
                </a:solidFill>
                <a:latin typeface="Times New Roman" panose="02020603050405020304" pitchFamily="18" charset="0"/>
                <a:ea typeface="宋体" panose="02010600030101010101" pitchFamily="2" charset="-122"/>
                <a:cs typeface="微软雅黑" panose="020B0503020204020204" charset="-122"/>
              </a:rPr>
              <a:t>Behaviour</a:t>
            </a:r>
            <a:r>
              <a:rPr lang="en-US" altLang="zh-CN" sz="4000" b="1" dirty="0">
                <a:solidFill>
                  <a:schemeClr val="bg1"/>
                </a:solidFill>
                <a:latin typeface="Times New Roman" panose="02020603050405020304" pitchFamily="18" charset="0"/>
                <a:ea typeface="宋体" panose="02010600030101010101" pitchFamily="2" charset="-122"/>
                <a:cs typeface="微软雅黑" panose="020B0503020204020204" charset="-122"/>
              </a:rPr>
              <a:t> Patterns for Wearable-based Human Activity Recognition</a:t>
            </a:r>
          </a:p>
          <a:p>
            <a:pPr algn="ctr"/>
            <a:r>
              <a:rPr lang="zh-CN" altLang="en-US" sz="3200" b="1" dirty="0">
                <a:solidFill>
                  <a:schemeClr val="bg1"/>
                </a:solidFill>
                <a:latin typeface="Times New Roman" panose="02020603050405020304" pitchFamily="18" charset="0"/>
                <a:ea typeface="宋体" panose="02010600030101010101" pitchFamily="2" charset="-122"/>
                <a:cs typeface="微软雅黑" panose="020B0503020204020204" charset="-122"/>
              </a:rPr>
              <a:t>论文复现</a:t>
            </a:r>
            <a:endParaRPr lang="en-US" altLang="zh-CN" sz="3200" b="1" dirty="0">
              <a:solidFill>
                <a:schemeClr val="bg1"/>
              </a:solidFill>
              <a:latin typeface="Times New Roman" panose="02020603050405020304" pitchFamily="18" charset="0"/>
              <a:ea typeface="宋体" panose="02010600030101010101" pitchFamily="2" charset="-122"/>
              <a:cs typeface="微软雅黑" panose="020B0503020204020204" charset="-122"/>
            </a:endParaRPr>
          </a:p>
          <a:p>
            <a:pPr algn="ctr"/>
            <a:r>
              <a:rPr lang="zh-CN" altLang="en-US" sz="3200" b="1" dirty="0">
                <a:solidFill>
                  <a:schemeClr val="bg1"/>
                </a:solidFill>
                <a:latin typeface="Times New Roman" panose="02020603050405020304" pitchFamily="18" charset="0"/>
                <a:ea typeface="宋体" panose="02010600030101010101" pitchFamily="2" charset="-122"/>
                <a:cs typeface="微软雅黑" panose="020B0503020204020204" charset="-122"/>
              </a:rPr>
              <a:t>朱毓正 </a:t>
            </a:r>
            <a:r>
              <a:rPr lang="en-US" altLang="zh-CN" sz="3200" b="1" dirty="0">
                <a:solidFill>
                  <a:schemeClr val="bg1"/>
                </a:solidFill>
                <a:latin typeface="Times New Roman" panose="02020603050405020304" pitchFamily="18" charset="0"/>
                <a:ea typeface="宋体" panose="02010600030101010101" pitchFamily="2" charset="-122"/>
                <a:cs typeface="微软雅黑" panose="020B0503020204020204" charset="-122"/>
              </a:rPr>
              <a:t>2200271025</a:t>
            </a:r>
          </a:p>
        </p:txBody>
      </p:sp>
      <p:sp>
        <p:nvSpPr>
          <p:cNvPr id="18" name="矩形 17"/>
          <p:cNvSpPr/>
          <p:nvPr/>
        </p:nvSpPr>
        <p:spPr>
          <a:xfrm>
            <a:off x="1318260" y="1537335"/>
            <a:ext cx="9845675" cy="378968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720070" y="935482"/>
            <a:ext cx="1203979" cy="120397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8112" y="1022853"/>
            <a:ext cx="1029235" cy="102923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advTm="11138"/>
    </mc:Choice>
    <mc:Fallback xmlns="">
      <p:transition spd="slow" advTm="1113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id="{3DB060E0-5694-4ABC-B553-8368935389DF}"/>
              </a:ext>
            </a:extLst>
          </p:cNvPr>
          <p:cNvGrpSpPr/>
          <p:nvPr/>
        </p:nvGrpSpPr>
        <p:grpSpPr>
          <a:xfrm>
            <a:off x="-1" y="1381248"/>
            <a:ext cx="1122099" cy="3440722"/>
            <a:chOff x="-99769" y="1381248"/>
            <a:chExt cx="1508834" cy="3440722"/>
          </a:xfrm>
        </p:grpSpPr>
        <p:sp>
          <p:nvSpPr>
            <p:cNvPr id="19" name="矩形 18">
              <a:extLst>
                <a:ext uri="{FF2B5EF4-FFF2-40B4-BE49-F238E27FC236}">
                  <a16:creationId xmlns:a16="http://schemas.microsoft.com/office/drawing/2014/main" id="{17095981-AE0B-4591-BD14-6EED8463E8EA}"/>
                </a:ext>
              </a:extLst>
            </p:cNvPr>
            <p:cNvSpPr/>
            <p:nvPr/>
          </p:nvSpPr>
          <p:spPr>
            <a:xfrm>
              <a:off x="-99768" y="1381248"/>
              <a:ext cx="1499308" cy="477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D23C4B"/>
                  </a:solidFill>
                </a:rPr>
                <a:t>论文背景介绍</a:t>
              </a:r>
            </a:p>
          </p:txBody>
        </p:sp>
        <p:sp>
          <p:nvSpPr>
            <p:cNvPr id="20" name="矩形 19">
              <a:extLst>
                <a:ext uri="{FF2B5EF4-FFF2-40B4-BE49-F238E27FC236}">
                  <a16:creationId xmlns:a16="http://schemas.microsoft.com/office/drawing/2014/main" id="{7A130452-A13A-4982-8CB8-1556343AC964}"/>
                </a:ext>
              </a:extLst>
            </p:cNvPr>
            <p:cNvSpPr/>
            <p:nvPr/>
          </p:nvSpPr>
          <p:spPr>
            <a:xfrm>
              <a:off x="-99769" y="2368982"/>
              <a:ext cx="1508834" cy="477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D23C4B"/>
                  </a:solidFill>
                  <a:latin typeface="微软雅黑" panose="020B0503020204020204" charset="-122"/>
                  <a:ea typeface="微软雅黑" panose="020B0503020204020204" charset="-122"/>
                </a:rPr>
                <a:t>论文方法介绍</a:t>
              </a:r>
            </a:p>
          </p:txBody>
        </p:sp>
        <p:sp>
          <p:nvSpPr>
            <p:cNvPr id="22" name="矩形 21">
              <a:extLst>
                <a:ext uri="{FF2B5EF4-FFF2-40B4-BE49-F238E27FC236}">
                  <a16:creationId xmlns:a16="http://schemas.microsoft.com/office/drawing/2014/main" id="{E5A3184C-DCDB-43DB-AC66-F3C2DB5A4D35}"/>
                </a:ext>
              </a:extLst>
            </p:cNvPr>
            <p:cNvSpPr/>
            <p:nvPr/>
          </p:nvSpPr>
          <p:spPr>
            <a:xfrm>
              <a:off x="-99767" y="3356716"/>
              <a:ext cx="1499308" cy="477520"/>
            </a:xfrm>
            <a:prstGeom prst="rect">
              <a:avLst/>
            </a:prstGeom>
            <a:solidFill>
              <a:srgbClr val="D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bg1"/>
                  </a:solidFill>
                  <a:latin typeface="微软雅黑" panose="020B0503020204020204" charset="-122"/>
                  <a:ea typeface="微软雅黑" panose="020B0503020204020204" charset="-122"/>
                </a:rPr>
                <a:t>改进方法</a:t>
              </a:r>
            </a:p>
          </p:txBody>
        </p:sp>
        <p:sp>
          <p:nvSpPr>
            <p:cNvPr id="23" name="矩形 22">
              <a:extLst>
                <a:ext uri="{FF2B5EF4-FFF2-40B4-BE49-F238E27FC236}">
                  <a16:creationId xmlns:a16="http://schemas.microsoft.com/office/drawing/2014/main" id="{B84CA749-01BD-4FB2-91EF-1A598BFB611D}"/>
                </a:ext>
              </a:extLst>
            </p:cNvPr>
            <p:cNvSpPr/>
            <p:nvPr/>
          </p:nvSpPr>
          <p:spPr>
            <a:xfrm>
              <a:off x="-99767" y="4344450"/>
              <a:ext cx="1499308" cy="477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D23C4B"/>
                  </a:solidFill>
                  <a:latin typeface="微软雅黑" panose="020B0503020204020204" charset="-122"/>
                  <a:ea typeface="微软雅黑" panose="020B0503020204020204" charset="-122"/>
                </a:rPr>
                <a:t>实验与结论</a:t>
              </a:r>
            </a:p>
          </p:txBody>
        </p:sp>
      </p:grpSp>
      <p:sp>
        <p:nvSpPr>
          <p:cNvPr id="32" name="矩形 31">
            <a:extLst>
              <a:ext uri="{FF2B5EF4-FFF2-40B4-BE49-F238E27FC236}">
                <a16:creationId xmlns:a16="http://schemas.microsoft.com/office/drawing/2014/main" id="{AD7D5FB7-6688-4E5E-83E9-6E02BA084FA1}"/>
              </a:ext>
            </a:extLst>
          </p:cNvPr>
          <p:cNvSpPr/>
          <p:nvPr/>
        </p:nvSpPr>
        <p:spPr>
          <a:xfrm>
            <a:off x="0" y="5715534"/>
            <a:ext cx="1399540" cy="477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098375" y="0"/>
            <a:ext cx="155331" cy="6858000"/>
          </a:xfrm>
          <a:prstGeom prst="rect">
            <a:avLst/>
          </a:prstGeom>
          <a:ln w="12700" cmpd="sng">
            <a:noFill/>
            <a:prstDash val="solid"/>
          </a:ln>
          <a:effectLst>
            <a:outerShdw blurRad="50800" dist="38100" dir="10800000" algn="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
        <p:nvSpPr>
          <p:cNvPr id="16" name="圆角矩形 5">
            <a:extLst>
              <a:ext uri="{FF2B5EF4-FFF2-40B4-BE49-F238E27FC236}">
                <a16:creationId xmlns:a16="http://schemas.microsoft.com/office/drawing/2014/main" id="{6A8EAA57-960F-4341-46B4-C9E1EFCEA0B1}"/>
              </a:ext>
            </a:extLst>
          </p:cNvPr>
          <p:cNvSpPr/>
          <p:nvPr/>
        </p:nvSpPr>
        <p:spPr>
          <a:xfrm>
            <a:off x="1749669" y="430823"/>
            <a:ext cx="4114800" cy="474785"/>
          </a:xfrm>
          <a:prstGeom prst="roundRect">
            <a:avLst/>
          </a:prstGeom>
          <a:solidFill>
            <a:srgbClr val="D23C4B"/>
          </a:solidFill>
        </p:spPr>
        <p:style>
          <a:lnRef idx="1">
            <a:schemeClr val="accent6"/>
          </a:lnRef>
          <a:fillRef idx="3">
            <a:schemeClr val="accent6"/>
          </a:fillRef>
          <a:effectRef idx="2">
            <a:schemeClr val="accent6"/>
          </a:effectRef>
          <a:fontRef idx="minor">
            <a:schemeClr val="lt1"/>
          </a:fontRef>
        </p:style>
        <p:txBody>
          <a:bodyPr rtlCol="0" anchor="ctr"/>
          <a:lstStyle/>
          <a:p>
            <a:r>
              <a:rPr lang="zh-CN" altLang="en-US" sz="2000" b="1" dirty="0"/>
              <a:t>二、</a:t>
            </a:r>
            <a:r>
              <a:rPr lang="en-US" altLang="zh-CN" sz="2000" b="1" dirty="0" err="1"/>
              <a:t>ECAnet</a:t>
            </a:r>
            <a:endParaRPr lang="en-US" altLang="zh-CN" sz="2000" b="1" dirty="0"/>
          </a:p>
        </p:txBody>
      </p:sp>
      <p:sp>
        <p:nvSpPr>
          <p:cNvPr id="17" name="文本框 16">
            <a:extLst>
              <a:ext uri="{FF2B5EF4-FFF2-40B4-BE49-F238E27FC236}">
                <a16:creationId xmlns:a16="http://schemas.microsoft.com/office/drawing/2014/main" id="{4677AAB4-A9F0-4A7D-B471-F22D7C02B514}"/>
              </a:ext>
            </a:extLst>
          </p:cNvPr>
          <p:cNvSpPr txBox="1"/>
          <p:nvPr/>
        </p:nvSpPr>
        <p:spPr>
          <a:xfrm>
            <a:off x="1865170" y="1148332"/>
            <a:ext cx="9548174" cy="1569660"/>
          </a:xfrm>
          <a:prstGeom prst="rect">
            <a:avLst/>
          </a:prstGeom>
          <a:noFill/>
        </p:spPr>
        <p:txBody>
          <a:bodyPr wrap="square">
            <a:spAutoFit/>
          </a:bodyPr>
          <a:lstStyle/>
          <a:p>
            <a:pPr indent="457200" latinLnBrk="1"/>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Efficient Channel Attention</a:t>
            </a:r>
          </a:p>
          <a:p>
            <a:pPr indent="457200" latinLnBrk="1"/>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通道注意力机制，与</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SEnet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相似，但</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SEnet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中间获取权重的全连接层，在</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ECAnet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中使用一维卷积进行替换，减少了模型参数数量的同时也保证了跨通道信息交流。</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文本框 25">
            <a:extLst>
              <a:ext uri="{FF2B5EF4-FFF2-40B4-BE49-F238E27FC236}">
                <a16:creationId xmlns:a16="http://schemas.microsoft.com/office/drawing/2014/main" id="{BF8BBA9B-329D-4146-93AD-1F4CDF74F593}"/>
              </a:ext>
            </a:extLst>
          </p:cNvPr>
          <p:cNvSpPr txBox="1"/>
          <p:nvPr/>
        </p:nvSpPr>
        <p:spPr>
          <a:xfrm>
            <a:off x="1965109" y="6273225"/>
            <a:ext cx="9745922" cy="584775"/>
          </a:xfrm>
          <a:prstGeom prst="rect">
            <a:avLst/>
          </a:prstGeom>
          <a:noFill/>
        </p:spPr>
        <p:txBody>
          <a:bodyPr wrap="square">
            <a:spAutoFit/>
          </a:bodyPr>
          <a:lstStyle/>
          <a:p>
            <a:r>
              <a:rPr lang="en-US" altLang="zh-CN" sz="1600" dirty="0" err="1">
                <a:solidFill>
                  <a:schemeClr val="bg1">
                    <a:lumMod val="65000"/>
                  </a:schemeClr>
                </a:solidFill>
              </a:rPr>
              <a:t>Qilong</a:t>
            </a:r>
            <a:r>
              <a:rPr lang="en-US" altLang="zh-CN" sz="1600" dirty="0">
                <a:solidFill>
                  <a:schemeClr val="bg1">
                    <a:lumMod val="65000"/>
                  </a:schemeClr>
                </a:solidFill>
              </a:rPr>
              <a:t> Wang1, </a:t>
            </a:r>
            <a:r>
              <a:rPr lang="en-US" altLang="zh-CN" sz="1600" dirty="0" err="1">
                <a:solidFill>
                  <a:schemeClr val="bg1">
                    <a:lumMod val="65000"/>
                  </a:schemeClr>
                </a:solidFill>
              </a:rPr>
              <a:t>Banggu</a:t>
            </a:r>
            <a:r>
              <a:rPr lang="en-US" altLang="zh-CN" sz="1600" dirty="0">
                <a:solidFill>
                  <a:schemeClr val="bg1">
                    <a:lumMod val="65000"/>
                  </a:schemeClr>
                </a:solidFill>
              </a:rPr>
              <a:t> Wu1, </a:t>
            </a:r>
            <a:r>
              <a:rPr lang="en-US" altLang="zh-CN" sz="1600" dirty="0" err="1">
                <a:solidFill>
                  <a:schemeClr val="bg1">
                    <a:lumMod val="65000"/>
                  </a:schemeClr>
                </a:solidFill>
              </a:rPr>
              <a:t>Pengfei</a:t>
            </a:r>
            <a:r>
              <a:rPr lang="en-US" altLang="zh-CN" sz="1600" dirty="0">
                <a:solidFill>
                  <a:schemeClr val="bg1">
                    <a:lumMod val="65000"/>
                  </a:schemeClr>
                </a:solidFill>
              </a:rPr>
              <a:t> Zhu, ECA-Net: Efficient Channel Attention for Deep Convolutional Neural Networks.</a:t>
            </a:r>
            <a:endParaRPr lang="zh-CN" altLang="en-US" sz="1600" dirty="0">
              <a:solidFill>
                <a:schemeClr val="bg1">
                  <a:lumMod val="65000"/>
                </a:schemeClr>
              </a:solidFill>
            </a:endParaRPr>
          </a:p>
        </p:txBody>
      </p:sp>
      <p:pic>
        <p:nvPicPr>
          <p:cNvPr id="3" name="图片 2">
            <a:extLst>
              <a:ext uri="{FF2B5EF4-FFF2-40B4-BE49-F238E27FC236}">
                <a16:creationId xmlns:a16="http://schemas.microsoft.com/office/drawing/2014/main" id="{955C8907-609F-453D-B202-D3F10A2DFE7E}"/>
              </a:ext>
            </a:extLst>
          </p:cNvPr>
          <p:cNvPicPr>
            <a:picLocks noChangeAspect="1"/>
          </p:cNvPicPr>
          <p:nvPr/>
        </p:nvPicPr>
        <p:blipFill>
          <a:blip r:embed="rId3"/>
          <a:stretch>
            <a:fillRect/>
          </a:stretch>
        </p:blipFill>
        <p:spPr>
          <a:xfrm>
            <a:off x="3742881" y="2846502"/>
            <a:ext cx="6190378" cy="3434387"/>
          </a:xfrm>
          <a:prstGeom prst="rect">
            <a:avLst/>
          </a:prstGeom>
        </p:spPr>
      </p:pic>
    </p:spTree>
    <p:extLst>
      <p:ext uri="{BB962C8B-B14F-4D97-AF65-F5344CB8AC3E}">
        <p14:creationId xmlns:p14="http://schemas.microsoft.com/office/powerpoint/2010/main" val="2719073139"/>
      </p:ext>
    </p:extLst>
  </p:cSld>
  <p:clrMapOvr>
    <a:masterClrMapping/>
  </p:clrMapOvr>
  <mc:AlternateContent xmlns:mc="http://schemas.openxmlformats.org/markup-compatibility/2006" xmlns:p14="http://schemas.microsoft.com/office/powerpoint/2010/main">
    <mc:Choice Requires="p14">
      <p:transition spd="slow" p14:dur="1250" advTm="38500"/>
    </mc:Choice>
    <mc:Fallback xmlns="">
      <p:transition spd="slow" advTm="385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3E7E4701-9B93-4861-808E-173B0A07F4E9}"/>
              </a:ext>
            </a:extLst>
          </p:cNvPr>
          <p:cNvPicPr>
            <a:picLocks noChangeAspect="1"/>
          </p:cNvPicPr>
          <p:nvPr/>
        </p:nvPicPr>
        <p:blipFill>
          <a:blip r:embed="rId3"/>
          <a:stretch>
            <a:fillRect/>
          </a:stretch>
        </p:blipFill>
        <p:spPr>
          <a:xfrm>
            <a:off x="1253706" y="2394616"/>
            <a:ext cx="6971428" cy="3542857"/>
          </a:xfrm>
          <a:prstGeom prst="rect">
            <a:avLst/>
          </a:prstGeom>
        </p:spPr>
      </p:pic>
      <p:pic>
        <p:nvPicPr>
          <p:cNvPr id="8" name="图片 7">
            <a:extLst>
              <a:ext uri="{FF2B5EF4-FFF2-40B4-BE49-F238E27FC236}">
                <a16:creationId xmlns:a16="http://schemas.microsoft.com/office/drawing/2014/main" id="{2FD80C47-BACC-4891-8E0B-0F42429205FB}"/>
              </a:ext>
            </a:extLst>
          </p:cNvPr>
          <p:cNvPicPr>
            <a:picLocks noChangeAspect="1"/>
          </p:cNvPicPr>
          <p:nvPr/>
        </p:nvPicPr>
        <p:blipFill>
          <a:blip r:embed="rId4"/>
          <a:stretch>
            <a:fillRect/>
          </a:stretch>
        </p:blipFill>
        <p:spPr>
          <a:xfrm>
            <a:off x="7491368" y="1064442"/>
            <a:ext cx="4644470" cy="1391510"/>
          </a:xfrm>
          <a:prstGeom prst="rect">
            <a:avLst/>
          </a:prstGeom>
        </p:spPr>
      </p:pic>
      <p:grpSp>
        <p:nvGrpSpPr>
          <p:cNvPr id="18" name="组合 17">
            <a:extLst>
              <a:ext uri="{FF2B5EF4-FFF2-40B4-BE49-F238E27FC236}">
                <a16:creationId xmlns:a16="http://schemas.microsoft.com/office/drawing/2014/main" id="{3DB060E0-5694-4ABC-B553-8368935389DF}"/>
              </a:ext>
            </a:extLst>
          </p:cNvPr>
          <p:cNvGrpSpPr/>
          <p:nvPr/>
        </p:nvGrpSpPr>
        <p:grpSpPr>
          <a:xfrm>
            <a:off x="-1" y="1381248"/>
            <a:ext cx="1122099" cy="3440722"/>
            <a:chOff x="-99769" y="1381248"/>
            <a:chExt cx="1508834" cy="3440722"/>
          </a:xfrm>
        </p:grpSpPr>
        <p:sp>
          <p:nvSpPr>
            <p:cNvPr id="19" name="矩形 18">
              <a:extLst>
                <a:ext uri="{FF2B5EF4-FFF2-40B4-BE49-F238E27FC236}">
                  <a16:creationId xmlns:a16="http://schemas.microsoft.com/office/drawing/2014/main" id="{17095981-AE0B-4591-BD14-6EED8463E8EA}"/>
                </a:ext>
              </a:extLst>
            </p:cNvPr>
            <p:cNvSpPr/>
            <p:nvPr/>
          </p:nvSpPr>
          <p:spPr>
            <a:xfrm>
              <a:off x="-99768" y="1381248"/>
              <a:ext cx="1499308" cy="477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D23C4B"/>
                  </a:solidFill>
                </a:rPr>
                <a:t>论文背景介绍</a:t>
              </a:r>
            </a:p>
          </p:txBody>
        </p:sp>
        <p:sp>
          <p:nvSpPr>
            <p:cNvPr id="20" name="矩形 19">
              <a:extLst>
                <a:ext uri="{FF2B5EF4-FFF2-40B4-BE49-F238E27FC236}">
                  <a16:creationId xmlns:a16="http://schemas.microsoft.com/office/drawing/2014/main" id="{7A130452-A13A-4982-8CB8-1556343AC964}"/>
                </a:ext>
              </a:extLst>
            </p:cNvPr>
            <p:cNvSpPr/>
            <p:nvPr/>
          </p:nvSpPr>
          <p:spPr>
            <a:xfrm>
              <a:off x="-99769" y="2368982"/>
              <a:ext cx="1508834" cy="477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D23C4B"/>
                  </a:solidFill>
                  <a:latin typeface="微软雅黑" panose="020B0503020204020204" charset="-122"/>
                  <a:ea typeface="微软雅黑" panose="020B0503020204020204" charset="-122"/>
                </a:rPr>
                <a:t>论文方法介绍</a:t>
              </a:r>
            </a:p>
          </p:txBody>
        </p:sp>
        <p:sp>
          <p:nvSpPr>
            <p:cNvPr id="22" name="矩形 21">
              <a:extLst>
                <a:ext uri="{FF2B5EF4-FFF2-40B4-BE49-F238E27FC236}">
                  <a16:creationId xmlns:a16="http://schemas.microsoft.com/office/drawing/2014/main" id="{E5A3184C-DCDB-43DB-AC66-F3C2DB5A4D35}"/>
                </a:ext>
              </a:extLst>
            </p:cNvPr>
            <p:cNvSpPr/>
            <p:nvPr/>
          </p:nvSpPr>
          <p:spPr>
            <a:xfrm>
              <a:off x="-99767" y="3356716"/>
              <a:ext cx="1499308" cy="477520"/>
            </a:xfrm>
            <a:prstGeom prst="rect">
              <a:avLst/>
            </a:prstGeom>
            <a:solidFill>
              <a:srgbClr val="D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bg1"/>
                  </a:solidFill>
                  <a:latin typeface="微软雅黑" panose="020B0503020204020204" charset="-122"/>
                  <a:ea typeface="微软雅黑" panose="020B0503020204020204" charset="-122"/>
                </a:rPr>
                <a:t>改进方法</a:t>
              </a:r>
            </a:p>
          </p:txBody>
        </p:sp>
        <p:sp>
          <p:nvSpPr>
            <p:cNvPr id="23" name="矩形 22">
              <a:extLst>
                <a:ext uri="{FF2B5EF4-FFF2-40B4-BE49-F238E27FC236}">
                  <a16:creationId xmlns:a16="http://schemas.microsoft.com/office/drawing/2014/main" id="{B84CA749-01BD-4FB2-91EF-1A598BFB611D}"/>
                </a:ext>
              </a:extLst>
            </p:cNvPr>
            <p:cNvSpPr/>
            <p:nvPr/>
          </p:nvSpPr>
          <p:spPr>
            <a:xfrm>
              <a:off x="-99767" y="4344450"/>
              <a:ext cx="1499308" cy="477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D23C4B"/>
                  </a:solidFill>
                  <a:latin typeface="微软雅黑" panose="020B0503020204020204" charset="-122"/>
                  <a:ea typeface="微软雅黑" panose="020B0503020204020204" charset="-122"/>
                </a:rPr>
                <a:t>实验与结论</a:t>
              </a:r>
            </a:p>
          </p:txBody>
        </p:sp>
      </p:grpSp>
      <p:sp>
        <p:nvSpPr>
          <p:cNvPr id="32" name="矩形 31">
            <a:extLst>
              <a:ext uri="{FF2B5EF4-FFF2-40B4-BE49-F238E27FC236}">
                <a16:creationId xmlns:a16="http://schemas.microsoft.com/office/drawing/2014/main" id="{AD7D5FB7-6688-4E5E-83E9-6E02BA084FA1}"/>
              </a:ext>
            </a:extLst>
          </p:cNvPr>
          <p:cNvSpPr/>
          <p:nvPr/>
        </p:nvSpPr>
        <p:spPr>
          <a:xfrm>
            <a:off x="0" y="5715534"/>
            <a:ext cx="1399540" cy="477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098375" y="0"/>
            <a:ext cx="155331" cy="6858000"/>
          </a:xfrm>
          <a:prstGeom prst="rect">
            <a:avLst/>
          </a:prstGeom>
          <a:ln w="12700" cmpd="sng">
            <a:noFill/>
            <a:prstDash val="solid"/>
          </a:ln>
          <a:effectLst>
            <a:outerShdw blurRad="50800" dist="38100" dir="10800000" algn="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
        <p:nvSpPr>
          <p:cNvPr id="16" name="圆角矩形 5">
            <a:extLst>
              <a:ext uri="{FF2B5EF4-FFF2-40B4-BE49-F238E27FC236}">
                <a16:creationId xmlns:a16="http://schemas.microsoft.com/office/drawing/2014/main" id="{6A8EAA57-960F-4341-46B4-C9E1EFCEA0B1}"/>
              </a:ext>
            </a:extLst>
          </p:cNvPr>
          <p:cNvSpPr/>
          <p:nvPr/>
        </p:nvSpPr>
        <p:spPr>
          <a:xfrm>
            <a:off x="1749669" y="430823"/>
            <a:ext cx="4114800" cy="474785"/>
          </a:xfrm>
          <a:prstGeom prst="roundRect">
            <a:avLst/>
          </a:prstGeom>
          <a:solidFill>
            <a:srgbClr val="D23C4B"/>
          </a:solidFill>
        </p:spPr>
        <p:style>
          <a:lnRef idx="1">
            <a:schemeClr val="accent6"/>
          </a:lnRef>
          <a:fillRef idx="3">
            <a:schemeClr val="accent6"/>
          </a:fillRef>
          <a:effectRef idx="2">
            <a:schemeClr val="accent6"/>
          </a:effectRef>
          <a:fontRef idx="minor">
            <a:schemeClr val="lt1"/>
          </a:fontRef>
        </p:style>
        <p:txBody>
          <a:bodyPr rtlCol="0" anchor="ctr"/>
          <a:lstStyle/>
          <a:p>
            <a:r>
              <a:rPr lang="zh-CN" altLang="en-US" sz="2000" b="1" dirty="0"/>
              <a:t>三、</a:t>
            </a:r>
            <a:r>
              <a:rPr lang="en-US" altLang="zh-CN" sz="2000" b="1" dirty="0"/>
              <a:t>CBAM</a:t>
            </a:r>
          </a:p>
        </p:txBody>
      </p:sp>
      <p:sp>
        <p:nvSpPr>
          <p:cNvPr id="17" name="文本框 16">
            <a:extLst>
              <a:ext uri="{FF2B5EF4-FFF2-40B4-BE49-F238E27FC236}">
                <a16:creationId xmlns:a16="http://schemas.microsoft.com/office/drawing/2014/main" id="{4677AAB4-A9F0-4A7D-B471-F22D7C02B514}"/>
              </a:ext>
            </a:extLst>
          </p:cNvPr>
          <p:cNvSpPr txBox="1"/>
          <p:nvPr/>
        </p:nvSpPr>
        <p:spPr>
          <a:xfrm>
            <a:off x="1865170" y="1148332"/>
            <a:ext cx="9548174" cy="830997"/>
          </a:xfrm>
          <a:prstGeom prst="rect">
            <a:avLst/>
          </a:prstGeom>
          <a:noFill/>
        </p:spPr>
        <p:txBody>
          <a:bodyPr wrap="square">
            <a:spAutoFit/>
          </a:bodyPr>
          <a:lstStyle/>
          <a:p>
            <a:pPr indent="457200" latinLnBrk="1"/>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CBAM</a:t>
            </a:r>
          </a:p>
          <a:p>
            <a:pPr indent="457200" latinLnBrk="1"/>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结合通道注意力机制与空间注意力机制</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文本框 25">
            <a:extLst>
              <a:ext uri="{FF2B5EF4-FFF2-40B4-BE49-F238E27FC236}">
                <a16:creationId xmlns:a16="http://schemas.microsoft.com/office/drawing/2014/main" id="{BF8BBA9B-329D-4146-93AD-1F4CDF74F593}"/>
              </a:ext>
            </a:extLst>
          </p:cNvPr>
          <p:cNvSpPr txBox="1"/>
          <p:nvPr/>
        </p:nvSpPr>
        <p:spPr>
          <a:xfrm>
            <a:off x="1965109" y="6273225"/>
            <a:ext cx="9745922" cy="584775"/>
          </a:xfrm>
          <a:prstGeom prst="rect">
            <a:avLst/>
          </a:prstGeom>
          <a:noFill/>
        </p:spPr>
        <p:txBody>
          <a:bodyPr wrap="square">
            <a:spAutoFit/>
          </a:bodyPr>
          <a:lstStyle/>
          <a:p>
            <a:r>
              <a:rPr lang="en-US" altLang="zh-CN" sz="1600" dirty="0">
                <a:solidFill>
                  <a:schemeClr val="bg1">
                    <a:lumMod val="65000"/>
                  </a:schemeClr>
                </a:solidFill>
              </a:rPr>
              <a:t>Woo S, Park J, Lee J Y, et al. </a:t>
            </a:r>
            <a:r>
              <a:rPr lang="en-US" altLang="zh-CN" sz="1600" dirty="0" err="1">
                <a:solidFill>
                  <a:schemeClr val="bg1">
                    <a:lumMod val="65000"/>
                  </a:schemeClr>
                </a:solidFill>
              </a:rPr>
              <a:t>Cbam</a:t>
            </a:r>
            <a:r>
              <a:rPr lang="en-US" altLang="zh-CN" sz="1600" dirty="0">
                <a:solidFill>
                  <a:schemeClr val="bg1">
                    <a:lumMod val="65000"/>
                  </a:schemeClr>
                </a:solidFill>
              </a:rPr>
              <a:t>: Convolutional block attention module[C]//Proceedings of the European conference on computer vision (ECCV). 2018: 3-19.</a:t>
            </a:r>
            <a:endParaRPr lang="zh-CN" altLang="en-US" sz="1600" dirty="0">
              <a:solidFill>
                <a:schemeClr val="bg1">
                  <a:lumMod val="65000"/>
                </a:schemeClr>
              </a:solidFill>
            </a:endParaRPr>
          </a:p>
        </p:txBody>
      </p:sp>
      <p:pic>
        <p:nvPicPr>
          <p:cNvPr id="24" name="Picture 2">
            <a:extLst>
              <a:ext uri="{FF2B5EF4-FFF2-40B4-BE49-F238E27FC236}">
                <a16:creationId xmlns:a16="http://schemas.microsoft.com/office/drawing/2014/main" id="{E5F278BF-4EDD-4284-9044-C3F5C48A82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8675" y="3073265"/>
            <a:ext cx="34671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a:extLst>
              <a:ext uri="{FF2B5EF4-FFF2-40B4-BE49-F238E27FC236}">
                <a16:creationId xmlns:a16="http://schemas.microsoft.com/office/drawing/2014/main" id="{BD628E46-0D40-45A5-A9AC-CB64F8B81C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53475" y="4727224"/>
            <a:ext cx="2857500" cy="63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7008470"/>
      </p:ext>
    </p:extLst>
  </p:cSld>
  <p:clrMapOvr>
    <a:masterClrMapping/>
  </p:clrMapOvr>
  <mc:AlternateContent xmlns:mc="http://schemas.openxmlformats.org/markup-compatibility/2006" xmlns:p14="http://schemas.microsoft.com/office/powerpoint/2010/main">
    <mc:Choice Requires="p14">
      <p:transition spd="slow" p14:dur="1250" advTm="38500"/>
    </mc:Choice>
    <mc:Fallback xmlns="">
      <p:transition spd="slow" advTm="385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id="{3DB060E0-5694-4ABC-B553-8368935389DF}"/>
              </a:ext>
            </a:extLst>
          </p:cNvPr>
          <p:cNvGrpSpPr/>
          <p:nvPr/>
        </p:nvGrpSpPr>
        <p:grpSpPr>
          <a:xfrm>
            <a:off x="-1" y="1381248"/>
            <a:ext cx="1122099" cy="3440722"/>
            <a:chOff x="-99769" y="1381248"/>
            <a:chExt cx="1508834" cy="3440722"/>
          </a:xfrm>
        </p:grpSpPr>
        <p:sp>
          <p:nvSpPr>
            <p:cNvPr id="19" name="矩形 18">
              <a:extLst>
                <a:ext uri="{FF2B5EF4-FFF2-40B4-BE49-F238E27FC236}">
                  <a16:creationId xmlns:a16="http://schemas.microsoft.com/office/drawing/2014/main" id="{17095981-AE0B-4591-BD14-6EED8463E8EA}"/>
                </a:ext>
              </a:extLst>
            </p:cNvPr>
            <p:cNvSpPr/>
            <p:nvPr/>
          </p:nvSpPr>
          <p:spPr>
            <a:xfrm>
              <a:off x="-99768" y="1381248"/>
              <a:ext cx="1499308" cy="477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D23C4B"/>
                  </a:solidFill>
                </a:rPr>
                <a:t>论文背景介绍</a:t>
              </a:r>
            </a:p>
          </p:txBody>
        </p:sp>
        <p:sp>
          <p:nvSpPr>
            <p:cNvPr id="20" name="矩形 19">
              <a:extLst>
                <a:ext uri="{FF2B5EF4-FFF2-40B4-BE49-F238E27FC236}">
                  <a16:creationId xmlns:a16="http://schemas.microsoft.com/office/drawing/2014/main" id="{7A130452-A13A-4982-8CB8-1556343AC964}"/>
                </a:ext>
              </a:extLst>
            </p:cNvPr>
            <p:cNvSpPr/>
            <p:nvPr/>
          </p:nvSpPr>
          <p:spPr>
            <a:xfrm>
              <a:off x="-99769" y="2368982"/>
              <a:ext cx="1508834" cy="477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D23C4B"/>
                  </a:solidFill>
                  <a:latin typeface="微软雅黑" panose="020B0503020204020204" charset="-122"/>
                  <a:ea typeface="微软雅黑" panose="020B0503020204020204" charset="-122"/>
                </a:rPr>
                <a:t>论文方法介绍</a:t>
              </a:r>
            </a:p>
          </p:txBody>
        </p:sp>
        <p:sp>
          <p:nvSpPr>
            <p:cNvPr id="22" name="矩形 21">
              <a:extLst>
                <a:ext uri="{FF2B5EF4-FFF2-40B4-BE49-F238E27FC236}">
                  <a16:creationId xmlns:a16="http://schemas.microsoft.com/office/drawing/2014/main" id="{E5A3184C-DCDB-43DB-AC66-F3C2DB5A4D35}"/>
                </a:ext>
              </a:extLst>
            </p:cNvPr>
            <p:cNvSpPr/>
            <p:nvPr/>
          </p:nvSpPr>
          <p:spPr>
            <a:xfrm>
              <a:off x="-99767" y="3356716"/>
              <a:ext cx="1499308" cy="477520"/>
            </a:xfrm>
            <a:prstGeom prst="rect">
              <a:avLst/>
            </a:prstGeom>
            <a:solidFill>
              <a:srgbClr val="D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bg1"/>
                  </a:solidFill>
                  <a:latin typeface="微软雅黑" panose="020B0503020204020204" charset="-122"/>
                  <a:ea typeface="微软雅黑" panose="020B0503020204020204" charset="-122"/>
                </a:rPr>
                <a:t>改进方法</a:t>
              </a:r>
            </a:p>
          </p:txBody>
        </p:sp>
        <p:sp>
          <p:nvSpPr>
            <p:cNvPr id="23" name="矩形 22">
              <a:extLst>
                <a:ext uri="{FF2B5EF4-FFF2-40B4-BE49-F238E27FC236}">
                  <a16:creationId xmlns:a16="http://schemas.microsoft.com/office/drawing/2014/main" id="{B84CA749-01BD-4FB2-91EF-1A598BFB611D}"/>
                </a:ext>
              </a:extLst>
            </p:cNvPr>
            <p:cNvSpPr/>
            <p:nvPr/>
          </p:nvSpPr>
          <p:spPr>
            <a:xfrm>
              <a:off x="-99767" y="4344450"/>
              <a:ext cx="1499308" cy="477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D23C4B"/>
                  </a:solidFill>
                  <a:latin typeface="微软雅黑" panose="020B0503020204020204" charset="-122"/>
                  <a:ea typeface="微软雅黑" panose="020B0503020204020204" charset="-122"/>
                </a:rPr>
                <a:t>实验与结论</a:t>
              </a:r>
            </a:p>
          </p:txBody>
        </p:sp>
      </p:grpSp>
      <p:sp>
        <p:nvSpPr>
          <p:cNvPr id="32" name="矩形 31">
            <a:extLst>
              <a:ext uri="{FF2B5EF4-FFF2-40B4-BE49-F238E27FC236}">
                <a16:creationId xmlns:a16="http://schemas.microsoft.com/office/drawing/2014/main" id="{AD7D5FB7-6688-4E5E-83E9-6E02BA084FA1}"/>
              </a:ext>
            </a:extLst>
          </p:cNvPr>
          <p:cNvSpPr/>
          <p:nvPr/>
        </p:nvSpPr>
        <p:spPr>
          <a:xfrm>
            <a:off x="0" y="5715534"/>
            <a:ext cx="1399540" cy="477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098375" y="0"/>
            <a:ext cx="155331" cy="6858000"/>
          </a:xfrm>
          <a:prstGeom prst="rect">
            <a:avLst/>
          </a:prstGeom>
          <a:ln w="12700" cmpd="sng">
            <a:noFill/>
            <a:prstDash val="solid"/>
          </a:ln>
          <a:effectLst>
            <a:outerShdw blurRad="50800" dist="38100" dir="10800000" algn="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
        <p:nvSpPr>
          <p:cNvPr id="16" name="圆角矩形 5">
            <a:extLst>
              <a:ext uri="{FF2B5EF4-FFF2-40B4-BE49-F238E27FC236}">
                <a16:creationId xmlns:a16="http://schemas.microsoft.com/office/drawing/2014/main" id="{6A8EAA57-960F-4341-46B4-C9E1EFCEA0B1}"/>
              </a:ext>
            </a:extLst>
          </p:cNvPr>
          <p:cNvSpPr/>
          <p:nvPr/>
        </p:nvSpPr>
        <p:spPr>
          <a:xfrm>
            <a:off x="1749669" y="430823"/>
            <a:ext cx="4114800" cy="474785"/>
          </a:xfrm>
          <a:prstGeom prst="roundRect">
            <a:avLst/>
          </a:prstGeom>
          <a:solidFill>
            <a:srgbClr val="D23C4B"/>
          </a:solidFill>
        </p:spPr>
        <p:style>
          <a:lnRef idx="1">
            <a:schemeClr val="accent6"/>
          </a:lnRef>
          <a:fillRef idx="3">
            <a:schemeClr val="accent6"/>
          </a:fillRef>
          <a:effectRef idx="2">
            <a:schemeClr val="accent6"/>
          </a:effectRef>
          <a:fontRef idx="minor">
            <a:schemeClr val="lt1"/>
          </a:fontRef>
        </p:style>
        <p:txBody>
          <a:bodyPr rtlCol="0" anchor="ctr"/>
          <a:lstStyle/>
          <a:p>
            <a:r>
              <a:rPr lang="zh-CN" altLang="en-US" sz="2000" b="1" dirty="0"/>
              <a:t>四、模型结合</a:t>
            </a:r>
            <a:endParaRPr lang="en-US" altLang="zh-CN" sz="2000" b="1" dirty="0"/>
          </a:p>
        </p:txBody>
      </p:sp>
      <p:sp>
        <p:nvSpPr>
          <p:cNvPr id="17" name="文本框 16">
            <a:extLst>
              <a:ext uri="{FF2B5EF4-FFF2-40B4-BE49-F238E27FC236}">
                <a16:creationId xmlns:a16="http://schemas.microsoft.com/office/drawing/2014/main" id="{4677AAB4-A9F0-4A7D-B471-F22D7C02B514}"/>
              </a:ext>
            </a:extLst>
          </p:cNvPr>
          <p:cNvSpPr txBox="1"/>
          <p:nvPr/>
        </p:nvSpPr>
        <p:spPr>
          <a:xfrm>
            <a:off x="1865170" y="1148332"/>
            <a:ext cx="9548174" cy="461665"/>
          </a:xfrm>
          <a:prstGeom prst="rect">
            <a:avLst/>
          </a:prstGeom>
          <a:noFill/>
        </p:spPr>
        <p:txBody>
          <a:bodyPr wrap="square">
            <a:spAutoFit/>
          </a:bodyPr>
          <a:lstStyle/>
          <a:p>
            <a:pPr indent="457200" latinLnBrk="1"/>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将注意力机制结合到模型中，期望能提高模型提取特征的能力。</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7" name="图片 26">
            <a:extLst>
              <a:ext uri="{FF2B5EF4-FFF2-40B4-BE49-F238E27FC236}">
                <a16:creationId xmlns:a16="http://schemas.microsoft.com/office/drawing/2014/main" id="{5675A6EF-0467-4263-A4BB-D5D65861CC2C}"/>
              </a:ext>
            </a:extLst>
          </p:cNvPr>
          <p:cNvPicPr>
            <a:picLocks noChangeAspect="1"/>
          </p:cNvPicPr>
          <p:nvPr/>
        </p:nvPicPr>
        <p:blipFill>
          <a:blip r:embed="rId3"/>
          <a:stretch>
            <a:fillRect/>
          </a:stretch>
        </p:blipFill>
        <p:spPr>
          <a:xfrm>
            <a:off x="2044019" y="2607742"/>
            <a:ext cx="9190476" cy="2704762"/>
          </a:xfrm>
          <a:prstGeom prst="rect">
            <a:avLst/>
          </a:prstGeom>
        </p:spPr>
      </p:pic>
      <p:sp>
        <p:nvSpPr>
          <p:cNvPr id="28" name="箭头: 下 27">
            <a:extLst>
              <a:ext uri="{FF2B5EF4-FFF2-40B4-BE49-F238E27FC236}">
                <a16:creationId xmlns:a16="http://schemas.microsoft.com/office/drawing/2014/main" id="{9E4EE65A-E456-451B-9E0D-AD3C68354DDD}"/>
              </a:ext>
            </a:extLst>
          </p:cNvPr>
          <p:cNvSpPr/>
          <p:nvPr/>
        </p:nvSpPr>
        <p:spPr>
          <a:xfrm>
            <a:off x="4474534" y="3356716"/>
            <a:ext cx="438150" cy="4747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流程图: 过程 28">
            <a:extLst>
              <a:ext uri="{FF2B5EF4-FFF2-40B4-BE49-F238E27FC236}">
                <a16:creationId xmlns:a16="http://schemas.microsoft.com/office/drawing/2014/main" id="{57FA45EB-64B2-408D-894D-2814EFB25F2B}"/>
              </a:ext>
            </a:extLst>
          </p:cNvPr>
          <p:cNvSpPr/>
          <p:nvPr/>
        </p:nvSpPr>
        <p:spPr>
          <a:xfrm>
            <a:off x="3979234" y="2774644"/>
            <a:ext cx="1421004" cy="47478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Attention block</a:t>
            </a:r>
            <a:endParaRPr lang="zh-CN" altLang="en-US" dirty="0"/>
          </a:p>
        </p:txBody>
      </p:sp>
      <p:sp>
        <p:nvSpPr>
          <p:cNvPr id="30" name="箭头: 下 29">
            <a:extLst>
              <a:ext uri="{FF2B5EF4-FFF2-40B4-BE49-F238E27FC236}">
                <a16:creationId xmlns:a16="http://schemas.microsoft.com/office/drawing/2014/main" id="{61FFCBF4-EA0A-46A6-852F-D999BBA9B1C3}"/>
              </a:ext>
            </a:extLst>
          </p:cNvPr>
          <p:cNvSpPr/>
          <p:nvPr/>
        </p:nvSpPr>
        <p:spPr>
          <a:xfrm>
            <a:off x="5971476" y="2928546"/>
            <a:ext cx="438150" cy="4747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流程图: 过程 30">
            <a:extLst>
              <a:ext uri="{FF2B5EF4-FFF2-40B4-BE49-F238E27FC236}">
                <a16:creationId xmlns:a16="http://schemas.microsoft.com/office/drawing/2014/main" id="{6F642B36-0BFA-4B27-A6AE-F72577FD0A3C}"/>
              </a:ext>
            </a:extLst>
          </p:cNvPr>
          <p:cNvSpPr/>
          <p:nvPr/>
        </p:nvSpPr>
        <p:spPr>
          <a:xfrm>
            <a:off x="5479741" y="2210578"/>
            <a:ext cx="1421004" cy="47478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Attention block</a:t>
            </a:r>
            <a:endParaRPr lang="zh-CN" altLang="en-US" dirty="0"/>
          </a:p>
        </p:txBody>
      </p:sp>
      <p:sp>
        <p:nvSpPr>
          <p:cNvPr id="33" name="箭头: 下 32">
            <a:extLst>
              <a:ext uri="{FF2B5EF4-FFF2-40B4-BE49-F238E27FC236}">
                <a16:creationId xmlns:a16="http://schemas.microsoft.com/office/drawing/2014/main" id="{EB8927D6-9C73-4128-B5C6-79E0364DBE07}"/>
              </a:ext>
            </a:extLst>
          </p:cNvPr>
          <p:cNvSpPr/>
          <p:nvPr/>
        </p:nvSpPr>
        <p:spPr>
          <a:xfrm rot="10800000">
            <a:off x="5975041" y="4890203"/>
            <a:ext cx="438150" cy="4747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流程图: 过程 33">
            <a:extLst>
              <a:ext uri="{FF2B5EF4-FFF2-40B4-BE49-F238E27FC236}">
                <a16:creationId xmlns:a16="http://schemas.microsoft.com/office/drawing/2014/main" id="{8E039371-7720-47EE-B05D-52019FDA34DF}"/>
              </a:ext>
            </a:extLst>
          </p:cNvPr>
          <p:cNvSpPr/>
          <p:nvPr/>
        </p:nvSpPr>
        <p:spPr>
          <a:xfrm>
            <a:off x="5479741" y="5472275"/>
            <a:ext cx="1421004" cy="47478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Attention block</a:t>
            </a:r>
            <a:endParaRPr lang="zh-CN" altLang="en-US" dirty="0"/>
          </a:p>
        </p:txBody>
      </p:sp>
    </p:spTree>
    <p:extLst>
      <p:ext uri="{BB962C8B-B14F-4D97-AF65-F5344CB8AC3E}">
        <p14:creationId xmlns:p14="http://schemas.microsoft.com/office/powerpoint/2010/main" val="468634818"/>
      </p:ext>
    </p:extLst>
  </p:cSld>
  <p:clrMapOvr>
    <a:masterClrMapping/>
  </p:clrMapOvr>
  <mc:AlternateContent xmlns:mc="http://schemas.openxmlformats.org/markup-compatibility/2006" xmlns:p14="http://schemas.microsoft.com/office/powerpoint/2010/main">
    <mc:Choice Requires="p14">
      <p:transition spd="slow" p14:dur="1250" advTm="38500"/>
    </mc:Choice>
    <mc:Fallback xmlns="">
      <p:transition spd="slow" advTm="385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id="{3DB060E0-5694-4ABC-B553-8368935389DF}"/>
              </a:ext>
            </a:extLst>
          </p:cNvPr>
          <p:cNvGrpSpPr/>
          <p:nvPr/>
        </p:nvGrpSpPr>
        <p:grpSpPr>
          <a:xfrm>
            <a:off x="-1" y="1381248"/>
            <a:ext cx="1122099" cy="3440722"/>
            <a:chOff x="-99769" y="1381248"/>
            <a:chExt cx="1508834" cy="3440722"/>
          </a:xfrm>
        </p:grpSpPr>
        <p:sp>
          <p:nvSpPr>
            <p:cNvPr id="19" name="矩形 18">
              <a:extLst>
                <a:ext uri="{FF2B5EF4-FFF2-40B4-BE49-F238E27FC236}">
                  <a16:creationId xmlns:a16="http://schemas.microsoft.com/office/drawing/2014/main" id="{17095981-AE0B-4591-BD14-6EED8463E8EA}"/>
                </a:ext>
              </a:extLst>
            </p:cNvPr>
            <p:cNvSpPr/>
            <p:nvPr/>
          </p:nvSpPr>
          <p:spPr>
            <a:xfrm>
              <a:off x="-99768" y="1381248"/>
              <a:ext cx="1499308" cy="477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D23C4B"/>
                  </a:solidFill>
                </a:rPr>
                <a:t>论文背景介绍</a:t>
              </a:r>
            </a:p>
          </p:txBody>
        </p:sp>
        <p:sp>
          <p:nvSpPr>
            <p:cNvPr id="20" name="矩形 19">
              <a:extLst>
                <a:ext uri="{FF2B5EF4-FFF2-40B4-BE49-F238E27FC236}">
                  <a16:creationId xmlns:a16="http://schemas.microsoft.com/office/drawing/2014/main" id="{7A130452-A13A-4982-8CB8-1556343AC964}"/>
                </a:ext>
              </a:extLst>
            </p:cNvPr>
            <p:cNvSpPr/>
            <p:nvPr/>
          </p:nvSpPr>
          <p:spPr>
            <a:xfrm>
              <a:off x="-99769" y="2368982"/>
              <a:ext cx="1508834" cy="477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D23C4B"/>
                  </a:solidFill>
                  <a:latin typeface="微软雅黑" panose="020B0503020204020204" charset="-122"/>
                  <a:ea typeface="微软雅黑" panose="020B0503020204020204" charset="-122"/>
                </a:rPr>
                <a:t>论文方法介绍</a:t>
              </a:r>
            </a:p>
          </p:txBody>
        </p:sp>
        <p:sp>
          <p:nvSpPr>
            <p:cNvPr id="22" name="矩形 21">
              <a:extLst>
                <a:ext uri="{FF2B5EF4-FFF2-40B4-BE49-F238E27FC236}">
                  <a16:creationId xmlns:a16="http://schemas.microsoft.com/office/drawing/2014/main" id="{E5A3184C-DCDB-43DB-AC66-F3C2DB5A4D35}"/>
                </a:ext>
              </a:extLst>
            </p:cNvPr>
            <p:cNvSpPr/>
            <p:nvPr/>
          </p:nvSpPr>
          <p:spPr>
            <a:xfrm>
              <a:off x="-99767" y="3356716"/>
              <a:ext cx="1499308" cy="477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D23C4B"/>
                  </a:solidFill>
                  <a:latin typeface="微软雅黑" panose="020B0503020204020204" charset="-122"/>
                  <a:ea typeface="微软雅黑" panose="020B0503020204020204" charset="-122"/>
                </a:rPr>
                <a:t>改进方法</a:t>
              </a:r>
            </a:p>
          </p:txBody>
        </p:sp>
        <p:sp>
          <p:nvSpPr>
            <p:cNvPr id="23" name="矩形 22">
              <a:extLst>
                <a:ext uri="{FF2B5EF4-FFF2-40B4-BE49-F238E27FC236}">
                  <a16:creationId xmlns:a16="http://schemas.microsoft.com/office/drawing/2014/main" id="{B84CA749-01BD-4FB2-91EF-1A598BFB611D}"/>
                </a:ext>
              </a:extLst>
            </p:cNvPr>
            <p:cNvSpPr/>
            <p:nvPr/>
          </p:nvSpPr>
          <p:spPr>
            <a:xfrm>
              <a:off x="-99767" y="4344450"/>
              <a:ext cx="1499308" cy="477520"/>
            </a:xfrm>
            <a:prstGeom prst="rect">
              <a:avLst/>
            </a:prstGeom>
            <a:solidFill>
              <a:srgbClr val="D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bg1"/>
                  </a:solidFill>
                  <a:latin typeface="微软雅黑" panose="020B0503020204020204" charset="-122"/>
                  <a:ea typeface="微软雅黑" panose="020B0503020204020204" charset="-122"/>
                </a:rPr>
                <a:t>实验与结论</a:t>
              </a:r>
            </a:p>
          </p:txBody>
        </p:sp>
      </p:grpSp>
      <p:sp>
        <p:nvSpPr>
          <p:cNvPr id="32" name="矩形 31">
            <a:extLst>
              <a:ext uri="{FF2B5EF4-FFF2-40B4-BE49-F238E27FC236}">
                <a16:creationId xmlns:a16="http://schemas.microsoft.com/office/drawing/2014/main" id="{AD7D5FB7-6688-4E5E-83E9-6E02BA084FA1}"/>
              </a:ext>
            </a:extLst>
          </p:cNvPr>
          <p:cNvSpPr/>
          <p:nvPr/>
        </p:nvSpPr>
        <p:spPr>
          <a:xfrm>
            <a:off x="0" y="5715534"/>
            <a:ext cx="1399540" cy="477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098375" y="0"/>
            <a:ext cx="155331" cy="6858000"/>
          </a:xfrm>
          <a:prstGeom prst="rect">
            <a:avLst/>
          </a:prstGeom>
          <a:ln w="12700" cmpd="sng">
            <a:noFill/>
            <a:prstDash val="solid"/>
          </a:ln>
          <a:effectLst>
            <a:outerShdw blurRad="50800" dist="38100" dir="10800000" algn="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
        <p:nvSpPr>
          <p:cNvPr id="16" name="圆角矩形 5">
            <a:extLst>
              <a:ext uri="{FF2B5EF4-FFF2-40B4-BE49-F238E27FC236}">
                <a16:creationId xmlns:a16="http://schemas.microsoft.com/office/drawing/2014/main" id="{6A8EAA57-960F-4341-46B4-C9E1EFCEA0B1}"/>
              </a:ext>
            </a:extLst>
          </p:cNvPr>
          <p:cNvSpPr/>
          <p:nvPr/>
        </p:nvSpPr>
        <p:spPr>
          <a:xfrm>
            <a:off x="1749669" y="430823"/>
            <a:ext cx="4114800" cy="474785"/>
          </a:xfrm>
          <a:prstGeom prst="roundRect">
            <a:avLst/>
          </a:prstGeom>
          <a:solidFill>
            <a:srgbClr val="D23C4B"/>
          </a:solidFill>
        </p:spPr>
        <p:style>
          <a:lnRef idx="1">
            <a:schemeClr val="accent6"/>
          </a:lnRef>
          <a:fillRef idx="3">
            <a:schemeClr val="accent6"/>
          </a:fillRef>
          <a:effectRef idx="2">
            <a:schemeClr val="accent6"/>
          </a:effectRef>
          <a:fontRef idx="minor">
            <a:schemeClr val="lt1"/>
          </a:fontRef>
        </p:style>
        <p:txBody>
          <a:bodyPr rtlCol="0" anchor="ctr"/>
          <a:lstStyle/>
          <a:p>
            <a:r>
              <a:rPr lang="zh-CN" altLang="en-US" sz="2000" b="1" dirty="0"/>
              <a:t>一、数据集</a:t>
            </a:r>
            <a:endParaRPr lang="en-US" altLang="zh-CN" sz="2000" b="1" dirty="0"/>
          </a:p>
        </p:txBody>
      </p:sp>
      <p:sp>
        <p:nvSpPr>
          <p:cNvPr id="17" name="文本框 16">
            <a:extLst>
              <a:ext uri="{FF2B5EF4-FFF2-40B4-BE49-F238E27FC236}">
                <a16:creationId xmlns:a16="http://schemas.microsoft.com/office/drawing/2014/main" id="{4677AAB4-A9F0-4A7D-B471-F22D7C02B514}"/>
              </a:ext>
            </a:extLst>
          </p:cNvPr>
          <p:cNvSpPr txBox="1"/>
          <p:nvPr/>
        </p:nvSpPr>
        <p:spPr>
          <a:xfrm>
            <a:off x="1865170" y="1148332"/>
            <a:ext cx="9548174" cy="2308324"/>
          </a:xfrm>
          <a:prstGeom prst="rect">
            <a:avLst/>
          </a:prstGeom>
          <a:noFill/>
        </p:spPr>
        <p:txBody>
          <a:bodyPr wrap="square">
            <a:spAutoFit/>
          </a:bodyPr>
          <a:lstStyle/>
          <a:p>
            <a:pPr indent="457200" latinLnBrk="1"/>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本次复现采用两个数据集</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mhealth</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与</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pamap2</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数据集</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indent="457200" latinLnBrk="1"/>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需要注意的是，由于</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pamap2</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数据集中有一维度值为</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Nan</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，在本次论文复现中将其清洗掉。</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indent="457200" latinLnBrk="1"/>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原文中给出的训练</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epoch</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最大达到了</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300</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，出于对效率的考虑，本次复现选用最大</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epoch</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为</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50</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。其余参数与原文一致。</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indent="457200" latinLnBrk="1"/>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7" name="表格 6">
            <a:extLst>
              <a:ext uri="{FF2B5EF4-FFF2-40B4-BE49-F238E27FC236}">
                <a16:creationId xmlns:a16="http://schemas.microsoft.com/office/drawing/2014/main" id="{C18F4E4E-B5BF-43D0-8975-F5CD5802A484}"/>
              </a:ext>
            </a:extLst>
          </p:cNvPr>
          <p:cNvGraphicFramePr>
            <a:graphicFrameLocks noGrp="1"/>
          </p:cNvGraphicFramePr>
          <p:nvPr>
            <p:extLst>
              <p:ext uri="{D42A27DB-BD31-4B8C-83A1-F6EECF244321}">
                <p14:modId xmlns:p14="http://schemas.microsoft.com/office/powerpoint/2010/main" val="1125036158"/>
              </p:ext>
            </p:extLst>
          </p:nvPr>
        </p:nvGraphicFramePr>
        <p:xfrm>
          <a:off x="2497915" y="3734200"/>
          <a:ext cx="8194522" cy="1975468"/>
        </p:xfrm>
        <a:graphic>
          <a:graphicData uri="http://schemas.openxmlformats.org/drawingml/2006/table">
            <a:tbl>
              <a:tblPr firstRow="1" firstCol="1" bandRow="1"/>
              <a:tblGrid>
                <a:gridCol w="1170646">
                  <a:extLst>
                    <a:ext uri="{9D8B030D-6E8A-4147-A177-3AD203B41FA5}">
                      <a16:colId xmlns:a16="http://schemas.microsoft.com/office/drawing/2014/main" val="1956650064"/>
                    </a:ext>
                  </a:extLst>
                </a:gridCol>
                <a:gridCol w="1170646">
                  <a:extLst>
                    <a:ext uri="{9D8B030D-6E8A-4147-A177-3AD203B41FA5}">
                      <a16:colId xmlns:a16="http://schemas.microsoft.com/office/drawing/2014/main" val="4076242549"/>
                    </a:ext>
                  </a:extLst>
                </a:gridCol>
                <a:gridCol w="1170646">
                  <a:extLst>
                    <a:ext uri="{9D8B030D-6E8A-4147-A177-3AD203B41FA5}">
                      <a16:colId xmlns:a16="http://schemas.microsoft.com/office/drawing/2014/main" val="2832341641"/>
                    </a:ext>
                  </a:extLst>
                </a:gridCol>
                <a:gridCol w="1170646">
                  <a:extLst>
                    <a:ext uri="{9D8B030D-6E8A-4147-A177-3AD203B41FA5}">
                      <a16:colId xmlns:a16="http://schemas.microsoft.com/office/drawing/2014/main" val="3836851333"/>
                    </a:ext>
                  </a:extLst>
                </a:gridCol>
                <a:gridCol w="1170646">
                  <a:extLst>
                    <a:ext uri="{9D8B030D-6E8A-4147-A177-3AD203B41FA5}">
                      <a16:colId xmlns:a16="http://schemas.microsoft.com/office/drawing/2014/main" val="3702039290"/>
                    </a:ext>
                  </a:extLst>
                </a:gridCol>
                <a:gridCol w="563115">
                  <a:extLst>
                    <a:ext uri="{9D8B030D-6E8A-4147-A177-3AD203B41FA5}">
                      <a16:colId xmlns:a16="http://schemas.microsoft.com/office/drawing/2014/main" val="2227194914"/>
                    </a:ext>
                  </a:extLst>
                </a:gridCol>
                <a:gridCol w="1778177">
                  <a:extLst>
                    <a:ext uri="{9D8B030D-6E8A-4147-A177-3AD203B41FA5}">
                      <a16:colId xmlns:a16="http://schemas.microsoft.com/office/drawing/2014/main" val="244036681"/>
                    </a:ext>
                  </a:extLst>
                </a:gridCol>
              </a:tblGrid>
              <a:tr h="669650">
                <a:tc>
                  <a:txBody>
                    <a:bodyPr/>
                    <a:lstStyle/>
                    <a:p>
                      <a:pPr algn="ctr"/>
                      <a:r>
                        <a:rPr lang="en-US" sz="1600" kern="100" dirty="0">
                          <a:effectLst/>
                          <a:latin typeface="Times New Roman" panose="02020603050405020304" pitchFamily="18" charset="0"/>
                          <a:ea typeface="等线" panose="02010600030101010101" pitchFamily="2" charset="-122"/>
                          <a:cs typeface="Times New Roman" panose="02020603050405020304" pitchFamily="18" charset="0"/>
                        </a:rPr>
                        <a:t>Dataset</a:t>
                      </a:r>
                      <a:endParaRPr 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kern="100" dirty="0">
                          <a:effectLst/>
                          <a:latin typeface="Times New Roman" panose="02020603050405020304" pitchFamily="18" charset="0"/>
                          <a:ea typeface="等线" panose="02010600030101010101" pitchFamily="2" charset="-122"/>
                          <a:cs typeface="Times New Roman" panose="02020603050405020304" pitchFamily="18" charset="0"/>
                        </a:rPr>
                        <a:t>Subject</a:t>
                      </a:r>
                      <a:endParaRPr 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kern="100" dirty="0">
                          <a:effectLst/>
                          <a:latin typeface="Times New Roman" panose="02020603050405020304" pitchFamily="18" charset="0"/>
                          <a:ea typeface="等线" panose="02010600030101010101" pitchFamily="2" charset="-122"/>
                          <a:cs typeface="Times New Roman" panose="02020603050405020304" pitchFamily="18" charset="0"/>
                        </a:rPr>
                        <a:t>Activity</a:t>
                      </a:r>
                      <a:endParaRPr 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kern="100" dirty="0">
                          <a:effectLst/>
                          <a:latin typeface="Times New Roman" panose="02020603050405020304" pitchFamily="18" charset="0"/>
                          <a:ea typeface="等线" panose="02010600030101010101" pitchFamily="2" charset="-122"/>
                          <a:cs typeface="Times New Roman" panose="02020603050405020304" pitchFamily="18" charset="0"/>
                        </a:rPr>
                        <a:t>Frequency</a:t>
                      </a:r>
                      <a:endParaRPr 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kern="100">
                          <a:effectLst/>
                          <a:latin typeface="Times New Roman" panose="02020603050405020304" pitchFamily="18" charset="0"/>
                          <a:ea typeface="等线" panose="02010600030101010101" pitchFamily="2" charset="-122"/>
                          <a:cs typeface="Times New Roman" panose="02020603050405020304" pitchFamily="18" charset="0"/>
                        </a:rPr>
                        <a:t>Sample</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kern="100">
                          <a:effectLst/>
                          <a:latin typeface="Times New Roman" panose="02020603050405020304" pitchFamily="18" charset="0"/>
                          <a:ea typeface="等线" panose="02010600030101010101" pitchFamily="2" charset="-122"/>
                          <a:cs typeface="Times New Roman" panose="02020603050405020304" pitchFamily="18" charset="0"/>
                        </a:rPr>
                        <a:t>Dim</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kern="100" dirty="0">
                          <a:effectLst/>
                          <a:latin typeface="Times New Roman" panose="02020603050405020304" pitchFamily="18" charset="0"/>
                          <a:ea typeface="等线" panose="02010600030101010101" pitchFamily="2" charset="-122"/>
                          <a:cs typeface="Times New Roman" panose="02020603050405020304" pitchFamily="18" charset="0"/>
                        </a:rPr>
                        <a:t>Wearing Position</a:t>
                      </a:r>
                      <a:endParaRPr 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4494994"/>
                  </a:ext>
                </a:extLst>
              </a:tr>
              <a:tr h="636168">
                <a:tc>
                  <a:txBody>
                    <a:bodyPr/>
                    <a:lstStyle/>
                    <a:p>
                      <a:pPr algn="ctr"/>
                      <a:r>
                        <a:rPr lang="en-US" sz="1600" kern="100">
                          <a:effectLst/>
                          <a:latin typeface="Times New Roman" panose="02020603050405020304" pitchFamily="18" charset="0"/>
                          <a:ea typeface="等线" panose="02010600030101010101" pitchFamily="2" charset="-122"/>
                          <a:cs typeface="Times New Roman" panose="02020603050405020304" pitchFamily="18" charset="0"/>
                        </a:rPr>
                        <a:t>MHEALTH</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algn="ctr" defTabSz="914400" rtl="0" eaLnBrk="1" latinLnBrk="0" hangingPunct="1"/>
                      <a:r>
                        <a:rPr 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10</a:t>
                      </a:r>
                      <a:endParaRPr lang="zh-CN" alt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algn="ctr" defTabSz="914400" rtl="0" eaLnBrk="1" latinLnBrk="0" hangingPunct="1"/>
                      <a:r>
                        <a:rPr 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12</a:t>
                      </a:r>
                      <a:endParaRPr lang="zh-CN" alt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algn="ctr" defTabSz="914400" rtl="0" eaLnBrk="1" latinLnBrk="0" hangingPunct="1"/>
                      <a:r>
                        <a:rPr 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50Hz</a:t>
                      </a:r>
                      <a:endParaRPr lang="zh-CN" alt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algn="ctr" defTabSz="914400" rtl="0" eaLnBrk="1" latinLnBrk="0" hangingPunct="1"/>
                      <a:r>
                        <a:rPr 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0.34M</a:t>
                      </a:r>
                      <a:endParaRPr lang="zh-CN" alt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algn="ctr" defTabSz="914400" rtl="0" eaLnBrk="1" latinLnBrk="0" hangingPunct="1"/>
                      <a:r>
                        <a:rPr 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23</a:t>
                      </a:r>
                      <a:endParaRPr lang="zh-CN" alt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algn="ctr" defTabSz="914400" rtl="0" eaLnBrk="1" latinLnBrk="0" hangingPunct="1"/>
                      <a:r>
                        <a:rPr lang="en-US" sz="1600" kern="100" dirty="0" err="1">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Chest,Ankle,Arm</a:t>
                      </a:r>
                      <a:endParaRPr lang="zh-CN" altLang="en-US"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537825500"/>
                  </a:ext>
                </a:extLst>
              </a:tr>
              <a:tr h="669650">
                <a:tc>
                  <a:txBody>
                    <a:bodyPr/>
                    <a:lstStyle/>
                    <a:p>
                      <a:pPr algn="ctr"/>
                      <a:r>
                        <a:rPr lang="en-US" sz="1600" kern="100">
                          <a:effectLst/>
                          <a:latin typeface="Times New Roman" panose="02020603050405020304" pitchFamily="18" charset="0"/>
                          <a:ea typeface="等线" panose="02010600030101010101" pitchFamily="2" charset="-122"/>
                          <a:cs typeface="Times New Roman" panose="02020603050405020304" pitchFamily="18" charset="0"/>
                        </a:rPr>
                        <a:t>PAMAP2</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r>
                        <a:rPr lang="en-US" sz="1600" kern="100" dirty="0">
                          <a:effectLst/>
                          <a:latin typeface="Times New Roman" panose="02020603050405020304" pitchFamily="18" charset="0"/>
                          <a:ea typeface="等线" panose="02010600030101010101" pitchFamily="2" charset="-122"/>
                          <a:cs typeface="Times New Roman" panose="02020603050405020304" pitchFamily="18" charset="0"/>
                        </a:rPr>
                        <a:t>8</a:t>
                      </a:r>
                      <a:endParaRPr 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r>
                        <a:rPr lang="en-US" sz="16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12</a:t>
                      </a:r>
                      <a:endParaRPr 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r>
                        <a:rPr lang="en-US" sz="16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100Hz</a:t>
                      </a:r>
                      <a:endParaRPr 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r>
                        <a:rPr lang="en-US" sz="16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2.84M</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r>
                        <a:rPr lang="en-US" sz="16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51</a:t>
                      </a:r>
                      <a:endParaRPr 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r>
                        <a:rPr lang="en-US" sz="1600" kern="100" dirty="0" err="1">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Wrist,Chest,Ankle</a:t>
                      </a:r>
                      <a:endParaRPr 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1923204"/>
                  </a:ext>
                </a:extLst>
              </a:tr>
            </a:tbl>
          </a:graphicData>
        </a:graphic>
      </p:graphicFrame>
    </p:spTree>
    <p:extLst>
      <p:ext uri="{BB962C8B-B14F-4D97-AF65-F5344CB8AC3E}">
        <p14:creationId xmlns:p14="http://schemas.microsoft.com/office/powerpoint/2010/main" val="4125355763"/>
      </p:ext>
    </p:extLst>
  </p:cSld>
  <p:clrMapOvr>
    <a:masterClrMapping/>
  </p:clrMapOvr>
  <mc:AlternateContent xmlns:mc="http://schemas.openxmlformats.org/markup-compatibility/2006" xmlns:p14="http://schemas.microsoft.com/office/powerpoint/2010/main">
    <mc:Choice Requires="p14">
      <p:transition spd="slow" p14:dur="1250" advTm="38500"/>
    </mc:Choice>
    <mc:Fallback xmlns="">
      <p:transition spd="slow" advTm="385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id="{3DB060E0-5694-4ABC-B553-8368935389DF}"/>
              </a:ext>
            </a:extLst>
          </p:cNvPr>
          <p:cNvGrpSpPr/>
          <p:nvPr/>
        </p:nvGrpSpPr>
        <p:grpSpPr>
          <a:xfrm>
            <a:off x="-1" y="1381248"/>
            <a:ext cx="1122099" cy="3440722"/>
            <a:chOff x="-99769" y="1381248"/>
            <a:chExt cx="1508834" cy="3440722"/>
          </a:xfrm>
        </p:grpSpPr>
        <p:sp>
          <p:nvSpPr>
            <p:cNvPr id="19" name="矩形 18">
              <a:extLst>
                <a:ext uri="{FF2B5EF4-FFF2-40B4-BE49-F238E27FC236}">
                  <a16:creationId xmlns:a16="http://schemas.microsoft.com/office/drawing/2014/main" id="{17095981-AE0B-4591-BD14-6EED8463E8EA}"/>
                </a:ext>
              </a:extLst>
            </p:cNvPr>
            <p:cNvSpPr/>
            <p:nvPr/>
          </p:nvSpPr>
          <p:spPr>
            <a:xfrm>
              <a:off x="-99768" y="1381248"/>
              <a:ext cx="1499308" cy="477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D23C4B"/>
                  </a:solidFill>
                </a:rPr>
                <a:t>论文背景介绍</a:t>
              </a:r>
            </a:p>
          </p:txBody>
        </p:sp>
        <p:sp>
          <p:nvSpPr>
            <p:cNvPr id="20" name="矩形 19">
              <a:extLst>
                <a:ext uri="{FF2B5EF4-FFF2-40B4-BE49-F238E27FC236}">
                  <a16:creationId xmlns:a16="http://schemas.microsoft.com/office/drawing/2014/main" id="{7A130452-A13A-4982-8CB8-1556343AC964}"/>
                </a:ext>
              </a:extLst>
            </p:cNvPr>
            <p:cNvSpPr/>
            <p:nvPr/>
          </p:nvSpPr>
          <p:spPr>
            <a:xfrm>
              <a:off x="-99769" y="2368982"/>
              <a:ext cx="1508834" cy="477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D23C4B"/>
                  </a:solidFill>
                  <a:latin typeface="微软雅黑" panose="020B0503020204020204" charset="-122"/>
                  <a:ea typeface="微软雅黑" panose="020B0503020204020204" charset="-122"/>
                </a:rPr>
                <a:t>论文方法介绍</a:t>
              </a:r>
            </a:p>
          </p:txBody>
        </p:sp>
        <p:sp>
          <p:nvSpPr>
            <p:cNvPr id="22" name="矩形 21">
              <a:extLst>
                <a:ext uri="{FF2B5EF4-FFF2-40B4-BE49-F238E27FC236}">
                  <a16:creationId xmlns:a16="http://schemas.microsoft.com/office/drawing/2014/main" id="{E5A3184C-DCDB-43DB-AC66-F3C2DB5A4D35}"/>
                </a:ext>
              </a:extLst>
            </p:cNvPr>
            <p:cNvSpPr/>
            <p:nvPr/>
          </p:nvSpPr>
          <p:spPr>
            <a:xfrm>
              <a:off x="-99767" y="3356716"/>
              <a:ext cx="1499308" cy="477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D23C4B"/>
                  </a:solidFill>
                  <a:latin typeface="微软雅黑" panose="020B0503020204020204" charset="-122"/>
                  <a:ea typeface="微软雅黑" panose="020B0503020204020204" charset="-122"/>
                </a:rPr>
                <a:t>改进方法</a:t>
              </a:r>
            </a:p>
          </p:txBody>
        </p:sp>
        <p:sp>
          <p:nvSpPr>
            <p:cNvPr id="23" name="矩形 22">
              <a:extLst>
                <a:ext uri="{FF2B5EF4-FFF2-40B4-BE49-F238E27FC236}">
                  <a16:creationId xmlns:a16="http://schemas.microsoft.com/office/drawing/2014/main" id="{B84CA749-01BD-4FB2-91EF-1A598BFB611D}"/>
                </a:ext>
              </a:extLst>
            </p:cNvPr>
            <p:cNvSpPr/>
            <p:nvPr/>
          </p:nvSpPr>
          <p:spPr>
            <a:xfrm>
              <a:off x="-99767" y="4344450"/>
              <a:ext cx="1499308" cy="477520"/>
            </a:xfrm>
            <a:prstGeom prst="rect">
              <a:avLst/>
            </a:prstGeom>
            <a:solidFill>
              <a:srgbClr val="D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bg1"/>
                  </a:solidFill>
                  <a:latin typeface="微软雅黑" panose="020B0503020204020204" charset="-122"/>
                  <a:ea typeface="微软雅黑" panose="020B0503020204020204" charset="-122"/>
                </a:rPr>
                <a:t>实验与结论</a:t>
              </a:r>
            </a:p>
          </p:txBody>
        </p:sp>
      </p:grpSp>
      <p:sp>
        <p:nvSpPr>
          <p:cNvPr id="32" name="矩形 31">
            <a:extLst>
              <a:ext uri="{FF2B5EF4-FFF2-40B4-BE49-F238E27FC236}">
                <a16:creationId xmlns:a16="http://schemas.microsoft.com/office/drawing/2014/main" id="{AD7D5FB7-6688-4E5E-83E9-6E02BA084FA1}"/>
              </a:ext>
            </a:extLst>
          </p:cNvPr>
          <p:cNvSpPr/>
          <p:nvPr/>
        </p:nvSpPr>
        <p:spPr>
          <a:xfrm>
            <a:off x="0" y="5715534"/>
            <a:ext cx="1399540" cy="477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098375" y="0"/>
            <a:ext cx="155331" cy="6858000"/>
          </a:xfrm>
          <a:prstGeom prst="rect">
            <a:avLst/>
          </a:prstGeom>
          <a:ln w="12700" cmpd="sng">
            <a:noFill/>
            <a:prstDash val="solid"/>
          </a:ln>
          <a:effectLst>
            <a:outerShdw blurRad="50800" dist="38100" dir="10800000" algn="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
        <p:nvSpPr>
          <p:cNvPr id="16" name="圆角矩形 5">
            <a:extLst>
              <a:ext uri="{FF2B5EF4-FFF2-40B4-BE49-F238E27FC236}">
                <a16:creationId xmlns:a16="http://schemas.microsoft.com/office/drawing/2014/main" id="{6A8EAA57-960F-4341-46B4-C9E1EFCEA0B1}"/>
              </a:ext>
            </a:extLst>
          </p:cNvPr>
          <p:cNvSpPr/>
          <p:nvPr/>
        </p:nvSpPr>
        <p:spPr>
          <a:xfrm>
            <a:off x="1749669" y="430823"/>
            <a:ext cx="4114800" cy="474785"/>
          </a:xfrm>
          <a:prstGeom prst="roundRect">
            <a:avLst/>
          </a:prstGeom>
          <a:solidFill>
            <a:srgbClr val="D23C4B"/>
          </a:solidFill>
        </p:spPr>
        <p:style>
          <a:lnRef idx="1">
            <a:schemeClr val="accent6"/>
          </a:lnRef>
          <a:fillRef idx="3">
            <a:schemeClr val="accent6"/>
          </a:fillRef>
          <a:effectRef idx="2">
            <a:schemeClr val="accent6"/>
          </a:effectRef>
          <a:fontRef idx="minor">
            <a:schemeClr val="lt1"/>
          </a:fontRef>
        </p:style>
        <p:txBody>
          <a:bodyPr rtlCol="0" anchor="ctr"/>
          <a:lstStyle/>
          <a:p>
            <a:r>
              <a:rPr lang="zh-CN" altLang="en-US" sz="2000" b="1" dirty="0"/>
              <a:t>二、实验结果</a:t>
            </a:r>
            <a:endParaRPr lang="en-US" altLang="zh-CN" sz="2000" b="1" dirty="0"/>
          </a:p>
        </p:txBody>
      </p:sp>
      <p:sp>
        <p:nvSpPr>
          <p:cNvPr id="17" name="文本框 16">
            <a:extLst>
              <a:ext uri="{FF2B5EF4-FFF2-40B4-BE49-F238E27FC236}">
                <a16:creationId xmlns:a16="http://schemas.microsoft.com/office/drawing/2014/main" id="{4677AAB4-A9F0-4A7D-B471-F22D7C02B514}"/>
              </a:ext>
            </a:extLst>
          </p:cNvPr>
          <p:cNvSpPr txBox="1"/>
          <p:nvPr/>
        </p:nvSpPr>
        <p:spPr>
          <a:xfrm>
            <a:off x="1822624" y="986407"/>
            <a:ext cx="9548174" cy="461665"/>
          </a:xfrm>
          <a:prstGeom prst="rect">
            <a:avLst/>
          </a:prstGeom>
          <a:noFill/>
        </p:spPr>
        <p:txBody>
          <a:bodyPr wrap="square">
            <a:spAutoFit/>
          </a:bodyPr>
          <a:lstStyle/>
          <a:p>
            <a:pPr indent="457200" latinLnBrk="1"/>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 MHEALTH</a:t>
            </a:r>
          </a:p>
        </p:txBody>
      </p:sp>
      <p:graphicFrame>
        <p:nvGraphicFramePr>
          <p:cNvPr id="3" name="表格 2">
            <a:extLst>
              <a:ext uri="{FF2B5EF4-FFF2-40B4-BE49-F238E27FC236}">
                <a16:creationId xmlns:a16="http://schemas.microsoft.com/office/drawing/2014/main" id="{E1E22F39-51F1-46A0-B7F2-46E52CD8A796}"/>
              </a:ext>
            </a:extLst>
          </p:cNvPr>
          <p:cNvGraphicFramePr>
            <a:graphicFrameLocks noGrp="1"/>
          </p:cNvGraphicFramePr>
          <p:nvPr>
            <p:extLst>
              <p:ext uri="{D42A27DB-BD31-4B8C-83A1-F6EECF244321}">
                <p14:modId xmlns:p14="http://schemas.microsoft.com/office/powerpoint/2010/main" val="3476292231"/>
              </p:ext>
            </p:extLst>
          </p:nvPr>
        </p:nvGraphicFramePr>
        <p:xfrm>
          <a:off x="1749668" y="1448072"/>
          <a:ext cx="9694089" cy="2385060"/>
        </p:xfrm>
        <a:graphic>
          <a:graphicData uri="http://schemas.openxmlformats.org/drawingml/2006/table">
            <a:tbl>
              <a:tblPr firstRow="1" firstCol="1" bandRow="1"/>
              <a:tblGrid>
                <a:gridCol w="1269757">
                  <a:extLst>
                    <a:ext uri="{9D8B030D-6E8A-4147-A177-3AD203B41FA5}">
                      <a16:colId xmlns:a16="http://schemas.microsoft.com/office/drawing/2014/main" val="1306859452"/>
                    </a:ext>
                  </a:extLst>
                </a:gridCol>
                <a:gridCol w="884485">
                  <a:extLst>
                    <a:ext uri="{9D8B030D-6E8A-4147-A177-3AD203B41FA5}">
                      <a16:colId xmlns:a16="http://schemas.microsoft.com/office/drawing/2014/main" val="1653982207"/>
                    </a:ext>
                  </a:extLst>
                </a:gridCol>
                <a:gridCol w="1077121">
                  <a:extLst>
                    <a:ext uri="{9D8B030D-6E8A-4147-A177-3AD203B41FA5}">
                      <a16:colId xmlns:a16="http://schemas.microsoft.com/office/drawing/2014/main" val="15759421"/>
                    </a:ext>
                  </a:extLst>
                </a:gridCol>
                <a:gridCol w="1077121">
                  <a:extLst>
                    <a:ext uri="{9D8B030D-6E8A-4147-A177-3AD203B41FA5}">
                      <a16:colId xmlns:a16="http://schemas.microsoft.com/office/drawing/2014/main" val="741595966"/>
                    </a:ext>
                  </a:extLst>
                </a:gridCol>
                <a:gridCol w="1077121">
                  <a:extLst>
                    <a:ext uri="{9D8B030D-6E8A-4147-A177-3AD203B41FA5}">
                      <a16:colId xmlns:a16="http://schemas.microsoft.com/office/drawing/2014/main" val="2579942842"/>
                    </a:ext>
                  </a:extLst>
                </a:gridCol>
                <a:gridCol w="1077121">
                  <a:extLst>
                    <a:ext uri="{9D8B030D-6E8A-4147-A177-3AD203B41FA5}">
                      <a16:colId xmlns:a16="http://schemas.microsoft.com/office/drawing/2014/main" val="4081891078"/>
                    </a:ext>
                  </a:extLst>
                </a:gridCol>
                <a:gridCol w="1077121">
                  <a:extLst>
                    <a:ext uri="{9D8B030D-6E8A-4147-A177-3AD203B41FA5}">
                      <a16:colId xmlns:a16="http://schemas.microsoft.com/office/drawing/2014/main" val="2185847143"/>
                    </a:ext>
                  </a:extLst>
                </a:gridCol>
                <a:gridCol w="1077121">
                  <a:extLst>
                    <a:ext uri="{9D8B030D-6E8A-4147-A177-3AD203B41FA5}">
                      <a16:colId xmlns:a16="http://schemas.microsoft.com/office/drawing/2014/main" val="2640907861"/>
                    </a:ext>
                  </a:extLst>
                </a:gridCol>
                <a:gridCol w="1077121">
                  <a:extLst>
                    <a:ext uri="{9D8B030D-6E8A-4147-A177-3AD203B41FA5}">
                      <a16:colId xmlns:a16="http://schemas.microsoft.com/office/drawing/2014/main" val="3006922415"/>
                    </a:ext>
                  </a:extLst>
                </a:gridCol>
              </a:tblGrid>
              <a:tr h="190500">
                <a:tc>
                  <a:txBody>
                    <a:bodyPr/>
                    <a:lstStyle/>
                    <a:p>
                      <a:pPr algn="ctr"/>
                      <a:r>
                        <a:rPr lang="en-US" sz="1200" kern="100" dirty="0">
                          <a:effectLst/>
                          <a:latin typeface="Times New Roman" panose="02020603050405020304" pitchFamily="18" charset="0"/>
                          <a:ea typeface="等线" panose="02010600030101010101" pitchFamily="2" charset="-122"/>
                          <a:cs typeface="Times New Roman" panose="02020603050405020304" pitchFamily="18" charset="0"/>
                        </a:rPr>
                        <a:t>Dataset</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algn="ctr"/>
                      <a:r>
                        <a:rPr lang="en-US" altLang="zh-CN" sz="1200" kern="100" dirty="0" err="1">
                          <a:effectLst/>
                          <a:latin typeface="Times New Roman" panose="02020603050405020304" pitchFamily="18" charset="0"/>
                          <a:ea typeface="等线" panose="02010600030101010101" pitchFamily="2" charset="-122"/>
                          <a:cs typeface="Times New Roman" panose="02020603050405020304" pitchFamily="18" charset="0"/>
                        </a:rPr>
                        <a:t>BackBone</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Subject</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ECAnet</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ltLang="zh-CN" sz="1200" kern="100" dirty="0" err="1">
                          <a:effectLst/>
                          <a:latin typeface="Times New Roman" panose="02020603050405020304" pitchFamily="18" charset="0"/>
                          <a:ea typeface="+mn-ea"/>
                          <a:cs typeface="Times New Roman" panose="02020603050405020304" pitchFamily="18" charset="0"/>
                        </a:rPr>
                        <a:t>SEnet</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CBAM</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kern="100" dirty="0">
                          <a:effectLst/>
                          <a:latin typeface="Times New Roman" panose="02020603050405020304" pitchFamily="18" charset="0"/>
                          <a:ea typeface="等线" panose="02010600030101010101" pitchFamily="2" charset="-122"/>
                          <a:cs typeface="Times New Roman" panose="02020603050405020304" pitchFamily="18" charset="0"/>
                        </a:rPr>
                        <a:t>D-</a:t>
                      </a:r>
                      <a:r>
                        <a:rPr lang="en-US" sz="1200" kern="100" dirty="0" err="1">
                          <a:effectLst/>
                          <a:latin typeface="Times New Roman" panose="02020603050405020304" pitchFamily="18" charset="0"/>
                          <a:ea typeface="等线" panose="02010600030101010101" pitchFamily="2" charset="-122"/>
                          <a:cs typeface="Times New Roman" panose="02020603050405020304" pitchFamily="18" charset="0"/>
                        </a:rPr>
                        <a:t>ECAnet</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kern="100" dirty="0">
                          <a:effectLst/>
                          <a:latin typeface="Times New Roman" panose="02020603050405020304" pitchFamily="18" charset="0"/>
                          <a:ea typeface="等线" panose="02010600030101010101" pitchFamily="2" charset="-122"/>
                          <a:cs typeface="Times New Roman" panose="02020603050405020304" pitchFamily="18" charset="0"/>
                        </a:rPr>
                        <a:t>D-</a:t>
                      </a:r>
                      <a:r>
                        <a:rPr lang="en-US" sz="1200" kern="100" dirty="0" err="1">
                          <a:effectLst/>
                          <a:latin typeface="Times New Roman" panose="02020603050405020304" pitchFamily="18" charset="0"/>
                          <a:ea typeface="等线" panose="02010600030101010101" pitchFamily="2" charset="-122"/>
                          <a:cs typeface="Times New Roman" panose="02020603050405020304" pitchFamily="18" charset="0"/>
                        </a:rPr>
                        <a:t>S</a:t>
                      </a:r>
                      <a:r>
                        <a:rPr lang="en-US" altLang="zh-CN" sz="1200" kern="100" dirty="0" err="1">
                          <a:effectLst/>
                          <a:latin typeface="Times New Roman" panose="02020603050405020304" pitchFamily="18" charset="0"/>
                          <a:ea typeface="等线" panose="02010600030101010101" pitchFamily="2" charset="-122"/>
                          <a:cs typeface="Times New Roman" panose="02020603050405020304" pitchFamily="18" charset="0"/>
                        </a:rPr>
                        <a:t>E</a:t>
                      </a:r>
                      <a:r>
                        <a:rPr lang="en-US" sz="1200" kern="100" dirty="0" err="1">
                          <a:effectLst/>
                          <a:latin typeface="Times New Roman" panose="02020603050405020304" pitchFamily="18" charset="0"/>
                          <a:ea typeface="等线" panose="02010600030101010101" pitchFamily="2" charset="-122"/>
                          <a:cs typeface="Times New Roman" panose="02020603050405020304" pitchFamily="18" charset="0"/>
                        </a:rPr>
                        <a:t>net</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sz="1200" kern="100">
                          <a:effectLst/>
                          <a:latin typeface="Times New Roman" panose="02020603050405020304" pitchFamily="18" charset="0"/>
                          <a:ea typeface="等线" panose="02010600030101010101" pitchFamily="2" charset="-122"/>
                          <a:cs typeface="Times New Roman" panose="02020603050405020304" pitchFamily="18" charset="0"/>
                        </a:rPr>
                        <a:t>原文复现</a:t>
                      </a: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sz="1200" kern="100">
                          <a:effectLst/>
                          <a:latin typeface="Times New Roman" panose="02020603050405020304" pitchFamily="18" charset="0"/>
                          <a:ea typeface="等线" panose="02010600030101010101" pitchFamily="2" charset="-122"/>
                          <a:cs typeface="Times New Roman" panose="02020603050405020304" pitchFamily="18" charset="0"/>
                        </a:rPr>
                        <a:t>原文</a:t>
                      </a: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4042826"/>
                  </a:ext>
                </a:extLst>
              </a:tr>
              <a:tr h="180975">
                <a:tc rowSpan="11">
                  <a:txBody>
                    <a:bodyPr/>
                    <a:lstStyle/>
                    <a:p>
                      <a:pPr algn="ctr"/>
                      <a:r>
                        <a:rPr lang="en-US" sz="1200" kern="100" dirty="0">
                          <a:effectLst/>
                          <a:latin typeface="Times New Roman" panose="02020603050405020304" pitchFamily="18" charset="0"/>
                          <a:ea typeface="等线" panose="02010600030101010101" pitchFamily="2" charset="-122"/>
                          <a:cs typeface="Times New Roman" panose="02020603050405020304" pitchFamily="18" charset="0"/>
                        </a:rPr>
                        <a:t>MHEALTH</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algn="ctr"/>
                      <a:r>
                        <a:rPr lang="en-US" sz="1200" kern="100" dirty="0">
                          <a:effectLst/>
                          <a:latin typeface="Times New Roman" panose="02020603050405020304" pitchFamily="18" charset="0"/>
                          <a:ea typeface="等线" panose="02010600030101010101" pitchFamily="2" charset="-122"/>
                          <a:cs typeface="Times New Roman" panose="02020603050405020304" pitchFamily="18" charset="0"/>
                        </a:rPr>
                        <a:t>CNN</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1</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0.9235</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0.8900</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0.8967</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200" b="1" kern="100" dirty="0">
                          <a:effectLst/>
                          <a:latin typeface="Times New Roman" panose="02020603050405020304" pitchFamily="18" charset="0"/>
                          <a:ea typeface="等线" panose="02010600030101010101" pitchFamily="2" charset="-122"/>
                          <a:cs typeface="Times New Roman" panose="02020603050405020304" pitchFamily="18" charset="0"/>
                        </a:rPr>
                        <a:t>0.9909</a:t>
                      </a:r>
                      <a:endParaRPr lang="zh-CN" sz="1200" b="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0.8713</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200" kern="100" dirty="0">
                          <a:effectLst/>
                          <a:latin typeface="Times New Roman" panose="02020603050405020304" pitchFamily="18" charset="0"/>
                          <a:ea typeface="等线" panose="02010600030101010101" pitchFamily="2" charset="-122"/>
                          <a:cs typeface="Times New Roman" panose="02020603050405020304" pitchFamily="18" charset="0"/>
                        </a:rPr>
                        <a:t>0.8748</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0.9575</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215460222"/>
                  </a:ext>
                </a:extLst>
              </a:tr>
              <a:tr h="180975">
                <a:tc vMerge="1">
                  <a:txBody>
                    <a:bodyPr/>
                    <a:lstStyle/>
                    <a:p>
                      <a:endParaRPr lang="zh-CN" altLang="en-US"/>
                    </a:p>
                  </a:txBody>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2</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0.8983</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r>
                        <a:rPr lang="en-US" sz="1200" b="1" kern="100" dirty="0">
                          <a:effectLst/>
                          <a:latin typeface="Times New Roman" panose="02020603050405020304" pitchFamily="18" charset="0"/>
                          <a:ea typeface="等线" panose="02010600030101010101" pitchFamily="2" charset="-122"/>
                          <a:cs typeface="Times New Roman" panose="02020603050405020304" pitchFamily="18" charset="0"/>
                        </a:rPr>
                        <a:t>0.9291</a:t>
                      </a:r>
                      <a:endParaRPr lang="zh-CN" sz="1200" b="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0.9089</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200" kern="100" dirty="0">
                          <a:effectLst/>
                          <a:latin typeface="Times New Roman" panose="02020603050405020304" pitchFamily="18" charset="0"/>
                          <a:ea typeface="等线" panose="02010600030101010101" pitchFamily="2" charset="-122"/>
                          <a:cs typeface="Times New Roman" panose="02020603050405020304" pitchFamily="18" charset="0"/>
                        </a:rPr>
                        <a:t>0.9263</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0.9260</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0.8936</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0.9348</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3038524183"/>
                  </a:ext>
                </a:extLst>
              </a:tr>
              <a:tr h="180975">
                <a:tc vMerge="1">
                  <a:txBody>
                    <a:bodyPr/>
                    <a:lstStyle/>
                    <a:p>
                      <a:endParaRPr lang="zh-CN" altLang="en-US"/>
                    </a:p>
                  </a:txBody>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3</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r>
                        <a:rPr lang="en-US" sz="1200" kern="100" dirty="0">
                          <a:effectLst/>
                          <a:latin typeface="Times New Roman" panose="02020603050405020304" pitchFamily="18" charset="0"/>
                          <a:ea typeface="等线" panose="02010600030101010101" pitchFamily="2" charset="-122"/>
                          <a:cs typeface="Times New Roman" panose="02020603050405020304" pitchFamily="18" charset="0"/>
                        </a:rPr>
                        <a:t>0.8322</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0.8490</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0.8127</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200" b="1" kern="100" dirty="0">
                          <a:effectLst/>
                          <a:latin typeface="Times New Roman" panose="02020603050405020304" pitchFamily="18" charset="0"/>
                          <a:ea typeface="等线" panose="02010600030101010101" pitchFamily="2" charset="-122"/>
                          <a:cs typeface="Times New Roman" panose="02020603050405020304" pitchFamily="18" charset="0"/>
                        </a:rPr>
                        <a:t>0.9177</a:t>
                      </a:r>
                      <a:endParaRPr lang="zh-CN" sz="1200" b="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0.8407</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0.8692</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0.8659</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4079265428"/>
                  </a:ext>
                </a:extLst>
              </a:tr>
              <a:tr h="180975">
                <a:tc vMerge="1">
                  <a:txBody>
                    <a:bodyPr/>
                    <a:lstStyle/>
                    <a:p>
                      <a:endParaRPr lang="zh-CN" altLang="en-US"/>
                    </a:p>
                  </a:txBody>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4</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r>
                        <a:rPr lang="en-US" sz="1200" kern="100" dirty="0">
                          <a:effectLst/>
                          <a:latin typeface="Times New Roman" panose="02020603050405020304" pitchFamily="18" charset="0"/>
                          <a:ea typeface="等线" panose="02010600030101010101" pitchFamily="2" charset="-122"/>
                          <a:cs typeface="Times New Roman" panose="02020603050405020304" pitchFamily="18" charset="0"/>
                        </a:rPr>
                        <a:t>0.9163</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0.8972</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0.8804</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0.8524</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200" kern="100" dirty="0">
                          <a:effectLst/>
                          <a:latin typeface="Times New Roman" panose="02020603050405020304" pitchFamily="18" charset="0"/>
                          <a:ea typeface="等线" panose="02010600030101010101" pitchFamily="2" charset="-122"/>
                          <a:cs typeface="Times New Roman" panose="02020603050405020304" pitchFamily="18" charset="0"/>
                        </a:rPr>
                        <a:t>0.9512</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200" b="1" kern="100" dirty="0">
                          <a:effectLst/>
                          <a:latin typeface="Times New Roman" panose="02020603050405020304" pitchFamily="18" charset="0"/>
                          <a:ea typeface="等线" panose="02010600030101010101" pitchFamily="2" charset="-122"/>
                          <a:cs typeface="Times New Roman" panose="02020603050405020304" pitchFamily="18" charset="0"/>
                        </a:rPr>
                        <a:t>0.9526</a:t>
                      </a:r>
                      <a:endParaRPr lang="zh-CN" sz="1200" b="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0.9510</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487433305"/>
                  </a:ext>
                </a:extLst>
              </a:tr>
              <a:tr h="180975">
                <a:tc vMerge="1">
                  <a:txBody>
                    <a:bodyPr/>
                    <a:lstStyle/>
                    <a:p>
                      <a:endParaRPr lang="zh-CN" altLang="en-US"/>
                    </a:p>
                  </a:txBody>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5</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r>
                        <a:rPr lang="en-US" sz="1200" kern="100" dirty="0">
                          <a:effectLst/>
                          <a:latin typeface="Times New Roman" panose="02020603050405020304" pitchFamily="18" charset="0"/>
                          <a:ea typeface="等线" panose="02010600030101010101" pitchFamily="2" charset="-122"/>
                          <a:cs typeface="Times New Roman" panose="02020603050405020304" pitchFamily="18" charset="0"/>
                        </a:rPr>
                        <a:t>0.9849</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0.9842</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200" b="1" kern="100" dirty="0">
                          <a:effectLst/>
                          <a:latin typeface="Times New Roman" panose="02020603050405020304" pitchFamily="18" charset="0"/>
                          <a:ea typeface="等线" panose="02010600030101010101" pitchFamily="2" charset="-122"/>
                          <a:cs typeface="Times New Roman" panose="02020603050405020304" pitchFamily="18" charset="0"/>
                        </a:rPr>
                        <a:t>0.9885</a:t>
                      </a:r>
                      <a:endParaRPr lang="zh-CN" sz="1200" b="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0.9539</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0.9842</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0.9815</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0.9904</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1658759138"/>
                  </a:ext>
                </a:extLst>
              </a:tr>
              <a:tr h="180975">
                <a:tc vMerge="1">
                  <a:txBody>
                    <a:bodyPr/>
                    <a:lstStyle/>
                    <a:p>
                      <a:endParaRPr lang="zh-CN" altLang="en-US"/>
                    </a:p>
                  </a:txBody>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6</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r>
                        <a:rPr lang="en-US" sz="1200" b="1" kern="100" dirty="0">
                          <a:effectLst/>
                          <a:latin typeface="Times New Roman" panose="02020603050405020304" pitchFamily="18" charset="0"/>
                          <a:ea typeface="等线" panose="02010600030101010101" pitchFamily="2" charset="-122"/>
                          <a:cs typeface="Times New Roman" panose="02020603050405020304" pitchFamily="18" charset="0"/>
                        </a:rPr>
                        <a:t>0.9913</a:t>
                      </a:r>
                      <a:endParaRPr lang="zh-CN" sz="1200" b="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0.9809</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0.9748</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0.9868</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0.9677</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0.9841</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0.9934</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536754121"/>
                  </a:ext>
                </a:extLst>
              </a:tr>
              <a:tr h="180975">
                <a:tc vMerge="1">
                  <a:txBody>
                    <a:bodyPr/>
                    <a:lstStyle/>
                    <a:p>
                      <a:endParaRPr lang="zh-CN" altLang="en-US"/>
                    </a:p>
                  </a:txBody>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7</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0.9841</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0.9876</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0.9790</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0.9850</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0.9894</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200" b="1" kern="100" dirty="0">
                          <a:effectLst/>
                          <a:latin typeface="Times New Roman" panose="02020603050405020304" pitchFamily="18" charset="0"/>
                          <a:ea typeface="等线" panose="02010600030101010101" pitchFamily="2" charset="-122"/>
                          <a:cs typeface="Times New Roman" panose="02020603050405020304" pitchFamily="18" charset="0"/>
                        </a:rPr>
                        <a:t>0.9902</a:t>
                      </a:r>
                      <a:endParaRPr lang="zh-CN" sz="1200" b="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0.9965</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980136254"/>
                  </a:ext>
                </a:extLst>
              </a:tr>
              <a:tr h="180975">
                <a:tc vMerge="1">
                  <a:txBody>
                    <a:bodyPr/>
                    <a:lstStyle/>
                    <a:p>
                      <a:endParaRPr lang="zh-CN" altLang="en-US"/>
                    </a:p>
                  </a:txBody>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8</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r>
                        <a:rPr lang="en-US" sz="1200" kern="100" dirty="0">
                          <a:effectLst/>
                          <a:latin typeface="Times New Roman" panose="02020603050405020304" pitchFamily="18" charset="0"/>
                          <a:ea typeface="等线" panose="02010600030101010101" pitchFamily="2" charset="-122"/>
                          <a:cs typeface="Times New Roman" panose="02020603050405020304" pitchFamily="18" charset="0"/>
                        </a:rPr>
                        <a:t>0.9696</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0.9758</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0.9632</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200" b="1" kern="100" dirty="0">
                          <a:effectLst/>
                          <a:latin typeface="Times New Roman" panose="02020603050405020304" pitchFamily="18" charset="0"/>
                          <a:ea typeface="等线" panose="02010600030101010101" pitchFamily="2" charset="-122"/>
                          <a:cs typeface="Times New Roman" panose="02020603050405020304" pitchFamily="18" charset="0"/>
                        </a:rPr>
                        <a:t>0.9886</a:t>
                      </a:r>
                      <a:endParaRPr lang="zh-CN" sz="1200" b="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0.9731</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0.9615</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0.9848</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353392535"/>
                  </a:ext>
                </a:extLst>
              </a:tr>
              <a:tr h="180975">
                <a:tc vMerge="1">
                  <a:txBody>
                    <a:bodyPr/>
                    <a:lstStyle/>
                    <a:p>
                      <a:endParaRPr lang="zh-CN" altLang="en-US"/>
                    </a:p>
                  </a:txBody>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9</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0.9851</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r>
                        <a:rPr lang="en-US" sz="1200" kern="100" dirty="0">
                          <a:effectLst/>
                          <a:latin typeface="Times New Roman" panose="02020603050405020304" pitchFamily="18" charset="0"/>
                          <a:ea typeface="等线" panose="02010600030101010101" pitchFamily="2" charset="-122"/>
                          <a:cs typeface="Times New Roman" panose="02020603050405020304" pitchFamily="18" charset="0"/>
                        </a:rPr>
                        <a:t>0.9878</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0.9818</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0.9782</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200" b="1" kern="100" dirty="0">
                          <a:effectLst/>
                          <a:latin typeface="Times New Roman" panose="02020603050405020304" pitchFamily="18" charset="0"/>
                          <a:ea typeface="等线" panose="02010600030101010101" pitchFamily="2" charset="-122"/>
                          <a:cs typeface="Times New Roman" panose="02020603050405020304" pitchFamily="18" charset="0"/>
                        </a:rPr>
                        <a:t>0.9887</a:t>
                      </a:r>
                      <a:endParaRPr lang="zh-CN" sz="1200" b="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0.9878</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0.9913</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341922450"/>
                  </a:ext>
                </a:extLst>
              </a:tr>
              <a:tr h="180975">
                <a:tc vMerge="1">
                  <a:txBody>
                    <a:bodyPr/>
                    <a:lstStyle/>
                    <a:p>
                      <a:endParaRPr lang="zh-CN" altLang="en-US"/>
                    </a:p>
                  </a:txBody>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10</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0.9816</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0.9874</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0.9638</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n-US" sz="1200" b="1" kern="100" dirty="0">
                          <a:effectLst/>
                          <a:latin typeface="Times New Roman" panose="02020603050405020304" pitchFamily="18" charset="0"/>
                          <a:ea typeface="等线" panose="02010600030101010101" pitchFamily="2" charset="-122"/>
                          <a:cs typeface="Times New Roman" panose="02020603050405020304" pitchFamily="18" charset="0"/>
                        </a:rPr>
                        <a:t>0.9895</a:t>
                      </a:r>
                      <a:endParaRPr lang="zh-CN" sz="1200" b="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0.9759</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0.9891</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0.9943</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6258623"/>
                  </a:ext>
                </a:extLst>
              </a:tr>
              <a:tr h="190500">
                <a:tc vMerge="1">
                  <a:txBody>
                    <a:bodyPr/>
                    <a:lstStyle/>
                    <a:p>
                      <a:endParaRPr lang="zh-CN" altLang="en-US"/>
                    </a:p>
                  </a:txBody>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Avg.</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0.9467</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0.9469</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0.9350</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r>
                        <a:rPr lang="en-US" sz="1200" b="1" kern="100" dirty="0">
                          <a:effectLst/>
                          <a:latin typeface="Times New Roman" panose="02020603050405020304" pitchFamily="18" charset="0"/>
                          <a:ea typeface="等线" panose="02010600030101010101" pitchFamily="2" charset="-122"/>
                          <a:cs typeface="Times New Roman" panose="02020603050405020304" pitchFamily="18" charset="0"/>
                        </a:rPr>
                        <a:t>0.9569</a:t>
                      </a:r>
                      <a:endParaRPr lang="zh-CN" sz="1200" b="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0.9468</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0.9484</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r>
                        <a:rPr lang="en-US" sz="1200" kern="100" dirty="0">
                          <a:effectLst/>
                          <a:latin typeface="Times New Roman" panose="02020603050405020304" pitchFamily="18" charset="0"/>
                          <a:ea typeface="等线" panose="02010600030101010101" pitchFamily="2" charset="-122"/>
                          <a:cs typeface="Times New Roman" panose="02020603050405020304" pitchFamily="18" charset="0"/>
                        </a:rPr>
                        <a:t>0.9660</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4633774"/>
                  </a:ext>
                </a:extLst>
              </a:tr>
            </a:tbl>
          </a:graphicData>
        </a:graphic>
      </p:graphicFrame>
      <p:graphicFrame>
        <p:nvGraphicFramePr>
          <p:cNvPr id="5" name="表格 4">
            <a:extLst>
              <a:ext uri="{FF2B5EF4-FFF2-40B4-BE49-F238E27FC236}">
                <a16:creationId xmlns:a16="http://schemas.microsoft.com/office/drawing/2014/main" id="{E0BC4880-224B-4F39-A0A5-D9DC1AD3356B}"/>
              </a:ext>
            </a:extLst>
          </p:cNvPr>
          <p:cNvGraphicFramePr>
            <a:graphicFrameLocks noGrp="1"/>
          </p:cNvGraphicFramePr>
          <p:nvPr>
            <p:extLst>
              <p:ext uri="{D42A27DB-BD31-4B8C-83A1-F6EECF244321}">
                <p14:modId xmlns:p14="http://schemas.microsoft.com/office/powerpoint/2010/main" val="2581830192"/>
              </p:ext>
            </p:extLst>
          </p:nvPr>
        </p:nvGraphicFramePr>
        <p:xfrm>
          <a:off x="1749668" y="4232091"/>
          <a:ext cx="9694089" cy="2385060"/>
        </p:xfrm>
        <a:graphic>
          <a:graphicData uri="http://schemas.openxmlformats.org/drawingml/2006/table">
            <a:tbl>
              <a:tblPr firstRow="1" firstCol="1" bandRow="1"/>
              <a:tblGrid>
                <a:gridCol w="1260232">
                  <a:extLst>
                    <a:ext uri="{9D8B030D-6E8A-4147-A177-3AD203B41FA5}">
                      <a16:colId xmlns:a16="http://schemas.microsoft.com/office/drawing/2014/main" val="92817849"/>
                    </a:ext>
                  </a:extLst>
                </a:gridCol>
                <a:gridCol w="894010">
                  <a:extLst>
                    <a:ext uri="{9D8B030D-6E8A-4147-A177-3AD203B41FA5}">
                      <a16:colId xmlns:a16="http://schemas.microsoft.com/office/drawing/2014/main" val="3565574850"/>
                    </a:ext>
                  </a:extLst>
                </a:gridCol>
                <a:gridCol w="1077121">
                  <a:extLst>
                    <a:ext uri="{9D8B030D-6E8A-4147-A177-3AD203B41FA5}">
                      <a16:colId xmlns:a16="http://schemas.microsoft.com/office/drawing/2014/main" val="1861817065"/>
                    </a:ext>
                  </a:extLst>
                </a:gridCol>
                <a:gridCol w="1077121">
                  <a:extLst>
                    <a:ext uri="{9D8B030D-6E8A-4147-A177-3AD203B41FA5}">
                      <a16:colId xmlns:a16="http://schemas.microsoft.com/office/drawing/2014/main" val="1940235966"/>
                    </a:ext>
                  </a:extLst>
                </a:gridCol>
                <a:gridCol w="1077121">
                  <a:extLst>
                    <a:ext uri="{9D8B030D-6E8A-4147-A177-3AD203B41FA5}">
                      <a16:colId xmlns:a16="http://schemas.microsoft.com/office/drawing/2014/main" val="761315415"/>
                    </a:ext>
                  </a:extLst>
                </a:gridCol>
                <a:gridCol w="1077121">
                  <a:extLst>
                    <a:ext uri="{9D8B030D-6E8A-4147-A177-3AD203B41FA5}">
                      <a16:colId xmlns:a16="http://schemas.microsoft.com/office/drawing/2014/main" val="3870352695"/>
                    </a:ext>
                  </a:extLst>
                </a:gridCol>
                <a:gridCol w="1077121">
                  <a:extLst>
                    <a:ext uri="{9D8B030D-6E8A-4147-A177-3AD203B41FA5}">
                      <a16:colId xmlns:a16="http://schemas.microsoft.com/office/drawing/2014/main" val="661130168"/>
                    </a:ext>
                  </a:extLst>
                </a:gridCol>
                <a:gridCol w="1077121">
                  <a:extLst>
                    <a:ext uri="{9D8B030D-6E8A-4147-A177-3AD203B41FA5}">
                      <a16:colId xmlns:a16="http://schemas.microsoft.com/office/drawing/2014/main" val="2601904091"/>
                    </a:ext>
                  </a:extLst>
                </a:gridCol>
                <a:gridCol w="1077121">
                  <a:extLst>
                    <a:ext uri="{9D8B030D-6E8A-4147-A177-3AD203B41FA5}">
                      <a16:colId xmlns:a16="http://schemas.microsoft.com/office/drawing/2014/main" val="3960783355"/>
                    </a:ext>
                  </a:extLst>
                </a:gridCol>
              </a:tblGrid>
              <a:tr h="190500">
                <a:tc>
                  <a:txBody>
                    <a:bodyPr/>
                    <a:lstStyle/>
                    <a:p>
                      <a:pPr algn="ctr"/>
                      <a:r>
                        <a:rPr lang="en-US" sz="1200" kern="100" dirty="0">
                          <a:effectLst/>
                          <a:latin typeface="Times New Roman" panose="02020603050405020304" pitchFamily="18" charset="0"/>
                          <a:ea typeface="等线" panose="02010600030101010101" pitchFamily="2" charset="-122"/>
                          <a:cs typeface="Times New Roman" panose="02020603050405020304" pitchFamily="18" charset="0"/>
                        </a:rPr>
                        <a:t>Dataset</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algn="ctr"/>
                      <a:r>
                        <a:rPr lang="en-US" altLang="zh-CN" sz="1200" kern="100" dirty="0" err="1">
                          <a:effectLst/>
                          <a:latin typeface="Times New Roman" panose="02020603050405020304" pitchFamily="18" charset="0"/>
                          <a:ea typeface="+mn-ea"/>
                          <a:cs typeface="Times New Roman" panose="02020603050405020304" pitchFamily="18" charset="0"/>
                        </a:rPr>
                        <a:t>BackBone</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Subject</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kern="100" dirty="0" err="1">
                          <a:effectLst/>
                          <a:latin typeface="Times New Roman" panose="02020603050405020304" pitchFamily="18" charset="0"/>
                          <a:ea typeface="等线" panose="02010600030101010101" pitchFamily="2" charset="-122"/>
                          <a:cs typeface="Times New Roman" panose="02020603050405020304" pitchFamily="18" charset="0"/>
                        </a:rPr>
                        <a:t>ECAnet</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ltLang="zh-CN" sz="1200" kern="100" dirty="0" err="1">
                          <a:effectLst/>
                          <a:latin typeface="Times New Roman" panose="02020603050405020304" pitchFamily="18" charset="0"/>
                          <a:ea typeface="+mn-ea"/>
                          <a:cs typeface="Times New Roman" panose="02020603050405020304" pitchFamily="18" charset="0"/>
                        </a:rPr>
                        <a:t>SEnet</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kern="100" dirty="0">
                          <a:effectLst/>
                          <a:latin typeface="Times New Roman" panose="02020603050405020304" pitchFamily="18" charset="0"/>
                          <a:ea typeface="等线" panose="02010600030101010101" pitchFamily="2" charset="-122"/>
                          <a:cs typeface="Times New Roman" panose="02020603050405020304" pitchFamily="18" charset="0"/>
                        </a:rPr>
                        <a:t>CBAM</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kern="100" dirty="0">
                          <a:effectLst/>
                          <a:latin typeface="Times New Roman" panose="02020603050405020304" pitchFamily="18" charset="0"/>
                          <a:ea typeface="等线" panose="02010600030101010101" pitchFamily="2" charset="-122"/>
                          <a:cs typeface="Times New Roman" panose="02020603050405020304" pitchFamily="18" charset="0"/>
                        </a:rPr>
                        <a:t>D-</a:t>
                      </a:r>
                      <a:r>
                        <a:rPr lang="en-US" sz="1200" kern="100" dirty="0" err="1">
                          <a:effectLst/>
                          <a:latin typeface="Times New Roman" panose="02020603050405020304" pitchFamily="18" charset="0"/>
                          <a:ea typeface="等线" panose="02010600030101010101" pitchFamily="2" charset="-122"/>
                          <a:cs typeface="Times New Roman" panose="02020603050405020304" pitchFamily="18" charset="0"/>
                        </a:rPr>
                        <a:t>ECAnet</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kern="100" dirty="0">
                          <a:effectLst/>
                          <a:latin typeface="Times New Roman" panose="02020603050405020304" pitchFamily="18" charset="0"/>
                          <a:ea typeface="等线" panose="02010600030101010101" pitchFamily="2" charset="-122"/>
                          <a:cs typeface="Times New Roman" panose="02020603050405020304" pitchFamily="18" charset="0"/>
                        </a:rPr>
                        <a:t>D-</a:t>
                      </a:r>
                      <a:r>
                        <a:rPr lang="en-US" sz="1200" kern="100" dirty="0" err="1">
                          <a:effectLst/>
                          <a:latin typeface="Times New Roman" panose="02020603050405020304" pitchFamily="18" charset="0"/>
                          <a:ea typeface="等线" panose="02010600030101010101" pitchFamily="2" charset="-122"/>
                          <a:cs typeface="Times New Roman" panose="02020603050405020304" pitchFamily="18" charset="0"/>
                        </a:rPr>
                        <a:t>SEnet</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sz="1200" kern="100" dirty="0">
                          <a:effectLst/>
                          <a:latin typeface="Times New Roman" panose="02020603050405020304" pitchFamily="18" charset="0"/>
                          <a:ea typeface="等线" panose="02010600030101010101" pitchFamily="2" charset="-122"/>
                          <a:cs typeface="Times New Roman" panose="02020603050405020304" pitchFamily="18" charset="0"/>
                        </a:rPr>
                        <a:t>原文复现</a:t>
                      </a: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sz="1200" kern="100">
                          <a:effectLst/>
                          <a:latin typeface="Times New Roman" panose="02020603050405020304" pitchFamily="18" charset="0"/>
                          <a:ea typeface="等线" panose="02010600030101010101" pitchFamily="2" charset="-122"/>
                          <a:cs typeface="Times New Roman" panose="02020603050405020304" pitchFamily="18" charset="0"/>
                        </a:rPr>
                        <a:t>原文</a:t>
                      </a: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4361107"/>
                  </a:ext>
                </a:extLst>
              </a:tr>
              <a:tr h="180975">
                <a:tc rowSpan="11">
                  <a:txBody>
                    <a:bodyPr/>
                    <a:lstStyle/>
                    <a:p>
                      <a:pPr algn="ctr"/>
                      <a:r>
                        <a:rPr lang="en-US" sz="1200" kern="100" dirty="0">
                          <a:effectLst/>
                          <a:latin typeface="Times New Roman" panose="02020603050405020304" pitchFamily="18" charset="0"/>
                          <a:ea typeface="等线" panose="02010600030101010101" pitchFamily="2" charset="-122"/>
                          <a:cs typeface="Times New Roman" panose="02020603050405020304" pitchFamily="18" charset="0"/>
                        </a:rPr>
                        <a:t>MHEALTH</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algn="ctr"/>
                      <a:r>
                        <a:rPr lang="en-US" sz="1200" kern="100" dirty="0" err="1">
                          <a:effectLst/>
                          <a:latin typeface="Times New Roman" panose="02020603050405020304" pitchFamily="18" charset="0"/>
                          <a:ea typeface="等线" panose="02010600030101010101" pitchFamily="2" charset="-122"/>
                          <a:cs typeface="Times New Roman" panose="02020603050405020304" pitchFamily="18" charset="0"/>
                        </a:rPr>
                        <a:t>DeepConvLSTM</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1</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r>
                        <a:rPr lang="en-US" sz="12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0.9225 </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200" b="1"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0.9829 </a:t>
                      </a:r>
                      <a:endParaRPr lang="zh-CN" sz="1200" b="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0.9223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0.9327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0.9036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0.9509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0.9554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088887160"/>
                  </a:ext>
                </a:extLst>
              </a:tr>
              <a:tr h="180975">
                <a:tc vMerge="1">
                  <a:txBody>
                    <a:bodyPr/>
                    <a:lstStyle/>
                    <a:p>
                      <a:endParaRPr lang="zh-CN" altLang="en-US"/>
                    </a:p>
                  </a:txBody>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2</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0.8537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r>
                        <a:rPr lang="en-US" sz="1200" b="1"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0.9577 </a:t>
                      </a:r>
                      <a:endParaRPr lang="zh-CN" sz="1200" b="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0.9291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0.8803 </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0.9382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0.8455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0.9085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711108727"/>
                  </a:ext>
                </a:extLst>
              </a:tr>
              <a:tr h="180975">
                <a:tc vMerge="1">
                  <a:txBody>
                    <a:bodyPr/>
                    <a:lstStyle/>
                    <a:p>
                      <a:endParaRPr lang="zh-CN" altLang="en-US"/>
                    </a:p>
                  </a:txBody>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3</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r>
                        <a:rPr lang="en-US" sz="1200" b="1"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0.8724</a:t>
                      </a:r>
                      <a:r>
                        <a:rPr lang="en-US" sz="12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 </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0.8048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0.8522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0.8643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0.8538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0.8671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0.8711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3459482359"/>
                  </a:ext>
                </a:extLst>
              </a:tr>
              <a:tr h="180975">
                <a:tc vMerge="1">
                  <a:txBody>
                    <a:bodyPr/>
                    <a:lstStyle/>
                    <a:p>
                      <a:endParaRPr lang="zh-CN" altLang="en-US"/>
                    </a:p>
                  </a:txBody>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4</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0.9350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0.8549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0.9027 </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0.9145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b="1"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0.9364</a:t>
                      </a:r>
                      <a:r>
                        <a:rPr lang="en-US" sz="12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 </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0.8957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0.9573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1287630242"/>
                  </a:ext>
                </a:extLst>
              </a:tr>
              <a:tr h="180975">
                <a:tc vMerge="1">
                  <a:txBody>
                    <a:bodyPr/>
                    <a:lstStyle/>
                    <a:p>
                      <a:endParaRPr lang="zh-CN" altLang="en-US"/>
                    </a:p>
                  </a:txBody>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5</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0.8751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0.7969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0.8624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0.9609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0.8706 </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b="1"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0.9663</a:t>
                      </a:r>
                      <a:r>
                        <a:rPr lang="en-US" sz="12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 </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0.9804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1092273683"/>
                  </a:ext>
                </a:extLst>
              </a:tr>
              <a:tr h="180975">
                <a:tc vMerge="1">
                  <a:txBody>
                    <a:bodyPr/>
                    <a:lstStyle/>
                    <a:p>
                      <a:endParaRPr lang="zh-CN" altLang="en-US"/>
                    </a:p>
                  </a:txBody>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6</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0.9686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r>
                        <a:rPr lang="en-US" sz="1200" b="1"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0.9795</a:t>
                      </a:r>
                      <a:r>
                        <a:rPr lang="en-US" sz="12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 </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0.9037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0.9762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0.9757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0.9743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0.9766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2177315949"/>
                  </a:ext>
                </a:extLst>
              </a:tr>
              <a:tr h="180975">
                <a:tc vMerge="1">
                  <a:txBody>
                    <a:bodyPr/>
                    <a:lstStyle/>
                    <a:p>
                      <a:endParaRPr lang="zh-CN" altLang="en-US"/>
                    </a:p>
                  </a:txBody>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7</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0.9687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0.9671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0.9653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b="1"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0.9770</a:t>
                      </a:r>
                      <a:r>
                        <a:rPr lang="en-US" sz="12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 </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0.9650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0.9608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0.9760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1675930099"/>
                  </a:ext>
                </a:extLst>
              </a:tr>
              <a:tr h="180975">
                <a:tc vMerge="1">
                  <a:txBody>
                    <a:bodyPr/>
                    <a:lstStyle/>
                    <a:p>
                      <a:endParaRPr lang="zh-CN" altLang="en-US"/>
                    </a:p>
                  </a:txBody>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8</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0.9729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r>
                        <a:rPr lang="en-US" sz="1200" b="1"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0.9751</a:t>
                      </a:r>
                      <a:r>
                        <a:rPr lang="en-US" sz="12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 </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0.9659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0.9736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0.9391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0.9746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0.9775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338249792"/>
                  </a:ext>
                </a:extLst>
              </a:tr>
              <a:tr h="180975">
                <a:tc vMerge="1">
                  <a:txBody>
                    <a:bodyPr/>
                    <a:lstStyle/>
                    <a:p>
                      <a:endParaRPr lang="zh-CN" altLang="en-US"/>
                    </a:p>
                  </a:txBody>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9</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0.9798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0.9002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0.9780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0.9746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b="1"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0.9859 </a:t>
                      </a:r>
                      <a:endParaRPr lang="zh-CN" sz="1200" b="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0.9809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0.9869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1599663521"/>
                  </a:ext>
                </a:extLst>
              </a:tr>
              <a:tr h="180975">
                <a:tc vMerge="1">
                  <a:txBody>
                    <a:bodyPr/>
                    <a:lstStyle/>
                    <a:p>
                      <a:endParaRPr lang="zh-CN" altLang="en-US"/>
                    </a:p>
                  </a:txBody>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10</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0.9855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0.9825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0.9829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0.9809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n-US" sz="1200" b="1"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0.9856 </a:t>
                      </a:r>
                      <a:endParaRPr lang="zh-CN" sz="1200" b="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0.9838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0.9865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1396992"/>
                  </a:ext>
                </a:extLst>
              </a:tr>
              <a:tr h="190500">
                <a:tc vMerge="1">
                  <a:txBody>
                    <a:bodyPr/>
                    <a:lstStyle/>
                    <a:p>
                      <a:endParaRPr lang="zh-CN" altLang="en-US"/>
                    </a:p>
                  </a:txBody>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Avg.</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0.9334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r>
                        <a:rPr lang="en-US" sz="12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0.9202 </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r>
                        <a:rPr lang="en-US" sz="12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0.9265 </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r>
                        <a:rPr lang="en-US" sz="1200" b="1"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0.9435</a:t>
                      </a:r>
                      <a:r>
                        <a:rPr lang="en-US" sz="12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 </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0.9354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0.9400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r>
                        <a:rPr lang="en-US" sz="12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0.9576 </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8742311"/>
                  </a:ext>
                </a:extLst>
              </a:tr>
            </a:tbl>
          </a:graphicData>
        </a:graphic>
      </p:graphicFrame>
    </p:spTree>
    <p:extLst>
      <p:ext uri="{BB962C8B-B14F-4D97-AF65-F5344CB8AC3E}">
        <p14:creationId xmlns:p14="http://schemas.microsoft.com/office/powerpoint/2010/main" val="4020772477"/>
      </p:ext>
    </p:extLst>
  </p:cSld>
  <p:clrMapOvr>
    <a:masterClrMapping/>
  </p:clrMapOvr>
  <mc:AlternateContent xmlns:mc="http://schemas.openxmlformats.org/markup-compatibility/2006" xmlns:p14="http://schemas.microsoft.com/office/powerpoint/2010/main">
    <mc:Choice Requires="p14">
      <p:transition spd="slow" p14:dur="1250" advTm="38500"/>
    </mc:Choice>
    <mc:Fallback xmlns="">
      <p:transition spd="slow" advTm="385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id="{3DB060E0-5694-4ABC-B553-8368935389DF}"/>
              </a:ext>
            </a:extLst>
          </p:cNvPr>
          <p:cNvGrpSpPr/>
          <p:nvPr/>
        </p:nvGrpSpPr>
        <p:grpSpPr>
          <a:xfrm>
            <a:off x="-1" y="1381248"/>
            <a:ext cx="1122099" cy="3440722"/>
            <a:chOff x="-99769" y="1381248"/>
            <a:chExt cx="1508834" cy="3440722"/>
          </a:xfrm>
        </p:grpSpPr>
        <p:sp>
          <p:nvSpPr>
            <p:cNvPr id="19" name="矩形 18">
              <a:extLst>
                <a:ext uri="{FF2B5EF4-FFF2-40B4-BE49-F238E27FC236}">
                  <a16:creationId xmlns:a16="http://schemas.microsoft.com/office/drawing/2014/main" id="{17095981-AE0B-4591-BD14-6EED8463E8EA}"/>
                </a:ext>
              </a:extLst>
            </p:cNvPr>
            <p:cNvSpPr/>
            <p:nvPr/>
          </p:nvSpPr>
          <p:spPr>
            <a:xfrm>
              <a:off x="-99768" y="1381248"/>
              <a:ext cx="1499308" cy="477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D23C4B"/>
                  </a:solidFill>
                </a:rPr>
                <a:t>论文背景介绍</a:t>
              </a:r>
            </a:p>
          </p:txBody>
        </p:sp>
        <p:sp>
          <p:nvSpPr>
            <p:cNvPr id="20" name="矩形 19">
              <a:extLst>
                <a:ext uri="{FF2B5EF4-FFF2-40B4-BE49-F238E27FC236}">
                  <a16:creationId xmlns:a16="http://schemas.microsoft.com/office/drawing/2014/main" id="{7A130452-A13A-4982-8CB8-1556343AC964}"/>
                </a:ext>
              </a:extLst>
            </p:cNvPr>
            <p:cNvSpPr/>
            <p:nvPr/>
          </p:nvSpPr>
          <p:spPr>
            <a:xfrm>
              <a:off x="-99769" y="2368982"/>
              <a:ext cx="1508834" cy="477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D23C4B"/>
                  </a:solidFill>
                  <a:latin typeface="微软雅黑" panose="020B0503020204020204" charset="-122"/>
                  <a:ea typeface="微软雅黑" panose="020B0503020204020204" charset="-122"/>
                </a:rPr>
                <a:t>论文方法介绍</a:t>
              </a:r>
            </a:p>
          </p:txBody>
        </p:sp>
        <p:sp>
          <p:nvSpPr>
            <p:cNvPr id="22" name="矩形 21">
              <a:extLst>
                <a:ext uri="{FF2B5EF4-FFF2-40B4-BE49-F238E27FC236}">
                  <a16:creationId xmlns:a16="http://schemas.microsoft.com/office/drawing/2014/main" id="{E5A3184C-DCDB-43DB-AC66-F3C2DB5A4D35}"/>
                </a:ext>
              </a:extLst>
            </p:cNvPr>
            <p:cNvSpPr/>
            <p:nvPr/>
          </p:nvSpPr>
          <p:spPr>
            <a:xfrm>
              <a:off x="-99767" y="3356716"/>
              <a:ext cx="1499308" cy="477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D23C4B"/>
                  </a:solidFill>
                  <a:latin typeface="微软雅黑" panose="020B0503020204020204" charset="-122"/>
                  <a:ea typeface="微软雅黑" panose="020B0503020204020204" charset="-122"/>
                </a:rPr>
                <a:t>改进方法</a:t>
              </a:r>
            </a:p>
          </p:txBody>
        </p:sp>
        <p:sp>
          <p:nvSpPr>
            <p:cNvPr id="23" name="矩形 22">
              <a:extLst>
                <a:ext uri="{FF2B5EF4-FFF2-40B4-BE49-F238E27FC236}">
                  <a16:creationId xmlns:a16="http://schemas.microsoft.com/office/drawing/2014/main" id="{B84CA749-01BD-4FB2-91EF-1A598BFB611D}"/>
                </a:ext>
              </a:extLst>
            </p:cNvPr>
            <p:cNvSpPr/>
            <p:nvPr/>
          </p:nvSpPr>
          <p:spPr>
            <a:xfrm>
              <a:off x="-99767" y="4344450"/>
              <a:ext cx="1499308" cy="477520"/>
            </a:xfrm>
            <a:prstGeom prst="rect">
              <a:avLst/>
            </a:prstGeom>
            <a:solidFill>
              <a:srgbClr val="D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bg1"/>
                  </a:solidFill>
                  <a:latin typeface="微软雅黑" panose="020B0503020204020204" charset="-122"/>
                  <a:ea typeface="微软雅黑" panose="020B0503020204020204" charset="-122"/>
                </a:rPr>
                <a:t>实验与结论</a:t>
              </a:r>
            </a:p>
          </p:txBody>
        </p:sp>
      </p:grpSp>
      <p:sp>
        <p:nvSpPr>
          <p:cNvPr id="32" name="矩形 31">
            <a:extLst>
              <a:ext uri="{FF2B5EF4-FFF2-40B4-BE49-F238E27FC236}">
                <a16:creationId xmlns:a16="http://schemas.microsoft.com/office/drawing/2014/main" id="{AD7D5FB7-6688-4E5E-83E9-6E02BA084FA1}"/>
              </a:ext>
            </a:extLst>
          </p:cNvPr>
          <p:cNvSpPr/>
          <p:nvPr/>
        </p:nvSpPr>
        <p:spPr>
          <a:xfrm>
            <a:off x="0" y="5715534"/>
            <a:ext cx="1399540" cy="477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098375" y="0"/>
            <a:ext cx="155331" cy="6858000"/>
          </a:xfrm>
          <a:prstGeom prst="rect">
            <a:avLst/>
          </a:prstGeom>
          <a:ln w="12700" cmpd="sng">
            <a:noFill/>
            <a:prstDash val="solid"/>
          </a:ln>
          <a:effectLst>
            <a:outerShdw blurRad="50800" dist="38100" dir="10800000" algn="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
        <p:nvSpPr>
          <p:cNvPr id="16" name="圆角矩形 5">
            <a:extLst>
              <a:ext uri="{FF2B5EF4-FFF2-40B4-BE49-F238E27FC236}">
                <a16:creationId xmlns:a16="http://schemas.microsoft.com/office/drawing/2014/main" id="{6A8EAA57-960F-4341-46B4-C9E1EFCEA0B1}"/>
              </a:ext>
            </a:extLst>
          </p:cNvPr>
          <p:cNvSpPr/>
          <p:nvPr/>
        </p:nvSpPr>
        <p:spPr>
          <a:xfrm>
            <a:off x="1749669" y="430823"/>
            <a:ext cx="4114800" cy="474785"/>
          </a:xfrm>
          <a:prstGeom prst="roundRect">
            <a:avLst/>
          </a:prstGeom>
          <a:solidFill>
            <a:srgbClr val="D23C4B"/>
          </a:solidFill>
        </p:spPr>
        <p:style>
          <a:lnRef idx="1">
            <a:schemeClr val="accent6"/>
          </a:lnRef>
          <a:fillRef idx="3">
            <a:schemeClr val="accent6"/>
          </a:fillRef>
          <a:effectRef idx="2">
            <a:schemeClr val="accent6"/>
          </a:effectRef>
          <a:fontRef idx="minor">
            <a:schemeClr val="lt1"/>
          </a:fontRef>
        </p:style>
        <p:txBody>
          <a:bodyPr rtlCol="0" anchor="ctr"/>
          <a:lstStyle/>
          <a:p>
            <a:r>
              <a:rPr lang="zh-CN" altLang="en-US" sz="2000" b="1" dirty="0"/>
              <a:t>二、实验结果</a:t>
            </a:r>
            <a:endParaRPr lang="en-US" altLang="zh-CN" sz="2000" b="1" dirty="0"/>
          </a:p>
        </p:txBody>
      </p:sp>
      <p:sp>
        <p:nvSpPr>
          <p:cNvPr id="17" name="文本框 16">
            <a:extLst>
              <a:ext uri="{FF2B5EF4-FFF2-40B4-BE49-F238E27FC236}">
                <a16:creationId xmlns:a16="http://schemas.microsoft.com/office/drawing/2014/main" id="{4677AAB4-A9F0-4A7D-B471-F22D7C02B514}"/>
              </a:ext>
            </a:extLst>
          </p:cNvPr>
          <p:cNvSpPr txBox="1"/>
          <p:nvPr/>
        </p:nvSpPr>
        <p:spPr>
          <a:xfrm>
            <a:off x="1865170" y="995932"/>
            <a:ext cx="9548174" cy="461665"/>
          </a:xfrm>
          <a:prstGeom prst="rect">
            <a:avLst/>
          </a:prstGeom>
          <a:noFill/>
        </p:spPr>
        <p:txBody>
          <a:bodyPr wrap="square">
            <a:spAutoFit/>
          </a:bodyPr>
          <a:lstStyle/>
          <a:p>
            <a:pPr indent="457200" latinLnBrk="1"/>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2. PAMAP2</a:t>
            </a:r>
          </a:p>
        </p:txBody>
      </p:sp>
      <p:graphicFrame>
        <p:nvGraphicFramePr>
          <p:cNvPr id="2" name="表格 1">
            <a:extLst>
              <a:ext uri="{FF2B5EF4-FFF2-40B4-BE49-F238E27FC236}">
                <a16:creationId xmlns:a16="http://schemas.microsoft.com/office/drawing/2014/main" id="{158CA107-CB43-412C-90FC-7B4624E907B0}"/>
              </a:ext>
            </a:extLst>
          </p:cNvPr>
          <p:cNvGraphicFramePr>
            <a:graphicFrameLocks noGrp="1"/>
          </p:cNvGraphicFramePr>
          <p:nvPr>
            <p:extLst>
              <p:ext uri="{D42A27DB-BD31-4B8C-83A1-F6EECF244321}">
                <p14:modId xmlns:p14="http://schemas.microsoft.com/office/powerpoint/2010/main" val="3016455165"/>
              </p:ext>
            </p:extLst>
          </p:nvPr>
        </p:nvGraphicFramePr>
        <p:xfrm>
          <a:off x="1719255" y="1481246"/>
          <a:ext cx="9694089" cy="2030730"/>
        </p:xfrm>
        <a:graphic>
          <a:graphicData uri="http://schemas.openxmlformats.org/drawingml/2006/table">
            <a:tbl>
              <a:tblPr firstRow="1" firstCol="1" bandRow="1"/>
              <a:tblGrid>
                <a:gridCol w="1260232">
                  <a:extLst>
                    <a:ext uri="{9D8B030D-6E8A-4147-A177-3AD203B41FA5}">
                      <a16:colId xmlns:a16="http://schemas.microsoft.com/office/drawing/2014/main" val="534401694"/>
                    </a:ext>
                  </a:extLst>
                </a:gridCol>
                <a:gridCol w="894010">
                  <a:extLst>
                    <a:ext uri="{9D8B030D-6E8A-4147-A177-3AD203B41FA5}">
                      <a16:colId xmlns:a16="http://schemas.microsoft.com/office/drawing/2014/main" val="4110533956"/>
                    </a:ext>
                  </a:extLst>
                </a:gridCol>
                <a:gridCol w="1077121">
                  <a:extLst>
                    <a:ext uri="{9D8B030D-6E8A-4147-A177-3AD203B41FA5}">
                      <a16:colId xmlns:a16="http://schemas.microsoft.com/office/drawing/2014/main" val="241183784"/>
                    </a:ext>
                  </a:extLst>
                </a:gridCol>
                <a:gridCol w="1077121">
                  <a:extLst>
                    <a:ext uri="{9D8B030D-6E8A-4147-A177-3AD203B41FA5}">
                      <a16:colId xmlns:a16="http://schemas.microsoft.com/office/drawing/2014/main" val="1275831683"/>
                    </a:ext>
                  </a:extLst>
                </a:gridCol>
                <a:gridCol w="1077121">
                  <a:extLst>
                    <a:ext uri="{9D8B030D-6E8A-4147-A177-3AD203B41FA5}">
                      <a16:colId xmlns:a16="http://schemas.microsoft.com/office/drawing/2014/main" val="2288619374"/>
                    </a:ext>
                  </a:extLst>
                </a:gridCol>
                <a:gridCol w="1077121">
                  <a:extLst>
                    <a:ext uri="{9D8B030D-6E8A-4147-A177-3AD203B41FA5}">
                      <a16:colId xmlns:a16="http://schemas.microsoft.com/office/drawing/2014/main" val="4234665552"/>
                    </a:ext>
                  </a:extLst>
                </a:gridCol>
                <a:gridCol w="1077121">
                  <a:extLst>
                    <a:ext uri="{9D8B030D-6E8A-4147-A177-3AD203B41FA5}">
                      <a16:colId xmlns:a16="http://schemas.microsoft.com/office/drawing/2014/main" val="3316760829"/>
                    </a:ext>
                  </a:extLst>
                </a:gridCol>
                <a:gridCol w="1077121">
                  <a:extLst>
                    <a:ext uri="{9D8B030D-6E8A-4147-A177-3AD203B41FA5}">
                      <a16:colId xmlns:a16="http://schemas.microsoft.com/office/drawing/2014/main" val="2789212583"/>
                    </a:ext>
                  </a:extLst>
                </a:gridCol>
                <a:gridCol w="1077121">
                  <a:extLst>
                    <a:ext uri="{9D8B030D-6E8A-4147-A177-3AD203B41FA5}">
                      <a16:colId xmlns:a16="http://schemas.microsoft.com/office/drawing/2014/main" val="3641223146"/>
                    </a:ext>
                  </a:extLst>
                </a:gridCol>
              </a:tblGrid>
              <a:tr h="190500">
                <a:tc>
                  <a:txBody>
                    <a:bodyPr/>
                    <a:lstStyle/>
                    <a:p>
                      <a:pPr algn="ctr"/>
                      <a:r>
                        <a:rPr lang="en-US" sz="1200" kern="100" dirty="0">
                          <a:effectLst/>
                          <a:latin typeface="Times New Roman" panose="02020603050405020304" pitchFamily="18" charset="0"/>
                          <a:ea typeface="等线" panose="02010600030101010101" pitchFamily="2" charset="-122"/>
                          <a:cs typeface="Times New Roman" panose="02020603050405020304" pitchFamily="18" charset="0"/>
                        </a:rPr>
                        <a:t>Dataset</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algn="ctr"/>
                      <a:r>
                        <a:rPr lang="en-US" altLang="zh-CN" sz="1200" kern="100" dirty="0" err="1">
                          <a:effectLst/>
                          <a:latin typeface="Times New Roman" panose="02020603050405020304" pitchFamily="18" charset="0"/>
                          <a:ea typeface="+mn-ea"/>
                          <a:cs typeface="Times New Roman" panose="02020603050405020304" pitchFamily="18" charset="0"/>
                        </a:rPr>
                        <a:t>BackBone</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Subject</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kern="100" dirty="0" err="1">
                          <a:effectLst/>
                          <a:latin typeface="Times New Roman" panose="02020603050405020304" pitchFamily="18" charset="0"/>
                          <a:ea typeface="等线" panose="02010600030101010101" pitchFamily="2" charset="-122"/>
                          <a:cs typeface="Times New Roman" panose="02020603050405020304" pitchFamily="18" charset="0"/>
                        </a:rPr>
                        <a:t>ECAnet</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ltLang="zh-CN" sz="1200" kern="100" dirty="0" err="1">
                          <a:effectLst/>
                          <a:latin typeface="Times New Roman" panose="02020603050405020304" pitchFamily="18" charset="0"/>
                          <a:ea typeface="+mn-ea"/>
                          <a:cs typeface="Times New Roman" panose="02020603050405020304" pitchFamily="18" charset="0"/>
                        </a:rPr>
                        <a:t>SEnet</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CBAM</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kern="100" dirty="0">
                          <a:effectLst/>
                          <a:latin typeface="Times New Roman" panose="02020603050405020304" pitchFamily="18" charset="0"/>
                          <a:ea typeface="等线" panose="02010600030101010101" pitchFamily="2" charset="-122"/>
                          <a:cs typeface="Times New Roman" panose="02020603050405020304" pitchFamily="18" charset="0"/>
                        </a:rPr>
                        <a:t>D-</a:t>
                      </a:r>
                      <a:r>
                        <a:rPr lang="en-US" sz="1200" kern="100" dirty="0" err="1">
                          <a:effectLst/>
                          <a:latin typeface="Times New Roman" panose="02020603050405020304" pitchFamily="18" charset="0"/>
                          <a:ea typeface="等线" panose="02010600030101010101" pitchFamily="2" charset="-122"/>
                          <a:cs typeface="Times New Roman" panose="02020603050405020304" pitchFamily="18" charset="0"/>
                        </a:rPr>
                        <a:t>ECAnet</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kern="100" dirty="0">
                          <a:effectLst/>
                          <a:latin typeface="Times New Roman" panose="02020603050405020304" pitchFamily="18" charset="0"/>
                          <a:ea typeface="等线" panose="02010600030101010101" pitchFamily="2" charset="-122"/>
                          <a:cs typeface="Times New Roman" panose="02020603050405020304" pitchFamily="18" charset="0"/>
                        </a:rPr>
                        <a:t>D-</a:t>
                      </a:r>
                      <a:r>
                        <a:rPr lang="en-US" sz="1200" kern="100" dirty="0" err="1">
                          <a:effectLst/>
                          <a:latin typeface="Times New Roman" panose="02020603050405020304" pitchFamily="18" charset="0"/>
                          <a:ea typeface="等线" panose="02010600030101010101" pitchFamily="2" charset="-122"/>
                          <a:cs typeface="Times New Roman" panose="02020603050405020304" pitchFamily="18" charset="0"/>
                        </a:rPr>
                        <a:t>SEnet</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sz="1200" kern="100">
                          <a:effectLst/>
                          <a:latin typeface="Times New Roman" panose="02020603050405020304" pitchFamily="18" charset="0"/>
                          <a:ea typeface="等线" panose="02010600030101010101" pitchFamily="2" charset="-122"/>
                          <a:cs typeface="Times New Roman" panose="02020603050405020304" pitchFamily="18" charset="0"/>
                        </a:rPr>
                        <a:t>原文复现</a:t>
                      </a: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sz="1200" kern="100">
                          <a:effectLst/>
                          <a:latin typeface="Times New Roman" panose="02020603050405020304" pitchFamily="18" charset="0"/>
                          <a:ea typeface="等线" panose="02010600030101010101" pitchFamily="2" charset="-122"/>
                          <a:cs typeface="Times New Roman" panose="02020603050405020304" pitchFamily="18" charset="0"/>
                        </a:rPr>
                        <a:t>原文</a:t>
                      </a: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4221960"/>
                  </a:ext>
                </a:extLst>
              </a:tr>
              <a:tr h="180975">
                <a:tc rowSpan="9">
                  <a:txBody>
                    <a:bodyPr/>
                    <a:lstStyle/>
                    <a:p>
                      <a:pPr algn="ctr"/>
                      <a:r>
                        <a:rPr lang="en-US" sz="1200" kern="100" dirty="0">
                          <a:effectLst/>
                          <a:latin typeface="Times New Roman" panose="02020603050405020304" pitchFamily="18" charset="0"/>
                          <a:ea typeface="等线" panose="02010600030101010101" pitchFamily="2" charset="-122"/>
                          <a:cs typeface="Times New Roman" panose="02020603050405020304" pitchFamily="18" charset="0"/>
                        </a:rPr>
                        <a:t>PAMAP2</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algn="ctr"/>
                      <a:r>
                        <a:rPr lang="en-US" sz="1200" kern="100" dirty="0">
                          <a:effectLst/>
                          <a:latin typeface="Times New Roman" panose="02020603050405020304" pitchFamily="18" charset="0"/>
                          <a:ea typeface="等线" panose="02010600030101010101" pitchFamily="2" charset="-122"/>
                          <a:cs typeface="Times New Roman" panose="02020603050405020304" pitchFamily="18" charset="0"/>
                        </a:rPr>
                        <a:t>CNN</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1</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r>
                        <a:rPr lang="en-US" sz="1200" b="1"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0.6743</a:t>
                      </a:r>
                      <a:r>
                        <a:rPr lang="en-US" sz="12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 </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0.5913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0.6238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0.6405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0.6564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0.6480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0.6826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357932"/>
                  </a:ext>
                </a:extLst>
              </a:tr>
              <a:tr h="180975">
                <a:tc vMerge="1">
                  <a:txBody>
                    <a:bodyPr/>
                    <a:lstStyle/>
                    <a:p>
                      <a:endParaRPr lang="zh-CN" altLang="en-US"/>
                    </a:p>
                  </a:txBody>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2</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0.7534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r>
                        <a:rPr lang="en-US" sz="1200" b="1"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0.8035 </a:t>
                      </a:r>
                      <a:endParaRPr lang="zh-CN" sz="1200" b="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0.6984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0.7297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0.7412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0.7395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0.8719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2446726536"/>
                  </a:ext>
                </a:extLst>
              </a:tr>
              <a:tr h="180975">
                <a:tc vMerge="1">
                  <a:txBody>
                    <a:bodyPr/>
                    <a:lstStyle/>
                    <a:p>
                      <a:endParaRPr lang="zh-CN" altLang="en-US"/>
                    </a:p>
                  </a:txBody>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3</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0.8066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r>
                        <a:rPr lang="en-US" sz="1200" b="1"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0.8185 </a:t>
                      </a:r>
                      <a:endParaRPr lang="zh-CN" sz="1200" b="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0.7149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0.6802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0.7281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0.7927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0.8262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3228816471"/>
                  </a:ext>
                </a:extLst>
              </a:tr>
              <a:tr h="180975">
                <a:tc vMerge="1">
                  <a:txBody>
                    <a:bodyPr/>
                    <a:lstStyle/>
                    <a:p>
                      <a:endParaRPr lang="zh-CN" altLang="en-US"/>
                    </a:p>
                  </a:txBody>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4</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0.7888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r>
                        <a:rPr lang="en-US" sz="1200" b="1"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0.8693 </a:t>
                      </a:r>
                      <a:endParaRPr lang="zh-CN" sz="1200" b="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0.8649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0.8298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0.8259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0.8515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0.8307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3481026287"/>
                  </a:ext>
                </a:extLst>
              </a:tr>
              <a:tr h="180975">
                <a:tc vMerge="1">
                  <a:txBody>
                    <a:bodyPr/>
                    <a:lstStyle/>
                    <a:p>
                      <a:endParaRPr lang="zh-CN" altLang="en-US"/>
                    </a:p>
                  </a:txBody>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5</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0.8185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r>
                        <a:rPr lang="en-US" sz="12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0.8475 </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b="1"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0.8589</a:t>
                      </a:r>
                      <a:r>
                        <a:rPr lang="en-US" sz="12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 </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0.8541 </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0.8315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0.8222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0.8900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257596602"/>
                  </a:ext>
                </a:extLst>
              </a:tr>
              <a:tr h="180975">
                <a:tc vMerge="1">
                  <a:txBody>
                    <a:bodyPr/>
                    <a:lstStyle/>
                    <a:p>
                      <a:endParaRPr lang="zh-CN" altLang="en-US"/>
                    </a:p>
                  </a:txBody>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6</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r>
                        <a:rPr lang="en-US" sz="1200" b="1"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0.8769 </a:t>
                      </a:r>
                      <a:endParaRPr lang="zh-CN" sz="1200" b="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0.8625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0.7931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0.8486 </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0.8070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0.8287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0.8827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3063550637"/>
                  </a:ext>
                </a:extLst>
              </a:tr>
              <a:tr h="180975">
                <a:tc vMerge="1">
                  <a:txBody>
                    <a:bodyPr/>
                    <a:lstStyle/>
                    <a:p>
                      <a:endParaRPr lang="zh-CN" altLang="en-US"/>
                    </a:p>
                  </a:txBody>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7</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r>
                        <a:rPr lang="en-US" sz="1200" b="1"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0.9375 </a:t>
                      </a:r>
                      <a:endParaRPr lang="zh-CN" sz="1200" b="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0.9188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0.9365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0.9317 </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0.9159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0.9301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0.9311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1060705652"/>
                  </a:ext>
                </a:extLst>
              </a:tr>
              <a:tr h="180975">
                <a:tc vMerge="1">
                  <a:txBody>
                    <a:bodyPr/>
                    <a:lstStyle/>
                    <a:p>
                      <a:endParaRPr lang="zh-CN" altLang="en-US"/>
                    </a:p>
                  </a:txBody>
                  <a:tcPr/>
                </a:tc>
                <a:tc>
                  <a:txBody>
                    <a:bodyPr/>
                    <a:lstStyle/>
                    <a:p>
                      <a:pPr algn="ctr"/>
                      <a:r>
                        <a:rPr lang="en-US" sz="1200" kern="100" dirty="0">
                          <a:effectLst/>
                          <a:latin typeface="Times New Roman" panose="02020603050405020304" pitchFamily="18" charset="0"/>
                          <a:ea typeface="等线" panose="02010600030101010101" pitchFamily="2" charset="-122"/>
                          <a:cs typeface="Times New Roman" panose="02020603050405020304" pitchFamily="18" charset="0"/>
                        </a:rPr>
                        <a:t>8</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r>
                        <a:rPr lang="en-US" sz="12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0.3067 </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0.3407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0.3376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n-US" sz="12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0.3847 </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n-US" sz="1200" b="1"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0.4213</a:t>
                      </a:r>
                      <a:r>
                        <a:rPr lang="en-US" sz="12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 </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n-US" altLang="zh-CN" sz="12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0.3705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0.4011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1131029"/>
                  </a:ext>
                </a:extLst>
              </a:tr>
              <a:tr h="190500">
                <a:tc vMerge="1">
                  <a:txBody>
                    <a:bodyPr/>
                    <a:lstStyle/>
                    <a:p>
                      <a:endParaRPr lang="zh-CN" altLang="en-US"/>
                    </a:p>
                  </a:txBody>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Avg.</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r>
                        <a:rPr lang="en-US" sz="12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0.7453 </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r>
                        <a:rPr lang="en-US" sz="1200" b="1"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0.7565</a:t>
                      </a:r>
                      <a:r>
                        <a:rPr lang="en-US" sz="12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 </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r>
                        <a:rPr lang="en-US" sz="12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0.7285 </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r>
                        <a:rPr lang="en-US" sz="12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0.7374 </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r>
                        <a:rPr lang="en-US" sz="12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0.7409 </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n-US" altLang="zh-CN" sz="12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0.7479 </a:t>
                      </a:r>
                    </a:p>
                  </a:txBody>
                  <a:tcPr marL="9525" marR="9525" marT="9525" marB="0" anchor="b">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r>
                        <a:rPr lang="en-US" sz="12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0.7895 </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5755358"/>
                  </a:ext>
                </a:extLst>
              </a:tr>
            </a:tbl>
          </a:graphicData>
        </a:graphic>
      </p:graphicFrame>
      <p:graphicFrame>
        <p:nvGraphicFramePr>
          <p:cNvPr id="4" name="表格 3">
            <a:extLst>
              <a:ext uri="{FF2B5EF4-FFF2-40B4-BE49-F238E27FC236}">
                <a16:creationId xmlns:a16="http://schemas.microsoft.com/office/drawing/2014/main" id="{0C12A22F-BDCB-4918-9F44-9C7E5BC4D83A}"/>
              </a:ext>
            </a:extLst>
          </p:cNvPr>
          <p:cNvGraphicFramePr>
            <a:graphicFrameLocks noGrp="1"/>
          </p:cNvGraphicFramePr>
          <p:nvPr>
            <p:extLst>
              <p:ext uri="{D42A27DB-BD31-4B8C-83A1-F6EECF244321}">
                <p14:modId xmlns:p14="http://schemas.microsoft.com/office/powerpoint/2010/main" val="1693703338"/>
              </p:ext>
            </p:extLst>
          </p:nvPr>
        </p:nvGraphicFramePr>
        <p:xfrm>
          <a:off x="1719255" y="3869593"/>
          <a:ext cx="9694089" cy="2019300"/>
        </p:xfrm>
        <a:graphic>
          <a:graphicData uri="http://schemas.openxmlformats.org/drawingml/2006/table">
            <a:tbl>
              <a:tblPr firstRow="1" firstCol="1" bandRow="1"/>
              <a:tblGrid>
                <a:gridCol w="1271595">
                  <a:extLst>
                    <a:ext uri="{9D8B030D-6E8A-4147-A177-3AD203B41FA5}">
                      <a16:colId xmlns:a16="http://schemas.microsoft.com/office/drawing/2014/main" val="1521479403"/>
                    </a:ext>
                  </a:extLst>
                </a:gridCol>
                <a:gridCol w="882647">
                  <a:extLst>
                    <a:ext uri="{9D8B030D-6E8A-4147-A177-3AD203B41FA5}">
                      <a16:colId xmlns:a16="http://schemas.microsoft.com/office/drawing/2014/main" val="1809938272"/>
                    </a:ext>
                  </a:extLst>
                </a:gridCol>
                <a:gridCol w="1077121">
                  <a:extLst>
                    <a:ext uri="{9D8B030D-6E8A-4147-A177-3AD203B41FA5}">
                      <a16:colId xmlns:a16="http://schemas.microsoft.com/office/drawing/2014/main" val="1238905207"/>
                    </a:ext>
                  </a:extLst>
                </a:gridCol>
                <a:gridCol w="1077121">
                  <a:extLst>
                    <a:ext uri="{9D8B030D-6E8A-4147-A177-3AD203B41FA5}">
                      <a16:colId xmlns:a16="http://schemas.microsoft.com/office/drawing/2014/main" val="236231420"/>
                    </a:ext>
                  </a:extLst>
                </a:gridCol>
                <a:gridCol w="1077121">
                  <a:extLst>
                    <a:ext uri="{9D8B030D-6E8A-4147-A177-3AD203B41FA5}">
                      <a16:colId xmlns:a16="http://schemas.microsoft.com/office/drawing/2014/main" val="721664367"/>
                    </a:ext>
                  </a:extLst>
                </a:gridCol>
                <a:gridCol w="1077121">
                  <a:extLst>
                    <a:ext uri="{9D8B030D-6E8A-4147-A177-3AD203B41FA5}">
                      <a16:colId xmlns:a16="http://schemas.microsoft.com/office/drawing/2014/main" val="1673292254"/>
                    </a:ext>
                  </a:extLst>
                </a:gridCol>
                <a:gridCol w="1077121">
                  <a:extLst>
                    <a:ext uri="{9D8B030D-6E8A-4147-A177-3AD203B41FA5}">
                      <a16:colId xmlns:a16="http://schemas.microsoft.com/office/drawing/2014/main" val="3174852478"/>
                    </a:ext>
                  </a:extLst>
                </a:gridCol>
                <a:gridCol w="1077121">
                  <a:extLst>
                    <a:ext uri="{9D8B030D-6E8A-4147-A177-3AD203B41FA5}">
                      <a16:colId xmlns:a16="http://schemas.microsoft.com/office/drawing/2014/main" val="137462202"/>
                    </a:ext>
                  </a:extLst>
                </a:gridCol>
                <a:gridCol w="1077121">
                  <a:extLst>
                    <a:ext uri="{9D8B030D-6E8A-4147-A177-3AD203B41FA5}">
                      <a16:colId xmlns:a16="http://schemas.microsoft.com/office/drawing/2014/main" val="2323886143"/>
                    </a:ext>
                  </a:extLst>
                </a:gridCol>
              </a:tblGrid>
              <a:tr h="190500">
                <a:tc>
                  <a:txBody>
                    <a:bodyPr/>
                    <a:lstStyle/>
                    <a:p>
                      <a:pPr algn="ctr"/>
                      <a:r>
                        <a:rPr lang="en-US" sz="1200" kern="100" dirty="0">
                          <a:effectLst/>
                          <a:latin typeface="Times New Roman" panose="02020603050405020304" pitchFamily="18" charset="0"/>
                          <a:ea typeface="等线" panose="02010600030101010101" pitchFamily="2" charset="-122"/>
                          <a:cs typeface="Times New Roman" panose="02020603050405020304" pitchFamily="18" charset="0"/>
                        </a:rPr>
                        <a:t>Dataset</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algn="ctr"/>
                      <a:r>
                        <a:rPr lang="en-US" altLang="zh-CN" sz="1200" kern="100" dirty="0" err="1">
                          <a:effectLst/>
                          <a:latin typeface="Times New Roman" panose="02020603050405020304" pitchFamily="18" charset="0"/>
                          <a:ea typeface="+mn-ea"/>
                          <a:cs typeface="Times New Roman" panose="02020603050405020304" pitchFamily="18" charset="0"/>
                        </a:rPr>
                        <a:t>BackBone</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Subject</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ECAnet</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ltLang="zh-CN" sz="1200" kern="100" dirty="0" err="1">
                          <a:effectLst/>
                          <a:latin typeface="Times New Roman" panose="02020603050405020304" pitchFamily="18" charset="0"/>
                          <a:ea typeface="+mn-ea"/>
                          <a:cs typeface="Times New Roman" panose="02020603050405020304" pitchFamily="18" charset="0"/>
                        </a:rPr>
                        <a:t>SEnet</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kern="100" dirty="0">
                          <a:effectLst/>
                          <a:latin typeface="Times New Roman" panose="02020603050405020304" pitchFamily="18" charset="0"/>
                          <a:ea typeface="等线" panose="02010600030101010101" pitchFamily="2" charset="-122"/>
                          <a:cs typeface="Times New Roman" panose="02020603050405020304" pitchFamily="18" charset="0"/>
                        </a:rPr>
                        <a:t>CBAM</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kern="100" dirty="0">
                          <a:effectLst/>
                          <a:latin typeface="Times New Roman" panose="02020603050405020304" pitchFamily="18" charset="0"/>
                          <a:ea typeface="等线" panose="02010600030101010101" pitchFamily="2" charset="-122"/>
                          <a:cs typeface="Times New Roman" panose="02020603050405020304" pitchFamily="18" charset="0"/>
                        </a:rPr>
                        <a:t>D-</a:t>
                      </a:r>
                      <a:r>
                        <a:rPr lang="en-US" sz="1200" kern="100" dirty="0" err="1">
                          <a:effectLst/>
                          <a:latin typeface="Times New Roman" panose="02020603050405020304" pitchFamily="18" charset="0"/>
                          <a:ea typeface="等线" panose="02010600030101010101" pitchFamily="2" charset="-122"/>
                          <a:cs typeface="Times New Roman" panose="02020603050405020304" pitchFamily="18" charset="0"/>
                        </a:rPr>
                        <a:t>ECAnet</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kern="100" dirty="0">
                          <a:effectLst/>
                          <a:latin typeface="Times New Roman" panose="02020603050405020304" pitchFamily="18" charset="0"/>
                          <a:ea typeface="等线" panose="02010600030101010101" pitchFamily="2" charset="-122"/>
                          <a:cs typeface="Times New Roman" panose="02020603050405020304" pitchFamily="18" charset="0"/>
                        </a:rPr>
                        <a:t>D-</a:t>
                      </a:r>
                      <a:r>
                        <a:rPr lang="en-US" sz="1200" kern="100" dirty="0" err="1">
                          <a:effectLst/>
                          <a:latin typeface="Times New Roman" panose="02020603050405020304" pitchFamily="18" charset="0"/>
                          <a:ea typeface="等线" panose="02010600030101010101" pitchFamily="2" charset="-122"/>
                          <a:cs typeface="Times New Roman" panose="02020603050405020304" pitchFamily="18" charset="0"/>
                        </a:rPr>
                        <a:t>SEnet</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sz="1200" kern="100" dirty="0">
                          <a:effectLst/>
                          <a:latin typeface="Times New Roman" panose="02020603050405020304" pitchFamily="18" charset="0"/>
                          <a:ea typeface="等线" panose="02010600030101010101" pitchFamily="2" charset="-122"/>
                          <a:cs typeface="Times New Roman" panose="02020603050405020304" pitchFamily="18" charset="0"/>
                        </a:rPr>
                        <a:t>原文复现</a:t>
                      </a: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sz="1200" kern="100">
                          <a:effectLst/>
                          <a:latin typeface="Times New Roman" panose="02020603050405020304" pitchFamily="18" charset="0"/>
                          <a:ea typeface="等线" panose="02010600030101010101" pitchFamily="2" charset="-122"/>
                          <a:cs typeface="Times New Roman" panose="02020603050405020304" pitchFamily="18" charset="0"/>
                        </a:rPr>
                        <a:t>原文</a:t>
                      </a: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4782324"/>
                  </a:ext>
                </a:extLst>
              </a:tr>
              <a:tr h="180975">
                <a:tc rowSpan="9">
                  <a:txBody>
                    <a:bodyPr/>
                    <a:lstStyle/>
                    <a:p>
                      <a:pPr algn="ctr"/>
                      <a:r>
                        <a:rPr lang="en-US" sz="1200" kern="100" dirty="0">
                          <a:effectLst/>
                          <a:latin typeface="Times New Roman" panose="02020603050405020304" pitchFamily="18" charset="0"/>
                          <a:ea typeface="等线" panose="02010600030101010101" pitchFamily="2" charset="-122"/>
                          <a:cs typeface="Times New Roman" panose="02020603050405020304" pitchFamily="18" charset="0"/>
                        </a:rPr>
                        <a:t>PAMAP2</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algn="ctr"/>
                      <a:r>
                        <a:rPr lang="en-US" sz="1200" kern="100" dirty="0" err="1">
                          <a:effectLst/>
                          <a:latin typeface="Times New Roman" panose="02020603050405020304" pitchFamily="18" charset="0"/>
                          <a:ea typeface="等线" panose="02010600030101010101" pitchFamily="2" charset="-122"/>
                          <a:cs typeface="Times New Roman" panose="02020603050405020304" pitchFamily="18" charset="0"/>
                        </a:rPr>
                        <a:t>DeepConvLSTM</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1</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0.6303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200" b="1"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0.6848</a:t>
                      </a:r>
                      <a:r>
                        <a:rPr lang="en-US" sz="12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 </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0.6549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2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0.6471 </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0.6820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0.6840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0.6915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59551139"/>
                  </a:ext>
                </a:extLst>
              </a:tr>
              <a:tr h="180975">
                <a:tc vMerge="1">
                  <a:txBody>
                    <a:bodyPr/>
                    <a:lstStyle/>
                    <a:p>
                      <a:endParaRPr lang="zh-CN" altLang="en-US"/>
                    </a:p>
                  </a:txBody>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2</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r>
                        <a:rPr lang="en-US" sz="12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0.6471 </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r>
                        <a:rPr lang="en-US" sz="12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0.6510 </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0.7227 </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0.5555 </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0.5803 </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b="1"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0.7446</a:t>
                      </a:r>
                      <a:r>
                        <a:rPr lang="en-US" sz="12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 </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0.8381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2888105841"/>
                  </a:ext>
                </a:extLst>
              </a:tr>
              <a:tr h="180975">
                <a:tc vMerge="1">
                  <a:txBody>
                    <a:bodyPr/>
                    <a:lstStyle/>
                    <a:p>
                      <a:endParaRPr lang="zh-CN" altLang="en-US"/>
                    </a:p>
                  </a:txBody>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3</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0.6583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r>
                        <a:rPr lang="en-US" sz="12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0.6419 </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0.6588 </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0.6558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b="1"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0.6956 </a:t>
                      </a:r>
                      <a:endParaRPr lang="zh-CN" sz="1200" b="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0.6402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0.8117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1165992312"/>
                  </a:ext>
                </a:extLst>
              </a:tr>
              <a:tr h="180975">
                <a:tc vMerge="1">
                  <a:txBody>
                    <a:bodyPr/>
                    <a:lstStyle/>
                    <a:p>
                      <a:endParaRPr lang="zh-CN" altLang="en-US"/>
                    </a:p>
                  </a:txBody>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4</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0.8543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r>
                        <a:rPr lang="en-US" sz="12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0.8278 </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0.8629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0.8367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b="1"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0.9077 </a:t>
                      </a:r>
                      <a:endParaRPr lang="zh-CN" sz="1200" b="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0.8455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0.8224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101247485"/>
                  </a:ext>
                </a:extLst>
              </a:tr>
              <a:tr h="180975">
                <a:tc vMerge="1">
                  <a:txBody>
                    <a:bodyPr/>
                    <a:lstStyle/>
                    <a:p>
                      <a:endParaRPr lang="zh-CN" altLang="en-US"/>
                    </a:p>
                  </a:txBody>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5</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r>
                        <a:rPr lang="en-US" sz="1200" b="1"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0.8802</a:t>
                      </a:r>
                      <a:r>
                        <a:rPr lang="en-US" sz="12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 </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r>
                        <a:rPr lang="en-US" sz="12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0.8309 </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0.8602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0.8418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0.8588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0.8304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0.8675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2170717223"/>
                  </a:ext>
                </a:extLst>
              </a:tr>
              <a:tr h="180975">
                <a:tc vMerge="1">
                  <a:txBody>
                    <a:bodyPr/>
                    <a:lstStyle/>
                    <a:p>
                      <a:endParaRPr lang="zh-CN" altLang="en-US"/>
                    </a:p>
                  </a:txBody>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6</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0.7833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0.8128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0.7876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b="1"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0.8134</a:t>
                      </a:r>
                      <a:r>
                        <a:rPr lang="en-US" sz="12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 </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0.8110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0.7966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0.8281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531030266"/>
                  </a:ext>
                </a:extLst>
              </a:tr>
              <a:tr h="180975">
                <a:tc vMerge="1">
                  <a:txBody>
                    <a:bodyPr/>
                    <a:lstStyle/>
                    <a:p>
                      <a:endParaRPr lang="zh-CN" altLang="en-US"/>
                    </a:p>
                  </a:txBody>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7</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0.9180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r>
                        <a:rPr lang="en-US" sz="12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0.8364 </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0.9065 </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0.9155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b="1"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0.9184</a:t>
                      </a:r>
                      <a:r>
                        <a:rPr lang="en-US" sz="12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 </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0.9112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0.9101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362370357"/>
                  </a:ext>
                </a:extLst>
              </a:tr>
              <a:tr h="180975">
                <a:tc vMerge="1">
                  <a:txBody>
                    <a:bodyPr/>
                    <a:lstStyle/>
                    <a:p>
                      <a:endParaRPr lang="zh-CN" altLang="en-US"/>
                    </a:p>
                  </a:txBody>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8</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0.3667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0.3894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0.3643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0.3704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0.3723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n-US" sz="1200" b="1"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0.4178 </a:t>
                      </a:r>
                      <a:endParaRPr lang="zh-CN" sz="1200" b="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0.4921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775378"/>
                  </a:ext>
                </a:extLst>
              </a:tr>
              <a:tr h="190500">
                <a:tc vMerge="1">
                  <a:txBody>
                    <a:bodyPr/>
                    <a:lstStyle/>
                    <a:p>
                      <a:endParaRPr lang="zh-CN" altLang="en-US"/>
                    </a:p>
                  </a:txBody>
                  <a:tcPr/>
                </a:tc>
                <a:tc>
                  <a:txBody>
                    <a:bodyPr/>
                    <a:lstStyle/>
                    <a:p>
                      <a:pPr algn="ctr"/>
                      <a:r>
                        <a:rPr lang="en-US" sz="1200" kern="100">
                          <a:effectLst/>
                          <a:latin typeface="Times New Roman" panose="02020603050405020304" pitchFamily="18" charset="0"/>
                          <a:ea typeface="等线" panose="02010600030101010101" pitchFamily="2" charset="-122"/>
                          <a:cs typeface="Times New Roman" panose="02020603050405020304" pitchFamily="18" charset="0"/>
                        </a:rPr>
                        <a:t>Avg.</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r>
                        <a:rPr lang="en-US" sz="12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0.7173 </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r>
                        <a:rPr lang="en-US" sz="12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0.7094 </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r>
                        <a:rPr lang="en-US" sz="12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0.7272 </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0.7045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r>
                        <a:rPr lang="en-US" sz="12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0.7283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r>
                        <a:rPr lang="en-US" sz="1200" b="1"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0.7338 </a:t>
                      </a:r>
                      <a:endParaRPr lang="zh-CN" sz="1200" b="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r>
                        <a:rPr lang="en-US" sz="12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0.7827 </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362115"/>
                  </a:ext>
                </a:extLst>
              </a:tr>
            </a:tbl>
          </a:graphicData>
        </a:graphic>
      </p:graphicFrame>
    </p:spTree>
    <p:extLst>
      <p:ext uri="{BB962C8B-B14F-4D97-AF65-F5344CB8AC3E}">
        <p14:creationId xmlns:p14="http://schemas.microsoft.com/office/powerpoint/2010/main" val="2446249492"/>
      </p:ext>
    </p:extLst>
  </p:cSld>
  <p:clrMapOvr>
    <a:masterClrMapping/>
  </p:clrMapOvr>
  <mc:AlternateContent xmlns:mc="http://schemas.openxmlformats.org/markup-compatibility/2006" xmlns:p14="http://schemas.microsoft.com/office/powerpoint/2010/main">
    <mc:Choice Requires="p14">
      <p:transition spd="slow" p14:dur="1250" advTm="38500"/>
    </mc:Choice>
    <mc:Fallback xmlns="">
      <p:transition spd="slow" advTm="385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id="{3DB060E0-5694-4ABC-B553-8368935389DF}"/>
              </a:ext>
            </a:extLst>
          </p:cNvPr>
          <p:cNvGrpSpPr/>
          <p:nvPr/>
        </p:nvGrpSpPr>
        <p:grpSpPr>
          <a:xfrm>
            <a:off x="-1" y="1381248"/>
            <a:ext cx="1122099" cy="3440722"/>
            <a:chOff x="-99769" y="1381248"/>
            <a:chExt cx="1508834" cy="3440722"/>
          </a:xfrm>
        </p:grpSpPr>
        <p:sp>
          <p:nvSpPr>
            <p:cNvPr id="19" name="矩形 18">
              <a:extLst>
                <a:ext uri="{FF2B5EF4-FFF2-40B4-BE49-F238E27FC236}">
                  <a16:creationId xmlns:a16="http://schemas.microsoft.com/office/drawing/2014/main" id="{17095981-AE0B-4591-BD14-6EED8463E8EA}"/>
                </a:ext>
              </a:extLst>
            </p:cNvPr>
            <p:cNvSpPr/>
            <p:nvPr/>
          </p:nvSpPr>
          <p:spPr>
            <a:xfrm>
              <a:off x="-99768" y="1381248"/>
              <a:ext cx="1499308" cy="477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D23C4B"/>
                  </a:solidFill>
                </a:rPr>
                <a:t>论文背景介绍</a:t>
              </a:r>
            </a:p>
          </p:txBody>
        </p:sp>
        <p:sp>
          <p:nvSpPr>
            <p:cNvPr id="20" name="矩形 19">
              <a:extLst>
                <a:ext uri="{FF2B5EF4-FFF2-40B4-BE49-F238E27FC236}">
                  <a16:creationId xmlns:a16="http://schemas.microsoft.com/office/drawing/2014/main" id="{7A130452-A13A-4982-8CB8-1556343AC964}"/>
                </a:ext>
              </a:extLst>
            </p:cNvPr>
            <p:cNvSpPr/>
            <p:nvPr/>
          </p:nvSpPr>
          <p:spPr>
            <a:xfrm>
              <a:off x="-99769" y="2368982"/>
              <a:ext cx="1508834" cy="477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D23C4B"/>
                  </a:solidFill>
                  <a:latin typeface="微软雅黑" panose="020B0503020204020204" charset="-122"/>
                  <a:ea typeface="微软雅黑" panose="020B0503020204020204" charset="-122"/>
                </a:rPr>
                <a:t>论文方法介绍</a:t>
              </a:r>
            </a:p>
          </p:txBody>
        </p:sp>
        <p:sp>
          <p:nvSpPr>
            <p:cNvPr id="22" name="矩形 21">
              <a:extLst>
                <a:ext uri="{FF2B5EF4-FFF2-40B4-BE49-F238E27FC236}">
                  <a16:creationId xmlns:a16="http://schemas.microsoft.com/office/drawing/2014/main" id="{E5A3184C-DCDB-43DB-AC66-F3C2DB5A4D35}"/>
                </a:ext>
              </a:extLst>
            </p:cNvPr>
            <p:cNvSpPr/>
            <p:nvPr/>
          </p:nvSpPr>
          <p:spPr>
            <a:xfrm>
              <a:off x="-99767" y="3356716"/>
              <a:ext cx="1499308" cy="477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D23C4B"/>
                  </a:solidFill>
                  <a:latin typeface="微软雅黑" panose="020B0503020204020204" charset="-122"/>
                  <a:ea typeface="微软雅黑" panose="020B0503020204020204" charset="-122"/>
                </a:rPr>
                <a:t>改进方法</a:t>
              </a:r>
            </a:p>
          </p:txBody>
        </p:sp>
        <p:sp>
          <p:nvSpPr>
            <p:cNvPr id="23" name="矩形 22">
              <a:extLst>
                <a:ext uri="{FF2B5EF4-FFF2-40B4-BE49-F238E27FC236}">
                  <a16:creationId xmlns:a16="http://schemas.microsoft.com/office/drawing/2014/main" id="{B84CA749-01BD-4FB2-91EF-1A598BFB611D}"/>
                </a:ext>
              </a:extLst>
            </p:cNvPr>
            <p:cNvSpPr/>
            <p:nvPr/>
          </p:nvSpPr>
          <p:spPr>
            <a:xfrm>
              <a:off x="-99767" y="4344450"/>
              <a:ext cx="1499308" cy="477520"/>
            </a:xfrm>
            <a:prstGeom prst="rect">
              <a:avLst/>
            </a:prstGeom>
            <a:solidFill>
              <a:srgbClr val="D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bg1"/>
                  </a:solidFill>
                  <a:latin typeface="微软雅黑" panose="020B0503020204020204" charset="-122"/>
                  <a:ea typeface="微软雅黑" panose="020B0503020204020204" charset="-122"/>
                </a:rPr>
                <a:t>实验与讨论</a:t>
              </a:r>
            </a:p>
          </p:txBody>
        </p:sp>
      </p:grpSp>
      <p:sp>
        <p:nvSpPr>
          <p:cNvPr id="32" name="矩形 31">
            <a:extLst>
              <a:ext uri="{FF2B5EF4-FFF2-40B4-BE49-F238E27FC236}">
                <a16:creationId xmlns:a16="http://schemas.microsoft.com/office/drawing/2014/main" id="{AD7D5FB7-6688-4E5E-83E9-6E02BA084FA1}"/>
              </a:ext>
            </a:extLst>
          </p:cNvPr>
          <p:cNvSpPr/>
          <p:nvPr/>
        </p:nvSpPr>
        <p:spPr>
          <a:xfrm>
            <a:off x="0" y="5715534"/>
            <a:ext cx="1399540" cy="477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098375" y="0"/>
            <a:ext cx="155331" cy="6858000"/>
          </a:xfrm>
          <a:prstGeom prst="rect">
            <a:avLst/>
          </a:prstGeom>
          <a:ln w="12700" cmpd="sng">
            <a:noFill/>
            <a:prstDash val="solid"/>
          </a:ln>
          <a:effectLst>
            <a:outerShdw blurRad="50800" dist="38100" dir="10800000" algn="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
        <p:nvSpPr>
          <p:cNvPr id="16" name="圆角矩形 5">
            <a:extLst>
              <a:ext uri="{FF2B5EF4-FFF2-40B4-BE49-F238E27FC236}">
                <a16:creationId xmlns:a16="http://schemas.microsoft.com/office/drawing/2014/main" id="{6A8EAA57-960F-4341-46B4-C9E1EFCEA0B1}"/>
              </a:ext>
            </a:extLst>
          </p:cNvPr>
          <p:cNvSpPr/>
          <p:nvPr/>
        </p:nvSpPr>
        <p:spPr>
          <a:xfrm>
            <a:off x="1749669" y="430823"/>
            <a:ext cx="4114800" cy="474785"/>
          </a:xfrm>
          <a:prstGeom prst="roundRect">
            <a:avLst/>
          </a:prstGeom>
          <a:solidFill>
            <a:srgbClr val="D23C4B"/>
          </a:solidFill>
        </p:spPr>
        <p:style>
          <a:lnRef idx="1">
            <a:schemeClr val="accent6"/>
          </a:lnRef>
          <a:fillRef idx="3">
            <a:schemeClr val="accent6"/>
          </a:fillRef>
          <a:effectRef idx="2">
            <a:schemeClr val="accent6"/>
          </a:effectRef>
          <a:fontRef idx="minor">
            <a:schemeClr val="lt1"/>
          </a:fontRef>
        </p:style>
        <p:txBody>
          <a:bodyPr rtlCol="0" anchor="ctr"/>
          <a:lstStyle/>
          <a:p>
            <a:r>
              <a:rPr lang="zh-CN" altLang="en-US" sz="2000" b="1" dirty="0"/>
              <a:t>三、讨论</a:t>
            </a:r>
            <a:endParaRPr lang="en-US" altLang="zh-CN" sz="2000" b="1" dirty="0"/>
          </a:p>
        </p:txBody>
      </p:sp>
      <p:sp>
        <p:nvSpPr>
          <p:cNvPr id="17" name="文本框 16">
            <a:extLst>
              <a:ext uri="{FF2B5EF4-FFF2-40B4-BE49-F238E27FC236}">
                <a16:creationId xmlns:a16="http://schemas.microsoft.com/office/drawing/2014/main" id="{4677AAB4-A9F0-4A7D-B471-F22D7C02B514}"/>
              </a:ext>
            </a:extLst>
          </p:cNvPr>
          <p:cNvSpPr txBox="1"/>
          <p:nvPr/>
        </p:nvSpPr>
        <p:spPr>
          <a:xfrm>
            <a:off x="1856781" y="1463890"/>
            <a:ext cx="9548174" cy="3785652"/>
          </a:xfrm>
          <a:prstGeom prst="rect">
            <a:avLst/>
          </a:prstGeom>
          <a:noFill/>
        </p:spPr>
        <p:txBody>
          <a:bodyPr wrap="square">
            <a:spAutoFit/>
          </a:bodyPr>
          <a:lstStyle/>
          <a:p>
            <a:pPr marL="457200" indent="-457200" latinLnBrk="1">
              <a:buAutoNum type="arabicPeriod"/>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本次复现的实验结果并没有原文中的数据结果好，最主要的原因是训练的</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epoch</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数目不同。原文指出其训练的最大</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epoch</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为</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300</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，但由于在复现过程中消耗的资源太多，本次复现最大</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epoch</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设为</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50</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。而在相同的训练条件下，可以观察到注意力机制发挥了作用。</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marL="457200" indent="-457200" latinLnBrk="1">
              <a:buAutoNum type="arabicPeriod"/>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在</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MHEALTH</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数据集中，添加在解耦器后的注意力层发挥了作用，与相比原文复现的结果分别提高了</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0.85%</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0.35%</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。在</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PAMAP2</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数据集中，只有以</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CNN</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为</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backbone</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SEnet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表现超过了原文复现</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1.88%</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marL="457200" indent="-457200" latinLnBrk="1">
              <a:buAutoNum type="arabicPeriod"/>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CBAM</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在所有模型的表现都没有很突出，是因为处理的信号是</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IMU</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数据，而</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CBAM</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的空间注意力机制失去了其作用，导致表现不佳。</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latinLnBrk="1"/>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96069876"/>
      </p:ext>
    </p:extLst>
  </p:cSld>
  <p:clrMapOvr>
    <a:masterClrMapping/>
  </p:clrMapOvr>
  <mc:AlternateContent xmlns:mc="http://schemas.openxmlformats.org/markup-compatibility/2006" xmlns:p14="http://schemas.microsoft.com/office/powerpoint/2010/main">
    <mc:Choice Requires="p14">
      <p:transition spd="slow" p14:dur="1250" advTm="38500"/>
    </mc:Choice>
    <mc:Fallback xmlns="">
      <p:transition spd="slow" advTm="385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 y="0"/>
            <a:ext cx="12192000" cy="6858000"/>
          </a:xfrm>
          <a:prstGeom prst="rect">
            <a:avLst/>
          </a:prstGeom>
        </p:spPr>
      </p:pic>
      <p:sp>
        <p:nvSpPr>
          <p:cNvPr id="7" name="文本框 6"/>
          <p:cNvSpPr txBox="1"/>
          <p:nvPr/>
        </p:nvSpPr>
        <p:spPr>
          <a:xfrm>
            <a:off x="1773033" y="2975416"/>
            <a:ext cx="8936127" cy="707886"/>
          </a:xfrm>
          <a:prstGeom prst="rect">
            <a:avLst/>
          </a:prstGeom>
          <a:noFill/>
        </p:spPr>
        <p:txBody>
          <a:bodyPr wrap="square" rtlCol="0" anchor="ctr">
            <a:spAutoFit/>
          </a:bodyPr>
          <a:lstStyle/>
          <a:p>
            <a:pPr algn="ctr"/>
            <a:r>
              <a:rPr lang="en-US" altLang="zh-CN" sz="4000" b="1" dirty="0">
                <a:solidFill>
                  <a:schemeClr val="bg1"/>
                </a:solidFill>
                <a:latin typeface="Times New Roman" panose="02020603050405020304" pitchFamily="18" charset="0"/>
                <a:ea typeface="宋体" panose="02010600030101010101" pitchFamily="2" charset="-122"/>
                <a:cs typeface="微软雅黑" panose="020B0503020204020204" charset="-122"/>
              </a:rPr>
              <a:t>Thanks!</a:t>
            </a:r>
            <a:endParaRPr lang="en-US" altLang="zh-CN" sz="3200" b="1" dirty="0">
              <a:solidFill>
                <a:schemeClr val="bg1"/>
              </a:solidFill>
              <a:latin typeface="Times New Roman" panose="02020603050405020304" pitchFamily="18" charset="0"/>
              <a:ea typeface="宋体" panose="02010600030101010101" pitchFamily="2" charset="-122"/>
              <a:cs typeface="微软雅黑" panose="020B0503020204020204" charset="-122"/>
            </a:endParaRPr>
          </a:p>
        </p:txBody>
      </p:sp>
      <p:sp>
        <p:nvSpPr>
          <p:cNvPr id="18" name="矩形 17"/>
          <p:cNvSpPr/>
          <p:nvPr/>
        </p:nvSpPr>
        <p:spPr>
          <a:xfrm>
            <a:off x="1318260" y="1537335"/>
            <a:ext cx="9845675" cy="378968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720070" y="935482"/>
            <a:ext cx="1203979" cy="120397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8112" y="1022853"/>
            <a:ext cx="1029235" cy="1029235"/>
          </a:xfrm>
          <a:prstGeom prst="rect">
            <a:avLst/>
          </a:prstGeom>
        </p:spPr>
      </p:pic>
    </p:spTree>
    <p:extLst>
      <p:ext uri="{BB962C8B-B14F-4D97-AF65-F5344CB8AC3E}">
        <p14:creationId xmlns:p14="http://schemas.microsoft.com/office/powerpoint/2010/main" val="3078144256"/>
      </p:ext>
    </p:extLst>
  </p:cSld>
  <p:clrMapOvr>
    <a:masterClrMapping/>
  </p:clrMapOvr>
  <mc:AlternateContent xmlns:mc="http://schemas.openxmlformats.org/markup-compatibility/2006" xmlns:p14="http://schemas.microsoft.com/office/powerpoint/2010/main">
    <mc:Choice Requires="p14">
      <p:transition spd="slow" p14:dur="1250" advTm="4214"/>
    </mc:Choice>
    <mc:Fallback xmlns="">
      <p:transition spd="slow" advTm="421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图片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382254" y="382250"/>
            <a:ext cx="6860505" cy="6096002"/>
          </a:xfrm>
          <a:prstGeom prst="flowChartManualInput">
            <a:avLst/>
          </a:prstGeom>
        </p:spPr>
      </p:pic>
      <p:sp>
        <p:nvSpPr>
          <p:cNvPr id="7" name="文本框 6"/>
          <p:cNvSpPr txBox="1"/>
          <p:nvPr/>
        </p:nvSpPr>
        <p:spPr>
          <a:xfrm>
            <a:off x="1251656" y="1868518"/>
            <a:ext cx="2333207"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b="1" noProof="0" dirty="0">
                <a:solidFill>
                  <a:schemeClr val="bg1"/>
                </a:solidFill>
                <a:latin typeface="思源黑体 CN Heavy" panose="020B0A00000000000000" pitchFamily="34" charset="-122"/>
                <a:ea typeface="思源黑体 CN Heavy" panose="020B0A00000000000000" pitchFamily="34" charset="-122"/>
              </a:rPr>
              <a:t>C</a:t>
            </a:r>
            <a:r>
              <a:rPr kumimoji="0" lang="en-US" altLang="zh-CN" sz="2800" b="1" i="0" u="none" strike="noStrike" kern="1200" cap="none" spc="0" normalizeH="0" baseline="0" noProof="0" dirty="0">
                <a:ln>
                  <a:noFill/>
                </a:ln>
                <a:solidFill>
                  <a:schemeClr val="bg1"/>
                </a:solidFill>
                <a:effectLst/>
                <a:uLnTx/>
                <a:uFillTx/>
                <a:latin typeface="思源黑体 CN Heavy" panose="020B0A00000000000000" pitchFamily="34" charset="-122"/>
                <a:ea typeface="思源黑体 CN Heavy" panose="020B0A00000000000000" pitchFamily="34" charset="-122"/>
              </a:rPr>
              <a:t>ONTENTS</a:t>
            </a:r>
            <a:endParaRPr kumimoji="0" lang="zh-CN" altLang="en-US" sz="2800" b="1" i="0" u="none" strike="noStrike" kern="1200" cap="none" spc="0" normalizeH="0" baseline="0" noProof="0" dirty="0">
              <a:ln>
                <a:noFill/>
              </a:ln>
              <a:solidFill>
                <a:schemeClr val="bg1"/>
              </a:solidFill>
              <a:effectLst/>
              <a:uLnTx/>
              <a:uFillTx/>
              <a:latin typeface="思源黑体 CN Heavy" panose="020B0A00000000000000" pitchFamily="34" charset="-122"/>
              <a:ea typeface="思源黑体 CN Heavy" panose="020B0A00000000000000" pitchFamily="34" charset="-122"/>
            </a:endParaRPr>
          </a:p>
        </p:txBody>
      </p:sp>
      <p:grpSp>
        <p:nvGrpSpPr>
          <p:cNvPr id="20" name="组合 19"/>
          <p:cNvGrpSpPr/>
          <p:nvPr/>
        </p:nvGrpSpPr>
        <p:grpSpPr>
          <a:xfrm>
            <a:off x="5851185" y="1821464"/>
            <a:ext cx="3326369" cy="583565"/>
            <a:chOff x="6588037" y="2227220"/>
            <a:chExt cx="3326369" cy="583565"/>
          </a:xfrm>
        </p:grpSpPr>
        <p:grpSp>
          <p:nvGrpSpPr>
            <p:cNvPr id="10" name="组合 9"/>
            <p:cNvGrpSpPr/>
            <p:nvPr/>
          </p:nvGrpSpPr>
          <p:grpSpPr>
            <a:xfrm>
              <a:off x="6588037" y="2227220"/>
              <a:ext cx="3326369" cy="583565"/>
              <a:chOff x="6588037" y="2227220"/>
              <a:chExt cx="3326369" cy="583565"/>
            </a:xfrm>
          </p:grpSpPr>
          <p:sp>
            <p:nvSpPr>
              <p:cNvPr id="8" name="文本框 7"/>
              <p:cNvSpPr txBox="1"/>
              <p:nvPr/>
            </p:nvSpPr>
            <p:spPr>
              <a:xfrm>
                <a:off x="6588037" y="2227220"/>
                <a:ext cx="1020724"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A31C2D"/>
                    </a:solidFill>
                    <a:effectLst/>
                    <a:uLnTx/>
                    <a:uFillTx/>
                    <a:latin typeface="微软雅黑" panose="020B0503020204020204" charset="-122"/>
                    <a:ea typeface="微软雅黑" panose="020B0503020204020204" charset="-122"/>
                  </a:rPr>
                  <a:t>01</a:t>
                </a:r>
                <a:endParaRPr kumimoji="0" lang="zh-CN" altLang="en-US" sz="3200" b="1" i="0" u="none" strike="noStrike" kern="1200" cap="none" spc="0" normalizeH="0" baseline="0" noProof="0" dirty="0">
                  <a:ln>
                    <a:noFill/>
                  </a:ln>
                  <a:solidFill>
                    <a:srgbClr val="A31C2D"/>
                  </a:solidFill>
                  <a:effectLst/>
                  <a:uLnTx/>
                  <a:uFillTx/>
                  <a:latin typeface="微软雅黑" panose="020B0503020204020204" charset="-122"/>
                  <a:ea typeface="微软雅黑" panose="020B0503020204020204" charset="-122"/>
                </a:endParaRPr>
              </a:p>
            </p:txBody>
          </p:sp>
          <p:sp>
            <p:nvSpPr>
              <p:cNvPr id="9" name="矩形 8"/>
              <p:cNvSpPr/>
              <p:nvPr/>
            </p:nvSpPr>
            <p:spPr>
              <a:xfrm>
                <a:off x="7467605" y="2278143"/>
                <a:ext cx="2446801"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1" dirty="0">
                    <a:solidFill>
                      <a:prstClr val="black"/>
                    </a:solidFill>
                    <a:latin typeface="微软雅黑" panose="020B0503020204020204" charset="-122"/>
                    <a:ea typeface="微软雅黑" panose="020B0503020204020204" charset="-122"/>
                  </a:rPr>
                  <a:t>论文背景介绍</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endParaRPr>
              </a:p>
            </p:txBody>
          </p:sp>
        </p:grpSp>
        <p:cxnSp>
          <p:nvCxnSpPr>
            <p:cNvPr id="18" name="直接连接符 17"/>
            <p:cNvCxnSpPr/>
            <p:nvPr/>
          </p:nvCxnSpPr>
          <p:spPr>
            <a:xfrm>
              <a:off x="7446341" y="2310042"/>
              <a:ext cx="0" cy="396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6025050" y="2830412"/>
            <a:ext cx="2910894" cy="583565"/>
            <a:chOff x="6588037" y="2227220"/>
            <a:chExt cx="2910894" cy="583565"/>
          </a:xfrm>
        </p:grpSpPr>
        <p:grpSp>
          <p:nvGrpSpPr>
            <p:cNvPr id="22" name="组合 21"/>
            <p:cNvGrpSpPr/>
            <p:nvPr/>
          </p:nvGrpSpPr>
          <p:grpSpPr>
            <a:xfrm>
              <a:off x="6588037" y="2227220"/>
              <a:ext cx="2910894" cy="583565"/>
              <a:chOff x="6588037" y="2227220"/>
              <a:chExt cx="2910894" cy="583565"/>
            </a:xfrm>
          </p:grpSpPr>
          <p:sp>
            <p:nvSpPr>
              <p:cNvPr id="24" name="文本框 23"/>
              <p:cNvSpPr txBox="1"/>
              <p:nvPr/>
            </p:nvSpPr>
            <p:spPr>
              <a:xfrm>
                <a:off x="6588037" y="2227220"/>
                <a:ext cx="1020724"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A31C2D"/>
                    </a:solidFill>
                    <a:effectLst/>
                    <a:uLnTx/>
                    <a:uFillTx/>
                    <a:latin typeface="微软雅黑" panose="020B0503020204020204" charset="-122"/>
                    <a:ea typeface="微软雅黑" panose="020B0503020204020204" charset="-122"/>
                  </a:rPr>
                  <a:t>02</a:t>
                </a:r>
                <a:endParaRPr kumimoji="0" lang="zh-CN" altLang="en-US" sz="3200" b="1" i="0" u="none" strike="noStrike" kern="1200" cap="none" spc="0" normalizeH="0" baseline="0" noProof="0" dirty="0">
                  <a:ln>
                    <a:noFill/>
                  </a:ln>
                  <a:solidFill>
                    <a:srgbClr val="A31C2D"/>
                  </a:solidFill>
                  <a:effectLst/>
                  <a:uLnTx/>
                  <a:uFillTx/>
                  <a:latin typeface="微软雅黑" panose="020B0503020204020204" charset="-122"/>
                  <a:ea typeface="微软雅黑" panose="020B0503020204020204" charset="-122"/>
                </a:endParaRPr>
              </a:p>
            </p:txBody>
          </p:sp>
          <p:sp>
            <p:nvSpPr>
              <p:cNvPr id="25" name="矩形 24"/>
              <p:cNvSpPr/>
              <p:nvPr/>
            </p:nvSpPr>
            <p:spPr>
              <a:xfrm>
                <a:off x="7467606" y="2278143"/>
                <a:ext cx="2031325"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1" dirty="0">
                    <a:solidFill>
                      <a:prstClr val="black"/>
                    </a:solidFill>
                    <a:latin typeface="微软雅黑" panose="020B0503020204020204" charset="-122"/>
                    <a:ea typeface="微软雅黑" panose="020B0503020204020204" charset="-122"/>
                  </a:rPr>
                  <a:t>论文方法介绍</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endParaRPr>
              </a:p>
            </p:txBody>
          </p:sp>
        </p:grpSp>
        <p:cxnSp>
          <p:nvCxnSpPr>
            <p:cNvPr id="23" name="直接连接符 22"/>
            <p:cNvCxnSpPr/>
            <p:nvPr/>
          </p:nvCxnSpPr>
          <p:spPr>
            <a:xfrm>
              <a:off x="7446341" y="2310042"/>
              <a:ext cx="0" cy="396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6229467" y="3839360"/>
            <a:ext cx="2295341" cy="583565"/>
            <a:chOff x="6588037" y="2227220"/>
            <a:chExt cx="2295341" cy="583565"/>
          </a:xfrm>
        </p:grpSpPr>
        <p:grpSp>
          <p:nvGrpSpPr>
            <p:cNvPr id="27" name="组合 26"/>
            <p:cNvGrpSpPr/>
            <p:nvPr/>
          </p:nvGrpSpPr>
          <p:grpSpPr>
            <a:xfrm>
              <a:off x="6588037" y="2227220"/>
              <a:ext cx="2295341" cy="583565"/>
              <a:chOff x="6588037" y="2227220"/>
              <a:chExt cx="2295341" cy="583565"/>
            </a:xfrm>
          </p:grpSpPr>
          <p:sp>
            <p:nvSpPr>
              <p:cNvPr id="29" name="文本框 28"/>
              <p:cNvSpPr txBox="1"/>
              <p:nvPr/>
            </p:nvSpPr>
            <p:spPr>
              <a:xfrm>
                <a:off x="6588037" y="2227220"/>
                <a:ext cx="1020724"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A31C2D"/>
                    </a:solidFill>
                    <a:effectLst/>
                    <a:uLnTx/>
                    <a:uFillTx/>
                    <a:latin typeface="微软雅黑" panose="020B0503020204020204" charset="-122"/>
                    <a:ea typeface="微软雅黑" panose="020B0503020204020204" charset="-122"/>
                  </a:rPr>
                  <a:t>03</a:t>
                </a:r>
                <a:endParaRPr kumimoji="0" lang="zh-CN" altLang="en-US" sz="3200" b="1" i="0" u="none" strike="noStrike" kern="1200" cap="none" spc="0" normalizeH="0" baseline="0" noProof="0" dirty="0">
                  <a:ln>
                    <a:noFill/>
                  </a:ln>
                  <a:solidFill>
                    <a:srgbClr val="A31C2D"/>
                  </a:solidFill>
                  <a:effectLst/>
                  <a:uLnTx/>
                  <a:uFillTx/>
                  <a:latin typeface="微软雅黑" panose="020B0503020204020204" charset="-122"/>
                  <a:ea typeface="微软雅黑" panose="020B0503020204020204" charset="-122"/>
                </a:endParaRPr>
              </a:p>
            </p:txBody>
          </p:sp>
          <p:sp>
            <p:nvSpPr>
              <p:cNvPr id="30" name="矩形 29"/>
              <p:cNvSpPr/>
              <p:nvPr/>
            </p:nvSpPr>
            <p:spPr>
              <a:xfrm>
                <a:off x="7467606" y="2278143"/>
                <a:ext cx="1415772"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1" dirty="0">
                    <a:solidFill>
                      <a:prstClr val="black"/>
                    </a:solidFill>
                    <a:latin typeface="微软雅黑" panose="020B0503020204020204" charset="-122"/>
                    <a:ea typeface="微软雅黑" panose="020B0503020204020204" charset="-122"/>
                  </a:rPr>
                  <a:t>改进方法</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endParaRPr>
              </a:p>
            </p:txBody>
          </p:sp>
        </p:grpSp>
        <p:cxnSp>
          <p:nvCxnSpPr>
            <p:cNvPr id="28" name="直接连接符 27"/>
            <p:cNvCxnSpPr/>
            <p:nvPr/>
          </p:nvCxnSpPr>
          <p:spPr>
            <a:xfrm>
              <a:off x="7446341" y="2310042"/>
              <a:ext cx="0" cy="396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a:off x="6423323" y="4848308"/>
            <a:ext cx="2603118" cy="583565"/>
            <a:chOff x="6588037" y="2227220"/>
            <a:chExt cx="2603118" cy="583565"/>
          </a:xfrm>
        </p:grpSpPr>
        <p:grpSp>
          <p:nvGrpSpPr>
            <p:cNvPr id="32" name="组合 31"/>
            <p:cNvGrpSpPr/>
            <p:nvPr/>
          </p:nvGrpSpPr>
          <p:grpSpPr>
            <a:xfrm>
              <a:off x="6588037" y="2227220"/>
              <a:ext cx="2603118" cy="583565"/>
              <a:chOff x="6588037" y="2227220"/>
              <a:chExt cx="2603118" cy="583565"/>
            </a:xfrm>
          </p:grpSpPr>
          <p:sp>
            <p:nvSpPr>
              <p:cNvPr id="34" name="文本框 33"/>
              <p:cNvSpPr txBox="1"/>
              <p:nvPr/>
            </p:nvSpPr>
            <p:spPr>
              <a:xfrm>
                <a:off x="6588037" y="2227220"/>
                <a:ext cx="1020724"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A31C2D"/>
                    </a:solidFill>
                    <a:effectLst/>
                    <a:uLnTx/>
                    <a:uFillTx/>
                    <a:latin typeface="微软雅黑" panose="020B0503020204020204" charset="-122"/>
                    <a:ea typeface="微软雅黑" panose="020B0503020204020204" charset="-122"/>
                  </a:rPr>
                  <a:t>04</a:t>
                </a:r>
                <a:endParaRPr kumimoji="0" lang="zh-CN" altLang="en-US" sz="3200" b="1" i="0" u="none" strike="noStrike" kern="1200" cap="none" spc="0" normalizeH="0" baseline="0" noProof="0" dirty="0">
                  <a:ln>
                    <a:noFill/>
                  </a:ln>
                  <a:solidFill>
                    <a:srgbClr val="A31C2D"/>
                  </a:solidFill>
                  <a:effectLst/>
                  <a:uLnTx/>
                  <a:uFillTx/>
                  <a:latin typeface="微软雅黑" panose="020B0503020204020204" charset="-122"/>
                  <a:ea typeface="微软雅黑" panose="020B0503020204020204" charset="-122"/>
                </a:endParaRPr>
              </a:p>
            </p:txBody>
          </p:sp>
          <p:sp>
            <p:nvSpPr>
              <p:cNvPr id="35" name="矩形 34"/>
              <p:cNvSpPr/>
              <p:nvPr/>
            </p:nvSpPr>
            <p:spPr>
              <a:xfrm>
                <a:off x="7467606" y="2278143"/>
                <a:ext cx="1723549"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rPr>
                  <a:t>实验与讨论</a:t>
                </a:r>
              </a:p>
            </p:txBody>
          </p:sp>
        </p:grpSp>
        <p:cxnSp>
          <p:nvCxnSpPr>
            <p:cNvPr id="33" name="直接连接符 32"/>
            <p:cNvCxnSpPr/>
            <p:nvPr/>
          </p:nvCxnSpPr>
          <p:spPr>
            <a:xfrm>
              <a:off x="7446341" y="2310042"/>
              <a:ext cx="0" cy="396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0397" y="3474753"/>
            <a:ext cx="1299270" cy="1299270"/>
          </a:xfrm>
          <a:prstGeom prst="rect">
            <a:avLst/>
          </a:prstGeom>
        </p:spPr>
      </p:pic>
      <p:sp>
        <p:nvSpPr>
          <p:cNvPr id="3" name="椭圆 2"/>
          <p:cNvSpPr/>
          <p:nvPr/>
        </p:nvSpPr>
        <p:spPr>
          <a:xfrm>
            <a:off x="1450268" y="3294624"/>
            <a:ext cx="1659528" cy="1659528"/>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p:cNvSpPr txBox="1"/>
          <p:nvPr/>
        </p:nvSpPr>
        <p:spPr>
          <a:xfrm>
            <a:off x="1251657" y="836882"/>
            <a:ext cx="2333207"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400" b="1" noProof="0" dirty="0">
                <a:solidFill>
                  <a:schemeClr val="bg1"/>
                </a:solidFill>
                <a:latin typeface="思源黑体 CN Heavy" panose="020B0A00000000000000" pitchFamily="34" charset="-122"/>
                <a:ea typeface="思源黑体 CN Heavy" panose="020B0A00000000000000" pitchFamily="34" charset="-122"/>
              </a:rPr>
              <a:t>目    录</a:t>
            </a:r>
            <a:endParaRPr kumimoji="0" lang="zh-CN" altLang="en-US" sz="5400" b="1" i="0" u="none" strike="noStrike" kern="1200" cap="none" spc="0" normalizeH="0" baseline="0" noProof="0" dirty="0">
              <a:ln>
                <a:noFill/>
              </a:ln>
              <a:solidFill>
                <a:schemeClr val="bg1"/>
              </a:solidFill>
              <a:effectLst/>
              <a:uLnTx/>
              <a:uFillTx/>
              <a:latin typeface="思源黑体 CN Heavy" panose="020B0A00000000000000" pitchFamily="34" charset="-122"/>
              <a:ea typeface="思源黑体 CN Heavy" panose="020B0A00000000000000" pitchFamily="34" charset="-122"/>
            </a:endParaRPr>
          </a:p>
        </p:txBody>
      </p:sp>
      <p:grpSp>
        <p:nvGrpSpPr>
          <p:cNvPr id="5" name="组合 4">
            <a:extLst>
              <a:ext uri="{FF2B5EF4-FFF2-40B4-BE49-F238E27FC236}">
                <a16:creationId xmlns:a16="http://schemas.microsoft.com/office/drawing/2014/main" id="{467064EC-9D45-425B-A8C4-34F285F66432}"/>
              </a:ext>
            </a:extLst>
          </p:cNvPr>
          <p:cNvGrpSpPr/>
          <p:nvPr/>
        </p:nvGrpSpPr>
        <p:grpSpPr>
          <a:xfrm>
            <a:off x="4833755" y="1760212"/>
            <a:ext cx="658704" cy="658704"/>
            <a:chOff x="4677435" y="644059"/>
            <a:chExt cx="658704" cy="658704"/>
          </a:xfrm>
        </p:grpSpPr>
        <p:sp>
          <p:nvSpPr>
            <p:cNvPr id="39" name="椭圆 38"/>
            <p:cNvSpPr/>
            <p:nvPr/>
          </p:nvSpPr>
          <p:spPr>
            <a:xfrm>
              <a:off x="4677435" y="644059"/>
              <a:ext cx="658704" cy="658704"/>
            </a:xfrm>
            <a:prstGeom prst="ellipse">
              <a:avLst/>
            </a:prstGeom>
            <a:solidFill>
              <a:srgbClr val="D23C4B"/>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4" name="图片 5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51623" y="724539"/>
              <a:ext cx="504799" cy="504799"/>
            </a:xfrm>
            <a:prstGeom prst="rect">
              <a:avLst/>
            </a:prstGeom>
          </p:spPr>
        </p:pic>
      </p:grpSp>
      <p:grpSp>
        <p:nvGrpSpPr>
          <p:cNvPr id="14" name="组合 13">
            <a:extLst>
              <a:ext uri="{FF2B5EF4-FFF2-40B4-BE49-F238E27FC236}">
                <a16:creationId xmlns:a16="http://schemas.microsoft.com/office/drawing/2014/main" id="{95797609-4C40-449C-81E0-1631B063A683}"/>
              </a:ext>
            </a:extLst>
          </p:cNvPr>
          <p:cNvGrpSpPr/>
          <p:nvPr/>
        </p:nvGrpSpPr>
        <p:grpSpPr>
          <a:xfrm>
            <a:off x="5023035" y="2781523"/>
            <a:ext cx="658704" cy="658704"/>
            <a:chOff x="4866715" y="1696180"/>
            <a:chExt cx="658704" cy="658704"/>
          </a:xfrm>
        </p:grpSpPr>
        <p:sp>
          <p:nvSpPr>
            <p:cNvPr id="40" name="椭圆 39"/>
            <p:cNvSpPr/>
            <p:nvPr/>
          </p:nvSpPr>
          <p:spPr>
            <a:xfrm>
              <a:off x="4866715" y="1696180"/>
              <a:ext cx="658704" cy="658704"/>
            </a:xfrm>
            <a:prstGeom prst="ellipse">
              <a:avLst/>
            </a:prstGeom>
            <a:solidFill>
              <a:srgbClr val="D23C4B"/>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5" name="图片 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49982" y="1776660"/>
              <a:ext cx="504799" cy="504799"/>
            </a:xfrm>
            <a:prstGeom prst="rect">
              <a:avLst/>
            </a:prstGeom>
          </p:spPr>
        </p:pic>
      </p:grpSp>
      <p:grpSp>
        <p:nvGrpSpPr>
          <p:cNvPr id="13" name="组合 12">
            <a:extLst>
              <a:ext uri="{FF2B5EF4-FFF2-40B4-BE49-F238E27FC236}">
                <a16:creationId xmlns:a16="http://schemas.microsoft.com/office/drawing/2014/main" id="{0F5A97EB-A108-41C0-B2B4-5A329AC92A13}"/>
              </a:ext>
            </a:extLst>
          </p:cNvPr>
          <p:cNvGrpSpPr/>
          <p:nvPr/>
        </p:nvGrpSpPr>
        <p:grpSpPr>
          <a:xfrm>
            <a:off x="5218690" y="3802834"/>
            <a:ext cx="658704" cy="658704"/>
            <a:chOff x="5062370" y="2779987"/>
            <a:chExt cx="658704" cy="658704"/>
          </a:xfrm>
        </p:grpSpPr>
        <p:sp>
          <p:nvSpPr>
            <p:cNvPr id="41" name="椭圆 40"/>
            <p:cNvSpPr/>
            <p:nvPr/>
          </p:nvSpPr>
          <p:spPr>
            <a:xfrm>
              <a:off x="5062370" y="2779987"/>
              <a:ext cx="658704" cy="658704"/>
            </a:xfrm>
            <a:prstGeom prst="ellipse">
              <a:avLst/>
            </a:prstGeom>
            <a:solidFill>
              <a:srgbClr val="D23C4B"/>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6" name="图片 5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30311" y="2856166"/>
              <a:ext cx="504799" cy="504799"/>
            </a:xfrm>
            <a:prstGeom prst="rect">
              <a:avLst/>
            </a:prstGeom>
          </p:spPr>
        </p:pic>
      </p:grpSp>
      <p:grpSp>
        <p:nvGrpSpPr>
          <p:cNvPr id="12" name="组合 11">
            <a:extLst>
              <a:ext uri="{FF2B5EF4-FFF2-40B4-BE49-F238E27FC236}">
                <a16:creationId xmlns:a16="http://schemas.microsoft.com/office/drawing/2014/main" id="{4A6B642F-576B-4F2E-B363-B9DC92479921}"/>
              </a:ext>
            </a:extLst>
          </p:cNvPr>
          <p:cNvGrpSpPr/>
          <p:nvPr/>
        </p:nvGrpSpPr>
        <p:grpSpPr>
          <a:xfrm>
            <a:off x="5385896" y="4824145"/>
            <a:ext cx="658704" cy="658704"/>
            <a:chOff x="5229576" y="3796639"/>
            <a:chExt cx="658704" cy="658704"/>
          </a:xfrm>
        </p:grpSpPr>
        <p:sp>
          <p:nvSpPr>
            <p:cNvPr id="42" name="椭圆 41"/>
            <p:cNvSpPr/>
            <p:nvPr/>
          </p:nvSpPr>
          <p:spPr>
            <a:xfrm>
              <a:off x="5229576" y="3796639"/>
              <a:ext cx="658704" cy="658704"/>
            </a:xfrm>
            <a:prstGeom prst="ellipse">
              <a:avLst/>
            </a:prstGeom>
            <a:solidFill>
              <a:srgbClr val="D23C4B"/>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7" name="图片 5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98947" y="3895044"/>
              <a:ext cx="504799" cy="504799"/>
            </a:xfrm>
            <a:prstGeom prst="rect">
              <a:avLst/>
            </a:prstGeom>
          </p:spPr>
        </p:pic>
      </p:grpSp>
      <p:pic>
        <p:nvPicPr>
          <p:cNvPr id="2" name="图片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91279" y="157552"/>
            <a:ext cx="2705212" cy="79565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advTm="10304"/>
    </mc:Choice>
    <mc:Fallback xmlns="">
      <p:transition spd="slow" advTm="1030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1C08DA2E-3E49-45A5-A937-688857E082DF}"/>
              </a:ext>
            </a:extLst>
          </p:cNvPr>
          <p:cNvGrpSpPr/>
          <p:nvPr/>
        </p:nvGrpSpPr>
        <p:grpSpPr>
          <a:xfrm>
            <a:off x="-1" y="1381248"/>
            <a:ext cx="1122099" cy="3440722"/>
            <a:chOff x="-99769" y="1381248"/>
            <a:chExt cx="1508834" cy="3440722"/>
          </a:xfrm>
        </p:grpSpPr>
        <p:sp>
          <p:nvSpPr>
            <p:cNvPr id="34" name="矩形 33">
              <a:extLst>
                <a:ext uri="{FF2B5EF4-FFF2-40B4-BE49-F238E27FC236}">
                  <a16:creationId xmlns:a16="http://schemas.microsoft.com/office/drawing/2014/main" id="{3FE093D1-7988-45FD-A110-2EA42325BBA1}"/>
                </a:ext>
              </a:extLst>
            </p:cNvPr>
            <p:cNvSpPr/>
            <p:nvPr/>
          </p:nvSpPr>
          <p:spPr>
            <a:xfrm>
              <a:off x="-99768" y="1381248"/>
              <a:ext cx="1499308" cy="477520"/>
            </a:xfrm>
            <a:prstGeom prst="rect">
              <a:avLst/>
            </a:prstGeom>
            <a:solidFill>
              <a:srgbClr val="D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论文背景介绍</a:t>
              </a:r>
            </a:p>
          </p:txBody>
        </p:sp>
        <p:sp>
          <p:nvSpPr>
            <p:cNvPr id="36" name="矩形 35">
              <a:extLst>
                <a:ext uri="{FF2B5EF4-FFF2-40B4-BE49-F238E27FC236}">
                  <a16:creationId xmlns:a16="http://schemas.microsoft.com/office/drawing/2014/main" id="{6AC5B02F-6272-4806-AA36-997BF705A400}"/>
                </a:ext>
              </a:extLst>
            </p:cNvPr>
            <p:cNvSpPr/>
            <p:nvPr/>
          </p:nvSpPr>
          <p:spPr>
            <a:xfrm>
              <a:off x="-99769" y="2368982"/>
              <a:ext cx="1508834" cy="477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D23C4B"/>
                  </a:solidFill>
                  <a:latin typeface="微软雅黑" panose="020B0503020204020204" charset="-122"/>
                  <a:ea typeface="微软雅黑" panose="020B0503020204020204" charset="-122"/>
                </a:rPr>
                <a:t>论文方法介绍</a:t>
              </a:r>
            </a:p>
          </p:txBody>
        </p:sp>
        <p:sp>
          <p:nvSpPr>
            <p:cNvPr id="38" name="矩形 37">
              <a:extLst>
                <a:ext uri="{FF2B5EF4-FFF2-40B4-BE49-F238E27FC236}">
                  <a16:creationId xmlns:a16="http://schemas.microsoft.com/office/drawing/2014/main" id="{49EC1CFF-F93C-4AA4-92C0-01B38C19F6D2}"/>
                </a:ext>
              </a:extLst>
            </p:cNvPr>
            <p:cNvSpPr/>
            <p:nvPr/>
          </p:nvSpPr>
          <p:spPr>
            <a:xfrm>
              <a:off x="-99767" y="3356716"/>
              <a:ext cx="1499308" cy="477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D23C4B"/>
                  </a:solidFill>
                  <a:latin typeface="微软雅黑" panose="020B0503020204020204" charset="-122"/>
                  <a:ea typeface="微软雅黑" panose="020B0503020204020204" charset="-122"/>
                </a:rPr>
                <a:t>改进方法</a:t>
              </a:r>
            </a:p>
          </p:txBody>
        </p:sp>
        <p:sp>
          <p:nvSpPr>
            <p:cNvPr id="40" name="矩形 39">
              <a:extLst>
                <a:ext uri="{FF2B5EF4-FFF2-40B4-BE49-F238E27FC236}">
                  <a16:creationId xmlns:a16="http://schemas.microsoft.com/office/drawing/2014/main" id="{736DFFF8-AF1D-406F-A832-90BD0174AE5D}"/>
                </a:ext>
              </a:extLst>
            </p:cNvPr>
            <p:cNvSpPr/>
            <p:nvPr/>
          </p:nvSpPr>
          <p:spPr>
            <a:xfrm>
              <a:off x="-99767" y="4344450"/>
              <a:ext cx="1499308" cy="477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D23C4B"/>
                  </a:solidFill>
                  <a:latin typeface="微软雅黑" panose="020B0503020204020204" charset="-122"/>
                  <a:ea typeface="微软雅黑" panose="020B0503020204020204" charset="-122"/>
                </a:rPr>
                <a:t>实验与结论</a:t>
              </a:r>
            </a:p>
          </p:txBody>
        </p:sp>
      </p:grpSp>
      <p:sp>
        <p:nvSpPr>
          <p:cNvPr id="21" name="矩形 20"/>
          <p:cNvSpPr/>
          <p:nvPr/>
        </p:nvSpPr>
        <p:spPr>
          <a:xfrm>
            <a:off x="1098375" y="0"/>
            <a:ext cx="155331" cy="6858000"/>
          </a:xfrm>
          <a:prstGeom prst="rect">
            <a:avLst/>
          </a:prstGeom>
          <a:ln w="12700" cmpd="sng">
            <a:noFill/>
            <a:prstDash val="solid"/>
          </a:ln>
          <a:effectLst>
            <a:outerShdw blurRad="50800" dist="38100" dir="10800000" algn="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
        <p:nvSpPr>
          <p:cNvPr id="16" name="圆角矩形 5">
            <a:extLst>
              <a:ext uri="{FF2B5EF4-FFF2-40B4-BE49-F238E27FC236}">
                <a16:creationId xmlns:a16="http://schemas.microsoft.com/office/drawing/2014/main" id="{6A8EAA57-960F-4341-46B4-C9E1EFCEA0B1}"/>
              </a:ext>
            </a:extLst>
          </p:cNvPr>
          <p:cNvSpPr/>
          <p:nvPr/>
        </p:nvSpPr>
        <p:spPr>
          <a:xfrm>
            <a:off x="1749669" y="430823"/>
            <a:ext cx="4114800" cy="474785"/>
          </a:xfrm>
          <a:prstGeom prst="roundRect">
            <a:avLst/>
          </a:prstGeom>
          <a:solidFill>
            <a:srgbClr val="D23C4B"/>
          </a:solidFill>
        </p:spPr>
        <p:style>
          <a:lnRef idx="1">
            <a:schemeClr val="accent6"/>
          </a:lnRef>
          <a:fillRef idx="3">
            <a:schemeClr val="accent6"/>
          </a:fillRef>
          <a:effectRef idx="2">
            <a:schemeClr val="accent6"/>
          </a:effectRef>
          <a:fontRef idx="minor">
            <a:schemeClr val="lt1"/>
          </a:fontRef>
        </p:style>
        <p:txBody>
          <a:bodyPr rtlCol="0" anchor="ctr"/>
          <a:lstStyle/>
          <a:p>
            <a:r>
              <a:rPr lang="en-US" altLang="zh-CN" sz="2000" b="1" dirty="0"/>
              <a:t>Introduction</a:t>
            </a:r>
          </a:p>
        </p:txBody>
      </p:sp>
      <p:sp>
        <p:nvSpPr>
          <p:cNvPr id="17" name="文本框 16">
            <a:extLst>
              <a:ext uri="{FF2B5EF4-FFF2-40B4-BE49-F238E27FC236}">
                <a16:creationId xmlns:a16="http://schemas.microsoft.com/office/drawing/2014/main" id="{4677AAB4-A9F0-4A7D-B471-F22D7C02B514}"/>
              </a:ext>
            </a:extLst>
          </p:cNvPr>
          <p:cNvSpPr txBox="1"/>
          <p:nvPr/>
        </p:nvSpPr>
        <p:spPr>
          <a:xfrm>
            <a:off x="1865170" y="1142954"/>
            <a:ext cx="9548174" cy="3108543"/>
          </a:xfrm>
          <a:prstGeom prst="rect">
            <a:avLst/>
          </a:prstGeom>
          <a:noFill/>
        </p:spPr>
        <p:txBody>
          <a:bodyPr wrap="square">
            <a:spAutoFit/>
          </a:bodyPr>
          <a:lstStyle/>
          <a:p>
            <a:pPr indent="457200"/>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Learning Disentangled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Behaviour</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Patterns for Wearable-based Human Activity Recognition ——IMWUT 2022</a:t>
            </a:r>
          </a:p>
          <a:p>
            <a:pPr indent="457200"/>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基于可穿戴人类活动识别的行为模式解耦学习</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indent="457200"/>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indent="457200"/>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在基于可穿戴的人类活动识别研究</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(HAR)</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中，主要的一个挑战是类内多样性大。采集到的活动信号通常是由个人、环境或其他因素引起的噪声或偏差相结合的，使得难以学习</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HAR</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任务的有效特征。</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marL="457200" indent="457200">
              <a:buFont typeface="Arial" panose="020B0604020202020204" pitchFamily="34" charset="0"/>
              <a:buChar char="•"/>
            </a:pP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70EC9E0D-18C8-49D2-9B62-4461F9F836AA}"/>
              </a:ext>
            </a:extLst>
          </p:cNvPr>
          <p:cNvPicPr>
            <a:picLocks noChangeAspect="1"/>
          </p:cNvPicPr>
          <p:nvPr/>
        </p:nvPicPr>
        <p:blipFill>
          <a:blip r:embed="rId3"/>
          <a:stretch>
            <a:fillRect/>
          </a:stretch>
        </p:blipFill>
        <p:spPr>
          <a:xfrm>
            <a:off x="3796400" y="3998606"/>
            <a:ext cx="5685714" cy="2428571"/>
          </a:xfrm>
          <a:prstGeom prst="rect">
            <a:avLst/>
          </a:prstGeom>
        </p:spPr>
      </p:pic>
    </p:spTree>
    <p:extLst>
      <p:ext uri="{BB962C8B-B14F-4D97-AF65-F5344CB8AC3E}">
        <p14:creationId xmlns:p14="http://schemas.microsoft.com/office/powerpoint/2010/main" val="4235209682"/>
      </p:ext>
    </p:extLst>
  </p:cSld>
  <p:clrMapOvr>
    <a:masterClrMapping/>
  </p:clrMapOvr>
  <mc:AlternateContent xmlns:mc="http://schemas.openxmlformats.org/markup-compatibility/2006" xmlns:p14="http://schemas.microsoft.com/office/powerpoint/2010/main">
    <mc:Choice Requires="p14">
      <p:transition spd="slow" p14:dur="1250" advTm="71137"/>
    </mc:Choice>
    <mc:Fallback xmlns="">
      <p:transition spd="slow" advTm="7113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id="{E90D80C0-49DD-49B8-9361-FD891C938ECB}"/>
              </a:ext>
            </a:extLst>
          </p:cNvPr>
          <p:cNvGrpSpPr/>
          <p:nvPr/>
        </p:nvGrpSpPr>
        <p:grpSpPr>
          <a:xfrm>
            <a:off x="-1" y="1381248"/>
            <a:ext cx="1122099" cy="3440722"/>
            <a:chOff x="-99769" y="1381248"/>
            <a:chExt cx="1508834" cy="3440722"/>
          </a:xfrm>
        </p:grpSpPr>
        <p:sp>
          <p:nvSpPr>
            <p:cNvPr id="19" name="矩形 18">
              <a:extLst>
                <a:ext uri="{FF2B5EF4-FFF2-40B4-BE49-F238E27FC236}">
                  <a16:creationId xmlns:a16="http://schemas.microsoft.com/office/drawing/2014/main" id="{06E79851-9E6A-4A86-9CE2-7C739CB98451}"/>
                </a:ext>
              </a:extLst>
            </p:cNvPr>
            <p:cNvSpPr/>
            <p:nvPr/>
          </p:nvSpPr>
          <p:spPr>
            <a:xfrm>
              <a:off x="-99768" y="1381248"/>
              <a:ext cx="1499308" cy="477520"/>
            </a:xfrm>
            <a:prstGeom prst="rect">
              <a:avLst/>
            </a:prstGeom>
            <a:solidFill>
              <a:srgbClr val="D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论文背景介绍</a:t>
              </a:r>
            </a:p>
          </p:txBody>
        </p:sp>
        <p:sp>
          <p:nvSpPr>
            <p:cNvPr id="20" name="矩形 19">
              <a:extLst>
                <a:ext uri="{FF2B5EF4-FFF2-40B4-BE49-F238E27FC236}">
                  <a16:creationId xmlns:a16="http://schemas.microsoft.com/office/drawing/2014/main" id="{15591448-6680-4016-AF96-F63F5F1FD064}"/>
                </a:ext>
              </a:extLst>
            </p:cNvPr>
            <p:cNvSpPr/>
            <p:nvPr/>
          </p:nvSpPr>
          <p:spPr>
            <a:xfrm>
              <a:off x="-99769" y="2368982"/>
              <a:ext cx="1508834" cy="477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D23C4B"/>
                  </a:solidFill>
                  <a:latin typeface="微软雅黑" panose="020B0503020204020204" charset="-122"/>
                  <a:ea typeface="微软雅黑" panose="020B0503020204020204" charset="-122"/>
                </a:rPr>
                <a:t>论文方法介绍</a:t>
              </a:r>
            </a:p>
          </p:txBody>
        </p:sp>
        <p:sp>
          <p:nvSpPr>
            <p:cNvPr id="22" name="矩形 21">
              <a:extLst>
                <a:ext uri="{FF2B5EF4-FFF2-40B4-BE49-F238E27FC236}">
                  <a16:creationId xmlns:a16="http://schemas.microsoft.com/office/drawing/2014/main" id="{3F1F7071-DCDB-43C2-ACFA-EC50DD5FD4D3}"/>
                </a:ext>
              </a:extLst>
            </p:cNvPr>
            <p:cNvSpPr/>
            <p:nvPr/>
          </p:nvSpPr>
          <p:spPr>
            <a:xfrm>
              <a:off x="-99767" y="3356716"/>
              <a:ext cx="1499308" cy="477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D23C4B"/>
                  </a:solidFill>
                  <a:latin typeface="微软雅黑" panose="020B0503020204020204" charset="-122"/>
                  <a:ea typeface="微软雅黑" panose="020B0503020204020204" charset="-122"/>
                </a:rPr>
                <a:t>改进方法</a:t>
              </a:r>
            </a:p>
          </p:txBody>
        </p:sp>
        <p:sp>
          <p:nvSpPr>
            <p:cNvPr id="23" name="矩形 22">
              <a:extLst>
                <a:ext uri="{FF2B5EF4-FFF2-40B4-BE49-F238E27FC236}">
                  <a16:creationId xmlns:a16="http://schemas.microsoft.com/office/drawing/2014/main" id="{A50C3F5B-5792-4432-8E32-0435FEA60C60}"/>
                </a:ext>
              </a:extLst>
            </p:cNvPr>
            <p:cNvSpPr/>
            <p:nvPr/>
          </p:nvSpPr>
          <p:spPr>
            <a:xfrm>
              <a:off x="-99767" y="4344450"/>
              <a:ext cx="1499308" cy="477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D23C4B"/>
                  </a:solidFill>
                  <a:latin typeface="微软雅黑" panose="020B0503020204020204" charset="-122"/>
                  <a:ea typeface="微软雅黑" panose="020B0503020204020204" charset="-122"/>
                </a:rPr>
                <a:t>实验与结论</a:t>
              </a:r>
            </a:p>
          </p:txBody>
        </p:sp>
      </p:grpSp>
      <p:sp>
        <p:nvSpPr>
          <p:cNvPr id="32" name="矩形 31">
            <a:extLst>
              <a:ext uri="{FF2B5EF4-FFF2-40B4-BE49-F238E27FC236}">
                <a16:creationId xmlns:a16="http://schemas.microsoft.com/office/drawing/2014/main" id="{AD7D5FB7-6688-4E5E-83E9-6E02BA084FA1}"/>
              </a:ext>
            </a:extLst>
          </p:cNvPr>
          <p:cNvSpPr/>
          <p:nvPr/>
        </p:nvSpPr>
        <p:spPr>
          <a:xfrm>
            <a:off x="0" y="5715534"/>
            <a:ext cx="1399540" cy="477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098375" y="0"/>
            <a:ext cx="155331" cy="6858000"/>
          </a:xfrm>
          <a:prstGeom prst="rect">
            <a:avLst/>
          </a:prstGeom>
          <a:ln w="12700" cmpd="sng">
            <a:noFill/>
            <a:prstDash val="solid"/>
          </a:ln>
          <a:effectLst>
            <a:outerShdw blurRad="50800" dist="38100" dir="10800000" algn="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
        <p:nvSpPr>
          <p:cNvPr id="16" name="圆角矩形 5">
            <a:extLst>
              <a:ext uri="{FF2B5EF4-FFF2-40B4-BE49-F238E27FC236}">
                <a16:creationId xmlns:a16="http://schemas.microsoft.com/office/drawing/2014/main" id="{6A8EAA57-960F-4341-46B4-C9E1EFCEA0B1}"/>
              </a:ext>
            </a:extLst>
          </p:cNvPr>
          <p:cNvSpPr/>
          <p:nvPr/>
        </p:nvSpPr>
        <p:spPr>
          <a:xfrm>
            <a:off x="1749669" y="430823"/>
            <a:ext cx="4114800" cy="474785"/>
          </a:xfrm>
          <a:prstGeom prst="roundRect">
            <a:avLst/>
          </a:prstGeom>
          <a:solidFill>
            <a:srgbClr val="D23C4B"/>
          </a:solidFill>
        </p:spPr>
        <p:style>
          <a:lnRef idx="1">
            <a:schemeClr val="accent6"/>
          </a:lnRef>
          <a:fillRef idx="3">
            <a:schemeClr val="accent6"/>
          </a:fillRef>
          <a:effectRef idx="2">
            <a:schemeClr val="accent6"/>
          </a:effectRef>
          <a:fontRef idx="minor">
            <a:schemeClr val="lt1"/>
          </a:fontRef>
        </p:style>
        <p:txBody>
          <a:bodyPr rtlCol="0" anchor="ctr"/>
          <a:lstStyle/>
          <a:p>
            <a:r>
              <a:rPr lang="en-US" altLang="zh-CN" sz="2000" b="1" dirty="0"/>
              <a:t>Introduction</a:t>
            </a:r>
          </a:p>
        </p:txBody>
      </p:sp>
      <p:sp>
        <p:nvSpPr>
          <p:cNvPr id="17" name="文本框 16">
            <a:extLst>
              <a:ext uri="{FF2B5EF4-FFF2-40B4-BE49-F238E27FC236}">
                <a16:creationId xmlns:a16="http://schemas.microsoft.com/office/drawing/2014/main" id="{4677AAB4-A9F0-4A7D-B471-F22D7C02B514}"/>
              </a:ext>
            </a:extLst>
          </p:cNvPr>
          <p:cNvSpPr txBox="1"/>
          <p:nvPr/>
        </p:nvSpPr>
        <p:spPr>
          <a:xfrm>
            <a:off x="1865170" y="1142954"/>
            <a:ext cx="9548174" cy="2000548"/>
          </a:xfrm>
          <a:prstGeom prst="rect">
            <a:avLst/>
          </a:prstGeom>
          <a:noFill/>
        </p:spPr>
        <p:txBody>
          <a:bodyPr wrap="square">
            <a:spAutoFit/>
          </a:bodyPr>
          <a:lstStyle/>
          <a:p>
            <a:pPr indent="457200"/>
            <a:r>
              <a:rPr lang="zh-CN" altLang="en-US" sz="2400" dirty="0">
                <a:latin typeface="宋体" panose="02010600030101010101" pitchFamily="2" charset="-122"/>
                <a:ea typeface="宋体" panose="02010600030101010101" pitchFamily="2" charset="-122"/>
                <a:cs typeface="Times New Roman" panose="02020603050405020304" pitchFamily="18" charset="0"/>
              </a:rPr>
              <a:t>现有的一些方法不加区分地将所有用户的数据映射到高级特征表示中，忽略了类内活动差异性，这些差异会对学习造成影响。</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indent="457200"/>
            <a:r>
              <a:rPr lang="zh-CN" altLang="en-US" sz="2400" dirty="0">
                <a:latin typeface="宋体" panose="02010600030101010101" pitchFamily="2" charset="-122"/>
                <a:ea typeface="宋体" panose="02010600030101010101" pitchFamily="2" charset="-122"/>
                <a:cs typeface="Times New Roman" panose="02020603050405020304" pitchFamily="18" charset="0"/>
              </a:rPr>
              <a:t>本文提出一种模式分离框架，将行为信息与无关噪声分离，得到具有行为特征的特征表示。</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indent="457200"/>
            <a:endParaRPr lang="en-US" altLang="zh-CN" sz="2800" dirty="0">
              <a:latin typeface="宋体" panose="02010600030101010101" pitchFamily="2" charset="-122"/>
              <a:ea typeface="宋体" panose="02010600030101010101" pitchFamily="2" charset="-122"/>
              <a:cs typeface="Times New Roman" panose="02020603050405020304" pitchFamily="18" charset="0"/>
            </a:endParaRPr>
          </a:p>
        </p:txBody>
      </p:sp>
      <p:pic>
        <p:nvPicPr>
          <p:cNvPr id="24" name="图片 23">
            <a:extLst>
              <a:ext uri="{FF2B5EF4-FFF2-40B4-BE49-F238E27FC236}">
                <a16:creationId xmlns:a16="http://schemas.microsoft.com/office/drawing/2014/main" id="{DE7B30FD-8175-45F9-83BC-5A054DA61D0C}"/>
              </a:ext>
            </a:extLst>
          </p:cNvPr>
          <p:cNvPicPr>
            <a:picLocks noChangeAspect="1"/>
          </p:cNvPicPr>
          <p:nvPr/>
        </p:nvPicPr>
        <p:blipFill>
          <a:blip r:embed="rId3"/>
          <a:stretch>
            <a:fillRect/>
          </a:stretch>
        </p:blipFill>
        <p:spPr>
          <a:xfrm>
            <a:off x="3796400" y="3998606"/>
            <a:ext cx="5685714" cy="2428571"/>
          </a:xfrm>
          <a:prstGeom prst="rect">
            <a:avLst/>
          </a:prstGeom>
        </p:spPr>
      </p:pic>
    </p:spTree>
    <p:extLst>
      <p:ext uri="{BB962C8B-B14F-4D97-AF65-F5344CB8AC3E}">
        <p14:creationId xmlns:p14="http://schemas.microsoft.com/office/powerpoint/2010/main" val="1366573529"/>
      </p:ext>
    </p:extLst>
  </p:cSld>
  <p:clrMapOvr>
    <a:masterClrMapping/>
  </p:clrMapOvr>
  <mc:AlternateContent xmlns:mc="http://schemas.openxmlformats.org/markup-compatibility/2006" xmlns:p14="http://schemas.microsoft.com/office/powerpoint/2010/main">
    <mc:Choice Requires="p14">
      <p:transition spd="slow" p14:dur="1250" advTm="22925"/>
    </mc:Choice>
    <mc:Fallback xmlns="">
      <p:transition spd="slow" advTm="2292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E9FE8197-81EA-47AE-89B3-9BBE4AC955B0}"/>
              </a:ext>
            </a:extLst>
          </p:cNvPr>
          <p:cNvGrpSpPr/>
          <p:nvPr/>
        </p:nvGrpSpPr>
        <p:grpSpPr>
          <a:xfrm>
            <a:off x="-1" y="1381248"/>
            <a:ext cx="1122099" cy="3440722"/>
            <a:chOff x="-99769" y="1381248"/>
            <a:chExt cx="1508834" cy="3440722"/>
          </a:xfrm>
        </p:grpSpPr>
        <p:sp>
          <p:nvSpPr>
            <p:cNvPr id="22" name="矩形 21">
              <a:extLst>
                <a:ext uri="{FF2B5EF4-FFF2-40B4-BE49-F238E27FC236}">
                  <a16:creationId xmlns:a16="http://schemas.microsoft.com/office/drawing/2014/main" id="{2D3C9084-2BE2-4509-B74D-BA74E875AE81}"/>
                </a:ext>
              </a:extLst>
            </p:cNvPr>
            <p:cNvSpPr/>
            <p:nvPr/>
          </p:nvSpPr>
          <p:spPr>
            <a:xfrm>
              <a:off x="-99768" y="1381248"/>
              <a:ext cx="1499308" cy="477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D23C4B"/>
                  </a:solidFill>
                </a:rPr>
                <a:t>论文背景介绍</a:t>
              </a:r>
            </a:p>
          </p:txBody>
        </p:sp>
        <p:sp>
          <p:nvSpPr>
            <p:cNvPr id="23" name="矩形 22">
              <a:extLst>
                <a:ext uri="{FF2B5EF4-FFF2-40B4-BE49-F238E27FC236}">
                  <a16:creationId xmlns:a16="http://schemas.microsoft.com/office/drawing/2014/main" id="{A46BEEA2-5E08-4431-90CB-31007D8C371A}"/>
                </a:ext>
              </a:extLst>
            </p:cNvPr>
            <p:cNvSpPr/>
            <p:nvPr/>
          </p:nvSpPr>
          <p:spPr>
            <a:xfrm>
              <a:off x="-99769" y="2368982"/>
              <a:ext cx="1508834" cy="477520"/>
            </a:xfrm>
            <a:prstGeom prst="rect">
              <a:avLst/>
            </a:prstGeom>
            <a:solidFill>
              <a:srgbClr val="D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bg1"/>
                  </a:solidFill>
                  <a:latin typeface="微软雅黑" panose="020B0503020204020204" charset="-122"/>
                  <a:ea typeface="微软雅黑" panose="020B0503020204020204" charset="-122"/>
                </a:rPr>
                <a:t>论文方法介绍</a:t>
              </a:r>
            </a:p>
          </p:txBody>
        </p:sp>
        <p:sp>
          <p:nvSpPr>
            <p:cNvPr id="24" name="矩形 23">
              <a:extLst>
                <a:ext uri="{FF2B5EF4-FFF2-40B4-BE49-F238E27FC236}">
                  <a16:creationId xmlns:a16="http://schemas.microsoft.com/office/drawing/2014/main" id="{261C367F-CCBA-46F2-B611-2A4E5EAC41CE}"/>
                </a:ext>
              </a:extLst>
            </p:cNvPr>
            <p:cNvSpPr/>
            <p:nvPr/>
          </p:nvSpPr>
          <p:spPr>
            <a:xfrm>
              <a:off x="-99767" y="3356716"/>
              <a:ext cx="1499308" cy="477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D23C4B"/>
                  </a:solidFill>
                  <a:latin typeface="微软雅黑" panose="020B0503020204020204" charset="-122"/>
                  <a:ea typeface="微软雅黑" panose="020B0503020204020204" charset="-122"/>
                </a:rPr>
                <a:t>改进方法</a:t>
              </a:r>
            </a:p>
          </p:txBody>
        </p:sp>
        <p:sp>
          <p:nvSpPr>
            <p:cNvPr id="25" name="矩形 24">
              <a:extLst>
                <a:ext uri="{FF2B5EF4-FFF2-40B4-BE49-F238E27FC236}">
                  <a16:creationId xmlns:a16="http://schemas.microsoft.com/office/drawing/2014/main" id="{B7DE05F1-29C6-43FD-B199-E1E4466954DA}"/>
                </a:ext>
              </a:extLst>
            </p:cNvPr>
            <p:cNvSpPr/>
            <p:nvPr/>
          </p:nvSpPr>
          <p:spPr>
            <a:xfrm>
              <a:off x="-99767" y="4344450"/>
              <a:ext cx="1499308" cy="477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D23C4B"/>
                  </a:solidFill>
                  <a:latin typeface="微软雅黑" panose="020B0503020204020204" charset="-122"/>
                  <a:ea typeface="微软雅黑" panose="020B0503020204020204" charset="-122"/>
                </a:rPr>
                <a:t>实验与结论</a:t>
              </a:r>
            </a:p>
          </p:txBody>
        </p:sp>
      </p:grpSp>
      <p:sp>
        <p:nvSpPr>
          <p:cNvPr id="32" name="矩形 31">
            <a:extLst>
              <a:ext uri="{FF2B5EF4-FFF2-40B4-BE49-F238E27FC236}">
                <a16:creationId xmlns:a16="http://schemas.microsoft.com/office/drawing/2014/main" id="{AD7D5FB7-6688-4E5E-83E9-6E02BA084FA1}"/>
              </a:ext>
            </a:extLst>
          </p:cNvPr>
          <p:cNvSpPr/>
          <p:nvPr/>
        </p:nvSpPr>
        <p:spPr>
          <a:xfrm>
            <a:off x="0" y="5715534"/>
            <a:ext cx="1399540" cy="477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098375" y="0"/>
            <a:ext cx="155331" cy="6858000"/>
          </a:xfrm>
          <a:prstGeom prst="rect">
            <a:avLst/>
          </a:prstGeom>
          <a:ln w="12700" cmpd="sng">
            <a:noFill/>
            <a:prstDash val="solid"/>
          </a:ln>
          <a:effectLst>
            <a:outerShdw blurRad="50800" dist="38100" dir="10800000" algn="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
        <p:nvSpPr>
          <p:cNvPr id="16" name="圆角矩形 5">
            <a:extLst>
              <a:ext uri="{FF2B5EF4-FFF2-40B4-BE49-F238E27FC236}">
                <a16:creationId xmlns:a16="http://schemas.microsoft.com/office/drawing/2014/main" id="{6A8EAA57-960F-4341-46B4-C9E1EFCEA0B1}"/>
              </a:ext>
            </a:extLst>
          </p:cNvPr>
          <p:cNvSpPr/>
          <p:nvPr/>
        </p:nvSpPr>
        <p:spPr>
          <a:xfrm>
            <a:off x="1749669" y="430823"/>
            <a:ext cx="4114800" cy="474785"/>
          </a:xfrm>
          <a:prstGeom prst="roundRect">
            <a:avLst/>
          </a:prstGeom>
          <a:solidFill>
            <a:srgbClr val="D23C4B"/>
          </a:solidFill>
        </p:spPr>
        <p:style>
          <a:lnRef idx="1">
            <a:schemeClr val="accent6"/>
          </a:lnRef>
          <a:fillRef idx="3">
            <a:schemeClr val="accent6"/>
          </a:fillRef>
          <a:effectRef idx="2">
            <a:schemeClr val="accent6"/>
          </a:effectRef>
          <a:fontRef idx="minor">
            <a:schemeClr val="lt1"/>
          </a:fontRef>
        </p:style>
        <p:txBody>
          <a:bodyPr rtlCol="0" anchor="ctr"/>
          <a:lstStyle/>
          <a:p>
            <a:r>
              <a:rPr lang="zh-CN" altLang="en-US" sz="2000" b="1" dirty="0"/>
              <a:t>一、解耦表征学习</a:t>
            </a:r>
            <a:endParaRPr lang="en-US" altLang="zh-CN" sz="2000" b="1" dirty="0"/>
          </a:p>
        </p:txBody>
      </p:sp>
      <p:sp>
        <p:nvSpPr>
          <p:cNvPr id="17" name="文本框 16">
            <a:extLst>
              <a:ext uri="{FF2B5EF4-FFF2-40B4-BE49-F238E27FC236}">
                <a16:creationId xmlns:a16="http://schemas.microsoft.com/office/drawing/2014/main" id="{4677AAB4-A9F0-4A7D-B471-F22D7C02B514}"/>
              </a:ext>
            </a:extLst>
          </p:cNvPr>
          <p:cNvSpPr txBox="1"/>
          <p:nvPr/>
        </p:nvSpPr>
        <p:spPr>
          <a:xfrm>
            <a:off x="1823225" y="2368982"/>
            <a:ext cx="9548174" cy="3046988"/>
          </a:xfrm>
          <a:prstGeom prst="rect">
            <a:avLst/>
          </a:prstGeom>
          <a:noFill/>
        </p:spPr>
        <p:txBody>
          <a:bodyPr wrap="square">
            <a:spAutoFit/>
          </a:bodyPr>
          <a:lstStyle/>
          <a:p>
            <a:pPr indent="457200"/>
            <a:r>
              <a:rPr lang="en-US" altLang="zh-CN" sz="2400" b="0" i="0" dirty="0">
                <a:solidFill>
                  <a:srgbClr val="121212"/>
                </a:solidFill>
                <a:effectLst/>
                <a:latin typeface="Times New Roman" panose="02020603050405020304" pitchFamily="18" charset="0"/>
                <a:ea typeface="宋体" panose="02010600030101010101" pitchFamily="2" charset="-122"/>
              </a:rPr>
              <a:t>Disentangled Representation Learning</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indent="457200"/>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解耦表征学习，具有诸多优点：提高了下游任务的预测性能，降低样本复杂度、提供可解释性。</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indent="457200"/>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解耦表征学习，是将特征表示分解成多个互相独立的因素。在本文中，将各</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IMU</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数据进行了解耦，分解出具有行为信息和噪声信息的特征。</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indent="457200"/>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indent="457200"/>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文本框 18">
            <a:extLst>
              <a:ext uri="{FF2B5EF4-FFF2-40B4-BE49-F238E27FC236}">
                <a16:creationId xmlns:a16="http://schemas.microsoft.com/office/drawing/2014/main" id="{08517A5F-68B6-4F4F-826B-4318A9BB4E05}"/>
              </a:ext>
            </a:extLst>
          </p:cNvPr>
          <p:cNvSpPr txBox="1"/>
          <p:nvPr/>
        </p:nvSpPr>
        <p:spPr>
          <a:xfrm>
            <a:off x="1964636" y="6427177"/>
            <a:ext cx="6583745" cy="338554"/>
          </a:xfrm>
          <a:prstGeom prst="rect">
            <a:avLst/>
          </a:prstGeom>
          <a:noFill/>
        </p:spPr>
        <p:txBody>
          <a:bodyPr wrap="square">
            <a:spAutoFit/>
          </a:bodyPr>
          <a:lstStyle/>
          <a:p>
            <a:r>
              <a:rPr lang="zh-CN" altLang="en-US" sz="1600" dirty="0">
                <a:solidFill>
                  <a:schemeClr val="bg1">
                    <a:lumMod val="65000"/>
                  </a:schemeClr>
                </a:solidFill>
              </a:rPr>
              <a:t>解耦表征学习 </a:t>
            </a:r>
            <a:r>
              <a:rPr lang="en-US" altLang="zh-CN" sz="1600" dirty="0">
                <a:solidFill>
                  <a:schemeClr val="bg1">
                    <a:lumMod val="65000"/>
                  </a:schemeClr>
                </a:solidFill>
              </a:rPr>
              <a:t>| </a:t>
            </a:r>
            <a:r>
              <a:rPr lang="zh-CN" altLang="en-US" sz="1600" dirty="0">
                <a:solidFill>
                  <a:schemeClr val="bg1">
                    <a:lumMod val="65000"/>
                  </a:schemeClr>
                </a:solidFill>
              </a:rPr>
              <a:t>领域简述：</a:t>
            </a:r>
            <a:r>
              <a:rPr lang="en-US" altLang="zh-CN" sz="1600" dirty="0">
                <a:solidFill>
                  <a:schemeClr val="bg1">
                    <a:lumMod val="65000"/>
                  </a:schemeClr>
                </a:solidFill>
              </a:rPr>
              <a:t>https://zhuanlan.zhihu.com/p/399286095</a:t>
            </a:r>
            <a:endParaRPr lang="zh-CN" altLang="en-US" sz="1600" dirty="0">
              <a:solidFill>
                <a:schemeClr val="bg1">
                  <a:lumMod val="65000"/>
                </a:schemeClr>
              </a:solidFill>
            </a:endParaRPr>
          </a:p>
        </p:txBody>
      </p:sp>
    </p:spTree>
    <p:extLst>
      <p:ext uri="{BB962C8B-B14F-4D97-AF65-F5344CB8AC3E}">
        <p14:creationId xmlns:p14="http://schemas.microsoft.com/office/powerpoint/2010/main" val="1981662893"/>
      </p:ext>
    </p:extLst>
  </p:cSld>
  <p:clrMapOvr>
    <a:masterClrMapping/>
  </p:clrMapOvr>
  <mc:AlternateContent xmlns:mc="http://schemas.openxmlformats.org/markup-compatibility/2006" xmlns:p14="http://schemas.microsoft.com/office/powerpoint/2010/main">
    <mc:Choice Requires="p14">
      <p:transition spd="slow" p14:dur="1250" advTm="35990"/>
    </mc:Choice>
    <mc:Fallback xmlns="">
      <p:transition spd="slow" advTm="3599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id="{3DABA85D-3BEE-4908-BCAA-FF160CD0A4E1}"/>
              </a:ext>
            </a:extLst>
          </p:cNvPr>
          <p:cNvGrpSpPr/>
          <p:nvPr/>
        </p:nvGrpSpPr>
        <p:grpSpPr>
          <a:xfrm>
            <a:off x="-1" y="1381248"/>
            <a:ext cx="1122099" cy="3440722"/>
            <a:chOff x="-99769" y="1381248"/>
            <a:chExt cx="1508834" cy="3440722"/>
          </a:xfrm>
        </p:grpSpPr>
        <p:sp>
          <p:nvSpPr>
            <p:cNvPr id="19" name="矩形 18">
              <a:extLst>
                <a:ext uri="{FF2B5EF4-FFF2-40B4-BE49-F238E27FC236}">
                  <a16:creationId xmlns:a16="http://schemas.microsoft.com/office/drawing/2014/main" id="{27630206-BC5B-4030-BC32-8F30A83C3BC4}"/>
                </a:ext>
              </a:extLst>
            </p:cNvPr>
            <p:cNvSpPr/>
            <p:nvPr/>
          </p:nvSpPr>
          <p:spPr>
            <a:xfrm>
              <a:off x="-99768" y="1381248"/>
              <a:ext cx="1499308" cy="477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D23C4B"/>
                  </a:solidFill>
                </a:rPr>
                <a:t>论文背景介绍</a:t>
              </a:r>
            </a:p>
          </p:txBody>
        </p:sp>
        <p:sp>
          <p:nvSpPr>
            <p:cNvPr id="20" name="矩形 19">
              <a:extLst>
                <a:ext uri="{FF2B5EF4-FFF2-40B4-BE49-F238E27FC236}">
                  <a16:creationId xmlns:a16="http://schemas.microsoft.com/office/drawing/2014/main" id="{8AE2391E-7BD3-4236-B676-3A7F3C5D2348}"/>
                </a:ext>
              </a:extLst>
            </p:cNvPr>
            <p:cNvSpPr/>
            <p:nvPr/>
          </p:nvSpPr>
          <p:spPr>
            <a:xfrm>
              <a:off x="-99769" y="2368982"/>
              <a:ext cx="1508834" cy="477520"/>
            </a:xfrm>
            <a:prstGeom prst="rect">
              <a:avLst/>
            </a:prstGeom>
            <a:solidFill>
              <a:srgbClr val="D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bg1"/>
                  </a:solidFill>
                  <a:latin typeface="微软雅黑" panose="020B0503020204020204" charset="-122"/>
                  <a:ea typeface="微软雅黑" panose="020B0503020204020204" charset="-122"/>
                </a:rPr>
                <a:t>论文方法介绍</a:t>
              </a:r>
            </a:p>
          </p:txBody>
        </p:sp>
        <p:sp>
          <p:nvSpPr>
            <p:cNvPr id="22" name="矩形 21">
              <a:extLst>
                <a:ext uri="{FF2B5EF4-FFF2-40B4-BE49-F238E27FC236}">
                  <a16:creationId xmlns:a16="http://schemas.microsoft.com/office/drawing/2014/main" id="{8E7342A2-B201-4291-B4C9-4CA0BFB077BA}"/>
                </a:ext>
              </a:extLst>
            </p:cNvPr>
            <p:cNvSpPr/>
            <p:nvPr/>
          </p:nvSpPr>
          <p:spPr>
            <a:xfrm>
              <a:off x="-99767" y="3356716"/>
              <a:ext cx="1499308" cy="477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D23C4B"/>
                  </a:solidFill>
                  <a:latin typeface="微软雅黑" panose="020B0503020204020204" charset="-122"/>
                  <a:ea typeface="微软雅黑" panose="020B0503020204020204" charset="-122"/>
                </a:rPr>
                <a:t>改进方法</a:t>
              </a:r>
            </a:p>
          </p:txBody>
        </p:sp>
        <p:sp>
          <p:nvSpPr>
            <p:cNvPr id="23" name="矩形 22">
              <a:extLst>
                <a:ext uri="{FF2B5EF4-FFF2-40B4-BE49-F238E27FC236}">
                  <a16:creationId xmlns:a16="http://schemas.microsoft.com/office/drawing/2014/main" id="{0162A771-8FD8-42F3-9ACF-B3E7F6228939}"/>
                </a:ext>
              </a:extLst>
            </p:cNvPr>
            <p:cNvSpPr/>
            <p:nvPr/>
          </p:nvSpPr>
          <p:spPr>
            <a:xfrm>
              <a:off x="-99767" y="4344450"/>
              <a:ext cx="1499308" cy="477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D23C4B"/>
                  </a:solidFill>
                  <a:latin typeface="微软雅黑" panose="020B0503020204020204" charset="-122"/>
                  <a:ea typeface="微软雅黑" panose="020B0503020204020204" charset="-122"/>
                </a:rPr>
                <a:t>实验与结论</a:t>
              </a:r>
            </a:p>
          </p:txBody>
        </p:sp>
      </p:grpSp>
      <p:sp>
        <p:nvSpPr>
          <p:cNvPr id="32" name="矩形 31">
            <a:extLst>
              <a:ext uri="{FF2B5EF4-FFF2-40B4-BE49-F238E27FC236}">
                <a16:creationId xmlns:a16="http://schemas.microsoft.com/office/drawing/2014/main" id="{AD7D5FB7-6688-4E5E-83E9-6E02BA084FA1}"/>
              </a:ext>
            </a:extLst>
          </p:cNvPr>
          <p:cNvSpPr/>
          <p:nvPr/>
        </p:nvSpPr>
        <p:spPr>
          <a:xfrm>
            <a:off x="0" y="5715534"/>
            <a:ext cx="1399540" cy="477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098375" y="0"/>
            <a:ext cx="155331" cy="6858000"/>
          </a:xfrm>
          <a:prstGeom prst="rect">
            <a:avLst/>
          </a:prstGeom>
          <a:ln w="12700" cmpd="sng">
            <a:noFill/>
            <a:prstDash val="solid"/>
          </a:ln>
          <a:effectLst>
            <a:outerShdw blurRad="50800" dist="38100" dir="10800000" algn="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
        <p:nvSpPr>
          <p:cNvPr id="16" name="圆角矩形 5">
            <a:extLst>
              <a:ext uri="{FF2B5EF4-FFF2-40B4-BE49-F238E27FC236}">
                <a16:creationId xmlns:a16="http://schemas.microsoft.com/office/drawing/2014/main" id="{6A8EAA57-960F-4341-46B4-C9E1EFCEA0B1}"/>
              </a:ext>
            </a:extLst>
          </p:cNvPr>
          <p:cNvSpPr/>
          <p:nvPr/>
        </p:nvSpPr>
        <p:spPr>
          <a:xfrm>
            <a:off x="1749669" y="430823"/>
            <a:ext cx="4114800" cy="474785"/>
          </a:xfrm>
          <a:prstGeom prst="roundRect">
            <a:avLst/>
          </a:prstGeom>
          <a:solidFill>
            <a:srgbClr val="D23C4B"/>
          </a:solidFill>
        </p:spPr>
        <p:style>
          <a:lnRef idx="1">
            <a:schemeClr val="accent6"/>
          </a:lnRef>
          <a:fillRef idx="3">
            <a:schemeClr val="accent6"/>
          </a:fillRef>
          <a:effectRef idx="2">
            <a:schemeClr val="accent6"/>
          </a:effectRef>
          <a:fontRef idx="minor">
            <a:schemeClr val="lt1"/>
          </a:fontRef>
        </p:style>
        <p:txBody>
          <a:bodyPr rtlCol="0" anchor="ctr"/>
          <a:lstStyle/>
          <a:p>
            <a:r>
              <a:rPr lang="zh-CN" altLang="en-US" sz="2000" b="1" dirty="0"/>
              <a:t>二、原文模型</a:t>
            </a:r>
            <a:endParaRPr lang="en-US" altLang="zh-CN" sz="2000" b="1" dirty="0"/>
          </a:p>
        </p:txBody>
      </p:sp>
      <p:sp>
        <p:nvSpPr>
          <p:cNvPr id="17" name="文本框 16">
            <a:extLst>
              <a:ext uri="{FF2B5EF4-FFF2-40B4-BE49-F238E27FC236}">
                <a16:creationId xmlns:a16="http://schemas.microsoft.com/office/drawing/2014/main" id="{4677AAB4-A9F0-4A7D-B471-F22D7C02B514}"/>
              </a:ext>
            </a:extLst>
          </p:cNvPr>
          <p:cNvSpPr txBox="1"/>
          <p:nvPr/>
        </p:nvSpPr>
        <p:spPr>
          <a:xfrm>
            <a:off x="1865170" y="1117733"/>
            <a:ext cx="9548174" cy="1938992"/>
          </a:xfrm>
          <a:prstGeom prst="rect">
            <a:avLst/>
          </a:prstGeom>
          <a:noFill/>
        </p:spPr>
        <p:txBody>
          <a:bodyPr wrap="square">
            <a:spAutoFit/>
          </a:bodyPr>
          <a:lstStyle/>
          <a:p>
            <a:pPr indent="457200"/>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Behaviour</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 Pattern Disentanglement(BPD) scheme</a:t>
            </a:r>
          </a:p>
          <a:p>
            <a:pPr marL="457200" indent="-457200">
              <a:buAutoNum type="arabicPeriod"/>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Signal &amp; Redundant feature disentanglement networks</a:t>
            </a: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将输入特征分离成行为特征和冗余的噪声特征</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2.   Dependency Reduction Networks</a:t>
            </a: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减少行为特征和冗余特征之间的相关性</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3B9830E8-12B0-41E3-92ED-F0B38E267885}"/>
              </a:ext>
            </a:extLst>
          </p:cNvPr>
          <p:cNvPicPr>
            <a:picLocks noChangeAspect="1"/>
          </p:cNvPicPr>
          <p:nvPr/>
        </p:nvPicPr>
        <p:blipFill>
          <a:blip r:embed="rId3"/>
          <a:stretch>
            <a:fillRect/>
          </a:stretch>
        </p:blipFill>
        <p:spPr>
          <a:xfrm>
            <a:off x="2044019" y="3541615"/>
            <a:ext cx="9190476" cy="2704762"/>
          </a:xfrm>
          <a:prstGeom prst="rect">
            <a:avLst/>
          </a:prstGeom>
        </p:spPr>
      </p:pic>
    </p:spTree>
    <p:extLst>
      <p:ext uri="{BB962C8B-B14F-4D97-AF65-F5344CB8AC3E}">
        <p14:creationId xmlns:p14="http://schemas.microsoft.com/office/powerpoint/2010/main" val="2328464411"/>
      </p:ext>
    </p:extLst>
  </p:cSld>
  <p:clrMapOvr>
    <a:masterClrMapping/>
  </p:clrMapOvr>
  <mc:AlternateContent xmlns:mc="http://schemas.openxmlformats.org/markup-compatibility/2006" xmlns:p14="http://schemas.microsoft.com/office/powerpoint/2010/main">
    <mc:Choice Requires="p14">
      <p:transition spd="slow" p14:dur="1250" advTm="48416"/>
    </mc:Choice>
    <mc:Fallback xmlns="">
      <p:transition spd="slow" advTm="4841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id="{81AA89C5-7E93-4D7A-8F4F-803EBC29066A}"/>
              </a:ext>
            </a:extLst>
          </p:cNvPr>
          <p:cNvGrpSpPr/>
          <p:nvPr/>
        </p:nvGrpSpPr>
        <p:grpSpPr>
          <a:xfrm>
            <a:off x="-1" y="1381248"/>
            <a:ext cx="1122099" cy="3440722"/>
            <a:chOff x="-99769" y="1381248"/>
            <a:chExt cx="1508834" cy="3440722"/>
          </a:xfrm>
        </p:grpSpPr>
        <p:sp>
          <p:nvSpPr>
            <p:cNvPr id="19" name="矩形 18">
              <a:extLst>
                <a:ext uri="{FF2B5EF4-FFF2-40B4-BE49-F238E27FC236}">
                  <a16:creationId xmlns:a16="http://schemas.microsoft.com/office/drawing/2014/main" id="{9C488AEA-705C-4BC4-8539-895F659293E7}"/>
                </a:ext>
              </a:extLst>
            </p:cNvPr>
            <p:cNvSpPr/>
            <p:nvPr/>
          </p:nvSpPr>
          <p:spPr>
            <a:xfrm>
              <a:off x="-99768" y="1381248"/>
              <a:ext cx="1499308" cy="477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D23C4B"/>
                  </a:solidFill>
                </a:rPr>
                <a:t>论文背景介绍</a:t>
              </a:r>
            </a:p>
          </p:txBody>
        </p:sp>
        <p:sp>
          <p:nvSpPr>
            <p:cNvPr id="20" name="矩形 19">
              <a:extLst>
                <a:ext uri="{FF2B5EF4-FFF2-40B4-BE49-F238E27FC236}">
                  <a16:creationId xmlns:a16="http://schemas.microsoft.com/office/drawing/2014/main" id="{9A2A3724-AFD2-4303-A0CE-00A19890153E}"/>
                </a:ext>
              </a:extLst>
            </p:cNvPr>
            <p:cNvSpPr/>
            <p:nvPr/>
          </p:nvSpPr>
          <p:spPr>
            <a:xfrm>
              <a:off x="-99769" y="2368982"/>
              <a:ext cx="1508834" cy="477520"/>
            </a:xfrm>
            <a:prstGeom prst="rect">
              <a:avLst/>
            </a:prstGeom>
            <a:solidFill>
              <a:srgbClr val="D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bg1"/>
                  </a:solidFill>
                  <a:latin typeface="微软雅黑" panose="020B0503020204020204" charset="-122"/>
                  <a:ea typeface="微软雅黑" panose="020B0503020204020204" charset="-122"/>
                </a:rPr>
                <a:t>论文方法介绍</a:t>
              </a:r>
            </a:p>
          </p:txBody>
        </p:sp>
        <p:sp>
          <p:nvSpPr>
            <p:cNvPr id="22" name="矩形 21">
              <a:extLst>
                <a:ext uri="{FF2B5EF4-FFF2-40B4-BE49-F238E27FC236}">
                  <a16:creationId xmlns:a16="http://schemas.microsoft.com/office/drawing/2014/main" id="{6B15FB84-5F78-4359-9110-D436214E9AEE}"/>
                </a:ext>
              </a:extLst>
            </p:cNvPr>
            <p:cNvSpPr/>
            <p:nvPr/>
          </p:nvSpPr>
          <p:spPr>
            <a:xfrm>
              <a:off x="-99767" y="3356716"/>
              <a:ext cx="1499308" cy="477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D23C4B"/>
                  </a:solidFill>
                  <a:latin typeface="微软雅黑" panose="020B0503020204020204" charset="-122"/>
                  <a:ea typeface="微软雅黑" panose="020B0503020204020204" charset="-122"/>
                </a:rPr>
                <a:t>改进方法</a:t>
              </a:r>
            </a:p>
          </p:txBody>
        </p:sp>
        <p:sp>
          <p:nvSpPr>
            <p:cNvPr id="23" name="矩形 22">
              <a:extLst>
                <a:ext uri="{FF2B5EF4-FFF2-40B4-BE49-F238E27FC236}">
                  <a16:creationId xmlns:a16="http://schemas.microsoft.com/office/drawing/2014/main" id="{0C557832-0BED-4D81-A63A-278DA346006B}"/>
                </a:ext>
              </a:extLst>
            </p:cNvPr>
            <p:cNvSpPr/>
            <p:nvPr/>
          </p:nvSpPr>
          <p:spPr>
            <a:xfrm>
              <a:off x="-99767" y="4344450"/>
              <a:ext cx="1499308" cy="477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D23C4B"/>
                  </a:solidFill>
                  <a:latin typeface="微软雅黑" panose="020B0503020204020204" charset="-122"/>
                  <a:ea typeface="微软雅黑" panose="020B0503020204020204" charset="-122"/>
                </a:rPr>
                <a:t>实验与结论</a:t>
              </a:r>
            </a:p>
          </p:txBody>
        </p:sp>
      </p:grpSp>
      <p:sp>
        <p:nvSpPr>
          <p:cNvPr id="32" name="矩形 31">
            <a:extLst>
              <a:ext uri="{FF2B5EF4-FFF2-40B4-BE49-F238E27FC236}">
                <a16:creationId xmlns:a16="http://schemas.microsoft.com/office/drawing/2014/main" id="{AD7D5FB7-6688-4E5E-83E9-6E02BA084FA1}"/>
              </a:ext>
            </a:extLst>
          </p:cNvPr>
          <p:cNvSpPr/>
          <p:nvPr/>
        </p:nvSpPr>
        <p:spPr>
          <a:xfrm>
            <a:off x="0" y="5715534"/>
            <a:ext cx="1399540" cy="477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098375" y="0"/>
            <a:ext cx="155331" cy="6858000"/>
          </a:xfrm>
          <a:prstGeom prst="rect">
            <a:avLst/>
          </a:prstGeom>
          <a:ln w="12700" cmpd="sng">
            <a:noFill/>
            <a:prstDash val="solid"/>
          </a:ln>
          <a:effectLst>
            <a:outerShdw blurRad="50800" dist="38100" dir="10800000" algn="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
        <p:nvSpPr>
          <p:cNvPr id="16" name="圆角矩形 5">
            <a:extLst>
              <a:ext uri="{FF2B5EF4-FFF2-40B4-BE49-F238E27FC236}">
                <a16:creationId xmlns:a16="http://schemas.microsoft.com/office/drawing/2014/main" id="{6A8EAA57-960F-4341-46B4-C9E1EFCEA0B1}"/>
              </a:ext>
            </a:extLst>
          </p:cNvPr>
          <p:cNvSpPr/>
          <p:nvPr/>
        </p:nvSpPr>
        <p:spPr>
          <a:xfrm>
            <a:off x="1749669" y="430823"/>
            <a:ext cx="4114800" cy="474785"/>
          </a:xfrm>
          <a:prstGeom prst="roundRect">
            <a:avLst/>
          </a:prstGeom>
          <a:solidFill>
            <a:srgbClr val="D23C4B"/>
          </a:solidFill>
        </p:spPr>
        <p:style>
          <a:lnRef idx="1">
            <a:schemeClr val="accent6"/>
          </a:lnRef>
          <a:fillRef idx="3">
            <a:schemeClr val="accent6"/>
          </a:fillRef>
          <a:effectRef idx="2">
            <a:schemeClr val="accent6"/>
          </a:effectRef>
          <a:fontRef idx="minor">
            <a:schemeClr val="lt1"/>
          </a:fontRef>
        </p:style>
        <p:txBody>
          <a:bodyPr rtlCol="0" anchor="ctr"/>
          <a:lstStyle/>
          <a:p>
            <a:r>
              <a:rPr lang="zh-CN" altLang="en-US" sz="2000" b="1" dirty="0"/>
              <a:t>二、原文模型</a:t>
            </a:r>
            <a:endParaRPr lang="en-US" altLang="zh-CN" sz="2000" b="1" dirty="0"/>
          </a:p>
        </p:txBody>
      </p:sp>
      <p:sp>
        <p:nvSpPr>
          <p:cNvPr id="17" name="文本框 16">
            <a:extLst>
              <a:ext uri="{FF2B5EF4-FFF2-40B4-BE49-F238E27FC236}">
                <a16:creationId xmlns:a16="http://schemas.microsoft.com/office/drawing/2014/main" id="{4677AAB4-A9F0-4A7D-B471-F22D7C02B514}"/>
              </a:ext>
            </a:extLst>
          </p:cNvPr>
          <p:cNvSpPr txBox="1"/>
          <p:nvPr/>
        </p:nvSpPr>
        <p:spPr>
          <a:xfrm>
            <a:off x="1865170" y="1117733"/>
            <a:ext cx="9548174" cy="2308324"/>
          </a:xfrm>
          <a:prstGeom prst="rect">
            <a:avLst/>
          </a:prstGeom>
          <a:noFill/>
        </p:spPr>
        <p:txBody>
          <a:bodyPr wrap="square">
            <a:spAutoFit/>
          </a:bodyPr>
          <a:lstStyle/>
          <a:p>
            <a:pPr marL="457200" indent="-457200">
              <a:buAutoNum type="arabicPeriod"/>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Signal &amp; Redundant feature disentanglement networks</a:t>
            </a: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在这部分中，输入特征经过一个特征提取器</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E</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后，送入两个解耦器</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D</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D’</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中。借助生成对抗网络的思想，</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D’</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将生成冗余信号，与分类</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进行对抗。与此同时，</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D</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将生成活动信号，并用监督学习的方式训练分类器</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。最后为了保证</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D</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与</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D’</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生成的特征完整性，生成的行为特征和冗余信号特征输入重建</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进行重建，并与原始提取的特征信号做对比。</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3B9830E8-12B0-41E3-92ED-F0B38E267885}"/>
              </a:ext>
            </a:extLst>
          </p:cNvPr>
          <p:cNvPicPr>
            <a:picLocks noChangeAspect="1"/>
          </p:cNvPicPr>
          <p:nvPr/>
        </p:nvPicPr>
        <p:blipFill>
          <a:blip r:embed="rId4"/>
          <a:stretch>
            <a:fillRect/>
          </a:stretch>
        </p:blipFill>
        <p:spPr>
          <a:xfrm>
            <a:off x="2044019" y="3541615"/>
            <a:ext cx="9190476" cy="2704762"/>
          </a:xfrm>
          <a:prstGeom prst="rect">
            <a:avLst/>
          </a:prstGeom>
        </p:spPr>
      </p:pic>
      <p:sp>
        <p:nvSpPr>
          <p:cNvPr id="3" name="矩形 2">
            <a:extLst>
              <a:ext uri="{FF2B5EF4-FFF2-40B4-BE49-F238E27FC236}">
                <a16:creationId xmlns:a16="http://schemas.microsoft.com/office/drawing/2014/main" id="{823F1B46-725F-4986-8D03-E2FEA3E6A881}"/>
              </a:ext>
            </a:extLst>
          </p:cNvPr>
          <p:cNvSpPr/>
          <p:nvPr/>
        </p:nvSpPr>
        <p:spPr>
          <a:xfrm>
            <a:off x="3598877" y="4379487"/>
            <a:ext cx="1107347" cy="1336047"/>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DB2FA817-ABF5-4200-8B33-266EF1EB807C}"/>
              </a:ext>
            </a:extLst>
          </p:cNvPr>
          <p:cNvSpPr/>
          <p:nvPr/>
        </p:nvSpPr>
        <p:spPr>
          <a:xfrm>
            <a:off x="5110293" y="5013993"/>
            <a:ext cx="3411524" cy="1110507"/>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534841DA-7427-4102-B273-42FBB6863B05}"/>
              </a:ext>
            </a:extLst>
          </p:cNvPr>
          <p:cNvSpPr/>
          <p:nvPr/>
        </p:nvSpPr>
        <p:spPr>
          <a:xfrm>
            <a:off x="5103302" y="3845707"/>
            <a:ext cx="2992074" cy="1110507"/>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131E6EBE-9CA6-4FD0-8724-AF118C79E36F}"/>
              </a:ext>
            </a:extLst>
          </p:cNvPr>
          <p:cNvSpPr/>
          <p:nvPr/>
        </p:nvSpPr>
        <p:spPr>
          <a:xfrm>
            <a:off x="5194186" y="3849314"/>
            <a:ext cx="904613" cy="2275186"/>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BFFB3EA7-5E84-4765-A264-6F96EEE14C67}"/>
              </a:ext>
            </a:extLst>
          </p:cNvPr>
          <p:cNvSpPr/>
          <p:nvPr/>
        </p:nvSpPr>
        <p:spPr>
          <a:xfrm>
            <a:off x="8131031" y="3845706"/>
            <a:ext cx="904613" cy="1110507"/>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1978905550"/>
      </p:ext>
    </p:extLst>
  </p:cSld>
  <p:clrMapOvr>
    <a:masterClrMapping/>
  </p:clrMapOvr>
  <mc:AlternateContent xmlns:mc="http://schemas.openxmlformats.org/markup-compatibility/2006" xmlns:p14="http://schemas.microsoft.com/office/powerpoint/2010/main">
    <mc:Choice Requires="p14">
      <p:transition spd="slow" p14:dur="1250" advTm="3534"/>
    </mc:Choice>
    <mc:Fallback xmlns="">
      <p:transition spd="slow" advTm="353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2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2"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26" grpId="0" animBg="1"/>
      <p:bldP spid="26" grpId="1" animBg="1"/>
      <p:bldP spid="27" grpId="0" animBg="1"/>
      <p:bldP spid="27" grpId="1" animBg="1"/>
      <p:bldP spid="29" grpId="0" animBg="1"/>
      <p:bldP spid="29" grpId="1" animBg="1"/>
      <p:bldP spid="29" grpId="2" animBg="1"/>
      <p:bldP spid="3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id="{82EAA68C-7F07-40EE-AF97-9A257254A013}"/>
              </a:ext>
            </a:extLst>
          </p:cNvPr>
          <p:cNvGrpSpPr/>
          <p:nvPr/>
        </p:nvGrpSpPr>
        <p:grpSpPr>
          <a:xfrm>
            <a:off x="-1" y="1381248"/>
            <a:ext cx="1122099" cy="3440722"/>
            <a:chOff x="-99769" y="1381248"/>
            <a:chExt cx="1508834" cy="3440722"/>
          </a:xfrm>
        </p:grpSpPr>
        <p:sp>
          <p:nvSpPr>
            <p:cNvPr id="19" name="矩形 18">
              <a:extLst>
                <a:ext uri="{FF2B5EF4-FFF2-40B4-BE49-F238E27FC236}">
                  <a16:creationId xmlns:a16="http://schemas.microsoft.com/office/drawing/2014/main" id="{CDDAAE6C-8121-42E0-B599-7C1921A8BF3A}"/>
                </a:ext>
              </a:extLst>
            </p:cNvPr>
            <p:cNvSpPr/>
            <p:nvPr/>
          </p:nvSpPr>
          <p:spPr>
            <a:xfrm>
              <a:off x="-99768" y="1381248"/>
              <a:ext cx="1499308" cy="477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D23C4B"/>
                  </a:solidFill>
                </a:rPr>
                <a:t>论文背景介绍</a:t>
              </a:r>
            </a:p>
          </p:txBody>
        </p:sp>
        <p:sp>
          <p:nvSpPr>
            <p:cNvPr id="20" name="矩形 19">
              <a:extLst>
                <a:ext uri="{FF2B5EF4-FFF2-40B4-BE49-F238E27FC236}">
                  <a16:creationId xmlns:a16="http://schemas.microsoft.com/office/drawing/2014/main" id="{F1502C27-748B-4631-9134-A2F4C9681AF7}"/>
                </a:ext>
              </a:extLst>
            </p:cNvPr>
            <p:cNvSpPr/>
            <p:nvPr/>
          </p:nvSpPr>
          <p:spPr>
            <a:xfrm>
              <a:off x="-99769" y="2368982"/>
              <a:ext cx="1508834" cy="477520"/>
            </a:xfrm>
            <a:prstGeom prst="rect">
              <a:avLst/>
            </a:prstGeom>
            <a:solidFill>
              <a:srgbClr val="D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bg1"/>
                  </a:solidFill>
                  <a:latin typeface="微软雅黑" panose="020B0503020204020204" charset="-122"/>
                  <a:ea typeface="微软雅黑" panose="020B0503020204020204" charset="-122"/>
                </a:rPr>
                <a:t>论文方法介绍</a:t>
              </a:r>
            </a:p>
          </p:txBody>
        </p:sp>
        <p:sp>
          <p:nvSpPr>
            <p:cNvPr id="22" name="矩形 21">
              <a:extLst>
                <a:ext uri="{FF2B5EF4-FFF2-40B4-BE49-F238E27FC236}">
                  <a16:creationId xmlns:a16="http://schemas.microsoft.com/office/drawing/2014/main" id="{F28B8385-09B8-422A-9C78-3E5455FDC21B}"/>
                </a:ext>
              </a:extLst>
            </p:cNvPr>
            <p:cNvSpPr/>
            <p:nvPr/>
          </p:nvSpPr>
          <p:spPr>
            <a:xfrm>
              <a:off x="-99767" y="3356716"/>
              <a:ext cx="1499308" cy="477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D23C4B"/>
                  </a:solidFill>
                  <a:latin typeface="微软雅黑" panose="020B0503020204020204" charset="-122"/>
                  <a:ea typeface="微软雅黑" panose="020B0503020204020204" charset="-122"/>
                </a:rPr>
                <a:t>改进方法</a:t>
              </a:r>
            </a:p>
          </p:txBody>
        </p:sp>
        <p:sp>
          <p:nvSpPr>
            <p:cNvPr id="23" name="矩形 22">
              <a:extLst>
                <a:ext uri="{FF2B5EF4-FFF2-40B4-BE49-F238E27FC236}">
                  <a16:creationId xmlns:a16="http://schemas.microsoft.com/office/drawing/2014/main" id="{C1231A0C-BFFE-4C0B-9E61-4FE01EC5EB39}"/>
                </a:ext>
              </a:extLst>
            </p:cNvPr>
            <p:cNvSpPr/>
            <p:nvPr/>
          </p:nvSpPr>
          <p:spPr>
            <a:xfrm>
              <a:off x="-99767" y="4344450"/>
              <a:ext cx="1499308" cy="477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D23C4B"/>
                  </a:solidFill>
                  <a:latin typeface="微软雅黑" panose="020B0503020204020204" charset="-122"/>
                  <a:ea typeface="微软雅黑" panose="020B0503020204020204" charset="-122"/>
                </a:rPr>
                <a:t>实验与结论</a:t>
              </a:r>
            </a:p>
          </p:txBody>
        </p:sp>
      </p:grpSp>
      <p:sp>
        <p:nvSpPr>
          <p:cNvPr id="32" name="矩形 31">
            <a:extLst>
              <a:ext uri="{FF2B5EF4-FFF2-40B4-BE49-F238E27FC236}">
                <a16:creationId xmlns:a16="http://schemas.microsoft.com/office/drawing/2014/main" id="{AD7D5FB7-6688-4E5E-83E9-6E02BA084FA1}"/>
              </a:ext>
            </a:extLst>
          </p:cNvPr>
          <p:cNvSpPr/>
          <p:nvPr/>
        </p:nvSpPr>
        <p:spPr>
          <a:xfrm>
            <a:off x="0" y="5715534"/>
            <a:ext cx="1399540" cy="477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098375" y="0"/>
            <a:ext cx="155331" cy="6858000"/>
          </a:xfrm>
          <a:prstGeom prst="rect">
            <a:avLst/>
          </a:prstGeom>
          <a:ln w="12700" cmpd="sng">
            <a:noFill/>
            <a:prstDash val="solid"/>
          </a:ln>
          <a:effectLst>
            <a:outerShdw blurRad="50800" dist="38100" dir="10800000" algn="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
        <p:nvSpPr>
          <p:cNvPr id="16" name="圆角矩形 5">
            <a:extLst>
              <a:ext uri="{FF2B5EF4-FFF2-40B4-BE49-F238E27FC236}">
                <a16:creationId xmlns:a16="http://schemas.microsoft.com/office/drawing/2014/main" id="{6A8EAA57-960F-4341-46B4-C9E1EFCEA0B1}"/>
              </a:ext>
            </a:extLst>
          </p:cNvPr>
          <p:cNvSpPr/>
          <p:nvPr/>
        </p:nvSpPr>
        <p:spPr>
          <a:xfrm>
            <a:off x="1749669" y="430823"/>
            <a:ext cx="4114800" cy="474785"/>
          </a:xfrm>
          <a:prstGeom prst="roundRect">
            <a:avLst/>
          </a:prstGeom>
          <a:solidFill>
            <a:srgbClr val="D23C4B"/>
          </a:solidFill>
        </p:spPr>
        <p:style>
          <a:lnRef idx="1">
            <a:schemeClr val="accent6"/>
          </a:lnRef>
          <a:fillRef idx="3">
            <a:schemeClr val="accent6"/>
          </a:fillRef>
          <a:effectRef idx="2">
            <a:schemeClr val="accent6"/>
          </a:effectRef>
          <a:fontRef idx="minor">
            <a:schemeClr val="lt1"/>
          </a:fontRef>
        </p:style>
        <p:txBody>
          <a:bodyPr rtlCol="0" anchor="ctr"/>
          <a:lstStyle/>
          <a:p>
            <a:r>
              <a:rPr lang="zh-CN" altLang="en-US" sz="2000" b="1" dirty="0"/>
              <a:t>二、原文模型</a:t>
            </a:r>
            <a:endParaRPr lang="en-US" altLang="zh-CN" sz="2000" b="1" dirty="0"/>
          </a:p>
        </p:txBody>
      </p:sp>
      <p:sp>
        <p:nvSpPr>
          <p:cNvPr id="17" name="文本框 16">
            <a:extLst>
              <a:ext uri="{FF2B5EF4-FFF2-40B4-BE49-F238E27FC236}">
                <a16:creationId xmlns:a16="http://schemas.microsoft.com/office/drawing/2014/main" id="{4677AAB4-A9F0-4A7D-B471-F22D7C02B514}"/>
              </a:ext>
            </a:extLst>
          </p:cNvPr>
          <p:cNvSpPr txBox="1"/>
          <p:nvPr/>
        </p:nvSpPr>
        <p:spPr>
          <a:xfrm>
            <a:off x="1865170" y="1117733"/>
            <a:ext cx="9548174" cy="1200329"/>
          </a:xfrm>
          <a:prstGeom prst="rect">
            <a:avLst/>
          </a:prstGeom>
          <a:noFill/>
        </p:spPr>
        <p:txBody>
          <a:bodyPr wrap="square">
            <a:spAutoFit/>
          </a:bodyP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2.   Dependency Reduction Networks</a:t>
            </a: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在这部分中，利用</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D</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与</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D’</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生成的特征的互信息来减少行为特征和冗余特征的相似度，进一步分离行为特征和冗余特征。</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3B9830E8-12B0-41E3-92ED-F0B38E267885}"/>
              </a:ext>
            </a:extLst>
          </p:cNvPr>
          <p:cNvPicPr>
            <a:picLocks noChangeAspect="1"/>
          </p:cNvPicPr>
          <p:nvPr/>
        </p:nvPicPr>
        <p:blipFill>
          <a:blip r:embed="rId3"/>
          <a:stretch>
            <a:fillRect/>
          </a:stretch>
        </p:blipFill>
        <p:spPr>
          <a:xfrm>
            <a:off x="2044019" y="3541615"/>
            <a:ext cx="9190476" cy="2704762"/>
          </a:xfrm>
          <a:prstGeom prst="rect">
            <a:avLst/>
          </a:prstGeom>
        </p:spPr>
      </p:pic>
      <p:sp>
        <p:nvSpPr>
          <p:cNvPr id="24" name="矩形 23">
            <a:extLst>
              <a:ext uri="{FF2B5EF4-FFF2-40B4-BE49-F238E27FC236}">
                <a16:creationId xmlns:a16="http://schemas.microsoft.com/office/drawing/2014/main" id="{44375448-E7D7-42D2-BEA7-DB245435E152}"/>
              </a:ext>
            </a:extLst>
          </p:cNvPr>
          <p:cNvSpPr/>
          <p:nvPr/>
        </p:nvSpPr>
        <p:spPr>
          <a:xfrm>
            <a:off x="6096000" y="3917868"/>
            <a:ext cx="904613" cy="2275186"/>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48693626"/>
      </p:ext>
    </p:extLst>
  </p:cSld>
  <p:clrMapOvr>
    <a:masterClrMapping/>
  </p:clrMapOvr>
  <mc:AlternateContent xmlns:mc="http://schemas.openxmlformats.org/markup-compatibility/2006" xmlns:p14="http://schemas.microsoft.com/office/powerpoint/2010/main">
    <mc:Choice Requires="p14">
      <p:transition spd="slow" p14:dur="1250" advTm="1249"/>
    </mc:Choice>
    <mc:Fallback xmlns="">
      <p:transition spd="slow" advTm="12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2"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4" grpId="2"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E32AB0FE-97DC-47BF-B80C-DEC11C05711F}"/>
              </a:ext>
            </a:extLst>
          </p:cNvPr>
          <p:cNvPicPr>
            <a:picLocks noChangeAspect="1"/>
          </p:cNvPicPr>
          <p:nvPr/>
        </p:nvPicPr>
        <p:blipFill>
          <a:blip r:embed="rId3"/>
          <a:stretch>
            <a:fillRect/>
          </a:stretch>
        </p:blipFill>
        <p:spPr>
          <a:xfrm>
            <a:off x="1746769" y="3756208"/>
            <a:ext cx="9666575" cy="2131523"/>
          </a:xfrm>
          <a:prstGeom prst="rect">
            <a:avLst/>
          </a:prstGeom>
        </p:spPr>
      </p:pic>
      <p:grpSp>
        <p:nvGrpSpPr>
          <p:cNvPr id="18" name="组合 17">
            <a:extLst>
              <a:ext uri="{FF2B5EF4-FFF2-40B4-BE49-F238E27FC236}">
                <a16:creationId xmlns:a16="http://schemas.microsoft.com/office/drawing/2014/main" id="{3DB060E0-5694-4ABC-B553-8368935389DF}"/>
              </a:ext>
            </a:extLst>
          </p:cNvPr>
          <p:cNvGrpSpPr/>
          <p:nvPr/>
        </p:nvGrpSpPr>
        <p:grpSpPr>
          <a:xfrm>
            <a:off x="-1" y="1381248"/>
            <a:ext cx="1122099" cy="3440722"/>
            <a:chOff x="-99769" y="1381248"/>
            <a:chExt cx="1508834" cy="3440722"/>
          </a:xfrm>
        </p:grpSpPr>
        <p:sp>
          <p:nvSpPr>
            <p:cNvPr id="19" name="矩形 18">
              <a:extLst>
                <a:ext uri="{FF2B5EF4-FFF2-40B4-BE49-F238E27FC236}">
                  <a16:creationId xmlns:a16="http://schemas.microsoft.com/office/drawing/2014/main" id="{17095981-AE0B-4591-BD14-6EED8463E8EA}"/>
                </a:ext>
              </a:extLst>
            </p:cNvPr>
            <p:cNvSpPr/>
            <p:nvPr/>
          </p:nvSpPr>
          <p:spPr>
            <a:xfrm>
              <a:off x="-99768" y="1381248"/>
              <a:ext cx="1499308" cy="477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D23C4B"/>
                  </a:solidFill>
                </a:rPr>
                <a:t>论文背景介绍</a:t>
              </a:r>
            </a:p>
          </p:txBody>
        </p:sp>
        <p:sp>
          <p:nvSpPr>
            <p:cNvPr id="20" name="矩形 19">
              <a:extLst>
                <a:ext uri="{FF2B5EF4-FFF2-40B4-BE49-F238E27FC236}">
                  <a16:creationId xmlns:a16="http://schemas.microsoft.com/office/drawing/2014/main" id="{7A130452-A13A-4982-8CB8-1556343AC964}"/>
                </a:ext>
              </a:extLst>
            </p:cNvPr>
            <p:cNvSpPr/>
            <p:nvPr/>
          </p:nvSpPr>
          <p:spPr>
            <a:xfrm>
              <a:off x="-99769" y="2368982"/>
              <a:ext cx="1508834" cy="477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D23C4B"/>
                  </a:solidFill>
                  <a:latin typeface="微软雅黑" panose="020B0503020204020204" charset="-122"/>
                  <a:ea typeface="微软雅黑" panose="020B0503020204020204" charset="-122"/>
                </a:rPr>
                <a:t>论文方法介绍</a:t>
              </a:r>
            </a:p>
          </p:txBody>
        </p:sp>
        <p:sp>
          <p:nvSpPr>
            <p:cNvPr id="22" name="矩形 21">
              <a:extLst>
                <a:ext uri="{FF2B5EF4-FFF2-40B4-BE49-F238E27FC236}">
                  <a16:creationId xmlns:a16="http://schemas.microsoft.com/office/drawing/2014/main" id="{E5A3184C-DCDB-43DB-AC66-F3C2DB5A4D35}"/>
                </a:ext>
              </a:extLst>
            </p:cNvPr>
            <p:cNvSpPr/>
            <p:nvPr/>
          </p:nvSpPr>
          <p:spPr>
            <a:xfrm>
              <a:off x="-99767" y="3356716"/>
              <a:ext cx="1499308" cy="477520"/>
            </a:xfrm>
            <a:prstGeom prst="rect">
              <a:avLst/>
            </a:prstGeom>
            <a:solidFill>
              <a:srgbClr val="D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bg1"/>
                  </a:solidFill>
                  <a:latin typeface="微软雅黑" panose="020B0503020204020204" charset="-122"/>
                  <a:ea typeface="微软雅黑" panose="020B0503020204020204" charset="-122"/>
                </a:rPr>
                <a:t>改进方法</a:t>
              </a:r>
            </a:p>
          </p:txBody>
        </p:sp>
        <p:sp>
          <p:nvSpPr>
            <p:cNvPr id="23" name="矩形 22">
              <a:extLst>
                <a:ext uri="{FF2B5EF4-FFF2-40B4-BE49-F238E27FC236}">
                  <a16:creationId xmlns:a16="http://schemas.microsoft.com/office/drawing/2014/main" id="{B84CA749-01BD-4FB2-91EF-1A598BFB611D}"/>
                </a:ext>
              </a:extLst>
            </p:cNvPr>
            <p:cNvSpPr/>
            <p:nvPr/>
          </p:nvSpPr>
          <p:spPr>
            <a:xfrm>
              <a:off x="-99767" y="4344450"/>
              <a:ext cx="1499308" cy="477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D23C4B"/>
                  </a:solidFill>
                  <a:latin typeface="微软雅黑" panose="020B0503020204020204" charset="-122"/>
                  <a:ea typeface="微软雅黑" panose="020B0503020204020204" charset="-122"/>
                </a:rPr>
                <a:t>实验与结论</a:t>
              </a:r>
            </a:p>
          </p:txBody>
        </p:sp>
      </p:grpSp>
      <p:sp>
        <p:nvSpPr>
          <p:cNvPr id="32" name="矩形 31">
            <a:extLst>
              <a:ext uri="{FF2B5EF4-FFF2-40B4-BE49-F238E27FC236}">
                <a16:creationId xmlns:a16="http://schemas.microsoft.com/office/drawing/2014/main" id="{AD7D5FB7-6688-4E5E-83E9-6E02BA084FA1}"/>
              </a:ext>
            </a:extLst>
          </p:cNvPr>
          <p:cNvSpPr/>
          <p:nvPr/>
        </p:nvSpPr>
        <p:spPr>
          <a:xfrm>
            <a:off x="0" y="5715534"/>
            <a:ext cx="1399540" cy="477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098375" y="0"/>
            <a:ext cx="155331" cy="6858000"/>
          </a:xfrm>
          <a:prstGeom prst="rect">
            <a:avLst/>
          </a:prstGeom>
          <a:ln w="12700" cmpd="sng">
            <a:noFill/>
            <a:prstDash val="solid"/>
          </a:ln>
          <a:effectLst>
            <a:outerShdw blurRad="50800" dist="38100" dir="10800000" algn="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
        <p:nvSpPr>
          <p:cNvPr id="16" name="圆角矩形 5">
            <a:extLst>
              <a:ext uri="{FF2B5EF4-FFF2-40B4-BE49-F238E27FC236}">
                <a16:creationId xmlns:a16="http://schemas.microsoft.com/office/drawing/2014/main" id="{6A8EAA57-960F-4341-46B4-C9E1EFCEA0B1}"/>
              </a:ext>
            </a:extLst>
          </p:cNvPr>
          <p:cNvSpPr/>
          <p:nvPr/>
        </p:nvSpPr>
        <p:spPr>
          <a:xfrm>
            <a:off x="1749669" y="430823"/>
            <a:ext cx="4114800" cy="474785"/>
          </a:xfrm>
          <a:prstGeom prst="roundRect">
            <a:avLst/>
          </a:prstGeom>
          <a:solidFill>
            <a:srgbClr val="D23C4B"/>
          </a:solidFill>
        </p:spPr>
        <p:style>
          <a:lnRef idx="1">
            <a:schemeClr val="accent6"/>
          </a:lnRef>
          <a:fillRef idx="3">
            <a:schemeClr val="accent6"/>
          </a:fillRef>
          <a:effectRef idx="2">
            <a:schemeClr val="accent6"/>
          </a:effectRef>
          <a:fontRef idx="minor">
            <a:schemeClr val="lt1"/>
          </a:fontRef>
        </p:style>
        <p:txBody>
          <a:bodyPr rtlCol="0" anchor="ctr"/>
          <a:lstStyle/>
          <a:p>
            <a:r>
              <a:rPr lang="zh-CN" altLang="en-US" sz="2000" b="1" dirty="0"/>
              <a:t>一、</a:t>
            </a:r>
            <a:r>
              <a:rPr lang="en-US" altLang="zh-CN" sz="2000" b="1" dirty="0" err="1"/>
              <a:t>SEnet</a:t>
            </a:r>
            <a:endParaRPr lang="en-US" altLang="zh-CN" sz="2000" b="1" dirty="0"/>
          </a:p>
        </p:txBody>
      </p:sp>
      <p:sp>
        <p:nvSpPr>
          <p:cNvPr id="17" name="文本框 16">
            <a:extLst>
              <a:ext uri="{FF2B5EF4-FFF2-40B4-BE49-F238E27FC236}">
                <a16:creationId xmlns:a16="http://schemas.microsoft.com/office/drawing/2014/main" id="{4677AAB4-A9F0-4A7D-B471-F22D7C02B514}"/>
              </a:ext>
            </a:extLst>
          </p:cNvPr>
          <p:cNvSpPr txBox="1"/>
          <p:nvPr/>
        </p:nvSpPr>
        <p:spPr>
          <a:xfrm>
            <a:off x="1865170" y="1148332"/>
            <a:ext cx="9548174" cy="2677656"/>
          </a:xfrm>
          <a:prstGeom prst="rect">
            <a:avLst/>
          </a:prstGeom>
          <a:noFill/>
        </p:spPr>
        <p:txBody>
          <a:bodyPr wrap="square">
            <a:spAutoFit/>
          </a:bodyPr>
          <a:lstStyle/>
          <a:p>
            <a:pPr indent="457200" latinLnBrk="1"/>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在论文复现的改进中，使用了三种不同的注意力机制作用于特征提取阶段和生成行为特征与冗余特征阶段。</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indent="457200" latinLnBrk="1"/>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Squeeze-and-Excitation Networks</a:t>
            </a:r>
          </a:p>
          <a:p>
            <a:pPr indent="457200" latinLnBrk="1"/>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通道注意力机制</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indent="457200" latinLnBrk="1"/>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Squeeze</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：顺着空间维度进行特征压缩</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indent="457200" latinLnBrk="1"/>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Excitation</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：获得各通道权重</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W</a:t>
            </a:r>
          </a:p>
          <a:p>
            <a:pPr indent="457200" latinLnBrk="1"/>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Scale</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：将权重</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W</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与原始输入结合并输出</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文本框 25">
            <a:extLst>
              <a:ext uri="{FF2B5EF4-FFF2-40B4-BE49-F238E27FC236}">
                <a16:creationId xmlns:a16="http://schemas.microsoft.com/office/drawing/2014/main" id="{BF8BBA9B-329D-4146-93AD-1F4CDF74F593}"/>
              </a:ext>
            </a:extLst>
          </p:cNvPr>
          <p:cNvSpPr txBox="1"/>
          <p:nvPr/>
        </p:nvSpPr>
        <p:spPr>
          <a:xfrm>
            <a:off x="1965109" y="6273225"/>
            <a:ext cx="9745922" cy="584775"/>
          </a:xfrm>
          <a:prstGeom prst="rect">
            <a:avLst/>
          </a:prstGeom>
          <a:noFill/>
        </p:spPr>
        <p:txBody>
          <a:bodyPr wrap="square">
            <a:spAutoFit/>
          </a:bodyPr>
          <a:lstStyle/>
          <a:p>
            <a:r>
              <a:rPr lang="en-US" altLang="zh-CN" sz="1600" dirty="0">
                <a:solidFill>
                  <a:schemeClr val="bg1">
                    <a:lumMod val="65000"/>
                  </a:schemeClr>
                </a:solidFill>
              </a:rPr>
              <a:t>Hu J, Shen L, Sun G. Squeeze-and-excitation networks[C]//Proceedings of the IEEE conference on computer vision and pattern recognition. 2018: 7132-7141.</a:t>
            </a:r>
            <a:endParaRPr lang="zh-CN" altLang="en-US" sz="1600" dirty="0">
              <a:solidFill>
                <a:schemeClr val="bg1">
                  <a:lumMod val="65000"/>
                </a:schemeClr>
              </a:solidFill>
            </a:endParaRPr>
          </a:p>
        </p:txBody>
      </p:sp>
    </p:spTree>
    <p:extLst>
      <p:ext uri="{BB962C8B-B14F-4D97-AF65-F5344CB8AC3E}">
        <p14:creationId xmlns:p14="http://schemas.microsoft.com/office/powerpoint/2010/main" val="3924834065"/>
      </p:ext>
    </p:extLst>
  </p:cSld>
  <p:clrMapOvr>
    <a:masterClrMapping/>
  </p:clrMapOvr>
  <mc:AlternateContent xmlns:mc="http://schemas.openxmlformats.org/markup-compatibility/2006" xmlns:p14="http://schemas.microsoft.com/office/powerpoint/2010/main">
    <mc:Choice Requires="p14">
      <p:transition spd="slow" p14:dur="1250" advTm="845"/>
    </mc:Choice>
    <mc:Fallback xmlns="">
      <p:transition spd="slow" advTm="845"/>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FIRST_PUBLISH" val="1"/>
</p:tagLst>
</file>

<file path=ppt/tags/tag2.xml><?xml version="1.0" encoding="utf-8"?>
<p:tagLst xmlns:a="http://schemas.openxmlformats.org/drawingml/2006/main" xmlns:r="http://schemas.openxmlformats.org/officeDocument/2006/relationships" xmlns:p="http://schemas.openxmlformats.org/presentationml/2006/main">
  <p:tag name="TIMING" val="|0.3|1|0.2|0.2|0.2|0.2|0.3|0.3|0.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a:spAutoFit/>
      </a:bodyPr>
      <a:lstStyle>
        <a:defPPr indent="457200" algn="l">
          <a:defRPr sz="2400" dirty="0" smtClean="0">
            <a:latin typeface="Times New Roman" panose="02020603050405020304" pitchFamily="18" charset="0"/>
            <a:ea typeface="宋体" panose="02010600030101010101" pitchFamily="2" charset="-122"/>
            <a:cs typeface="Times New Roman" panose="02020603050405020304" pitchFamily="18"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rgbClr val="46A49B"/>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20940</TotalTime>
  <Words>1525</Words>
  <Application>Microsoft Office PowerPoint</Application>
  <PresentationFormat>宽屏</PresentationFormat>
  <Paragraphs>534</Paragraphs>
  <Slides>17</Slides>
  <Notes>17</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17</vt:i4>
      </vt:variant>
    </vt:vector>
  </HeadingPairs>
  <TitlesOfParts>
    <vt:vector size="28" baseType="lpstr">
      <vt:lpstr>思源黑体 CN Heavy</vt:lpstr>
      <vt:lpstr>微软雅黑</vt:lpstr>
      <vt:lpstr>Arial</vt:lpstr>
      <vt:lpstr>Times New Roman</vt:lpstr>
      <vt:lpstr>等线 Light</vt:lpstr>
      <vt:lpstr>Franklin Gothic Book</vt:lpstr>
      <vt:lpstr>宋体</vt:lpstr>
      <vt:lpstr>等线</vt:lpstr>
      <vt:lpstr>Franklin Gothic Medium</vt:lpstr>
      <vt:lpstr>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cby</dc:creator>
  <cp:lastModifiedBy>毓正 朱</cp:lastModifiedBy>
  <cp:revision>876</cp:revision>
  <dcterms:created xsi:type="dcterms:W3CDTF">2019-01-04T06:52:00Z</dcterms:created>
  <dcterms:modified xsi:type="dcterms:W3CDTF">2023-02-01T06:54:52Z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2052-11.1.0.9720</vt:lpwstr>
  </property>
</Properties>
</file>