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72" r:id="rId3"/>
    <p:sldId id="276" r:id="rId4"/>
    <p:sldId id="342" r:id="rId5"/>
    <p:sldId id="343" r:id="rId6"/>
    <p:sldId id="344" r:id="rId7"/>
    <p:sldId id="339" r:id="rId8"/>
    <p:sldId id="331" r:id="rId9"/>
    <p:sldId id="337" r:id="rId10"/>
    <p:sldId id="333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65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C37"/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710" autoAdjust="0"/>
  </p:normalViewPr>
  <p:slideViewPr>
    <p:cSldViewPr snapToGrid="0">
      <p:cViewPr varScale="1">
        <p:scale>
          <a:sx n="67" d="100"/>
          <a:sy n="67" d="100"/>
        </p:scale>
        <p:origin x="656" y="52"/>
      </p:cViewPr>
      <p:guideLst>
        <p:guide pos="2865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2022-12-10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477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088FBD-8B5D-4818-BBCF-F951CB44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2022-12-10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9F09E7-6842-4F67-8517-7C97FF60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1B22B6-C597-48AF-B31A-DADEBFD7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8F3095-932C-4CF3-A176-654E9A54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2022-12-10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AEAB60-ACC6-46CE-8F2C-4439B9D9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0481FA-EBA9-489B-A17C-6BC258C4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4CBCC54-3B90-45FE-9E7D-A2FA7EC9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2022-12-10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1AF554F-2FBD-4018-B9C5-DBA95222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5AD0406-CEC2-4D1E-AED4-75C9B4AC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:a16="http://schemas.microsoft.com/office/drawing/2014/main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2022-12-10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42DB78B0-2CA0-4099-80A6-00EEC46B7898}"/>
              </a:ext>
            </a:extLst>
          </p:cNvPr>
          <p:cNvSpPr txBox="1"/>
          <p:nvPr/>
        </p:nvSpPr>
        <p:spPr>
          <a:xfrm>
            <a:off x="4200525" y="3766251"/>
            <a:ext cx="752475" cy="5372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F95C709-BB18-4698-981C-1DFBAA85B12D}"/>
              </a:ext>
            </a:extLst>
          </p:cNvPr>
          <p:cNvSpPr txBox="1"/>
          <p:nvPr/>
        </p:nvSpPr>
        <p:spPr>
          <a:xfrm>
            <a:off x="2638425" y="3497613"/>
            <a:ext cx="752475" cy="5372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B89DB1E-2A37-43B2-BC52-75F490AA9096}"/>
              </a:ext>
            </a:extLst>
          </p:cNvPr>
          <p:cNvSpPr txBox="1"/>
          <p:nvPr/>
        </p:nvSpPr>
        <p:spPr>
          <a:xfrm>
            <a:off x="2790825" y="3650013"/>
            <a:ext cx="752475" cy="5372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EC4B7C3-F04F-45D3-BD9C-A8D1656F64D7}"/>
              </a:ext>
            </a:extLst>
          </p:cNvPr>
          <p:cNvSpPr txBox="1"/>
          <p:nvPr/>
        </p:nvSpPr>
        <p:spPr>
          <a:xfrm>
            <a:off x="5572125" y="3114675"/>
            <a:ext cx="752475" cy="5372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30B1FF-CB0A-47D4-9A6C-04AD4C283CE8}"/>
              </a:ext>
            </a:extLst>
          </p:cNvPr>
          <p:cNvSpPr txBox="1"/>
          <p:nvPr/>
        </p:nvSpPr>
        <p:spPr>
          <a:xfrm>
            <a:off x="1485900" y="1390649"/>
            <a:ext cx="9191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Attention Based Spatial-Temporal Graph Convolutional Networks for Traffic Flow Forecasting</a:t>
            </a:r>
          </a:p>
          <a:p>
            <a:pPr algn="ctr"/>
            <a:endParaRPr lang="en-US" altLang="zh-C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5EC93EE-BAED-4A75-BE75-FDA6BA8869E1}"/>
              </a:ext>
            </a:extLst>
          </p:cNvPr>
          <p:cNvSpPr/>
          <p:nvPr/>
        </p:nvSpPr>
        <p:spPr>
          <a:xfrm>
            <a:off x="5372100" y="4781550"/>
            <a:ext cx="5785369" cy="145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计算机科学与技术</a:t>
            </a:r>
            <a:r>
              <a:rPr kumimoji="1" lang="en-US" altLang="zh-CN" sz="3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班</a:t>
            </a:r>
            <a:r>
              <a:rPr kumimoji="1" lang="en-US" altLang="zh-CN" sz="3200" b="1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1"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赖俊龙</a:t>
            </a:r>
            <a:endParaRPr kumimoji="1" lang="en-US" altLang="zh-CN" sz="32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指导老师：马晓亮</a:t>
            </a:r>
            <a:endParaRPr kumimoji="1" lang="en-US" altLang="zh-CN" sz="32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80877B-65EF-BF40-15E1-C25E60EC6B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6157"/>
          <a:stretch/>
        </p:blipFill>
        <p:spPr bwMode="auto">
          <a:xfrm>
            <a:off x="-1317626" y="-129622"/>
            <a:ext cx="4775201" cy="225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3E0F0D5-1D51-3543-8DF8-DBE7FE5D27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157" y="2482827"/>
            <a:ext cx="7885111" cy="127002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984DA8D-F515-30AA-5528-D4CC2BFD434E}"/>
              </a:ext>
            </a:extLst>
          </p:cNvPr>
          <p:cNvSpPr txBox="1"/>
          <p:nvPr/>
        </p:nvSpPr>
        <p:spPr>
          <a:xfrm>
            <a:off x="5069681" y="3839646"/>
            <a:ext cx="20240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AAAI  2019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71"/>
    </mc:Choice>
    <mc:Fallback xmlns="">
      <p:transition spd="slow" advTm="2117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7FFDFA67-7934-4D0B-9E56-BF4D41D967B0}"/>
              </a:ext>
            </a:extLst>
          </p:cNvPr>
          <p:cNvSpPr txBox="1"/>
          <p:nvPr/>
        </p:nvSpPr>
        <p:spPr>
          <a:xfrm>
            <a:off x="4201070" y="3654741"/>
            <a:ext cx="585972" cy="5390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6A27F47-826D-4065-BD38-AF3367528646}"/>
              </a:ext>
            </a:extLst>
          </p:cNvPr>
          <p:cNvSpPr txBox="1"/>
          <p:nvPr/>
        </p:nvSpPr>
        <p:spPr>
          <a:xfrm>
            <a:off x="5570989" y="3115728"/>
            <a:ext cx="585972" cy="5390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065D625A-51CB-4A53-BFF1-CC3648588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8559" y="3476744"/>
            <a:ext cx="4482645" cy="973538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/>
              <a:t>Thanks.</a:t>
            </a:r>
            <a:br>
              <a:rPr lang="en-US" altLang="zh-CN"/>
            </a:br>
            <a:endParaRPr lang="zh-CN" altLang="en-US" sz="2400" b="0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8DA9174-7531-44D2-A31A-7D7C5485A549}"/>
              </a:ext>
            </a:extLst>
          </p:cNvPr>
          <p:cNvCxnSpPr>
            <a:cxnSpLocks/>
          </p:cNvCxnSpPr>
          <p:nvPr/>
        </p:nvCxnSpPr>
        <p:spPr>
          <a:xfrm>
            <a:off x="3444679" y="3195656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412C53F-09EC-8192-353E-B2892A3A31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824"/>
          <a:stretch/>
        </p:blipFill>
        <p:spPr bwMode="auto">
          <a:xfrm>
            <a:off x="3330574" y="241853"/>
            <a:ext cx="5537201" cy="277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17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ïṣľîde">
            <a:extLst>
              <a:ext uri="{FF2B5EF4-FFF2-40B4-BE49-F238E27FC236}">
                <a16:creationId xmlns:a16="http://schemas.microsoft.com/office/drawing/2014/main" id="{933B65FF-A272-4A69-9A01-92D7C77CF829}"/>
              </a:ext>
            </a:extLst>
          </p:cNvPr>
          <p:cNvGrpSpPr/>
          <p:nvPr/>
        </p:nvGrpSpPr>
        <p:grpSpPr>
          <a:xfrm>
            <a:off x="-930109" y="1051361"/>
            <a:ext cx="2490640" cy="4778319"/>
            <a:chOff x="-930109" y="1051361"/>
            <a:chExt cx="2490640" cy="4778319"/>
          </a:xfrm>
        </p:grpSpPr>
        <p:sp>
          <p:nvSpPr>
            <p:cNvPr id="27" name="îSľïďe">
              <a:extLst>
                <a:ext uri="{FF2B5EF4-FFF2-40B4-BE49-F238E27FC236}">
                  <a16:creationId xmlns:a16="http://schemas.microsoft.com/office/drawing/2014/main" id="{B19D50FC-1125-4ED9-B7D8-78BCBCE8C008}"/>
                </a:ext>
              </a:extLst>
            </p:cNvPr>
            <p:cNvSpPr/>
            <p:nvPr/>
          </p:nvSpPr>
          <p:spPr bwMode="auto">
            <a:xfrm rot="13500000">
              <a:off x="-930105" y="3969472"/>
              <a:ext cx="1860208" cy="1860208"/>
            </a:xfrm>
            <a:custGeom>
              <a:avLst/>
              <a:gdLst>
                <a:gd name="connsiteX0" fmla="*/ 0 w 2304255"/>
                <a:gd name="connsiteY0" fmla="*/ 0 h 2304255"/>
                <a:gd name="connsiteX1" fmla="*/ 2304255 w 2304255"/>
                <a:gd name="connsiteY1" fmla="*/ 2304255 h 2304255"/>
                <a:gd name="connsiteX2" fmla="*/ 0 w 2304255"/>
                <a:gd name="connsiteY2" fmla="*/ 2304255 h 2304255"/>
                <a:gd name="connsiteX3" fmla="*/ 0 w 2304255"/>
                <a:gd name="connsiteY3" fmla="*/ 0 h 230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55" h="2304255">
                  <a:moveTo>
                    <a:pt x="0" y="0"/>
                  </a:moveTo>
                  <a:lnTo>
                    <a:pt x="2304255" y="2304255"/>
                  </a:lnTo>
                  <a:lnTo>
                    <a:pt x="0" y="2304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ṡļîḍe">
              <a:extLst>
                <a:ext uri="{FF2B5EF4-FFF2-40B4-BE49-F238E27FC236}">
                  <a16:creationId xmlns:a16="http://schemas.microsoft.com/office/drawing/2014/main" id="{9361AAF3-CAD5-4F13-928C-BFE011AA4BDD}"/>
                </a:ext>
              </a:extLst>
            </p:cNvPr>
            <p:cNvSpPr/>
            <p:nvPr/>
          </p:nvSpPr>
          <p:spPr bwMode="auto">
            <a:xfrm rot="2700000">
              <a:off x="-930109" y="1051361"/>
              <a:ext cx="1860208" cy="1860208"/>
            </a:xfrm>
            <a:custGeom>
              <a:avLst/>
              <a:gdLst>
                <a:gd name="connsiteX0" fmla="*/ 0 w 1860208"/>
                <a:gd name="connsiteY0" fmla="*/ 0 h 1860208"/>
                <a:gd name="connsiteX1" fmla="*/ 1860208 w 1860208"/>
                <a:gd name="connsiteY1" fmla="*/ 0 h 1860208"/>
                <a:gd name="connsiteX2" fmla="*/ 1860208 w 1860208"/>
                <a:gd name="connsiteY2" fmla="*/ 1860208 h 186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0208" h="1860208">
                  <a:moveTo>
                    <a:pt x="0" y="0"/>
                  </a:moveTo>
                  <a:lnTo>
                    <a:pt x="1860208" y="0"/>
                  </a:lnTo>
                  <a:lnTo>
                    <a:pt x="1860208" y="1860208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9" name="ïŝ1ïḋe">
              <a:extLst>
                <a:ext uri="{FF2B5EF4-FFF2-40B4-BE49-F238E27FC236}">
                  <a16:creationId xmlns:a16="http://schemas.microsoft.com/office/drawing/2014/main" id="{97F43942-06F9-42D1-A7B5-43B69347F1AE}"/>
                </a:ext>
              </a:extLst>
            </p:cNvPr>
            <p:cNvSpPr/>
            <p:nvPr/>
          </p:nvSpPr>
          <p:spPr bwMode="auto">
            <a:xfrm rot="5400000">
              <a:off x="-780266" y="2648735"/>
              <a:ext cx="3121063" cy="1560531"/>
            </a:xfrm>
            <a:custGeom>
              <a:avLst/>
              <a:gdLst>
                <a:gd name="connsiteX0" fmla="*/ 2367656 w 4735313"/>
                <a:gd name="connsiteY0" fmla="*/ 0 h 2367656"/>
                <a:gd name="connsiteX1" fmla="*/ 4735313 w 4735313"/>
                <a:gd name="connsiteY1" fmla="*/ 2367656 h 2367656"/>
                <a:gd name="connsiteX2" fmla="*/ 3847062 w 4735313"/>
                <a:gd name="connsiteY2" fmla="*/ 2367656 h 2367656"/>
                <a:gd name="connsiteX3" fmla="*/ 2367656 w 4735313"/>
                <a:gd name="connsiteY3" fmla="*/ 888250 h 2367656"/>
                <a:gd name="connsiteX4" fmla="*/ 888250 w 4735313"/>
                <a:gd name="connsiteY4" fmla="*/ 2367656 h 2367656"/>
                <a:gd name="connsiteX5" fmla="*/ 0 w 4735313"/>
                <a:gd name="connsiteY5" fmla="*/ 2367656 h 2367656"/>
                <a:gd name="connsiteX6" fmla="*/ 2367656 w 4735313"/>
                <a:gd name="connsiteY6" fmla="*/ 0 h 236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5313" h="2367656">
                  <a:moveTo>
                    <a:pt x="2367656" y="0"/>
                  </a:moveTo>
                  <a:lnTo>
                    <a:pt x="4735313" y="2367656"/>
                  </a:lnTo>
                  <a:lnTo>
                    <a:pt x="3847062" y="2367656"/>
                  </a:lnTo>
                  <a:lnTo>
                    <a:pt x="2367656" y="888250"/>
                  </a:lnTo>
                  <a:lnTo>
                    <a:pt x="888250" y="2367656"/>
                  </a:lnTo>
                  <a:lnTo>
                    <a:pt x="0" y="2367656"/>
                  </a:lnTo>
                  <a:lnTo>
                    <a:pt x="2367656" y="0"/>
                  </a:lnTo>
                  <a:close/>
                </a:path>
              </a:pathLst>
            </a:custGeom>
            <a:solidFill>
              <a:schemeClr val="tx2">
                <a:alpha val="77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7" name="ïsḷíḑè">
            <a:extLst>
              <a:ext uri="{FF2B5EF4-FFF2-40B4-BE49-F238E27FC236}">
                <a16:creationId xmlns:a16="http://schemas.microsoft.com/office/drawing/2014/main" id="{4F1A39D8-7570-4901-A3E5-473DAAB733E1}"/>
              </a:ext>
            </a:extLst>
          </p:cNvPr>
          <p:cNvSpPr/>
          <p:nvPr/>
        </p:nvSpPr>
        <p:spPr>
          <a:xfrm>
            <a:off x="1047712" y="2969330"/>
            <a:ext cx="3742988" cy="923330"/>
          </a:xfrm>
          <a:prstGeom prst="rect">
            <a:avLst/>
          </a:prstGeom>
        </p:spPr>
        <p:txBody>
          <a:bodyPr wrap="square" anchor="ctr" anchorCtr="1">
            <a:normAutofit/>
          </a:bodyPr>
          <a:lstStyle/>
          <a:p>
            <a:pPr algn="r"/>
            <a:r>
              <a:rPr lang="zh-CN" altLang="en-US" sz="4400" b="1" spc="300">
                <a:solidFill>
                  <a:schemeClr val="tx2"/>
                </a:solidFill>
              </a:rPr>
              <a:t>目录</a:t>
            </a:r>
            <a:endParaRPr lang="en-US" altLang="zh-CN" sz="4400" b="1" spc="300" dirty="0">
              <a:solidFill>
                <a:schemeClr val="tx2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DF0F852-4460-A17E-B8C4-55B53B6B9A69}"/>
              </a:ext>
            </a:extLst>
          </p:cNvPr>
          <p:cNvGrpSpPr/>
          <p:nvPr/>
        </p:nvGrpSpPr>
        <p:grpSpPr>
          <a:xfrm>
            <a:off x="4243109" y="1753008"/>
            <a:ext cx="7796491" cy="3356592"/>
            <a:chOff x="4243109" y="2238783"/>
            <a:chExt cx="7796491" cy="3356592"/>
          </a:xfrm>
        </p:grpSpPr>
        <p:sp>
          <p:nvSpPr>
            <p:cNvPr id="10" name="íśľíḍé">
              <a:extLst>
                <a:ext uri="{FF2B5EF4-FFF2-40B4-BE49-F238E27FC236}">
                  <a16:creationId xmlns:a16="http://schemas.microsoft.com/office/drawing/2014/main" id="{1AB55A3F-C86D-41AF-8780-3FA466C759D8}"/>
                </a:ext>
              </a:extLst>
            </p:cNvPr>
            <p:cNvSpPr/>
            <p:nvPr/>
          </p:nvSpPr>
          <p:spPr>
            <a:xfrm>
              <a:off x="4252634" y="3995935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1" name="ïşḻíḋê">
              <a:extLst>
                <a:ext uri="{FF2B5EF4-FFF2-40B4-BE49-F238E27FC236}">
                  <a16:creationId xmlns:a16="http://schemas.microsoft.com/office/drawing/2014/main" id="{F0E5BC8E-4AA2-4FC6-AEDE-48B8FAA4B9AC}"/>
                </a:ext>
              </a:extLst>
            </p:cNvPr>
            <p:cNvSpPr/>
            <p:nvPr/>
          </p:nvSpPr>
          <p:spPr>
            <a:xfrm>
              <a:off x="4252634" y="3117359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2" name="isḻïḋé">
              <a:extLst>
                <a:ext uri="{FF2B5EF4-FFF2-40B4-BE49-F238E27FC236}">
                  <a16:creationId xmlns:a16="http://schemas.microsoft.com/office/drawing/2014/main" id="{C0451A36-F8F9-4E68-9C14-18681989F54C}"/>
                </a:ext>
              </a:extLst>
            </p:cNvPr>
            <p:cNvSpPr/>
            <p:nvPr/>
          </p:nvSpPr>
          <p:spPr>
            <a:xfrm>
              <a:off x="4252636" y="2238783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en-US" altLang="zh-CN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îṧļïďé">
              <a:extLst>
                <a:ext uri="{FF2B5EF4-FFF2-40B4-BE49-F238E27FC236}">
                  <a16:creationId xmlns:a16="http://schemas.microsoft.com/office/drawing/2014/main" id="{6C45C575-63D3-4FAE-AD19-9A503AADE65D}"/>
                </a:ext>
              </a:extLst>
            </p:cNvPr>
            <p:cNvSpPr txBox="1"/>
            <p:nvPr/>
          </p:nvSpPr>
          <p:spPr>
            <a:xfrm>
              <a:off x="4962524" y="2277176"/>
              <a:ext cx="7077076" cy="542690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r>
                <a:rPr lang="zh-CN" altLang="en-US" sz="2800" b="1"/>
                <a:t>研究背景</a:t>
              </a:r>
              <a:endParaRPr lang="zh-CN" altLang="en-US" sz="2800" b="1" dirty="0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E32E640-B6ED-4EFE-957A-AAD95DCF3AAB}"/>
                </a:ext>
              </a:extLst>
            </p:cNvPr>
            <p:cNvCxnSpPr/>
            <p:nvPr/>
          </p:nvCxnSpPr>
          <p:spPr>
            <a:xfrm>
              <a:off x="4960275" y="295695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9E2D5EA-51F3-4E72-84C3-3CE94BF2E84E}"/>
                </a:ext>
              </a:extLst>
            </p:cNvPr>
            <p:cNvCxnSpPr/>
            <p:nvPr/>
          </p:nvCxnSpPr>
          <p:spPr>
            <a:xfrm>
              <a:off x="4960275" y="387135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7836C54C-28CC-4860-AF9D-44ABB7440248}"/>
                </a:ext>
              </a:extLst>
            </p:cNvPr>
            <p:cNvCxnSpPr/>
            <p:nvPr/>
          </p:nvCxnSpPr>
          <p:spPr>
            <a:xfrm>
              <a:off x="4960275" y="4719075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îṧļïďé">
              <a:extLst>
                <a:ext uri="{FF2B5EF4-FFF2-40B4-BE49-F238E27FC236}">
                  <a16:creationId xmlns:a16="http://schemas.microsoft.com/office/drawing/2014/main" id="{2409FBBB-B637-45FA-845D-5A8876D36C5F}"/>
                </a:ext>
              </a:extLst>
            </p:cNvPr>
            <p:cNvSpPr txBox="1"/>
            <p:nvPr/>
          </p:nvSpPr>
          <p:spPr>
            <a:xfrm>
              <a:off x="4962525" y="3133330"/>
              <a:ext cx="4867276" cy="542690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r>
                <a:rPr lang="zh-CN" altLang="en-US" sz="2800" b="1"/>
                <a:t>论文复现</a:t>
              </a:r>
              <a:endParaRPr lang="zh-CN" altLang="en-US" sz="2800" b="1" dirty="0"/>
            </a:p>
          </p:txBody>
        </p:sp>
        <p:sp>
          <p:nvSpPr>
            <p:cNvPr id="18" name="îṧļïďé">
              <a:extLst>
                <a:ext uri="{FF2B5EF4-FFF2-40B4-BE49-F238E27FC236}">
                  <a16:creationId xmlns:a16="http://schemas.microsoft.com/office/drawing/2014/main" id="{E14662FD-0B78-4F4B-827B-DB2B41F2F18F}"/>
                </a:ext>
              </a:extLst>
            </p:cNvPr>
            <p:cNvSpPr txBox="1"/>
            <p:nvPr/>
          </p:nvSpPr>
          <p:spPr>
            <a:xfrm>
              <a:off x="4960275" y="4033344"/>
              <a:ext cx="6441150" cy="542690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r>
                <a:rPr lang="zh-CN" altLang="en-US" sz="2800" b="1"/>
                <a:t>论文改进</a:t>
              </a:r>
              <a:endParaRPr lang="zh-CN" altLang="en-US" sz="2800" b="1" dirty="0"/>
            </a:p>
          </p:txBody>
        </p:sp>
        <p:sp>
          <p:nvSpPr>
            <p:cNvPr id="2" name="îṡ1íḑé">
              <a:extLst>
                <a:ext uri="{FF2B5EF4-FFF2-40B4-BE49-F238E27FC236}">
                  <a16:creationId xmlns:a16="http://schemas.microsoft.com/office/drawing/2014/main" id="{A6974A5E-A106-EBEC-F739-1AE250B55303}"/>
                </a:ext>
              </a:extLst>
            </p:cNvPr>
            <p:cNvSpPr/>
            <p:nvPr/>
          </p:nvSpPr>
          <p:spPr>
            <a:xfrm>
              <a:off x="4243109" y="4874511"/>
              <a:ext cx="624349" cy="624349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BA6BE4C3-8A22-EBA2-7971-02C5BCA5FCB7}"/>
                </a:ext>
              </a:extLst>
            </p:cNvPr>
            <p:cNvCxnSpPr/>
            <p:nvPr/>
          </p:nvCxnSpPr>
          <p:spPr>
            <a:xfrm>
              <a:off x="4960275" y="5595375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îṧļïďé">
              <a:extLst>
                <a:ext uri="{FF2B5EF4-FFF2-40B4-BE49-F238E27FC236}">
                  <a16:creationId xmlns:a16="http://schemas.microsoft.com/office/drawing/2014/main" id="{1BF9E70E-B6F3-2826-D976-72514EDF126C}"/>
                </a:ext>
              </a:extLst>
            </p:cNvPr>
            <p:cNvSpPr txBox="1"/>
            <p:nvPr/>
          </p:nvSpPr>
          <p:spPr>
            <a:xfrm>
              <a:off x="4960275" y="4909644"/>
              <a:ext cx="6441150" cy="542690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r>
                <a:rPr lang="zh-CN" altLang="en-US" sz="2800" b="1"/>
                <a:t>实验总结</a:t>
              </a:r>
              <a:endParaRPr lang="zh-CN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781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49"/>
    </mc:Choice>
    <mc:Fallback xmlns="">
      <p:transition spd="slow" advTm="664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876" y="142875"/>
            <a:ext cx="10850563" cy="647286"/>
          </a:xfrm>
        </p:spPr>
        <p:txBody>
          <a:bodyPr>
            <a:normAutofit/>
          </a:bodyPr>
          <a:lstStyle/>
          <a:p>
            <a:r>
              <a:rPr lang="zh-CN" altLang="en-US" sz="3200" b="1"/>
              <a:t>研究背景</a:t>
            </a:r>
            <a:endParaRPr lang="zh-CN" altLang="en-US" sz="3200" dirty="0"/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9C557BBE-8246-422F-8CC1-40283B237B1D}"/>
              </a:ext>
            </a:extLst>
          </p:cNvPr>
          <p:cNvCxnSpPr>
            <a:cxnSpLocks/>
          </p:cNvCxnSpPr>
          <p:nvPr/>
        </p:nvCxnSpPr>
        <p:spPr>
          <a:xfrm>
            <a:off x="351876" y="849795"/>
            <a:ext cx="115055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B2211455-6638-401B-A268-6337BDDEF319}"/>
              </a:ext>
            </a:extLst>
          </p:cNvPr>
          <p:cNvSpPr txBox="1"/>
          <p:nvPr/>
        </p:nvSpPr>
        <p:spPr>
          <a:xfrm>
            <a:off x="10429874" y="224727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15EE3B35-3388-4311-8798-F34B81F233D1}"/>
              </a:ext>
            </a:extLst>
          </p:cNvPr>
          <p:cNvSpPr txBox="1"/>
          <p:nvPr/>
        </p:nvSpPr>
        <p:spPr>
          <a:xfrm>
            <a:off x="4591923" y="2411639"/>
            <a:ext cx="671425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800"/>
              <a:t>为解决交通拥堵、事故等问题，智能交通系统应运而生</a:t>
            </a:r>
            <a:endParaRPr lang="en-US" altLang="zh-CN" sz="2800"/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rgbClr val="FF0000"/>
                </a:solidFill>
              </a:rPr>
              <a:t>核心工作：实时准确地预测交通流</a:t>
            </a: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应用：规划出行路线、疏通交通阻塞等</a:t>
            </a:r>
            <a:endParaRPr lang="en-US" altLang="zh-CN" sz="280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/>
              <a:t>时空多元时间序列预测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F0EC61E-A44C-E1AC-DEAA-EBEC8EE569BD}"/>
              </a:ext>
            </a:extLst>
          </p:cNvPr>
          <p:cNvGrpSpPr/>
          <p:nvPr/>
        </p:nvGrpSpPr>
        <p:grpSpPr>
          <a:xfrm>
            <a:off x="-217656" y="3779583"/>
            <a:ext cx="5218282" cy="2754567"/>
            <a:chOff x="-522457" y="3246183"/>
            <a:chExt cx="6096000" cy="299428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8AAF4DF-2960-318A-2667-99068AE90CD9}"/>
                </a:ext>
              </a:extLst>
            </p:cNvPr>
            <p:cNvSpPr txBox="1"/>
            <p:nvPr/>
          </p:nvSpPr>
          <p:spPr>
            <a:xfrm>
              <a:off x="-522457" y="5871131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zh-CN" sz="18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图</a:t>
              </a:r>
              <a:r>
                <a:rPr lang="en-US" altLang="zh-CN" sz="18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  </a:t>
              </a:r>
              <a:r>
                <a:rPr lang="zh-CN" altLang="en-US" sz="18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交通流时空相关性</a:t>
              </a:r>
              <a:endParaRPr lang="zh-CN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942A70B-EABB-68A1-19B2-A6C4F3F49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757" y="3246183"/>
              <a:ext cx="4841571" cy="2624948"/>
            </a:xfrm>
            <a:prstGeom prst="rect">
              <a:avLst/>
            </a:prstGeom>
          </p:spPr>
        </p:pic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CCC84BF-24B0-1B71-6D99-C81B78EFBC8E}"/>
              </a:ext>
            </a:extLst>
          </p:cNvPr>
          <p:cNvGrpSpPr/>
          <p:nvPr/>
        </p:nvGrpSpPr>
        <p:grpSpPr>
          <a:xfrm>
            <a:off x="-94540" y="1037484"/>
            <a:ext cx="4438650" cy="2467716"/>
            <a:chOff x="-94540" y="1037484"/>
            <a:chExt cx="4438650" cy="2467716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DB72AC7-F334-4622-A46E-694679AB7279}"/>
                </a:ext>
              </a:extLst>
            </p:cNvPr>
            <p:cNvSpPr txBox="1"/>
            <p:nvPr/>
          </p:nvSpPr>
          <p:spPr>
            <a:xfrm>
              <a:off x="-94540" y="3246222"/>
              <a:ext cx="4438650" cy="2589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zh-CN" sz="18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图</a:t>
              </a:r>
              <a:r>
                <a:rPr lang="en-US" altLang="zh-CN" kern="1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18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18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交通流量图</a:t>
              </a:r>
              <a:endParaRPr lang="zh-CN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D150FEF0-87B1-C044-8684-F686267EEC7B}"/>
                </a:ext>
              </a:extLst>
            </p:cNvPr>
            <p:cNvGrpSpPr/>
            <p:nvPr/>
          </p:nvGrpSpPr>
          <p:grpSpPr>
            <a:xfrm>
              <a:off x="339963" y="1037484"/>
              <a:ext cx="3571806" cy="2188029"/>
              <a:chOff x="872653" y="1170834"/>
              <a:chExt cx="3571806" cy="2188029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63D3CE5B-28CD-8B5C-4ADA-BF8504A097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6800" y="1255602"/>
                <a:ext cx="3377659" cy="1969507"/>
              </a:xfrm>
              <a:prstGeom prst="rect">
                <a:avLst/>
              </a:prstGeom>
            </p:spPr>
          </p:pic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92F8457-8C86-EAFC-4070-9C7068E8D3A9}"/>
                  </a:ext>
                </a:extLst>
              </p:cNvPr>
              <p:cNvSpPr txBox="1"/>
              <p:nvPr/>
            </p:nvSpPr>
            <p:spPr>
              <a:xfrm rot="16200000">
                <a:off x="52270" y="1991217"/>
                <a:ext cx="19485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>
                    <a:latin typeface="宋体" panose="02010600030101010101" pitchFamily="2" charset="-122"/>
                    <a:ea typeface="宋体" panose="02010600030101010101" pitchFamily="2" charset="-122"/>
                  </a:rPr>
                  <a:t>车流量</a:t>
                </a:r>
                <a:r>
                  <a:rPr lang="en-US" altLang="zh-CN" sz="1400">
                    <a:latin typeface="宋体" panose="02010600030101010101" pitchFamily="2" charset="-122"/>
                    <a:ea typeface="宋体" panose="02010600030101010101" pitchFamily="2" charset="-122"/>
                  </a:rPr>
                  <a:t>/</a:t>
                </a:r>
                <a:r>
                  <a:rPr lang="zh-CN" altLang="en-US" sz="1400">
                    <a:latin typeface="宋体" panose="02010600030101010101" pitchFamily="2" charset="-122"/>
                    <a:ea typeface="宋体" panose="02010600030101010101" pitchFamily="2" charset="-122"/>
                  </a:rPr>
                  <a:t>台</a:t>
                </a: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C53C132-5E73-6410-8C25-997595C2C840}"/>
                  </a:ext>
                </a:extLst>
              </p:cNvPr>
              <p:cNvSpPr txBox="1"/>
              <p:nvPr/>
            </p:nvSpPr>
            <p:spPr>
              <a:xfrm>
                <a:off x="1876608" y="3051086"/>
                <a:ext cx="19485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>
                    <a:latin typeface="宋体" panose="02010600030101010101" pitchFamily="2" charset="-122"/>
                    <a:ea typeface="宋体" panose="02010600030101010101" pitchFamily="2" charset="-122"/>
                  </a:rPr>
                  <a:t>时间戳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642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443"/>
    </mc:Choice>
    <mc:Fallback xmlns="">
      <p:transition spd="slow" advTm="8944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876" y="142875"/>
            <a:ext cx="10850563" cy="647286"/>
          </a:xfrm>
        </p:spPr>
        <p:txBody>
          <a:bodyPr>
            <a:normAutofit/>
          </a:bodyPr>
          <a:lstStyle/>
          <a:p>
            <a:r>
              <a:rPr lang="zh-CN" altLang="en-US" sz="3200"/>
              <a:t>论文复现</a:t>
            </a:r>
            <a:endParaRPr lang="zh-CN" altLang="en-US" sz="3200" dirty="0"/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9C557BBE-8246-422F-8CC1-40283B237B1D}"/>
              </a:ext>
            </a:extLst>
          </p:cNvPr>
          <p:cNvCxnSpPr>
            <a:cxnSpLocks/>
          </p:cNvCxnSpPr>
          <p:nvPr/>
        </p:nvCxnSpPr>
        <p:spPr>
          <a:xfrm>
            <a:off x="351876" y="849795"/>
            <a:ext cx="115055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B2211455-6638-401B-A268-6337BDDEF319}"/>
              </a:ext>
            </a:extLst>
          </p:cNvPr>
          <p:cNvSpPr txBox="1"/>
          <p:nvPr/>
        </p:nvSpPr>
        <p:spPr>
          <a:xfrm>
            <a:off x="10429874" y="224727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F77C56D-D294-5ECA-C606-3859E7CC46F9}"/>
              </a:ext>
            </a:extLst>
          </p:cNvPr>
          <p:cNvGrpSpPr/>
          <p:nvPr/>
        </p:nvGrpSpPr>
        <p:grpSpPr>
          <a:xfrm>
            <a:off x="172720" y="1720767"/>
            <a:ext cx="4805680" cy="4668364"/>
            <a:chOff x="352066" y="1063542"/>
            <a:chExt cx="4805680" cy="4668364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2701F9F-5F64-2F86-77F6-377DD7A62B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48" r="4550" b="21808"/>
            <a:stretch/>
          </p:blipFill>
          <p:spPr>
            <a:xfrm>
              <a:off x="352066" y="1063542"/>
              <a:ext cx="4805680" cy="4304814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3F4AE2B-D2E7-0335-8065-6C205D1E91A2}"/>
                </a:ext>
              </a:extLst>
            </p:cNvPr>
            <p:cNvSpPr txBox="1"/>
            <p:nvPr/>
          </p:nvSpPr>
          <p:spPr>
            <a:xfrm>
              <a:off x="838199" y="5362574"/>
              <a:ext cx="37702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zh-CN" sz="18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图</a:t>
              </a:r>
              <a:r>
                <a:rPr lang="en-US" altLang="zh-CN" kern="1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18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The framework of ASTGCN</a:t>
              </a:r>
              <a:endParaRPr lang="zh-CN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F75E6492-549C-8420-0319-63CDB3EE448B}"/>
              </a:ext>
            </a:extLst>
          </p:cNvPr>
          <p:cNvGrpSpPr/>
          <p:nvPr/>
        </p:nvGrpSpPr>
        <p:grpSpPr>
          <a:xfrm>
            <a:off x="5204063" y="1664244"/>
            <a:ext cx="6318647" cy="4570482"/>
            <a:chOff x="5578713" y="1795689"/>
            <a:chExt cx="6318647" cy="4570482"/>
          </a:xfrm>
        </p:grpSpPr>
        <p:pic>
          <p:nvPicPr>
            <p:cNvPr id="96" name="图片 95">
              <a:extLst>
                <a:ext uri="{FF2B5EF4-FFF2-40B4-BE49-F238E27FC236}">
                  <a16:creationId xmlns:a16="http://schemas.microsoft.com/office/drawing/2014/main" id="{6E9AAEAA-D1E4-D52C-F00C-27643ED86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5987" y="2224586"/>
              <a:ext cx="5860663" cy="1199826"/>
            </a:xfrm>
            <a:prstGeom prst="rect">
              <a:avLst/>
            </a:prstGeom>
          </p:spPr>
        </p:pic>
        <p:pic>
          <p:nvPicPr>
            <p:cNvPr id="97" name="图片 96">
              <a:extLst>
                <a:ext uri="{FF2B5EF4-FFF2-40B4-BE49-F238E27FC236}">
                  <a16:creationId xmlns:a16="http://schemas.microsoft.com/office/drawing/2014/main" id="{B463029F-CB26-6FAB-32F6-E1A157AD1C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72"/>
            <a:stretch/>
          </p:blipFill>
          <p:spPr>
            <a:xfrm>
              <a:off x="5881190" y="3833795"/>
              <a:ext cx="5957535" cy="1103929"/>
            </a:xfrm>
            <a:prstGeom prst="rect">
              <a:avLst/>
            </a:prstGeom>
          </p:spPr>
        </p:pic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1DFD024E-A40E-224B-01EE-B32BDE9A5447}"/>
                </a:ext>
              </a:extLst>
            </p:cNvPr>
            <p:cNvSpPr txBox="1"/>
            <p:nvPr/>
          </p:nvSpPr>
          <p:spPr>
            <a:xfrm>
              <a:off x="5578713" y="1795689"/>
              <a:ext cx="6318647" cy="4570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sz="2400"/>
                <a:t>时间相关性：</a:t>
              </a:r>
              <a:endParaRPr lang="en-US" altLang="zh-CN" sz="2400"/>
            </a:p>
            <a:p>
              <a:pPr marL="457200" indent="-45720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endParaRPr lang="en-US" altLang="zh-CN" sz="2400"/>
            </a:p>
            <a:p>
              <a:pPr>
                <a:spcAft>
                  <a:spcPts val="1200"/>
                </a:spcAft>
              </a:pPr>
              <a:endParaRPr lang="en-US" altLang="zh-CN" sz="2400"/>
            </a:p>
            <a:p>
              <a:pPr marL="457200" indent="-45720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sz="2400"/>
                <a:t>空间相关性：</a:t>
              </a:r>
              <a:endParaRPr lang="en-US" altLang="zh-CN" sz="2400"/>
            </a:p>
            <a:p>
              <a:pPr marL="457200" indent="-45720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endParaRPr lang="en-US" altLang="zh-CN" sz="2400"/>
            </a:p>
            <a:p>
              <a:pPr marL="457200" indent="-45720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endParaRPr lang="en-US" altLang="zh-CN" sz="2400"/>
            </a:p>
            <a:p>
              <a:pPr marL="457200" indent="-457200">
                <a:spcBef>
                  <a:spcPts val="6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sz="2400"/>
                <a:t>稳定性：</a:t>
              </a:r>
              <a:endParaRPr lang="en-US" altLang="zh-CN" sz="2400"/>
            </a:p>
            <a:p>
              <a:pPr>
                <a:spcAft>
                  <a:spcPts val="1200"/>
                </a:spcAft>
              </a:pPr>
              <a:r>
                <a:rPr lang="en-US" altLang="zh-CN" sz="2400"/>
                <a:t>     </a:t>
              </a:r>
              <a:r>
                <a:rPr lang="zh-CN" altLang="en-US" sz="2400"/>
                <a:t>考虑最新流量、日流量、周流量，避免特殊性，保证时间序列的稳定性。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D92B0C2C-4D92-77AD-DC3E-0E01CBD6A7CC}"/>
              </a:ext>
            </a:extLst>
          </p:cNvPr>
          <p:cNvSpPr txBox="1"/>
          <p:nvPr/>
        </p:nvSpPr>
        <p:spPr>
          <a:xfrm>
            <a:off x="514350" y="952500"/>
            <a:ext cx="1371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000">
                <a:solidFill>
                  <a:srgbClr val="FF0000"/>
                </a:solidFill>
              </a:rPr>
              <a:t>论文开源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02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341"/>
    </mc:Choice>
    <mc:Fallback xmlns="">
      <p:transition spd="slow" advTm="8234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876" y="142875"/>
            <a:ext cx="10850563" cy="647286"/>
          </a:xfrm>
        </p:spPr>
        <p:txBody>
          <a:bodyPr>
            <a:normAutofit/>
          </a:bodyPr>
          <a:lstStyle/>
          <a:p>
            <a:r>
              <a:rPr lang="zh-CN" altLang="en-US" sz="3200"/>
              <a:t>论文复现</a:t>
            </a:r>
            <a:endParaRPr lang="zh-CN" altLang="en-US" sz="3200" dirty="0"/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9C557BBE-8246-422F-8CC1-40283B237B1D}"/>
              </a:ext>
            </a:extLst>
          </p:cNvPr>
          <p:cNvCxnSpPr>
            <a:cxnSpLocks/>
          </p:cNvCxnSpPr>
          <p:nvPr/>
        </p:nvCxnSpPr>
        <p:spPr>
          <a:xfrm>
            <a:off x="351876" y="849795"/>
            <a:ext cx="115055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B2211455-6638-401B-A268-6337BDDEF319}"/>
              </a:ext>
            </a:extLst>
          </p:cNvPr>
          <p:cNvSpPr txBox="1"/>
          <p:nvPr/>
        </p:nvSpPr>
        <p:spPr>
          <a:xfrm>
            <a:off x="10429874" y="224727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F77C56D-D294-5ECA-C606-3859E7CC46F9}"/>
              </a:ext>
            </a:extLst>
          </p:cNvPr>
          <p:cNvGrpSpPr/>
          <p:nvPr/>
        </p:nvGrpSpPr>
        <p:grpSpPr>
          <a:xfrm>
            <a:off x="172720" y="1720767"/>
            <a:ext cx="4805680" cy="4668364"/>
            <a:chOff x="352066" y="1063542"/>
            <a:chExt cx="4805680" cy="4668364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2701F9F-5F64-2F86-77F6-377DD7A62B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48" r="4550" b="21808"/>
            <a:stretch/>
          </p:blipFill>
          <p:spPr>
            <a:xfrm>
              <a:off x="352066" y="1063542"/>
              <a:ext cx="4805680" cy="4304814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3F4AE2B-D2E7-0335-8065-6C205D1E91A2}"/>
                </a:ext>
              </a:extLst>
            </p:cNvPr>
            <p:cNvSpPr txBox="1"/>
            <p:nvPr/>
          </p:nvSpPr>
          <p:spPr>
            <a:xfrm>
              <a:off x="838199" y="5362574"/>
              <a:ext cx="37702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zh-CN" sz="18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图</a:t>
              </a:r>
              <a:r>
                <a:rPr lang="en-US" altLang="zh-CN" kern="1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18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The framework of ASTGCN</a:t>
              </a:r>
              <a:endParaRPr lang="zh-CN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8" name="文本框 97">
            <a:extLst>
              <a:ext uri="{FF2B5EF4-FFF2-40B4-BE49-F238E27FC236}">
                <a16:creationId xmlns:a16="http://schemas.microsoft.com/office/drawing/2014/main" id="{1DFD024E-A40E-224B-01EE-B32BDE9A5447}"/>
              </a:ext>
            </a:extLst>
          </p:cNvPr>
          <p:cNvSpPr txBox="1"/>
          <p:nvPr/>
        </p:nvSpPr>
        <p:spPr>
          <a:xfrm>
            <a:off x="5356463" y="2445294"/>
            <a:ext cx="63186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/>
              <a:t>优点：</a:t>
            </a:r>
            <a:endParaRPr lang="en-US" altLang="zh-CN" sz="2400"/>
          </a:p>
          <a:p>
            <a:r>
              <a:rPr lang="en-US" altLang="zh-CN" sz="2400"/>
              <a:t>    1. </a:t>
            </a:r>
            <a:r>
              <a:rPr lang="zh-CN" altLang="en-US" sz="2400"/>
              <a:t>自适应图卷积，邻接矩阵通过样本自动学习。</a:t>
            </a:r>
            <a:endParaRPr lang="en-US" altLang="zh-CN" sz="2400"/>
          </a:p>
          <a:p>
            <a:r>
              <a:rPr lang="en-US" altLang="zh-CN" sz="2400"/>
              <a:t>    2. </a:t>
            </a:r>
            <a:r>
              <a:rPr lang="zh-CN" altLang="en-US" sz="2400"/>
              <a:t>堆叠多个</a:t>
            </a:r>
            <a:r>
              <a:rPr lang="en-US" altLang="zh-CN" sz="2400"/>
              <a:t>ST block</a:t>
            </a:r>
            <a:r>
              <a:rPr lang="zh-CN" altLang="en-US" sz="2400"/>
              <a:t>获得全局与局部特征。   </a:t>
            </a:r>
            <a:endParaRPr lang="en-US" altLang="zh-CN" sz="2400"/>
          </a:p>
          <a:p>
            <a:r>
              <a:rPr lang="en-US" altLang="zh-CN" sz="2400"/>
              <a:t>    3. </a:t>
            </a:r>
            <a:r>
              <a:rPr lang="zh-CN" altLang="en-US" sz="2400"/>
              <a:t>考虑了交通流的稳定性。</a:t>
            </a:r>
            <a:endParaRPr lang="en-US" altLang="zh-CN" sz="240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/>
              <a:t>缺点：</a:t>
            </a:r>
            <a:endParaRPr lang="en-US" altLang="zh-CN" sz="240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/>
              <a:t>    1. </a:t>
            </a:r>
            <a:r>
              <a:rPr lang="zh-CN" altLang="en-US" sz="2400"/>
              <a:t>时间相关性没有考虑到时间的先后顺序。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96128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865"/>
    </mc:Choice>
    <mc:Fallback xmlns="">
      <p:transition spd="slow" advTm="6586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876" y="142875"/>
            <a:ext cx="10850563" cy="647286"/>
          </a:xfrm>
        </p:spPr>
        <p:txBody>
          <a:bodyPr>
            <a:normAutofit/>
          </a:bodyPr>
          <a:lstStyle/>
          <a:p>
            <a:r>
              <a:rPr lang="zh-CN" altLang="en-US" sz="3200"/>
              <a:t>论文改进</a:t>
            </a:r>
            <a:endParaRPr lang="zh-CN" altLang="en-US" sz="3200" dirty="0"/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9C557BBE-8246-422F-8CC1-40283B237B1D}"/>
              </a:ext>
            </a:extLst>
          </p:cNvPr>
          <p:cNvCxnSpPr>
            <a:cxnSpLocks/>
          </p:cNvCxnSpPr>
          <p:nvPr/>
        </p:nvCxnSpPr>
        <p:spPr>
          <a:xfrm>
            <a:off x="351876" y="849795"/>
            <a:ext cx="115055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B2211455-6638-401B-A268-6337BDDEF319}"/>
              </a:ext>
            </a:extLst>
          </p:cNvPr>
          <p:cNvSpPr txBox="1"/>
          <p:nvPr/>
        </p:nvSpPr>
        <p:spPr>
          <a:xfrm>
            <a:off x="10429874" y="224727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1DFD024E-A40E-224B-01EE-B32BDE9A5447}"/>
              </a:ext>
            </a:extLst>
          </p:cNvPr>
          <p:cNvSpPr txBox="1"/>
          <p:nvPr/>
        </p:nvSpPr>
        <p:spPr>
          <a:xfrm>
            <a:off x="470138" y="1330869"/>
            <a:ext cx="631864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/>
              <a:t>改进：</a:t>
            </a:r>
            <a:endParaRPr lang="en-US" altLang="zh-CN" sz="2400"/>
          </a:p>
          <a:p>
            <a:pPr>
              <a:spcAft>
                <a:spcPts val="1200"/>
              </a:spcAft>
            </a:pPr>
            <a:r>
              <a:rPr lang="en-US" altLang="zh-CN" sz="2400"/>
              <a:t>    1. </a:t>
            </a:r>
            <a:r>
              <a:rPr lang="zh-CN" altLang="en-US" sz="2400"/>
              <a:t>时间相关性：</a:t>
            </a:r>
            <a:endParaRPr lang="en-US" altLang="zh-CN" sz="2400"/>
          </a:p>
          <a:p>
            <a:r>
              <a:rPr lang="en-US" altLang="zh-CN" sz="2400"/>
              <a:t>     </a:t>
            </a:r>
            <a:r>
              <a:rPr lang="zh-CN" altLang="en-US" sz="2400"/>
              <a:t>思路一：</a:t>
            </a:r>
            <a:r>
              <a:rPr lang="en-US" altLang="zh-CN" sz="2400"/>
              <a:t>Attention</a:t>
            </a:r>
            <a:r>
              <a:rPr lang="zh-CN" altLang="en-US" sz="2400"/>
              <a:t>机制 </a:t>
            </a:r>
            <a:r>
              <a:rPr lang="en-US" altLang="zh-CN" sz="2400">
                <a:sym typeface="Wingdings" panose="05000000000000000000" pitchFamily="2" charset="2"/>
              </a:rPr>
              <a:t> RNN</a:t>
            </a:r>
            <a:r>
              <a:rPr lang="zh-CN" altLang="en-US" sz="2400">
                <a:sym typeface="Wingdings" panose="05000000000000000000" pitchFamily="2" charset="2"/>
              </a:rPr>
              <a:t>（</a:t>
            </a:r>
            <a:r>
              <a:rPr lang="zh-CN" altLang="en-US" sz="2400">
                <a:solidFill>
                  <a:srgbClr val="FF0000"/>
                </a:solidFill>
                <a:sym typeface="Wingdings" panose="05000000000000000000" pitchFamily="2" charset="2"/>
              </a:rPr>
              <a:t>实现</a:t>
            </a:r>
            <a:r>
              <a:rPr lang="zh-CN" altLang="en-US" sz="2400">
                <a:sym typeface="Wingdings" panose="05000000000000000000" pitchFamily="2" charset="2"/>
              </a:rPr>
              <a:t>）</a:t>
            </a:r>
            <a:endParaRPr lang="en-US" altLang="zh-CN" sz="2400">
              <a:sym typeface="Wingdings" panose="05000000000000000000" pitchFamily="2" charset="2"/>
            </a:endParaRPr>
          </a:p>
          <a:p>
            <a:pPr>
              <a:spcAft>
                <a:spcPts val="1200"/>
              </a:spcAft>
            </a:pPr>
            <a:r>
              <a:rPr lang="en-US" altLang="zh-CN" sz="2400">
                <a:sym typeface="Wingdings" panose="05000000000000000000" pitchFamily="2" charset="2"/>
              </a:rPr>
              <a:t>     </a:t>
            </a:r>
            <a:r>
              <a:rPr lang="zh-CN" altLang="en-US" sz="2400">
                <a:sym typeface="Wingdings" panose="05000000000000000000" pitchFamily="2" charset="2"/>
              </a:rPr>
              <a:t>思路二：</a:t>
            </a:r>
            <a:r>
              <a:rPr lang="en-US" altLang="zh-CN" sz="2400"/>
              <a:t>Attention</a:t>
            </a:r>
            <a:r>
              <a:rPr lang="zh-CN" altLang="en-US" sz="2400"/>
              <a:t>机制  </a:t>
            </a:r>
            <a:r>
              <a:rPr lang="en-US" altLang="zh-CN" sz="2400">
                <a:sym typeface="Wingdings" panose="05000000000000000000" pitchFamily="2" charset="2"/>
              </a:rPr>
              <a:t> </a:t>
            </a:r>
            <a:r>
              <a:rPr lang="zh-CN" altLang="en-US" sz="2400"/>
              <a:t> 加入</a:t>
            </a:r>
            <a:r>
              <a:rPr lang="en-US" altLang="zh-CN" sz="2400">
                <a:sym typeface="Wingdings" panose="05000000000000000000" pitchFamily="2" charset="2"/>
              </a:rPr>
              <a:t>mask</a:t>
            </a:r>
            <a:r>
              <a:rPr lang="zh-CN" altLang="en-US" sz="2400">
                <a:sym typeface="Wingdings" panose="05000000000000000000" pitchFamily="2" charset="2"/>
              </a:rPr>
              <a:t>机制</a:t>
            </a:r>
            <a:r>
              <a:rPr lang="en-US" altLang="zh-CN" sz="2400"/>
              <a:t>    </a:t>
            </a:r>
          </a:p>
          <a:p>
            <a:pPr>
              <a:spcAft>
                <a:spcPts val="1200"/>
              </a:spcAft>
            </a:pPr>
            <a:r>
              <a:rPr lang="en-US" altLang="zh-CN" sz="2400"/>
              <a:t>   2.</a:t>
            </a:r>
            <a:r>
              <a:rPr lang="zh-CN" altLang="en-US" sz="2400"/>
              <a:t>思路：稳定性 </a:t>
            </a:r>
            <a:r>
              <a:rPr lang="en-US" altLang="zh-CN" sz="2400">
                <a:sym typeface="Wingdings" panose="05000000000000000000" pitchFamily="2" charset="2"/>
              </a:rPr>
              <a:t> </a:t>
            </a:r>
            <a:r>
              <a:rPr lang="zh-CN" altLang="en-US" sz="2400"/>
              <a:t>周期性 </a:t>
            </a:r>
            <a:endParaRPr lang="en-US" altLang="zh-CN" sz="2400"/>
          </a:p>
          <a:p>
            <a:pPr>
              <a:spcAft>
                <a:spcPts val="1200"/>
              </a:spcAft>
            </a:pPr>
            <a:r>
              <a:rPr lang="en-US" altLang="zh-CN" sz="2400"/>
              <a:t>     ASTGCN</a:t>
            </a:r>
            <a:r>
              <a:rPr lang="zh-CN" altLang="en-US" sz="2400"/>
              <a:t>考虑流量稳定性，换个思路，考虑流量的周期性。</a:t>
            </a:r>
            <a:endParaRPr lang="en-US" altLang="zh-CN" sz="240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66EFAD9-AC01-21A9-DE2C-734FEF2737A4}"/>
              </a:ext>
            </a:extLst>
          </p:cNvPr>
          <p:cNvGrpSpPr/>
          <p:nvPr/>
        </p:nvGrpSpPr>
        <p:grpSpPr>
          <a:xfrm>
            <a:off x="702186" y="4323339"/>
            <a:ext cx="6213249" cy="2391786"/>
            <a:chOff x="5777157" y="1837237"/>
            <a:chExt cx="6213249" cy="239178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1D3A9EC-3C2C-0267-81ED-ACAAC1DD1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86697" y="1837237"/>
              <a:ext cx="6103709" cy="2073750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45E8179-B08C-56B4-E604-714D0B8E6268}"/>
                </a:ext>
              </a:extLst>
            </p:cNvPr>
            <p:cNvSpPr txBox="1"/>
            <p:nvPr/>
          </p:nvSpPr>
          <p:spPr>
            <a:xfrm>
              <a:off x="5777157" y="3859691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zh-CN" sz="18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图</a:t>
              </a:r>
              <a:r>
                <a:rPr lang="en-US" altLang="zh-CN" kern="1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r>
                <a:rPr lang="en-US" altLang="zh-CN" sz="18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18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交通流周期性</a:t>
              </a:r>
              <a:endParaRPr lang="zh-CN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9450EA57-5EBA-B934-B84F-CF6256CEB813}"/>
              </a:ext>
            </a:extLst>
          </p:cNvPr>
          <p:cNvSpPr txBox="1"/>
          <p:nvPr/>
        </p:nvSpPr>
        <p:spPr>
          <a:xfrm>
            <a:off x="6994764" y="2511969"/>
            <a:ext cx="493053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400"/>
              <a:t>总结：</a:t>
            </a:r>
            <a:endParaRPr lang="en-US" altLang="zh-CN" sz="2400"/>
          </a:p>
          <a:p>
            <a:pPr>
              <a:spcAft>
                <a:spcPts val="1200"/>
              </a:spcAft>
            </a:pPr>
            <a:r>
              <a:rPr lang="en-US" altLang="zh-CN" sz="2400"/>
              <a:t>    1. </a:t>
            </a:r>
            <a:r>
              <a:rPr lang="zh-CN" altLang="en-US" sz="2400"/>
              <a:t>空间相关性：注意力图卷积</a:t>
            </a:r>
            <a:endParaRPr lang="en-US" altLang="zh-CN" sz="2400"/>
          </a:p>
          <a:p>
            <a:r>
              <a:rPr lang="en-US" altLang="zh-CN" sz="2400"/>
              <a:t>    2. </a:t>
            </a:r>
            <a:r>
              <a:rPr lang="zh-CN" altLang="en-US" sz="2400"/>
              <a:t>时间相关性：</a:t>
            </a:r>
            <a:r>
              <a:rPr lang="en-US" altLang="zh-CN" sz="2400"/>
              <a:t>GRU</a:t>
            </a:r>
          </a:p>
          <a:p>
            <a:pPr>
              <a:spcBef>
                <a:spcPts val="1200"/>
              </a:spcBef>
            </a:pPr>
            <a:r>
              <a:rPr lang="en-US" altLang="zh-CN" sz="2400"/>
              <a:t>    3. </a:t>
            </a:r>
            <a:r>
              <a:rPr lang="zh-CN" altLang="en-US" sz="2400"/>
              <a:t>周期性：全连接</a:t>
            </a:r>
          </a:p>
          <a:p>
            <a:pPr>
              <a:spcBef>
                <a:spcPts val="1200"/>
              </a:spcBef>
            </a:pPr>
            <a:r>
              <a:rPr lang="en-US" altLang="zh-CN" sz="2400"/>
              <a:t>    4. </a:t>
            </a:r>
            <a:r>
              <a:rPr lang="zh-CN" altLang="en-US" sz="2400"/>
              <a:t>模型：</a:t>
            </a:r>
            <a:r>
              <a:rPr lang="en-US" altLang="zh-CN" sz="2400">
                <a:solidFill>
                  <a:srgbClr val="FF0000"/>
                </a:solidFill>
              </a:rPr>
              <a:t> MRSTAN</a:t>
            </a:r>
            <a:endParaRPr lang="en-US" altLang="zh-CN" sz="2400"/>
          </a:p>
          <a:p>
            <a:pPr>
              <a:spcBef>
                <a:spcPts val="1200"/>
              </a:spcBef>
            </a:pPr>
            <a:r>
              <a:rPr lang="zh-CN" altLang="en-US" sz="2400">
                <a:solidFill>
                  <a:srgbClr val="FF0000"/>
                </a:solidFill>
              </a:rPr>
              <a:t>        多分辨率时空注意力网络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44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118"/>
    </mc:Choice>
    <mc:Fallback xmlns="">
      <p:transition spd="slow" advTm="2811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9C557BBE-8246-422F-8CC1-40283B237B1D}"/>
              </a:ext>
            </a:extLst>
          </p:cNvPr>
          <p:cNvCxnSpPr>
            <a:cxnSpLocks/>
          </p:cNvCxnSpPr>
          <p:nvPr/>
        </p:nvCxnSpPr>
        <p:spPr>
          <a:xfrm>
            <a:off x="351876" y="849795"/>
            <a:ext cx="115055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B2211455-6638-401B-A268-6337BDDEF319}"/>
              </a:ext>
            </a:extLst>
          </p:cNvPr>
          <p:cNvSpPr txBox="1"/>
          <p:nvPr/>
        </p:nvSpPr>
        <p:spPr>
          <a:xfrm>
            <a:off x="10429874" y="224727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7F23F25-D6A7-49F6-87F0-9163ADD196E3}"/>
              </a:ext>
            </a:extLst>
          </p:cNvPr>
          <p:cNvSpPr txBox="1"/>
          <p:nvPr/>
        </p:nvSpPr>
        <p:spPr>
          <a:xfrm>
            <a:off x="0" y="1488746"/>
            <a:ext cx="113543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32000"/>
            <a:r>
              <a:rPr lang="zh-CN" altLang="en-US" sz="3200"/>
              <a:t>模型包括空间注意力模块、循环神经网络模块、融合模块。</a:t>
            </a:r>
            <a:endParaRPr lang="en-US" altLang="zh-CN" sz="320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32E2C4B-975A-DB81-2D22-FA677F9C2ABB}"/>
              </a:ext>
            </a:extLst>
          </p:cNvPr>
          <p:cNvGrpSpPr/>
          <p:nvPr/>
        </p:nvGrpSpPr>
        <p:grpSpPr>
          <a:xfrm>
            <a:off x="1620362" y="2380685"/>
            <a:ext cx="8418988" cy="4183628"/>
            <a:chOff x="1477487" y="2333060"/>
            <a:chExt cx="8418988" cy="4183628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B2562F2-76FF-E1FF-1D7A-6C5ED8BE0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7487" y="2333060"/>
              <a:ext cx="8418988" cy="3756744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EF0AAAE-C2E0-D7FD-112B-B512DF174CE7}"/>
                </a:ext>
              </a:extLst>
            </p:cNvPr>
            <p:cNvSpPr txBox="1"/>
            <p:nvPr/>
          </p:nvSpPr>
          <p:spPr>
            <a:xfrm>
              <a:off x="2626236" y="6147356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zh-CN" sz="18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图</a:t>
              </a:r>
              <a:r>
                <a:rPr lang="en-US" altLang="zh-CN" sz="18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  MRSTAN </a:t>
              </a:r>
              <a:r>
                <a:rPr lang="zh-CN" altLang="en-US" sz="18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总体框架</a:t>
              </a:r>
              <a:endParaRPr lang="zh-CN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标题 1">
            <a:extLst>
              <a:ext uri="{FF2B5EF4-FFF2-40B4-BE49-F238E27FC236}">
                <a16:creationId xmlns:a16="http://schemas.microsoft.com/office/drawing/2014/main" id="{BC8DB864-C7DB-AE4C-C91A-D5986089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876" y="142875"/>
            <a:ext cx="10850563" cy="647286"/>
          </a:xfrm>
        </p:spPr>
        <p:txBody>
          <a:bodyPr>
            <a:normAutofit/>
          </a:bodyPr>
          <a:lstStyle/>
          <a:p>
            <a:r>
              <a:rPr lang="zh-CN" altLang="en-US" sz="3200"/>
              <a:t>论文改进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92167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9C557BBE-8246-422F-8CC1-40283B237B1D}"/>
              </a:ext>
            </a:extLst>
          </p:cNvPr>
          <p:cNvCxnSpPr>
            <a:cxnSpLocks/>
          </p:cNvCxnSpPr>
          <p:nvPr/>
        </p:nvCxnSpPr>
        <p:spPr>
          <a:xfrm>
            <a:off x="351876" y="849795"/>
            <a:ext cx="115055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B2211455-6638-401B-A268-6337BDDEF319}"/>
              </a:ext>
            </a:extLst>
          </p:cNvPr>
          <p:cNvSpPr txBox="1"/>
          <p:nvPr/>
        </p:nvSpPr>
        <p:spPr>
          <a:xfrm>
            <a:off x="10429874" y="224727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CEDCAD7-AA13-4E50-AF0A-F1DD761D5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637855"/>
              </p:ext>
            </p:extLst>
          </p:nvPr>
        </p:nvGraphicFramePr>
        <p:xfrm>
          <a:off x="2107405" y="3011826"/>
          <a:ext cx="7608094" cy="159105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804366">
                  <a:extLst>
                    <a:ext uri="{9D8B030D-6E8A-4147-A177-3AD203B41FA5}">
                      <a16:colId xmlns:a16="http://schemas.microsoft.com/office/drawing/2014/main" val="1097758459"/>
                    </a:ext>
                  </a:extLst>
                </a:gridCol>
                <a:gridCol w="967288">
                  <a:extLst>
                    <a:ext uri="{9D8B030D-6E8A-4147-A177-3AD203B41FA5}">
                      <a16:colId xmlns:a16="http://schemas.microsoft.com/office/drawing/2014/main" val="2700270524"/>
                    </a:ext>
                  </a:extLst>
                </a:gridCol>
                <a:gridCol w="967288">
                  <a:extLst>
                    <a:ext uri="{9D8B030D-6E8A-4147-A177-3AD203B41FA5}">
                      <a16:colId xmlns:a16="http://schemas.microsoft.com/office/drawing/2014/main" val="1392896464"/>
                    </a:ext>
                  </a:extLst>
                </a:gridCol>
                <a:gridCol w="967288">
                  <a:extLst>
                    <a:ext uri="{9D8B030D-6E8A-4147-A177-3AD203B41FA5}">
                      <a16:colId xmlns:a16="http://schemas.microsoft.com/office/drawing/2014/main" val="453097332"/>
                    </a:ext>
                  </a:extLst>
                </a:gridCol>
                <a:gridCol w="967288">
                  <a:extLst>
                    <a:ext uri="{9D8B030D-6E8A-4147-A177-3AD203B41FA5}">
                      <a16:colId xmlns:a16="http://schemas.microsoft.com/office/drawing/2014/main" val="2888776789"/>
                    </a:ext>
                  </a:extLst>
                </a:gridCol>
                <a:gridCol w="967288">
                  <a:extLst>
                    <a:ext uri="{9D8B030D-6E8A-4147-A177-3AD203B41FA5}">
                      <a16:colId xmlns:a16="http://schemas.microsoft.com/office/drawing/2014/main" val="3971950144"/>
                    </a:ext>
                  </a:extLst>
                </a:gridCol>
                <a:gridCol w="967288">
                  <a:extLst>
                    <a:ext uri="{9D8B030D-6E8A-4147-A177-3AD203B41FA5}">
                      <a16:colId xmlns:a16="http://schemas.microsoft.com/office/drawing/2014/main" val="2911062804"/>
                    </a:ext>
                  </a:extLst>
                </a:gridCol>
              </a:tblGrid>
              <a:tr h="359088">
                <a:tc rowSpan="2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Methods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PeMS-04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PeMS-08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649888"/>
                  </a:ext>
                </a:extLst>
              </a:tr>
              <a:tr h="3590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27049"/>
                  </a:ext>
                </a:extLst>
              </a:tr>
              <a:tr h="35908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ASTGCN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21.16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33.18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15.12%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18.22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28.44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11.49%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55564371"/>
                  </a:ext>
                </a:extLst>
              </a:tr>
              <a:tr h="35908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MRSTAN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18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20.45</a:t>
                      </a:r>
                      <a:endParaRPr lang="zh-CN" sz="18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18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32.38</a:t>
                      </a:r>
                      <a:endParaRPr lang="zh-CN" sz="18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18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13.29%</a:t>
                      </a:r>
                      <a:endParaRPr lang="zh-CN" sz="18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18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16.38</a:t>
                      </a:r>
                      <a:endParaRPr lang="zh-CN" sz="18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18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25.60</a:t>
                      </a:r>
                      <a:endParaRPr lang="zh-CN" sz="18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1800" u="none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10.85%</a:t>
                      </a:r>
                      <a:endParaRPr lang="zh-CN" sz="1800" u="none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959829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4EF69FCD-E4CF-4A4F-97D6-12C33EF96C0C}"/>
              </a:ext>
            </a:extLst>
          </p:cNvPr>
          <p:cNvSpPr/>
          <p:nvPr/>
        </p:nvSpPr>
        <p:spPr>
          <a:xfrm>
            <a:off x="4600575" y="2695575"/>
            <a:ext cx="142875" cy="180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97DA203-8CAA-4D95-A8BC-E1DFEA85C71C}"/>
              </a:ext>
            </a:extLst>
          </p:cNvPr>
          <p:cNvSpPr txBox="1"/>
          <p:nvPr/>
        </p:nvSpPr>
        <p:spPr>
          <a:xfrm>
            <a:off x="581025" y="1401421"/>
            <a:ext cx="234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1.</a:t>
            </a:r>
            <a:r>
              <a:rPr lang="zh-CN" altLang="en-US" sz="2000" b="1"/>
              <a:t>算法对比实验</a:t>
            </a:r>
            <a:endParaRPr lang="en-US" altLang="zh-CN" sz="2000" b="1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81079B-C5BA-474D-A703-BECEFBE1C04D}"/>
              </a:ext>
            </a:extLst>
          </p:cNvPr>
          <p:cNvSpPr/>
          <p:nvPr/>
        </p:nvSpPr>
        <p:spPr>
          <a:xfrm>
            <a:off x="6753225" y="3314700"/>
            <a:ext cx="142875" cy="238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B79DF9-00AB-64EF-7AD0-3A2AF29D0D58}"/>
              </a:ext>
            </a:extLst>
          </p:cNvPr>
          <p:cNvSpPr txBox="1"/>
          <p:nvPr/>
        </p:nvSpPr>
        <p:spPr>
          <a:xfrm>
            <a:off x="2863452" y="264278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 </a:t>
            </a:r>
            <a:r>
              <a:rPr lang="zh-CN" altLang="en-US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算法对比实验</a:t>
            </a:r>
          </a:p>
          <a:p>
            <a:pPr algn="ctr"/>
            <a:endParaRPr lang="zh-CN" altLang="zh-CN" sz="1800" kern="1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FA055C6-D3C2-EAA4-7298-86E20FD4F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876" y="142875"/>
            <a:ext cx="10850563" cy="647286"/>
          </a:xfrm>
        </p:spPr>
        <p:txBody>
          <a:bodyPr>
            <a:normAutofit/>
          </a:bodyPr>
          <a:lstStyle/>
          <a:p>
            <a:r>
              <a:rPr lang="zh-CN" altLang="en-US" sz="3200"/>
              <a:t>实验总结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90406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9C557BBE-8246-422F-8CC1-40283B237B1D}"/>
              </a:ext>
            </a:extLst>
          </p:cNvPr>
          <p:cNvCxnSpPr>
            <a:cxnSpLocks/>
          </p:cNvCxnSpPr>
          <p:nvPr/>
        </p:nvCxnSpPr>
        <p:spPr>
          <a:xfrm>
            <a:off x="351876" y="849795"/>
            <a:ext cx="115055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B2211455-6638-401B-A268-6337BDDEF319}"/>
              </a:ext>
            </a:extLst>
          </p:cNvPr>
          <p:cNvSpPr txBox="1"/>
          <p:nvPr/>
        </p:nvSpPr>
        <p:spPr>
          <a:xfrm>
            <a:off x="10429874" y="224727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EF69FCD-E4CF-4A4F-97D6-12C33EF96C0C}"/>
              </a:ext>
            </a:extLst>
          </p:cNvPr>
          <p:cNvSpPr/>
          <p:nvPr/>
        </p:nvSpPr>
        <p:spPr>
          <a:xfrm>
            <a:off x="4600575" y="2085975"/>
            <a:ext cx="142875" cy="180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71A893C-ED30-437C-9C33-35A6AC25BC69}"/>
              </a:ext>
            </a:extLst>
          </p:cNvPr>
          <p:cNvSpPr txBox="1"/>
          <p:nvPr/>
        </p:nvSpPr>
        <p:spPr>
          <a:xfrm>
            <a:off x="581025" y="1401421"/>
            <a:ext cx="234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2.</a:t>
            </a:r>
            <a:r>
              <a:rPr lang="zh-CN" altLang="en-US" sz="2000" b="1"/>
              <a:t>消融实验</a:t>
            </a:r>
            <a:endParaRPr lang="en-US" altLang="zh-CN" sz="2000" b="1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FDE0AB9-64DB-4474-AEA7-03649783860F}"/>
              </a:ext>
            </a:extLst>
          </p:cNvPr>
          <p:cNvGrpSpPr/>
          <p:nvPr/>
        </p:nvGrpSpPr>
        <p:grpSpPr>
          <a:xfrm>
            <a:off x="-459812" y="1707721"/>
            <a:ext cx="6096000" cy="4971516"/>
            <a:chOff x="-459812" y="1707721"/>
            <a:chExt cx="6096000" cy="497151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073D93C-3FFF-4DDF-92E1-C1BDFAA1D7E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5595" y="1707721"/>
              <a:ext cx="3425187" cy="4644000"/>
              <a:chOff x="875595" y="1707721"/>
              <a:chExt cx="3724979" cy="5050467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693C3084-9161-44E9-BCDE-B594A1B358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5595" y="1707721"/>
                <a:ext cx="3724979" cy="2603218"/>
              </a:xfrm>
              <a:prstGeom prst="rect">
                <a:avLst/>
              </a:prstGeom>
            </p:spPr>
          </p:pic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7ED1CDD1-29AB-4FF3-A4AF-2F8909E3FF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5595" y="4154970"/>
                <a:ext cx="3724979" cy="2603218"/>
              </a:xfrm>
              <a:prstGeom prst="rect">
                <a:avLst/>
              </a:prstGeom>
            </p:spPr>
          </p:pic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DBA4B20-5547-43A8-9ED9-B4172D2B02F6}"/>
                </a:ext>
              </a:extLst>
            </p:cNvPr>
            <p:cNvSpPr txBox="1"/>
            <p:nvPr/>
          </p:nvSpPr>
          <p:spPr>
            <a:xfrm>
              <a:off x="-459812" y="6309905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zh-CN" sz="18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图</a:t>
              </a:r>
              <a:r>
                <a:rPr lang="en-US" altLang="zh-CN" sz="18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  </a:t>
              </a:r>
              <a:r>
                <a:rPr lang="zh-CN" altLang="en-US" sz="18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总体误差</a:t>
              </a:r>
              <a:endParaRPr lang="zh-CN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E9864F97-BCDD-42DA-AB4A-8768A74ED86C}"/>
              </a:ext>
            </a:extLst>
          </p:cNvPr>
          <p:cNvGrpSpPr/>
          <p:nvPr/>
        </p:nvGrpSpPr>
        <p:grpSpPr>
          <a:xfrm>
            <a:off x="4677307" y="1881905"/>
            <a:ext cx="6274727" cy="4787717"/>
            <a:chOff x="4677307" y="1881905"/>
            <a:chExt cx="6274727" cy="478771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7AFBA01-8C0D-4CE8-A709-FB39758CB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7307" y="1881905"/>
              <a:ext cx="6274727" cy="4428000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8382A24-7C1D-4CA5-8E56-5A51445BB7BB}"/>
                </a:ext>
              </a:extLst>
            </p:cNvPr>
            <p:cNvSpPr txBox="1"/>
            <p:nvPr/>
          </p:nvSpPr>
          <p:spPr>
            <a:xfrm>
              <a:off x="4843220" y="6300290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zh-CN" sz="18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图</a:t>
              </a:r>
              <a:r>
                <a:rPr lang="en-US" altLang="zh-CN" kern="1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r>
                <a:rPr lang="en-US" altLang="zh-CN" sz="18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en-US" kern="1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时间步</a:t>
              </a:r>
              <a:r>
                <a:rPr lang="zh-CN" altLang="en-US" sz="18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误差</a:t>
              </a:r>
              <a:endParaRPr lang="zh-CN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标题 1">
            <a:extLst>
              <a:ext uri="{FF2B5EF4-FFF2-40B4-BE49-F238E27FC236}">
                <a16:creationId xmlns:a16="http://schemas.microsoft.com/office/drawing/2014/main" id="{34ED8266-A9EF-A58C-06D6-10195DB24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876" y="142875"/>
            <a:ext cx="10850563" cy="647286"/>
          </a:xfrm>
        </p:spPr>
        <p:txBody>
          <a:bodyPr>
            <a:normAutofit/>
          </a:bodyPr>
          <a:lstStyle/>
          <a:p>
            <a:r>
              <a:rPr lang="zh-CN" altLang="en-US" sz="3200"/>
              <a:t>实验总结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631010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2388</TotalTime>
  <Words>370</Words>
  <Application>Microsoft Office PowerPoint</Application>
  <PresentationFormat>宽屏</PresentationFormat>
  <Paragraphs>98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楷体</vt:lpstr>
      <vt:lpstr>宋体</vt:lpstr>
      <vt:lpstr>Arial</vt:lpstr>
      <vt:lpstr>Calibri</vt:lpstr>
      <vt:lpstr>Impact</vt:lpstr>
      <vt:lpstr>Times New Roman</vt:lpstr>
      <vt:lpstr>主题5</vt:lpstr>
      <vt:lpstr>PowerPoint 演示文稿</vt:lpstr>
      <vt:lpstr>PowerPoint 演示文稿</vt:lpstr>
      <vt:lpstr>研究背景</vt:lpstr>
      <vt:lpstr>论文复现</vt:lpstr>
      <vt:lpstr>论文复现</vt:lpstr>
      <vt:lpstr>论文改进</vt:lpstr>
      <vt:lpstr>论文改进</vt:lpstr>
      <vt:lpstr>实验总结</vt:lpstr>
      <vt:lpstr>实验总结</vt:lpstr>
      <vt:lpstr>Thanks. 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赖 俊龙</cp:lastModifiedBy>
  <cp:revision>137</cp:revision>
  <cp:lastPrinted>2018-02-05T16:00:00Z</cp:lastPrinted>
  <dcterms:created xsi:type="dcterms:W3CDTF">2018-02-05T16:00:00Z</dcterms:created>
  <dcterms:modified xsi:type="dcterms:W3CDTF">2022-12-10T08:28:22Z</dcterms:modified>
  <cp:category>business proposal;oral defense;training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2018-08-30T08:24:10.9447553Z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