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7" r:id="rId9"/>
    <p:sldId id="263" r:id="rId10"/>
    <p:sldId id="264" r:id="rId11"/>
    <p:sldId id="265" r:id="rId12"/>
    <p:sldId id="266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hyperlink" Target="https://github.com/szu-lqt/codeStudy.git" TargetMode="Externa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90525"/>
            <a:ext cx="9144000" cy="1104265"/>
          </a:xfrm>
        </p:spPr>
        <p:txBody>
          <a:bodyPr/>
          <a:p>
            <a:r>
              <a:rPr lang="zh-CN" altLang="en-US"/>
              <a:t>初识</a:t>
            </a:r>
            <a:r>
              <a:rPr lang="en-US" altLang="zh-CN"/>
              <a:t>git </a:t>
            </a:r>
            <a:endParaRPr lang="en-US" altLang="zh-CN"/>
          </a:p>
        </p:txBody>
      </p:sp>
      <p:pic>
        <p:nvPicPr>
          <p:cNvPr id="4" name="图片 3" descr="g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" y="1764665"/>
            <a:ext cx="10058400" cy="42811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971675"/>
            <a:ext cx="10515600" cy="304927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1524000" y="390525"/>
            <a:ext cx="9144000" cy="11042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初识</a:t>
            </a:r>
            <a:r>
              <a:rPr lang="en-US" altLang="zh-CN"/>
              <a:t>git 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初识</a:t>
            </a:r>
            <a:r>
              <a:rPr lang="en-US" altLang="zh-CN">
                <a:sym typeface="+mn-ea"/>
              </a:rPr>
              <a:t>git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下载安装，下载地址https://git-scm.com/downloads</a:t>
            </a:r>
            <a:endParaRPr lang="zh-CN" altLang="en-US"/>
          </a:p>
          <a:p>
            <a:r>
              <a:rPr lang="zh-CN" altLang="en-US"/>
              <a:t>1.进入要管理的目录</a:t>
            </a:r>
            <a:endParaRPr lang="zh-CN" altLang="en-US"/>
          </a:p>
          <a:p>
            <a:r>
              <a:rPr lang="zh-CN" altLang="en-US"/>
              <a:t>2.配置个人信息：用户名、邮箱</a:t>
            </a:r>
            <a:endParaRPr lang="zh-CN" altLang="en-US"/>
          </a:p>
          <a:p>
            <a:r>
              <a:rPr lang="zh-CN" altLang="en-US"/>
              <a:t>git config --global user.name “liqingteng”</a:t>
            </a:r>
            <a:endParaRPr lang="zh-CN" altLang="en-US"/>
          </a:p>
          <a:p>
            <a:r>
              <a:rPr lang="zh-CN" altLang="en-US"/>
              <a:t>git config --global user.email “li.qingteng@zte.com.cn”</a:t>
            </a:r>
            <a:endParaRPr lang="zh-CN" altLang="en-US"/>
          </a:p>
          <a:p>
            <a:r>
              <a:rPr lang="zh-CN" altLang="en-US"/>
              <a:t>3.git init</a:t>
            </a:r>
            <a:endParaRPr lang="zh-CN" altLang="en-US"/>
          </a:p>
          <a:p>
            <a:r>
              <a:rPr lang="zh-CN" altLang="en-US"/>
              <a:t>4.git status</a:t>
            </a:r>
            <a:endParaRPr lang="zh-CN" altLang="en-US"/>
          </a:p>
          <a:p>
            <a:r>
              <a:rPr lang="zh-CN" altLang="en-US"/>
              <a:t>5.git add 文件名/.</a:t>
            </a:r>
            <a:endParaRPr lang="zh-CN" altLang="en-US"/>
          </a:p>
          <a:p>
            <a:r>
              <a:rPr lang="zh-CN" altLang="en-US"/>
              <a:t>6.git commit -m “描述信息”</a:t>
            </a:r>
            <a:endParaRPr lang="zh-CN" altLang="en-US"/>
          </a:p>
          <a:p>
            <a:r>
              <a:rPr lang="zh-CN" altLang="en-US"/>
              <a:t>7.git log       //查看提交记录</a:t>
            </a:r>
            <a:endParaRPr lang="zh-CN" altLang="en-US"/>
          </a:p>
          <a:p>
            <a:r>
              <a:rPr lang="zh-CN" altLang="en-US"/>
              <a:t>8.git reset --hard 版本号     //回退到版本号对应的版本</a:t>
            </a:r>
            <a:endParaRPr lang="zh-CN" altLang="en-US"/>
          </a:p>
          <a:p>
            <a:r>
              <a:rPr lang="zh-CN" altLang="en-US"/>
              <a:t>9.git reflog     //查看操作记录,然后可以通过git reset --hard 版本号 进行版本回退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61645"/>
            <a:ext cx="9144000" cy="536575"/>
          </a:xfrm>
        </p:spPr>
        <p:txBody>
          <a:bodyPr>
            <a:normAutofit fontScale="90000"/>
          </a:bodyPr>
          <a:p>
            <a:r>
              <a:rPr lang="en-US" altLang="zh-CN" sz="3200"/>
              <a:t>git </a:t>
            </a:r>
            <a:r>
              <a:rPr lang="zh-CN" altLang="en-US" sz="3200"/>
              <a:t>各个区域与命令实现</a:t>
            </a:r>
            <a:endParaRPr lang="zh-CN" altLang="en-US" sz="320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8355" y="1221105"/>
            <a:ext cx="5495925" cy="5048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7640" y="451485"/>
            <a:ext cx="9144000" cy="586740"/>
          </a:xfrm>
        </p:spPr>
        <p:txBody>
          <a:bodyPr/>
          <a:p>
            <a:r>
              <a:rPr lang="zh-CN" altLang="en-US" sz="2800"/>
              <a:t>分支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771525" y="1482725"/>
            <a:ext cx="103612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10.git branch  //查看分支</a:t>
            </a:r>
            <a:endParaRPr lang="zh-CN" altLang="en-US"/>
          </a:p>
          <a:p>
            <a:r>
              <a:rPr lang="zh-CN" altLang="en-US"/>
              <a:t>11.git branch 分支名   //创建分支</a:t>
            </a:r>
            <a:endParaRPr lang="zh-CN" altLang="en-US"/>
          </a:p>
          <a:p>
            <a:r>
              <a:rPr lang="zh-CN" altLang="en-US"/>
              <a:t>12.git checkout 分支名  //切换分支</a:t>
            </a:r>
            <a:endParaRPr lang="zh-CN" altLang="en-US"/>
          </a:p>
          <a:p>
            <a:r>
              <a:rPr lang="zh-CN" altLang="en-US"/>
              <a:t>13.git merge 分支名  //合并分支，注意：比如需要将B分支合并到A分支，需要先切换到A 分支，再使用git merge B来将B分支合并到A分支</a:t>
            </a:r>
            <a:endParaRPr lang="zh-CN" altLang="en-US"/>
          </a:p>
          <a:p>
            <a:r>
              <a:rPr lang="zh-CN" altLang="en-US"/>
              <a:t>14.git branch -d 分支名  //删除分支</a:t>
            </a:r>
            <a:endParaRPr lang="zh-CN" altLang="en-US"/>
          </a:p>
          <a:p>
            <a:r>
              <a:rPr lang="zh-CN" altLang="en-US"/>
              <a:t>15.工作流，创建分支时至少有2个分支（比如master、DEV）</a:t>
            </a:r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47420" y="3765550"/>
            <a:ext cx="9467215" cy="2308225"/>
            <a:chOff x="224" y="5779"/>
            <a:chExt cx="14909" cy="3635"/>
          </a:xfrm>
        </p:grpSpPr>
        <p:grpSp>
          <p:nvGrpSpPr>
            <p:cNvPr id="32" name="组合 31"/>
            <p:cNvGrpSpPr/>
            <p:nvPr/>
          </p:nvGrpSpPr>
          <p:grpSpPr>
            <a:xfrm>
              <a:off x="9260" y="5779"/>
              <a:ext cx="844" cy="874"/>
              <a:chOff x="8143" y="5703"/>
              <a:chExt cx="844" cy="874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8143" y="5703"/>
                <a:ext cx="845" cy="8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8233" y="5851"/>
                <a:ext cx="7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V5</a:t>
                </a:r>
                <a:endParaRPr lang="en-US" altLang="zh-CN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2595" y="7106"/>
              <a:ext cx="5508" cy="874"/>
              <a:chOff x="1312" y="6577"/>
              <a:chExt cx="5508" cy="874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1312" y="6577"/>
                <a:ext cx="845" cy="8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2889" y="6577"/>
                <a:ext cx="845" cy="8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4467" y="6577"/>
                <a:ext cx="845" cy="8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5976" y="6577"/>
                <a:ext cx="845" cy="8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402" y="6773"/>
                <a:ext cx="7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V1</a:t>
                </a:r>
                <a:endParaRPr lang="en-US" altLang="zh-CN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6066" y="6768"/>
                <a:ext cx="7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V4</a:t>
                </a:r>
                <a:endParaRPr lang="en-US" altLang="zh-CN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4557" y="6773"/>
                <a:ext cx="7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V3</a:t>
                </a:r>
                <a:endParaRPr lang="en-US" altLang="zh-CN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934" y="6773"/>
                <a:ext cx="7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V2</a:t>
                </a:r>
                <a:endParaRPr lang="en-US" altLang="zh-CN"/>
              </a:p>
            </p:txBody>
          </p:sp>
          <p:sp>
            <p:nvSpPr>
              <p:cNvPr id="22" name="左箭头 21"/>
              <p:cNvSpPr/>
              <p:nvPr/>
            </p:nvSpPr>
            <p:spPr>
              <a:xfrm>
                <a:off x="2172" y="6999"/>
                <a:ext cx="664" cy="119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左箭头 22"/>
              <p:cNvSpPr/>
              <p:nvPr/>
            </p:nvSpPr>
            <p:spPr>
              <a:xfrm>
                <a:off x="3803" y="6955"/>
                <a:ext cx="664" cy="119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左箭头 23"/>
              <p:cNvSpPr/>
              <p:nvPr/>
            </p:nvSpPr>
            <p:spPr>
              <a:xfrm>
                <a:off x="5312" y="6956"/>
                <a:ext cx="664" cy="119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9305" y="8340"/>
              <a:ext cx="4455" cy="875"/>
              <a:chOff x="8143" y="8340"/>
              <a:chExt cx="4455" cy="875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8143" y="8340"/>
                <a:ext cx="844" cy="874"/>
                <a:chOff x="8143" y="8340"/>
                <a:chExt cx="844" cy="874"/>
              </a:xfrm>
            </p:grpSpPr>
            <p:sp>
              <p:nvSpPr>
                <p:cNvPr id="8" name="圆角矩形 7"/>
                <p:cNvSpPr/>
                <p:nvPr/>
              </p:nvSpPr>
              <p:spPr>
                <a:xfrm>
                  <a:off x="8143" y="8340"/>
                  <a:ext cx="845" cy="8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8188" y="8488"/>
                  <a:ext cx="75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V6</a:t>
                  </a:r>
                  <a:endParaRPr lang="en-US" altLang="zh-CN"/>
                </a:p>
              </p:txBody>
            </p:sp>
          </p:grpSp>
          <p:grpSp>
            <p:nvGrpSpPr>
              <p:cNvPr id="29" name="组合 28"/>
              <p:cNvGrpSpPr/>
              <p:nvPr/>
            </p:nvGrpSpPr>
            <p:grpSpPr>
              <a:xfrm>
                <a:off x="9983" y="8340"/>
                <a:ext cx="844" cy="874"/>
                <a:chOff x="10195" y="8341"/>
                <a:chExt cx="844" cy="874"/>
              </a:xfrm>
            </p:grpSpPr>
            <p:sp>
              <p:nvSpPr>
                <p:cNvPr id="7" name="圆角矩形 6"/>
                <p:cNvSpPr/>
                <p:nvPr/>
              </p:nvSpPr>
              <p:spPr>
                <a:xfrm>
                  <a:off x="10195" y="8341"/>
                  <a:ext cx="845" cy="8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10195" y="8488"/>
                  <a:ext cx="75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V7</a:t>
                  </a:r>
                  <a:endParaRPr lang="en-US" altLang="zh-CN"/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>
                <a:off x="11754" y="8341"/>
                <a:ext cx="844" cy="874"/>
                <a:chOff x="12146" y="8342"/>
                <a:chExt cx="844" cy="874"/>
              </a:xfrm>
            </p:grpSpPr>
            <p:sp>
              <p:nvSpPr>
                <p:cNvPr id="20" name="圆角矩形 19"/>
                <p:cNvSpPr/>
                <p:nvPr/>
              </p:nvSpPr>
              <p:spPr>
                <a:xfrm>
                  <a:off x="12146" y="8342"/>
                  <a:ext cx="845" cy="8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12236" y="8489"/>
                  <a:ext cx="75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V8</a:t>
                  </a:r>
                  <a:endParaRPr lang="en-US" altLang="zh-CN"/>
                </a:p>
              </p:txBody>
            </p:sp>
          </p:grpSp>
          <p:sp>
            <p:nvSpPr>
              <p:cNvPr id="25" name="左箭头 24"/>
              <p:cNvSpPr/>
              <p:nvPr/>
            </p:nvSpPr>
            <p:spPr>
              <a:xfrm>
                <a:off x="9131" y="8718"/>
                <a:ext cx="664" cy="119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左箭头 25"/>
              <p:cNvSpPr/>
              <p:nvPr/>
            </p:nvSpPr>
            <p:spPr>
              <a:xfrm>
                <a:off x="10929" y="8717"/>
                <a:ext cx="664" cy="119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4" name="直角上箭头 33"/>
            <p:cNvSpPr/>
            <p:nvPr/>
          </p:nvSpPr>
          <p:spPr>
            <a:xfrm rot="10800000">
              <a:off x="7515" y="6107"/>
              <a:ext cx="1645" cy="893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直角上箭头 34"/>
            <p:cNvSpPr/>
            <p:nvPr/>
          </p:nvSpPr>
          <p:spPr>
            <a:xfrm rot="10800000" flipV="1">
              <a:off x="7515" y="8086"/>
              <a:ext cx="1645" cy="751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24" y="5994"/>
              <a:ext cx="1509" cy="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bugFix</a:t>
              </a:r>
              <a:endParaRPr lang="en-US" altLang="zh-CN"/>
            </a:p>
            <a:p>
              <a:endParaRPr lang="en-US" altLang="zh-CN"/>
            </a:p>
            <a:p>
              <a:endParaRPr lang="en-US" altLang="zh-CN"/>
            </a:p>
            <a:p>
              <a:r>
                <a:rPr lang="en-US" altLang="zh-CN"/>
                <a:t>master</a:t>
              </a:r>
              <a:endParaRPr lang="en-US" altLang="zh-CN"/>
            </a:p>
            <a:p>
              <a:endParaRPr lang="en-US" altLang="zh-CN"/>
            </a:p>
            <a:p>
              <a:endParaRPr lang="en-US" altLang="zh-CN"/>
            </a:p>
            <a:p>
              <a:r>
                <a:rPr lang="en-US" altLang="zh-CN"/>
                <a:t>dev</a:t>
              </a:r>
              <a:endParaRPr lang="en-US" altLang="zh-CN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4275" y="7105"/>
              <a:ext cx="845" cy="875"/>
              <a:chOff x="8143" y="5703"/>
              <a:chExt cx="845" cy="875"/>
            </a:xfrm>
          </p:grpSpPr>
          <p:sp>
            <p:nvSpPr>
              <p:cNvPr id="38" name="圆角矩形 37"/>
              <p:cNvSpPr/>
              <p:nvPr/>
            </p:nvSpPr>
            <p:spPr>
              <a:xfrm>
                <a:off x="8143" y="5703"/>
                <a:ext cx="845" cy="8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8233" y="5851"/>
                <a:ext cx="7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V9</a:t>
                </a:r>
                <a:endParaRPr lang="en-US" altLang="zh-CN"/>
              </a:p>
            </p:txBody>
          </p:sp>
        </p:grpSp>
        <p:sp>
          <p:nvSpPr>
            <p:cNvPr id="40" name="左箭头 39"/>
            <p:cNvSpPr/>
            <p:nvPr/>
          </p:nvSpPr>
          <p:spPr>
            <a:xfrm>
              <a:off x="8104" y="7528"/>
              <a:ext cx="6171" cy="1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左箭头 40"/>
            <p:cNvSpPr/>
            <p:nvPr/>
          </p:nvSpPr>
          <p:spPr>
            <a:xfrm rot="720000">
              <a:off x="10270" y="6701"/>
              <a:ext cx="3917" cy="19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左箭头 41"/>
            <p:cNvSpPr/>
            <p:nvPr/>
          </p:nvSpPr>
          <p:spPr>
            <a:xfrm rot="19320000">
              <a:off x="13840" y="8283"/>
              <a:ext cx="680" cy="1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 rot="780000">
              <a:off x="10724" y="6294"/>
              <a:ext cx="339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合并分支到</a:t>
              </a:r>
              <a:r>
                <a:rPr lang="en-US" altLang="zh-CN" sz="1200"/>
                <a:t>master</a:t>
              </a:r>
              <a:r>
                <a:rPr lang="zh-CN" altLang="en-US" sz="1200"/>
                <a:t>，解决冲突</a:t>
              </a:r>
              <a:endParaRPr lang="zh-CN" altLang="en-US" sz="1200"/>
            </a:p>
          </p:txBody>
        </p:sp>
        <p:sp>
          <p:nvSpPr>
            <p:cNvPr id="44" name="文本框 43"/>
            <p:cNvSpPr txBox="1"/>
            <p:nvPr/>
          </p:nvSpPr>
          <p:spPr>
            <a:xfrm rot="19500000">
              <a:off x="13853" y="8388"/>
              <a:ext cx="128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合并分支到</a:t>
              </a:r>
              <a:r>
                <a:rPr lang="en-US" altLang="zh-CN" sz="1200"/>
                <a:t>master</a:t>
              </a:r>
              <a:endParaRPr lang="en-US" altLang="zh-CN" sz="120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478" y="6074"/>
              <a:ext cx="589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------------------------------------------------</a:t>
              </a:r>
              <a:endParaRPr lang="en-US" altLang="zh-CN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479" y="8599"/>
              <a:ext cx="57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-------------------------------------------------</a:t>
              </a:r>
              <a:endParaRPr lang="en-US" altLang="zh-CN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478" y="7255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------</a:t>
              </a:r>
              <a:endParaRPr lang="en-US" altLang="zh-CN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479" y="5779"/>
              <a:ext cx="715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以</a:t>
              </a:r>
              <a:r>
                <a:rPr lang="en-US" altLang="zh-CN" sz="1400"/>
                <a:t>master V4</a:t>
              </a:r>
              <a:r>
                <a:rPr lang="zh-CN" altLang="en-US" sz="1400"/>
                <a:t>版本为基础，拉出</a:t>
              </a:r>
              <a:r>
                <a:rPr lang="en-US" altLang="zh-CN" sz="1400"/>
                <a:t>bugFix</a:t>
              </a:r>
              <a:r>
                <a:rPr lang="zh-CN" altLang="en-US" sz="1400"/>
                <a:t>分支</a:t>
              </a:r>
              <a:r>
                <a:rPr lang="zh-CN" altLang="en-US" sz="1400"/>
                <a:t>进行</a:t>
              </a:r>
              <a:r>
                <a:rPr lang="en-US" altLang="zh-CN" sz="1400"/>
                <a:t>bug</a:t>
              </a:r>
              <a:r>
                <a:rPr lang="zh-CN" altLang="en-US" sz="1400"/>
                <a:t>修复</a:t>
              </a:r>
              <a:endParaRPr lang="zh-CN" altLang="en-US" sz="140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597" y="8931"/>
              <a:ext cx="742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以</a:t>
              </a:r>
              <a:r>
                <a:rPr lang="en-US" altLang="zh-CN" sz="1400"/>
                <a:t>master V4</a:t>
              </a:r>
              <a:r>
                <a:rPr lang="zh-CN" altLang="en-US" sz="1400"/>
                <a:t>版本为基础，拉出</a:t>
              </a:r>
              <a:r>
                <a:rPr lang="en-US" altLang="zh-CN" sz="1400"/>
                <a:t>dev</a:t>
              </a:r>
              <a:r>
                <a:rPr lang="zh-CN" altLang="en-US" sz="1400"/>
                <a:t>分支进行其他功能开发</a:t>
              </a:r>
              <a:endParaRPr lang="zh-CN" altLang="en-US" sz="140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479" y="7120"/>
              <a:ext cx="111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主分支</a:t>
              </a:r>
              <a:endParaRPr lang="zh-CN" altLang="en-US" sz="12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75285"/>
            <a:ext cx="9144000" cy="470535"/>
          </a:xfrm>
        </p:spPr>
        <p:txBody>
          <a:bodyPr>
            <a:normAutofit fontScale="90000"/>
          </a:bodyPr>
          <a:p>
            <a:r>
              <a:rPr lang="zh-CN" altLang="en-US" sz="2400"/>
              <a:t>拉取</a:t>
            </a:r>
            <a:r>
              <a:rPr lang="en-US" altLang="zh-CN" sz="2400"/>
              <a:t>/</a:t>
            </a:r>
            <a:r>
              <a:rPr lang="zh-CN" altLang="en-US" sz="2400"/>
              <a:t>提交代码到远程库（开发流程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98220" y="2198370"/>
            <a:ext cx="5210175" cy="4133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040" y="845820"/>
            <a:ext cx="4305300" cy="43434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6854825" y="5019675"/>
            <a:ext cx="5221605" cy="1780540"/>
            <a:chOff x="10826" y="7995"/>
            <a:chExt cx="8223" cy="28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26" y="7995"/>
              <a:ext cx="5265" cy="2805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6091" y="8343"/>
              <a:ext cx="2958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FF0000"/>
                  </a:solidFill>
                </a:rPr>
                <a:t>注：</a:t>
              </a:r>
              <a:r>
                <a:rPr lang="zh-CN" altLang="en-US" sz="1200"/>
                <a:t>在合并到</a:t>
              </a:r>
              <a:r>
                <a:rPr lang="en-US" altLang="zh-CN" sz="1200"/>
                <a:t>master</a:t>
              </a:r>
              <a:r>
                <a:rPr lang="zh-CN" altLang="en-US" sz="1200"/>
                <a:t>分支之前，先在</a:t>
              </a:r>
              <a:r>
                <a:rPr lang="en-US" altLang="zh-CN" sz="1200"/>
                <a:t>dev</a:t>
              </a:r>
              <a:r>
                <a:rPr lang="zh-CN" altLang="en-US" sz="1200"/>
                <a:t>分支上提交到本地版本库，即：</a:t>
              </a:r>
              <a:endParaRPr lang="zh-CN" altLang="en-US" sz="1200"/>
            </a:p>
            <a:p>
              <a:r>
                <a:rPr lang="en-US" altLang="zh-CN" sz="1200"/>
                <a:t>git  add .</a:t>
              </a:r>
              <a:endParaRPr lang="en-US" altLang="zh-CN" sz="1200"/>
            </a:p>
            <a:p>
              <a:r>
                <a:rPr lang="en-US" altLang="zh-CN" sz="1200"/>
                <a:t>git commit -m “xxx”</a:t>
              </a:r>
              <a:endParaRPr lang="en-US" altLang="zh-CN" sz="1200"/>
            </a:p>
          </p:txBody>
        </p:sp>
        <p:sp>
          <p:nvSpPr>
            <p:cNvPr id="9" name="右箭头 8"/>
            <p:cNvSpPr/>
            <p:nvPr/>
          </p:nvSpPr>
          <p:spPr>
            <a:xfrm>
              <a:off x="14111" y="8644"/>
              <a:ext cx="2085" cy="13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1128395" y="910908"/>
            <a:ext cx="5080000" cy="1222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16. git 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clone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050" b="0" u="sng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hlinkClick r:id="rId5"/>
              </a:rPr>
              <a:t>https://github.com/szu-lqt/codeStudy.git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//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首次拉取代码到新的机器，新拉下来的代码已经包含代码库原有的分支，直接可以用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git checkout 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分支名 来切换到其他分支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17. git remote add origin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远程仓库地址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//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给远程仓库起别名为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origin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（首次提交时需要，后续不需要再起）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18. git push -u origin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分支名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 //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将代码推送到远程仓库上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19. git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pull origin 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分支名    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//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向本地拉取远端指定分支的代码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3195"/>
            <a:ext cx="9144000" cy="346710"/>
          </a:xfrm>
        </p:spPr>
        <p:txBody>
          <a:bodyPr>
            <a:noAutofit/>
          </a:bodyPr>
          <a:p>
            <a:r>
              <a:rPr lang="zh-CN" altLang="en-US" sz="2000"/>
              <a:t>命令实现</a:t>
            </a:r>
            <a:r>
              <a:rPr lang="en-US" altLang="zh-CN" sz="2000"/>
              <a:t>---</a:t>
            </a:r>
            <a:r>
              <a:rPr lang="zh-CN" altLang="en-US" sz="2000"/>
              <a:t>远程库</a:t>
            </a:r>
            <a:endParaRPr lang="zh-CN" altLang="en-US" sz="200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325120" y="490855"/>
          <a:ext cx="11674475" cy="6330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470"/>
                <a:gridCol w="1634490"/>
                <a:gridCol w="3016885"/>
                <a:gridCol w="2861310"/>
                <a:gridCol w="2814320"/>
              </a:tblGrid>
              <a:tr h="44640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工作区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暂存区</a:t>
                      </a: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版本库（本地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远端仓库</a:t>
                      </a:r>
                      <a:endParaRPr lang="zh-CN" altLang="en-US"/>
                    </a:p>
                  </a:txBody>
                  <a:tcPr/>
                </a:tc>
              </a:tr>
              <a:tr h="58839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/>
                        <a:t>git</a:t>
                      </a:r>
                      <a:r>
                        <a:rPr lang="zh-CN" altLang="en-US" sz="1200" b="1"/>
                        <a:t>已管理</a:t>
                      </a:r>
                      <a:endParaRPr lang="zh-CN" altLang="en-US" sz="12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/>
                        <a:t>新文件或修改的文件</a:t>
                      </a:r>
                      <a:endParaRPr lang="zh-CN" altLang="en-US" sz="1200" b="1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1015365" y="1156335"/>
            <a:ext cx="1427480" cy="488950"/>
            <a:chOff x="1644" y="1821"/>
            <a:chExt cx="2248" cy="770"/>
          </a:xfrm>
        </p:grpSpPr>
        <p:sp>
          <p:nvSpPr>
            <p:cNvPr id="7" name="右箭头 6"/>
            <p:cNvSpPr/>
            <p:nvPr/>
          </p:nvSpPr>
          <p:spPr>
            <a:xfrm>
              <a:off x="1644" y="1821"/>
              <a:ext cx="2249" cy="7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029" y="2013"/>
              <a:ext cx="147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自动检测</a:t>
              </a:r>
              <a:endParaRPr lang="zh-CN" altLang="en-US" sz="100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822575" y="1156335"/>
            <a:ext cx="1370965" cy="488950"/>
            <a:chOff x="1644" y="1821"/>
            <a:chExt cx="2249" cy="770"/>
          </a:xfrm>
        </p:grpSpPr>
        <p:sp>
          <p:nvSpPr>
            <p:cNvPr id="11" name="右箭头 10"/>
            <p:cNvSpPr/>
            <p:nvPr/>
          </p:nvSpPr>
          <p:spPr>
            <a:xfrm>
              <a:off x="1644" y="1821"/>
              <a:ext cx="2249" cy="7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029" y="2013"/>
              <a:ext cx="147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git  add  .</a:t>
              </a:r>
              <a:endParaRPr lang="en-US" altLang="zh-CN" sz="100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409565" y="1156335"/>
            <a:ext cx="1619970" cy="488950"/>
            <a:chOff x="1644" y="1821"/>
            <a:chExt cx="2249" cy="770"/>
          </a:xfrm>
        </p:grpSpPr>
        <p:sp>
          <p:nvSpPr>
            <p:cNvPr id="14" name="右箭头 13"/>
            <p:cNvSpPr/>
            <p:nvPr/>
          </p:nvSpPr>
          <p:spPr>
            <a:xfrm>
              <a:off x="1644" y="1821"/>
              <a:ext cx="2249" cy="7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752" y="2013"/>
              <a:ext cx="175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git  commit  -m “xxx”</a:t>
              </a:r>
              <a:endParaRPr lang="en-US" altLang="zh-CN" sz="100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136890" y="1156335"/>
            <a:ext cx="2712656" cy="488950"/>
            <a:chOff x="1644" y="1821"/>
            <a:chExt cx="2249" cy="770"/>
          </a:xfrm>
        </p:grpSpPr>
        <p:sp>
          <p:nvSpPr>
            <p:cNvPr id="17" name="右箭头 16"/>
            <p:cNvSpPr/>
            <p:nvPr/>
          </p:nvSpPr>
          <p:spPr>
            <a:xfrm>
              <a:off x="1644" y="1821"/>
              <a:ext cx="2249" cy="7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918" y="2013"/>
              <a:ext cx="1590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git  push  origin  </a:t>
              </a:r>
              <a:r>
                <a:rPr lang="zh-CN" altLang="en-US" sz="1000"/>
                <a:t>分支名</a:t>
              </a:r>
              <a:endParaRPr lang="zh-CN" altLang="en-US" sz="100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136890" y="2129155"/>
            <a:ext cx="2372995" cy="488950"/>
            <a:chOff x="1644" y="1821"/>
            <a:chExt cx="2249" cy="770"/>
          </a:xfrm>
        </p:grpSpPr>
        <p:sp>
          <p:nvSpPr>
            <p:cNvPr id="26" name="右箭头 25"/>
            <p:cNvSpPr/>
            <p:nvPr/>
          </p:nvSpPr>
          <p:spPr>
            <a:xfrm>
              <a:off x="1644" y="1821"/>
              <a:ext cx="2249" cy="7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029" y="2013"/>
              <a:ext cx="147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git  push  origin  </a:t>
              </a:r>
              <a:r>
                <a:rPr lang="zh-CN" altLang="en-US" sz="1000"/>
                <a:t>分支名</a:t>
              </a:r>
              <a:endParaRPr lang="zh-CN" altLang="en-US" sz="100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230235" y="1645285"/>
            <a:ext cx="2049780" cy="483870"/>
            <a:chOff x="12961" y="2591"/>
            <a:chExt cx="3228" cy="762"/>
          </a:xfrm>
        </p:grpSpPr>
        <p:sp>
          <p:nvSpPr>
            <p:cNvPr id="31" name="左箭头 30"/>
            <p:cNvSpPr/>
            <p:nvPr/>
          </p:nvSpPr>
          <p:spPr>
            <a:xfrm>
              <a:off x="12961" y="2591"/>
              <a:ext cx="3228" cy="76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3493" y="2792"/>
              <a:ext cx="258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git fetch origin </a:t>
              </a:r>
              <a:r>
                <a:rPr lang="zh-CN" altLang="en-US" sz="1000"/>
                <a:t>分支名</a:t>
              </a:r>
              <a:endParaRPr lang="zh-CN" altLang="en-US" sz="100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560060" y="1645285"/>
            <a:ext cx="2049780" cy="483870"/>
            <a:chOff x="12961" y="2591"/>
            <a:chExt cx="3228" cy="762"/>
          </a:xfrm>
        </p:grpSpPr>
        <p:sp>
          <p:nvSpPr>
            <p:cNvPr id="35" name="左箭头 34"/>
            <p:cNvSpPr/>
            <p:nvPr/>
          </p:nvSpPr>
          <p:spPr>
            <a:xfrm>
              <a:off x="12961" y="2591"/>
              <a:ext cx="3228" cy="76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493" y="2792"/>
              <a:ext cx="258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git  reset  --soft  </a:t>
              </a:r>
              <a:r>
                <a:rPr lang="zh-CN" altLang="en-US" sz="1000"/>
                <a:t>版本号</a:t>
              </a:r>
              <a:endParaRPr lang="zh-CN" altLang="en-US" sz="100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484755" y="1645285"/>
            <a:ext cx="2049780" cy="483870"/>
            <a:chOff x="12961" y="2591"/>
            <a:chExt cx="3228" cy="762"/>
          </a:xfrm>
        </p:grpSpPr>
        <p:sp>
          <p:nvSpPr>
            <p:cNvPr id="41" name="左箭头 40"/>
            <p:cNvSpPr/>
            <p:nvPr/>
          </p:nvSpPr>
          <p:spPr>
            <a:xfrm>
              <a:off x="12961" y="2591"/>
              <a:ext cx="3228" cy="76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3493" y="2792"/>
              <a:ext cx="258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git reset  HEAD  </a:t>
              </a:r>
              <a:r>
                <a:rPr lang="zh-CN" altLang="en-US" sz="1000"/>
                <a:t>文件名</a:t>
              </a:r>
              <a:r>
                <a:rPr lang="en-US" altLang="zh-CN" sz="1000"/>
                <a:t> </a:t>
              </a:r>
              <a:endParaRPr lang="zh-CN" altLang="en-US" sz="100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534920" y="2190115"/>
            <a:ext cx="5014595" cy="483870"/>
            <a:chOff x="12961" y="2591"/>
            <a:chExt cx="3228" cy="762"/>
          </a:xfrm>
        </p:grpSpPr>
        <p:sp>
          <p:nvSpPr>
            <p:cNvPr id="47" name="左箭头 46"/>
            <p:cNvSpPr/>
            <p:nvPr/>
          </p:nvSpPr>
          <p:spPr>
            <a:xfrm>
              <a:off x="12961" y="2591"/>
              <a:ext cx="3228" cy="76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3272" y="2779"/>
              <a:ext cx="258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git reset  --mix  </a:t>
              </a:r>
              <a:r>
                <a:rPr lang="zh-CN" altLang="en-US" sz="1000"/>
                <a:t>版本号</a:t>
              </a:r>
              <a:endParaRPr lang="zh-CN" altLang="en-US" sz="100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68655" y="1637030"/>
            <a:ext cx="1653540" cy="483870"/>
            <a:chOff x="12961" y="2591"/>
            <a:chExt cx="3228" cy="762"/>
          </a:xfrm>
        </p:grpSpPr>
        <p:sp>
          <p:nvSpPr>
            <p:cNvPr id="59" name="左箭头 58"/>
            <p:cNvSpPr/>
            <p:nvPr/>
          </p:nvSpPr>
          <p:spPr>
            <a:xfrm>
              <a:off x="12961" y="2591"/>
              <a:ext cx="3228" cy="76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3493" y="2792"/>
              <a:ext cx="258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git checkout --</a:t>
              </a:r>
              <a:r>
                <a:rPr lang="zh-CN" altLang="en-US" sz="1000"/>
                <a:t>文件</a:t>
              </a:r>
              <a:r>
                <a:rPr lang="zh-CN" altLang="en-US" sz="1000"/>
                <a:t>名</a:t>
              </a:r>
              <a:endParaRPr lang="zh-CN" altLang="en-US" sz="100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940435" y="2698750"/>
            <a:ext cx="6648450" cy="483870"/>
            <a:chOff x="12961" y="2591"/>
            <a:chExt cx="3228" cy="762"/>
          </a:xfrm>
        </p:grpSpPr>
        <p:sp>
          <p:nvSpPr>
            <p:cNvPr id="62" name="左箭头 61"/>
            <p:cNvSpPr/>
            <p:nvPr/>
          </p:nvSpPr>
          <p:spPr>
            <a:xfrm>
              <a:off x="12961" y="2591"/>
              <a:ext cx="3228" cy="76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3272" y="2779"/>
              <a:ext cx="258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git reset  --hard</a:t>
              </a:r>
              <a:r>
                <a:rPr lang="en-US" altLang="zh-CN" sz="1000"/>
                <a:t>  </a:t>
              </a:r>
              <a:r>
                <a:rPr lang="zh-CN" altLang="en-US" sz="1000"/>
                <a:t>版本号</a:t>
              </a:r>
              <a:endParaRPr lang="zh-CN" altLang="en-US" sz="1000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967105" y="3187065"/>
            <a:ext cx="6648450" cy="483870"/>
            <a:chOff x="12961" y="2591"/>
            <a:chExt cx="3228" cy="762"/>
          </a:xfrm>
        </p:grpSpPr>
        <p:sp>
          <p:nvSpPr>
            <p:cNvPr id="65" name="左箭头 64"/>
            <p:cNvSpPr/>
            <p:nvPr/>
          </p:nvSpPr>
          <p:spPr>
            <a:xfrm>
              <a:off x="12961" y="2591"/>
              <a:ext cx="3228" cy="76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3272" y="2779"/>
              <a:ext cx="258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git merge  origin/</a:t>
              </a:r>
              <a:r>
                <a:rPr lang="zh-CN" altLang="en-US" sz="1000"/>
                <a:t>分支名</a:t>
              </a:r>
              <a:r>
                <a:rPr lang="en-US" altLang="zh-CN" sz="1000"/>
                <a:t>  </a:t>
              </a:r>
              <a:r>
                <a:rPr lang="zh-CN" altLang="en-US" sz="1000"/>
                <a:t>或  </a:t>
              </a:r>
              <a:r>
                <a:rPr lang="en-US" altLang="zh-CN" sz="1000">
                  <a:sym typeface="+mn-ea"/>
                </a:rPr>
                <a:t>git  rebase origin/</a:t>
              </a:r>
              <a:r>
                <a:rPr lang="zh-CN" altLang="en-US" sz="1000">
                  <a:sym typeface="+mn-ea"/>
                </a:rPr>
                <a:t>分支名</a:t>
              </a:r>
              <a:endParaRPr lang="zh-CN" altLang="en-US" sz="1000">
                <a:sym typeface="+mn-ea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940435" y="3763010"/>
            <a:ext cx="9728200" cy="483870"/>
            <a:chOff x="12961" y="2591"/>
            <a:chExt cx="3228" cy="762"/>
          </a:xfrm>
        </p:grpSpPr>
        <p:sp>
          <p:nvSpPr>
            <p:cNvPr id="68" name="左箭头 67"/>
            <p:cNvSpPr/>
            <p:nvPr/>
          </p:nvSpPr>
          <p:spPr>
            <a:xfrm>
              <a:off x="12961" y="2591"/>
              <a:ext cx="3228" cy="76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3272" y="2779"/>
              <a:ext cx="258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git </a:t>
              </a:r>
              <a:r>
                <a:rPr lang="en-US" sz="1000"/>
                <a:t>pull  origin  </a:t>
              </a:r>
              <a:r>
                <a:rPr lang="zh-CN" altLang="en-US" sz="1000"/>
                <a:t>分支名</a:t>
              </a:r>
              <a:endParaRPr lang="zh-CN" altLang="en-US" sz="10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802,&quot;width&quot;:16560}"/>
</p:tagLst>
</file>

<file path=ppt/tags/tag2.xml><?xml version="1.0" encoding="utf-8"?>
<p:tagLst xmlns:p="http://schemas.openxmlformats.org/presentationml/2006/main">
  <p:tag name="KSO_WM_UNIT_PLACING_PICTURE_USER_VIEWPORT" val="{&quot;height&quot;:6510,&quot;width&quot;:8205}"/>
</p:tagLst>
</file>

<file path=ppt/tags/tag3.xml><?xml version="1.0" encoding="utf-8"?>
<p:tagLst xmlns:p="http://schemas.openxmlformats.org/presentationml/2006/main">
  <p:tag name="KSO_WM_UNIT_TABLE_BEAUTIFY" val="smartTable{4eee5ad8-0fde-41ff-9efa-2ad985262994}"/>
  <p:tag name="TABLE_ENDDRAG_ORIGIN_RECT" val="919*498"/>
  <p:tag name="TABLE_ENDDRAG_RECT" val="25*38*919*49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1496</Words>
  <Application>WPS 演示</Application>
  <PresentationFormat>宽屏</PresentationFormat>
  <Paragraphs>125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Consolas</vt:lpstr>
      <vt:lpstr>Calibri</vt:lpstr>
      <vt:lpstr>Times New Roman</vt:lpstr>
      <vt:lpstr>微软雅黑</vt:lpstr>
      <vt:lpstr>Arial Unicode MS</vt:lpstr>
      <vt:lpstr>Office 主题</vt:lpstr>
      <vt:lpstr>初识git </vt:lpstr>
      <vt:lpstr>PowerPoint 演示文稿</vt:lpstr>
      <vt:lpstr>初识git </vt:lpstr>
      <vt:lpstr>git 各个区域与命令实现</vt:lpstr>
      <vt:lpstr>分支</vt:lpstr>
      <vt:lpstr>拉取/提交代码到远程库（开发流程）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Jeff</cp:lastModifiedBy>
  <cp:revision>20</cp:revision>
  <dcterms:created xsi:type="dcterms:W3CDTF">2021-09-05T06:33:00Z</dcterms:created>
  <dcterms:modified xsi:type="dcterms:W3CDTF">2021-09-12T06:19:27Z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