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7" r:id="rId9"/>
    <p:sldId id="263" r:id="rId10"/>
    <p:sldId id="264" r:id="rId11"/>
    <p:sldId id="265" r:id="rId12"/>
    <p:sldId id="266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github.com/szu-lqt/codeStudy.git" TargetMode="Externa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90525"/>
            <a:ext cx="9144000" cy="1104265"/>
          </a:xfrm>
        </p:spPr>
        <p:txBody>
          <a:bodyPr/>
          <a:p>
            <a:r>
              <a:rPr lang="zh-CN" altLang="en-US"/>
              <a:t>初识</a:t>
            </a:r>
            <a:r>
              <a:rPr lang="en-US" altLang="zh-CN"/>
              <a:t>git </a:t>
            </a:r>
            <a:endParaRPr lang="en-US" altLang="zh-CN"/>
          </a:p>
        </p:txBody>
      </p:sp>
      <p:pic>
        <p:nvPicPr>
          <p:cNvPr id="4" name="图片 3" descr="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1764665"/>
            <a:ext cx="10058400" cy="42811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971675"/>
            <a:ext cx="10515600" cy="304927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1524000" y="390525"/>
            <a:ext cx="9144000" cy="11042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初识</a:t>
            </a:r>
            <a:r>
              <a:rPr lang="en-US" altLang="zh-CN"/>
              <a:t>git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初识</a:t>
            </a:r>
            <a:r>
              <a:rPr lang="en-US" altLang="zh-CN">
                <a:sym typeface="+mn-ea"/>
              </a:rPr>
              <a:t>git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下载安装，下载地址https://git-scm.com/downloads</a:t>
            </a:r>
            <a:endParaRPr lang="zh-CN" altLang="en-US"/>
          </a:p>
          <a:p>
            <a:r>
              <a:rPr lang="zh-CN" altLang="en-US"/>
              <a:t>1.进入要管理的目录</a:t>
            </a:r>
            <a:endParaRPr lang="zh-CN" altLang="en-US"/>
          </a:p>
          <a:p>
            <a:r>
              <a:rPr lang="zh-CN" altLang="en-US"/>
              <a:t>2.配置个人信息：用户名、邮箱</a:t>
            </a:r>
            <a:endParaRPr lang="zh-CN" altLang="en-US"/>
          </a:p>
          <a:p>
            <a:r>
              <a:rPr lang="zh-CN" altLang="en-US"/>
              <a:t>git config --global user.name “liqingteng”</a:t>
            </a:r>
            <a:endParaRPr lang="zh-CN" altLang="en-US"/>
          </a:p>
          <a:p>
            <a:r>
              <a:rPr lang="zh-CN" altLang="en-US"/>
              <a:t>git config --global user.email “li.qingteng@zte.com.cn”</a:t>
            </a:r>
            <a:endParaRPr lang="zh-CN" altLang="en-US"/>
          </a:p>
          <a:p>
            <a:r>
              <a:rPr lang="zh-CN" altLang="en-US"/>
              <a:t>3.git init</a:t>
            </a:r>
            <a:endParaRPr lang="zh-CN" altLang="en-US"/>
          </a:p>
          <a:p>
            <a:r>
              <a:rPr lang="zh-CN" altLang="en-US"/>
              <a:t>4.git status</a:t>
            </a:r>
            <a:endParaRPr lang="zh-CN" altLang="en-US"/>
          </a:p>
          <a:p>
            <a:r>
              <a:rPr lang="zh-CN" altLang="en-US"/>
              <a:t>5.git add 文件名/.</a:t>
            </a:r>
            <a:endParaRPr lang="zh-CN" altLang="en-US"/>
          </a:p>
          <a:p>
            <a:r>
              <a:rPr lang="zh-CN" altLang="en-US"/>
              <a:t>6.git commit -m “描述信息”</a:t>
            </a:r>
            <a:endParaRPr lang="zh-CN" altLang="en-US"/>
          </a:p>
          <a:p>
            <a:r>
              <a:rPr lang="zh-CN" altLang="en-US"/>
              <a:t>7.git log       //查看提交记录</a:t>
            </a:r>
            <a:endParaRPr lang="zh-CN" altLang="en-US"/>
          </a:p>
          <a:p>
            <a:r>
              <a:rPr lang="zh-CN" altLang="en-US"/>
              <a:t>8.git reset --hard 版本号     //回退到版本号对应的版本</a:t>
            </a:r>
            <a:endParaRPr lang="zh-CN" altLang="en-US"/>
          </a:p>
          <a:p>
            <a:r>
              <a:rPr lang="zh-CN" altLang="en-US"/>
              <a:t>9.git reflog     //查看操作记录,然后可以通过git reset --hard 版本号 进行版本回退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61645"/>
            <a:ext cx="9144000" cy="536575"/>
          </a:xfrm>
        </p:spPr>
        <p:txBody>
          <a:bodyPr>
            <a:normAutofit fontScale="90000"/>
          </a:bodyPr>
          <a:p>
            <a:r>
              <a:rPr lang="en-US" altLang="zh-CN" sz="3200"/>
              <a:t>git </a:t>
            </a:r>
            <a:r>
              <a:rPr lang="zh-CN" altLang="en-US" sz="3200"/>
              <a:t>各个区域与命令实现</a:t>
            </a:r>
            <a:endParaRPr lang="zh-CN" altLang="en-US" sz="32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355" y="1221105"/>
            <a:ext cx="5495925" cy="5048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7640" y="451485"/>
            <a:ext cx="9144000" cy="586740"/>
          </a:xfrm>
        </p:spPr>
        <p:txBody>
          <a:bodyPr/>
          <a:p>
            <a:r>
              <a:rPr lang="zh-CN" altLang="en-US" sz="2800"/>
              <a:t>分支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771525" y="1482725"/>
            <a:ext cx="103612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10.git branch  //查看分支</a:t>
            </a:r>
            <a:endParaRPr lang="zh-CN" altLang="en-US"/>
          </a:p>
          <a:p>
            <a:r>
              <a:rPr lang="zh-CN" altLang="en-US"/>
              <a:t>11.git branch 分支名   //创建分支</a:t>
            </a:r>
            <a:endParaRPr lang="zh-CN" altLang="en-US"/>
          </a:p>
          <a:p>
            <a:r>
              <a:rPr lang="zh-CN" altLang="en-US"/>
              <a:t>12.git checkout 分支名  //切换分支</a:t>
            </a:r>
            <a:endParaRPr lang="zh-CN" altLang="en-US"/>
          </a:p>
          <a:p>
            <a:r>
              <a:rPr lang="zh-CN" altLang="en-US"/>
              <a:t>13.git merge 分支名  //合并分支，注意：比如需要将B分支合并到A分支，需要先切换到A 分支，再使用git merge B来将B分支合并到A分支</a:t>
            </a:r>
            <a:endParaRPr lang="zh-CN" altLang="en-US"/>
          </a:p>
          <a:p>
            <a:r>
              <a:rPr lang="zh-CN" altLang="en-US"/>
              <a:t>14.git branch -d 分支名  //删除分支</a:t>
            </a:r>
            <a:endParaRPr lang="zh-CN" altLang="en-US"/>
          </a:p>
          <a:p>
            <a:r>
              <a:rPr lang="zh-CN" altLang="en-US"/>
              <a:t>15.工作流，创建分支时至少有2个分支（比如master、DEV）</a:t>
            </a:r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47420" y="3765550"/>
            <a:ext cx="9467215" cy="2308225"/>
            <a:chOff x="224" y="5779"/>
            <a:chExt cx="14909" cy="3635"/>
          </a:xfrm>
        </p:grpSpPr>
        <p:grpSp>
          <p:nvGrpSpPr>
            <p:cNvPr id="32" name="组合 31"/>
            <p:cNvGrpSpPr/>
            <p:nvPr/>
          </p:nvGrpSpPr>
          <p:grpSpPr>
            <a:xfrm>
              <a:off x="9260" y="5779"/>
              <a:ext cx="844" cy="874"/>
              <a:chOff x="8143" y="5703"/>
              <a:chExt cx="844" cy="874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8143" y="5703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8233" y="5851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V5</a:t>
                </a:r>
                <a:endParaRPr lang="en-US" altLang="zh-CN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2595" y="7106"/>
              <a:ext cx="5508" cy="874"/>
              <a:chOff x="1312" y="6577"/>
              <a:chExt cx="5508" cy="874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1312" y="6577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2889" y="6577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4467" y="6577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5976" y="6577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402" y="6773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V1</a:t>
                </a:r>
                <a:endParaRPr lang="en-US" altLang="zh-CN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066" y="6768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V4</a:t>
                </a:r>
                <a:endParaRPr lang="en-US" altLang="zh-CN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4557" y="6773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V3</a:t>
                </a:r>
                <a:endParaRPr lang="en-US" altLang="zh-CN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934" y="6773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V2</a:t>
                </a:r>
                <a:endParaRPr lang="en-US" altLang="zh-CN"/>
              </a:p>
            </p:txBody>
          </p:sp>
          <p:sp>
            <p:nvSpPr>
              <p:cNvPr id="22" name="左箭头 21"/>
              <p:cNvSpPr/>
              <p:nvPr/>
            </p:nvSpPr>
            <p:spPr>
              <a:xfrm>
                <a:off x="2172" y="6999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左箭头 22"/>
              <p:cNvSpPr/>
              <p:nvPr/>
            </p:nvSpPr>
            <p:spPr>
              <a:xfrm>
                <a:off x="3803" y="6955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左箭头 23"/>
              <p:cNvSpPr/>
              <p:nvPr/>
            </p:nvSpPr>
            <p:spPr>
              <a:xfrm>
                <a:off x="5312" y="6956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9305" y="8340"/>
              <a:ext cx="4455" cy="875"/>
              <a:chOff x="8143" y="8340"/>
              <a:chExt cx="4455" cy="875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8143" y="8340"/>
                <a:ext cx="844" cy="874"/>
                <a:chOff x="8143" y="8340"/>
                <a:chExt cx="844" cy="874"/>
              </a:xfrm>
            </p:grpSpPr>
            <p:sp>
              <p:nvSpPr>
                <p:cNvPr id="8" name="圆角矩形 7"/>
                <p:cNvSpPr/>
                <p:nvPr/>
              </p:nvSpPr>
              <p:spPr>
                <a:xfrm>
                  <a:off x="8143" y="8340"/>
                  <a:ext cx="845" cy="8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8188" y="8488"/>
                  <a:ext cx="75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V6</a:t>
                  </a:r>
                  <a:endParaRPr lang="en-US" altLang="zh-CN"/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>
                <a:off x="9983" y="8340"/>
                <a:ext cx="844" cy="874"/>
                <a:chOff x="10195" y="8341"/>
                <a:chExt cx="844" cy="874"/>
              </a:xfrm>
            </p:grpSpPr>
            <p:sp>
              <p:nvSpPr>
                <p:cNvPr id="7" name="圆角矩形 6"/>
                <p:cNvSpPr/>
                <p:nvPr/>
              </p:nvSpPr>
              <p:spPr>
                <a:xfrm>
                  <a:off x="10195" y="8341"/>
                  <a:ext cx="845" cy="8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10195" y="8488"/>
                  <a:ext cx="75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V7</a:t>
                  </a:r>
                  <a:endParaRPr lang="en-US" altLang="zh-CN"/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11754" y="8341"/>
                <a:ext cx="844" cy="874"/>
                <a:chOff x="12146" y="8342"/>
                <a:chExt cx="844" cy="874"/>
              </a:xfrm>
            </p:grpSpPr>
            <p:sp>
              <p:nvSpPr>
                <p:cNvPr id="20" name="圆角矩形 19"/>
                <p:cNvSpPr/>
                <p:nvPr/>
              </p:nvSpPr>
              <p:spPr>
                <a:xfrm>
                  <a:off x="12146" y="8342"/>
                  <a:ext cx="845" cy="8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12236" y="8489"/>
                  <a:ext cx="75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V8</a:t>
                  </a:r>
                  <a:endParaRPr lang="en-US" altLang="zh-CN"/>
                </a:p>
              </p:txBody>
            </p:sp>
          </p:grpSp>
          <p:sp>
            <p:nvSpPr>
              <p:cNvPr id="25" name="左箭头 24"/>
              <p:cNvSpPr/>
              <p:nvPr/>
            </p:nvSpPr>
            <p:spPr>
              <a:xfrm>
                <a:off x="9131" y="8718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左箭头 25"/>
              <p:cNvSpPr/>
              <p:nvPr/>
            </p:nvSpPr>
            <p:spPr>
              <a:xfrm>
                <a:off x="10929" y="8717"/>
                <a:ext cx="664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4" name="直角上箭头 33"/>
            <p:cNvSpPr/>
            <p:nvPr/>
          </p:nvSpPr>
          <p:spPr>
            <a:xfrm rot="10800000">
              <a:off x="7515" y="6107"/>
              <a:ext cx="1645" cy="89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直角上箭头 34"/>
            <p:cNvSpPr/>
            <p:nvPr/>
          </p:nvSpPr>
          <p:spPr>
            <a:xfrm rot="10800000" flipV="1">
              <a:off x="7515" y="8086"/>
              <a:ext cx="1645" cy="751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24" y="5994"/>
              <a:ext cx="1509" cy="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bugFix</a:t>
              </a:r>
              <a:endParaRPr lang="en-US" altLang="zh-CN"/>
            </a:p>
            <a:p>
              <a:endParaRPr lang="en-US" altLang="zh-CN"/>
            </a:p>
            <a:p>
              <a:endParaRPr lang="en-US" altLang="zh-CN"/>
            </a:p>
            <a:p>
              <a:r>
                <a:rPr lang="en-US" altLang="zh-CN"/>
                <a:t>master</a:t>
              </a:r>
              <a:endParaRPr lang="en-US" altLang="zh-CN"/>
            </a:p>
            <a:p>
              <a:endParaRPr lang="en-US" altLang="zh-CN"/>
            </a:p>
            <a:p>
              <a:endParaRPr lang="en-US" altLang="zh-CN"/>
            </a:p>
            <a:p>
              <a:r>
                <a:rPr lang="en-US" altLang="zh-CN"/>
                <a:t>dev</a:t>
              </a:r>
              <a:endParaRPr lang="en-US" altLang="zh-CN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4275" y="7105"/>
              <a:ext cx="845" cy="875"/>
              <a:chOff x="8143" y="5703"/>
              <a:chExt cx="845" cy="875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8143" y="5703"/>
                <a:ext cx="845" cy="8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8233" y="5851"/>
                <a:ext cx="75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V9</a:t>
                </a:r>
                <a:endParaRPr lang="en-US" altLang="zh-CN"/>
              </a:p>
            </p:txBody>
          </p:sp>
        </p:grpSp>
        <p:sp>
          <p:nvSpPr>
            <p:cNvPr id="40" name="左箭头 39"/>
            <p:cNvSpPr/>
            <p:nvPr/>
          </p:nvSpPr>
          <p:spPr>
            <a:xfrm>
              <a:off x="8104" y="7528"/>
              <a:ext cx="6171" cy="1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左箭头 40"/>
            <p:cNvSpPr/>
            <p:nvPr/>
          </p:nvSpPr>
          <p:spPr>
            <a:xfrm rot="720000">
              <a:off x="10270" y="6701"/>
              <a:ext cx="3917" cy="19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左箭头 41"/>
            <p:cNvSpPr/>
            <p:nvPr/>
          </p:nvSpPr>
          <p:spPr>
            <a:xfrm rot="19320000">
              <a:off x="13840" y="8283"/>
              <a:ext cx="680" cy="1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 rot="780000">
              <a:off x="10724" y="6294"/>
              <a:ext cx="339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合并分支到</a:t>
              </a:r>
              <a:r>
                <a:rPr lang="en-US" altLang="zh-CN" sz="1200"/>
                <a:t>master</a:t>
              </a:r>
              <a:r>
                <a:rPr lang="zh-CN" altLang="en-US" sz="1200"/>
                <a:t>，解决冲突</a:t>
              </a:r>
              <a:endParaRPr lang="zh-CN" altLang="en-US" sz="1200"/>
            </a:p>
          </p:txBody>
        </p:sp>
        <p:sp>
          <p:nvSpPr>
            <p:cNvPr id="44" name="文本框 43"/>
            <p:cNvSpPr txBox="1"/>
            <p:nvPr/>
          </p:nvSpPr>
          <p:spPr>
            <a:xfrm rot="19500000">
              <a:off x="13853" y="8388"/>
              <a:ext cx="128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合并分支到</a:t>
              </a:r>
              <a:r>
                <a:rPr lang="en-US" altLang="zh-CN" sz="1200"/>
                <a:t>master</a:t>
              </a:r>
              <a:endParaRPr lang="en-US" altLang="zh-CN" sz="120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478" y="6074"/>
              <a:ext cx="589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------------------------------------------------</a:t>
              </a:r>
              <a:endParaRPr lang="en-US" altLang="zh-CN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479" y="8599"/>
              <a:ext cx="57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-------------------------------------------------</a:t>
              </a:r>
              <a:endParaRPr lang="en-US" altLang="zh-CN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478" y="7255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------</a:t>
              </a:r>
              <a:endParaRPr lang="en-US" altLang="zh-CN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479" y="5779"/>
              <a:ext cx="715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以</a:t>
              </a:r>
              <a:r>
                <a:rPr lang="en-US" altLang="zh-CN" sz="1400"/>
                <a:t>master V4</a:t>
              </a:r>
              <a:r>
                <a:rPr lang="zh-CN" altLang="en-US" sz="1400"/>
                <a:t>版本为基础，拉出</a:t>
              </a:r>
              <a:r>
                <a:rPr lang="en-US" altLang="zh-CN" sz="1400"/>
                <a:t>bugFix</a:t>
              </a:r>
              <a:r>
                <a:rPr lang="zh-CN" altLang="en-US" sz="1400"/>
                <a:t>分支</a:t>
              </a:r>
              <a:r>
                <a:rPr lang="zh-CN" altLang="en-US" sz="1400"/>
                <a:t>进行</a:t>
              </a:r>
              <a:r>
                <a:rPr lang="en-US" altLang="zh-CN" sz="1400"/>
                <a:t>bug</a:t>
              </a:r>
              <a:r>
                <a:rPr lang="zh-CN" altLang="en-US" sz="1400"/>
                <a:t>修复</a:t>
              </a:r>
              <a:endParaRPr lang="zh-CN" altLang="en-US" sz="14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97" y="8931"/>
              <a:ext cx="742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以</a:t>
              </a:r>
              <a:r>
                <a:rPr lang="en-US" altLang="zh-CN" sz="1400"/>
                <a:t>master V4</a:t>
              </a:r>
              <a:r>
                <a:rPr lang="zh-CN" altLang="en-US" sz="1400"/>
                <a:t>版本为基础，拉出</a:t>
              </a:r>
              <a:r>
                <a:rPr lang="en-US" altLang="zh-CN" sz="1400"/>
                <a:t>dev</a:t>
              </a:r>
              <a:r>
                <a:rPr lang="zh-CN" altLang="en-US" sz="1400"/>
                <a:t>分支进行其他功能开发</a:t>
              </a:r>
              <a:endParaRPr lang="zh-CN" altLang="en-US" sz="140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479" y="7120"/>
              <a:ext cx="111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主分支</a:t>
              </a:r>
              <a:endParaRPr lang="zh-CN" altLang="en-US" sz="12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75285"/>
            <a:ext cx="9144000" cy="470535"/>
          </a:xfrm>
        </p:spPr>
        <p:txBody>
          <a:bodyPr>
            <a:normAutofit fontScale="90000"/>
          </a:bodyPr>
          <a:p>
            <a:r>
              <a:rPr lang="zh-CN" altLang="en-US" sz="2400"/>
              <a:t>拉取</a:t>
            </a:r>
            <a:r>
              <a:rPr lang="en-US" altLang="zh-CN" sz="2400"/>
              <a:t>/</a:t>
            </a:r>
            <a:r>
              <a:rPr lang="zh-CN" altLang="en-US" sz="2400"/>
              <a:t>提交代码到远程库（开发流程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8220" y="2198370"/>
            <a:ext cx="5210175" cy="4133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040" y="845820"/>
            <a:ext cx="4305300" cy="43434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854825" y="5019675"/>
            <a:ext cx="5221605" cy="1780540"/>
            <a:chOff x="10826" y="7995"/>
            <a:chExt cx="8223" cy="28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26" y="7995"/>
              <a:ext cx="5265" cy="280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6091" y="8343"/>
              <a:ext cx="2958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solidFill>
                    <a:srgbClr val="FF0000"/>
                  </a:solidFill>
                </a:rPr>
                <a:t>注：</a:t>
              </a:r>
              <a:r>
                <a:rPr lang="zh-CN" altLang="en-US" sz="1200"/>
                <a:t>在合并到</a:t>
              </a:r>
              <a:r>
                <a:rPr lang="en-US" altLang="zh-CN" sz="1200"/>
                <a:t>master</a:t>
              </a:r>
              <a:r>
                <a:rPr lang="zh-CN" altLang="en-US" sz="1200"/>
                <a:t>分支之前，先在</a:t>
              </a:r>
              <a:r>
                <a:rPr lang="en-US" altLang="zh-CN" sz="1200"/>
                <a:t>dev</a:t>
              </a:r>
              <a:r>
                <a:rPr lang="zh-CN" altLang="en-US" sz="1200"/>
                <a:t>分支上提交到本地版本库，即：</a:t>
              </a:r>
              <a:endParaRPr lang="zh-CN" altLang="en-US" sz="1200"/>
            </a:p>
            <a:p>
              <a:r>
                <a:rPr lang="en-US" altLang="zh-CN" sz="1200"/>
                <a:t>git  add .</a:t>
              </a:r>
              <a:endParaRPr lang="en-US" altLang="zh-CN" sz="1200"/>
            </a:p>
            <a:p>
              <a:r>
                <a:rPr lang="en-US" altLang="zh-CN" sz="1200"/>
                <a:t>git commit -m “xxx”</a:t>
              </a:r>
              <a:endParaRPr lang="en-US" altLang="zh-CN" sz="1200"/>
            </a:p>
          </p:txBody>
        </p:sp>
        <p:sp>
          <p:nvSpPr>
            <p:cNvPr id="9" name="右箭头 8"/>
            <p:cNvSpPr/>
            <p:nvPr/>
          </p:nvSpPr>
          <p:spPr>
            <a:xfrm>
              <a:off x="14111" y="8644"/>
              <a:ext cx="2085" cy="13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1128395" y="910908"/>
            <a:ext cx="5080000" cy="1222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16. git </a:t>
            </a:r>
            <a:r>
              <a:rPr lang="en-US" sz="105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clone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sz="1050" b="0" u="sng">
                <a:solidFill>
                  <a:srgbClr val="0000FF"/>
                </a:solidFill>
                <a:latin typeface="Consolas" panose="020B0609020204030204" charset="0"/>
                <a:ea typeface="宋体" panose="02010600030101010101" pitchFamily="2" charset="-122"/>
                <a:hlinkClick r:id="rId5"/>
              </a:rPr>
              <a:t>https://github.com/szu-lqt/codeStudy.git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//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首次拉取代码到新的机器，新拉下来的代码已经包含代码库原有的分支，直接可以用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git checkout 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分支名 来切换到其他分支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17. git remote add origin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远程仓库地址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//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给远程仓库起别名为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origin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（首次提交时需要，后续不需要再起）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18. git push -u origin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分支名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 //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将代码推送到远程仓库上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19. git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pull origin 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分支名    </a:t>
            </a:r>
            <a:r>
              <a:rPr lang="en-US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//</a:t>
            </a:r>
            <a:r>
              <a:rPr lang="zh-CN" sz="1050" b="0">
                <a:solidFill>
                  <a:srgbClr val="24292F"/>
                </a:solidFill>
                <a:latin typeface="Consolas" panose="020B0609020204030204" charset="0"/>
                <a:ea typeface="宋体" panose="02010600030101010101" pitchFamily="2" charset="-122"/>
              </a:rPr>
              <a:t>向本地拉取远端指定分支的代码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3195"/>
            <a:ext cx="9144000" cy="346710"/>
          </a:xfrm>
        </p:spPr>
        <p:txBody>
          <a:bodyPr>
            <a:noAutofit/>
          </a:bodyPr>
          <a:p>
            <a:r>
              <a:rPr lang="zh-CN" altLang="en-US" sz="2000"/>
              <a:t>命令实现</a:t>
            </a:r>
            <a:r>
              <a:rPr lang="en-US" altLang="zh-CN" sz="2000"/>
              <a:t>---</a:t>
            </a:r>
            <a:r>
              <a:rPr lang="zh-CN" altLang="en-US" sz="2000"/>
              <a:t>远程库</a:t>
            </a:r>
            <a:endParaRPr lang="zh-CN" altLang="en-US" sz="20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25120" y="490855"/>
          <a:ext cx="11674475" cy="6330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470"/>
                <a:gridCol w="1634490"/>
                <a:gridCol w="3016885"/>
                <a:gridCol w="2861310"/>
                <a:gridCol w="2814320"/>
              </a:tblGrid>
              <a:tr h="44640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工作区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暂存区</a:t>
                      </a: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版本库（本地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远端仓库</a:t>
                      </a:r>
                      <a:endParaRPr lang="zh-CN" altLang="en-US"/>
                    </a:p>
                  </a:txBody>
                  <a:tcPr/>
                </a:tc>
              </a:tr>
              <a:tr h="5883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/>
                        <a:t>git</a:t>
                      </a:r>
                      <a:r>
                        <a:rPr lang="zh-CN" altLang="en-US" sz="1200" b="1"/>
                        <a:t>已管理</a:t>
                      </a:r>
                      <a:endParaRPr lang="zh-CN" altLang="en-US" sz="12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/>
                        <a:t>新文件或修改的文件</a:t>
                      </a:r>
                      <a:endParaRPr lang="zh-CN" altLang="en-US" sz="1200" b="1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015365" y="1156335"/>
            <a:ext cx="1427480" cy="488950"/>
            <a:chOff x="1644" y="1821"/>
            <a:chExt cx="2248" cy="770"/>
          </a:xfrm>
        </p:grpSpPr>
        <p:sp>
          <p:nvSpPr>
            <p:cNvPr id="7" name="右箭头 6"/>
            <p:cNvSpPr/>
            <p:nvPr/>
          </p:nvSpPr>
          <p:spPr>
            <a:xfrm>
              <a:off x="1644" y="1821"/>
              <a:ext cx="2249" cy="7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029" y="2013"/>
              <a:ext cx="147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自动检测</a:t>
              </a:r>
              <a:endParaRPr lang="zh-CN" altLang="en-US" sz="10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822575" y="1156335"/>
            <a:ext cx="1370965" cy="488950"/>
            <a:chOff x="1644" y="1821"/>
            <a:chExt cx="2249" cy="770"/>
          </a:xfrm>
        </p:grpSpPr>
        <p:sp>
          <p:nvSpPr>
            <p:cNvPr id="11" name="右箭头 10"/>
            <p:cNvSpPr/>
            <p:nvPr/>
          </p:nvSpPr>
          <p:spPr>
            <a:xfrm>
              <a:off x="1644" y="1821"/>
              <a:ext cx="2249" cy="7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29" y="2013"/>
              <a:ext cx="147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git  add  .</a:t>
              </a:r>
              <a:endParaRPr lang="en-US" altLang="zh-CN" sz="100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09565" y="1156335"/>
            <a:ext cx="1619970" cy="488950"/>
            <a:chOff x="1644" y="1821"/>
            <a:chExt cx="2249" cy="770"/>
          </a:xfrm>
        </p:grpSpPr>
        <p:sp>
          <p:nvSpPr>
            <p:cNvPr id="14" name="右箭头 13"/>
            <p:cNvSpPr/>
            <p:nvPr/>
          </p:nvSpPr>
          <p:spPr>
            <a:xfrm>
              <a:off x="1644" y="1821"/>
              <a:ext cx="2249" cy="7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52" y="2013"/>
              <a:ext cx="175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git  commit  -m “xxx”</a:t>
              </a:r>
              <a:endParaRPr lang="en-US" altLang="zh-CN" sz="10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136890" y="1156335"/>
            <a:ext cx="2712656" cy="488950"/>
            <a:chOff x="1644" y="1821"/>
            <a:chExt cx="2249" cy="770"/>
          </a:xfrm>
        </p:grpSpPr>
        <p:sp>
          <p:nvSpPr>
            <p:cNvPr id="17" name="右箭头 16"/>
            <p:cNvSpPr/>
            <p:nvPr/>
          </p:nvSpPr>
          <p:spPr>
            <a:xfrm>
              <a:off x="1644" y="1821"/>
              <a:ext cx="2249" cy="7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918" y="2013"/>
              <a:ext cx="159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git  push  origin  </a:t>
              </a:r>
              <a:r>
                <a:rPr lang="zh-CN" altLang="en-US" sz="1000"/>
                <a:t>分支名</a:t>
              </a:r>
              <a:endParaRPr lang="zh-CN" altLang="en-US" sz="100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136890" y="2129155"/>
            <a:ext cx="2372995" cy="488950"/>
            <a:chOff x="1644" y="1821"/>
            <a:chExt cx="2249" cy="770"/>
          </a:xfrm>
        </p:grpSpPr>
        <p:sp>
          <p:nvSpPr>
            <p:cNvPr id="26" name="右箭头 25"/>
            <p:cNvSpPr/>
            <p:nvPr/>
          </p:nvSpPr>
          <p:spPr>
            <a:xfrm>
              <a:off x="1644" y="1821"/>
              <a:ext cx="2249" cy="7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029" y="2013"/>
              <a:ext cx="147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git  push  origin  </a:t>
              </a:r>
              <a:r>
                <a:rPr lang="zh-CN" altLang="en-US" sz="1000"/>
                <a:t>分支名</a:t>
              </a:r>
              <a:endParaRPr lang="zh-CN" altLang="en-US" sz="10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230235" y="1645285"/>
            <a:ext cx="2049780" cy="483870"/>
            <a:chOff x="12961" y="2591"/>
            <a:chExt cx="3228" cy="762"/>
          </a:xfrm>
        </p:grpSpPr>
        <p:sp>
          <p:nvSpPr>
            <p:cNvPr id="31" name="左箭头 30"/>
            <p:cNvSpPr/>
            <p:nvPr/>
          </p:nvSpPr>
          <p:spPr>
            <a:xfrm>
              <a:off x="12961" y="2591"/>
              <a:ext cx="3228" cy="76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3493" y="2792"/>
              <a:ext cx="258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git fetch origin </a:t>
              </a:r>
              <a:r>
                <a:rPr lang="zh-CN" altLang="en-US" sz="1000"/>
                <a:t>分支名</a:t>
              </a:r>
              <a:endParaRPr lang="zh-CN" altLang="en-US" sz="10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560060" y="1645285"/>
            <a:ext cx="2049780" cy="483870"/>
            <a:chOff x="12961" y="2591"/>
            <a:chExt cx="3228" cy="762"/>
          </a:xfrm>
        </p:grpSpPr>
        <p:sp>
          <p:nvSpPr>
            <p:cNvPr id="35" name="左箭头 34"/>
            <p:cNvSpPr/>
            <p:nvPr/>
          </p:nvSpPr>
          <p:spPr>
            <a:xfrm>
              <a:off x="12961" y="2591"/>
              <a:ext cx="3228" cy="76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493" y="2792"/>
              <a:ext cx="258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git  reset  --soft  </a:t>
              </a:r>
              <a:r>
                <a:rPr lang="zh-CN" altLang="en-US" sz="1000"/>
                <a:t>版本号</a:t>
              </a:r>
              <a:endParaRPr lang="zh-CN" altLang="en-US" sz="100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484755" y="1645285"/>
            <a:ext cx="2049780" cy="483870"/>
            <a:chOff x="12961" y="2591"/>
            <a:chExt cx="3228" cy="762"/>
          </a:xfrm>
        </p:grpSpPr>
        <p:sp>
          <p:nvSpPr>
            <p:cNvPr id="41" name="左箭头 40"/>
            <p:cNvSpPr/>
            <p:nvPr/>
          </p:nvSpPr>
          <p:spPr>
            <a:xfrm>
              <a:off x="12961" y="2591"/>
              <a:ext cx="3228" cy="76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493" y="2792"/>
              <a:ext cx="258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git reset  HEAD  </a:t>
              </a:r>
              <a:r>
                <a:rPr lang="zh-CN" altLang="en-US" sz="1000"/>
                <a:t>文件名</a:t>
              </a:r>
              <a:r>
                <a:rPr lang="en-US" altLang="zh-CN" sz="1000"/>
                <a:t> </a:t>
              </a:r>
              <a:endParaRPr lang="zh-CN" altLang="en-US" sz="100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534920" y="2190115"/>
            <a:ext cx="5014595" cy="483870"/>
            <a:chOff x="12961" y="2591"/>
            <a:chExt cx="3228" cy="762"/>
          </a:xfrm>
        </p:grpSpPr>
        <p:sp>
          <p:nvSpPr>
            <p:cNvPr id="47" name="左箭头 46"/>
            <p:cNvSpPr/>
            <p:nvPr/>
          </p:nvSpPr>
          <p:spPr>
            <a:xfrm>
              <a:off x="12961" y="2591"/>
              <a:ext cx="3228" cy="76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3272" y="2779"/>
              <a:ext cx="258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git reset  --mix  </a:t>
              </a:r>
              <a:r>
                <a:rPr lang="zh-CN" altLang="en-US" sz="1000"/>
                <a:t>版本号</a:t>
              </a:r>
              <a:endParaRPr lang="zh-CN" altLang="en-US" sz="100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68655" y="1637030"/>
            <a:ext cx="1653540" cy="483870"/>
            <a:chOff x="12961" y="2591"/>
            <a:chExt cx="3228" cy="762"/>
          </a:xfrm>
        </p:grpSpPr>
        <p:sp>
          <p:nvSpPr>
            <p:cNvPr id="59" name="左箭头 58"/>
            <p:cNvSpPr/>
            <p:nvPr/>
          </p:nvSpPr>
          <p:spPr>
            <a:xfrm>
              <a:off x="12961" y="2591"/>
              <a:ext cx="3228" cy="76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3493" y="2792"/>
              <a:ext cx="258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git checkout --</a:t>
              </a:r>
              <a:r>
                <a:rPr lang="zh-CN" altLang="en-US" sz="1000"/>
                <a:t>文件</a:t>
              </a:r>
              <a:r>
                <a:rPr lang="zh-CN" altLang="en-US" sz="1000"/>
                <a:t>名</a:t>
              </a:r>
              <a:endParaRPr lang="zh-CN" altLang="en-US" sz="100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940435" y="2698750"/>
            <a:ext cx="6648450" cy="483870"/>
            <a:chOff x="12961" y="2591"/>
            <a:chExt cx="3228" cy="762"/>
          </a:xfrm>
        </p:grpSpPr>
        <p:sp>
          <p:nvSpPr>
            <p:cNvPr id="62" name="左箭头 61"/>
            <p:cNvSpPr/>
            <p:nvPr/>
          </p:nvSpPr>
          <p:spPr>
            <a:xfrm>
              <a:off x="12961" y="2591"/>
              <a:ext cx="3228" cy="76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272" y="2779"/>
              <a:ext cx="258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git reset  --hard</a:t>
              </a:r>
              <a:r>
                <a:rPr lang="en-US" altLang="zh-CN" sz="1000"/>
                <a:t>  </a:t>
              </a:r>
              <a:r>
                <a:rPr lang="zh-CN" altLang="en-US" sz="1000"/>
                <a:t>版本号</a:t>
              </a:r>
              <a:endParaRPr lang="zh-CN" altLang="en-US" sz="100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67105" y="3187065"/>
            <a:ext cx="6648450" cy="483870"/>
            <a:chOff x="12961" y="2591"/>
            <a:chExt cx="3228" cy="762"/>
          </a:xfrm>
        </p:grpSpPr>
        <p:sp>
          <p:nvSpPr>
            <p:cNvPr id="65" name="左箭头 64"/>
            <p:cNvSpPr/>
            <p:nvPr/>
          </p:nvSpPr>
          <p:spPr>
            <a:xfrm>
              <a:off x="12961" y="2591"/>
              <a:ext cx="3228" cy="76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3272" y="2779"/>
              <a:ext cx="258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git merge  origin/</a:t>
              </a:r>
              <a:r>
                <a:rPr lang="zh-CN" altLang="en-US" sz="1000"/>
                <a:t>分支名</a:t>
              </a:r>
              <a:r>
                <a:rPr lang="en-US" altLang="zh-CN" sz="1000"/>
                <a:t>  </a:t>
              </a:r>
              <a:r>
                <a:rPr lang="zh-CN" altLang="en-US" sz="1000"/>
                <a:t>或  </a:t>
              </a:r>
              <a:r>
                <a:rPr lang="en-US" altLang="zh-CN" sz="1000">
                  <a:sym typeface="+mn-ea"/>
                </a:rPr>
                <a:t>git  rebase origin/</a:t>
              </a:r>
              <a:r>
                <a:rPr lang="zh-CN" altLang="en-US" sz="1000">
                  <a:sym typeface="+mn-ea"/>
                </a:rPr>
                <a:t>分支名</a:t>
              </a:r>
              <a:endParaRPr lang="zh-CN" altLang="en-US" sz="1000">
                <a:sym typeface="+mn-ea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940435" y="3763010"/>
            <a:ext cx="9728200" cy="483870"/>
            <a:chOff x="12961" y="2591"/>
            <a:chExt cx="3228" cy="762"/>
          </a:xfrm>
        </p:grpSpPr>
        <p:sp>
          <p:nvSpPr>
            <p:cNvPr id="68" name="左箭头 67"/>
            <p:cNvSpPr/>
            <p:nvPr/>
          </p:nvSpPr>
          <p:spPr>
            <a:xfrm>
              <a:off x="12961" y="2591"/>
              <a:ext cx="3228" cy="76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3272" y="2779"/>
              <a:ext cx="258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git </a:t>
              </a:r>
              <a:r>
                <a:rPr lang="en-US" sz="1000"/>
                <a:t>pull  origin  </a:t>
              </a:r>
              <a:r>
                <a:rPr lang="zh-CN" altLang="en-US" sz="1000"/>
                <a:t>分支名</a:t>
              </a:r>
              <a:endParaRPr lang="zh-CN" altLang="en-US" sz="10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640080"/>
          </a:xfrm>
        </p:spPr>
        <p:txBody>
          <a:bodyPr/>
          <a:p>
            <a:r>
              <a:rPr lang="zh-CN" altLang="en-US" sz="2800"/>
              <a:t>合并时解决冲突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1315" y="1871980"/>
            <a:ext cx="7599680" cy="42487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4170" y="234315"/>
            <a:ext cx="9144000" cy="494665"/>
          </a:xfrm>
        </p:spPr>
        <p:txBody>
          <a:bodyPr>
            <a:normAutofit fontScale="90000"/>
          </a:bodyPr>
          <a:p>
            <a:r>
              <a:rPr lang="zh-CN" altLang="en-US" sz="2800"/>
              <a:t>多人协同开发</a:t>
            </a:r>
            <a:r>
              <a:rPr lang="en-US" altLang="zh-CN" sz="2800"/>
              <a:t>gitflow</a:t>
            </a:r>
            <a:r>
              <a:rPr lang="zh-CN" altLang="en-US" sz="2800"/>
              <a:t>工作流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859790" y="1151255"/>
            <a:ext cx="95821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分支</a:t>
            </a:r>
            <a:endParaRPr lang="en-US" altLang="zh-CN"/>
          </a:p>
          <a:p>
            <a:r>
              <a:rPr lang="en-US" altLang="zh-CN">
                <a:sym typeface="+mn-ea"/>
              </a:rPr>
              <a:t>master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release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dev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A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B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9" name="左箭头 18"/>
          <p:cNvSpPr/>
          <p:nvPr/>
        </p:nvSpPr>
        <p:spPr>
          <a:xfrm rot="3600000" flipV="1">
            <a:off x="2062480" y="2367915"/>
            <a:ext cx="103505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左箭头 32"/>
          <p:cNvSpPr/>
          <p:nvPr/>
        </p:nvSpPr>
        <p:spPr>
          <a:xfrm rot="3000000">
            <a:off x="2985135" y="3801745"/>
            <a:ext cx="1042035" cy="1784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左箭头 51"/>
          <p:cNvSpPr/>
          <p:nvPr/>
        </p:nvSpPr>
        <p:spPr>
          <a:xfrm>
            <a:off x="1653540" y="3209290"/>
            <a:ext cx="77089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左箭头 53"/>
          <p:cNvSpPr/>
          <p:nvPr/>
        </p:nvSpPr>
        <p:spPr>
          <a:xfrm rot="10800000">
            <a:off x="1653540" y="1622425"/>
            <a:ext cx="421640" cy="755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2075180" y="1383030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784725" y="4385310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075180" y="1476375"/>
            <a:ext cx="47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V1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201160" y="7947660"/>
            <a:ext cx="47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V1</a:t>
            </a:r>
            <a:endParaRPr lang="en-US" altLang="zh-CN"/>
          </a:p>
        </p:txBody>
      </p:sp>
      <p:sp>
        <p:nvSpPr>
          <p:cNvPr id="59" name="圆角矩形 58"/>
          <p:cNvSpPr/>
          <p:nvPr/>
        </p:nvSpPr>
        <p:spPr>
          <a:xfrm>
            <a:off x="2611755" y="2969895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3453130" y="5673090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3664585" y="4385310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左箭头 61"/>
          <p:cNvSpPr/>
          <p:nvPr/>
        </p:nvSpPr>
        <p:spPr>
          <a:xfrm>
            <a:off x="4258945" y="4625340"/>
            <a:ext cx="421640" cy="755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左箭头 62"/>
          <p:cNvSpPr/>
          <p:nvPr/>
        </p:nvSpPr>
        <p:spPr>
          <a:xfrm rot="4080000">
            <a:off x="2136140" y="4478655"/>
            <a:ext cx="2110105" cy="1676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左箭头 63"/>
          <p:cNvSpPr/>
          <p:nvPr/>
        </p:nvSpPr>
        <p:spPr>
          <a:xfrm rot="2700000">
            <a:off x="8467725" y="2805430"/>
            <a:ext cx="254000" cy="1314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7388860" y="2127885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5827395" y="4347845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6713855" y="2969260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5682615" y="5673090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4623435" y="5673725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左箭头 69"/>
          <p:cNvSpPr/>
          <p:nvPr/>
        </p:nvSpPr>
        <p:spPr>
          <a:xfrm>
            <a:off x="3239770" y="3209290"/>
            <a:ext cx="3474085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左箭头 70"/>
          <p:cNvSpPr/>
          <p:nvPr/>
        </p:nvSpPr>
        <p:spPr>
          <a:xfrm>
            <a:off x="5321300" y="4639310"/>
            <a:ext cx="421640" cy="755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左箭头 71"/>
          <p:cNvSpPr/>
          <p:nvPr/>
        </p:nvSpPr>
        <p:spPr>
          <a:xfrm>
            <a:off x="5231765" y="5913120"/>
            <a:ext cx="421640" cy="755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左箭头 72"/>
          <p:cNvSpPr/>
          <p:nvPr/>
        </p:nvSpPr>
        <p:spPr>
          <a:xfrm>
            <a:off x="4091305" y="5913120"/>
            <a:ext cx="42164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左箭头 73"/>
          <p:cNvSpPr/>
          <p:nvPr/>
        </p:nvSpPr>
        <p:spPr>
          <a:xfrm>
            <a:off x="2669540" y="1603375"/>
            <a:ext cx="5694045" cy="946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左箭头 74"/>
          <p:cNvSpPr/>
          <p:nvPr/>
        </p:nvSpPr>
        <p:spPr>
          <a:xfrm>
            <a:off x="7925435" y="2306955"/>
            <a:ext cx="224790" cy="1136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左箭头 75"/>
          <p:cNvSpPr/>
          <p:nvPr/>
        </p:nvSpPr>
        <p:spPr>
          <a:xfrm rot="18360000">
            <a:off x="6988175" y="2675890"/>
            <a:ext cx="421640" cy="755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左箭头 76"/>
          <p:cNvSpPr/>
          <p:nvPr/>
        </p:nvSpPr>
        <p:spPr>
          <a:xfrm rot="18240000">
            <a:off x="6115050" y="3898265"/>
            <a:ext cx="869950" cy="1136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979160" y="3771265"/>
            <a:ext cx="1409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code  review</a:t>
            </a:r>
            <a:endParaRPr lang="en-US" altLang="zh-CN"/>
          </a:p>
        </p:txBody>
      </p:sp>
      <p:sp>
        <p:nvSpPr>
          <p:cNvPr id="79" name="文本框 78"/>
          <p:cNvSpPr txBox="1"/>
          <p:nvPr/>
        </p:nvSpPr>
        <p:spPr>
          <a:xfrm>
            <a:off x="1651000" y="2221865"/>
            <a:ext cx="6274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---------------------------------------------------------------------------------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6739255" y="1938655"/>
            <a:ext cx="90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>
            <a:off x="10911205" y="1383030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8376285" y="1383030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8255635" y="2128520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8458200" y="3007360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9516110" y="2997200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7801610" y="1938655"/>
            <a:ext cx="710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bug</a:t>
            </a:r>
            <a:endParaRPr lang="en-US" altLang="zh-CN"/>
          </a:p>
        </p:txBody>
      </p:sp>
      <p:sp>
        <p:nvSpPr>
          <p:cNvPr id="87" name="左箭头 86"/>
          <p:cNvSpPr/>
          <p:nvPr/>
        </p:nvSpPr>
        <p:spPr>
          <a:xfrm>
            <a:off x="9121775" y="3209925"/>
            <a:ext cx="27051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左箭头 87"/>
          <p:cNvSpPr/>
          <p:nvPr/>
        </p:nvSpPr>
        <p:spPr>
          <a:xfrm rot="17160000">
            <a:off x="8343265" y="1971040"/>
            <a:ext cx="207645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左箭头 88"/>
          <p:cNvSpPr/>
          <p:nvPr/>
        </p:nvSpPr>
        <p:spPr>
          <a:xfrm>
            <a:off x="7353935" y="3208655"/>
            <a:ext cx="1009015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左箭头 89"/>
          <p:cNvSpPr/>
          <p:nvPr/>
        </p:nvSpPr>
        <p:spPr>
          <a:xfrm rot="19560000">
            <a:off x="5945505" y="4613275"/>
            <a:ext cx="3893185" cy="1085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8433435" y="1466215"/>
            <a:ext cx="47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V2</a:t>
            </a:r>
            <a:endParaRPr lang="en-US" altLang="zh-CN"/>
          </a:p>
        </p:txBody>
      </p:sp>
      <p:sp>
        <p:nvSpPr>
          <p:cNvPr id="92" name="圆角矩形 91"/>
          <p:cNvSpPr/>
          <p:nvPr/>
        </p:nvSpPr>
        <p:spPr>
          <a:xfrm>
            <a:off x="10589260" y="2085975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圆角矩形 92"/>
          <p:cNvSpPr/>
          <p:nvPr/>
        </p:nvSpPr>
        <p:spPr>
          <a:xfrm>
            <a:off x="9657715" y="2127885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左箭头 93"/>
          <p:cNvSpPr/>
          <p:nvPr/>
        </p:nvSpPr>
        <p:spPr>
          <a:xfrm>
            <a:off x="8994775" y="1612265"/>
            <a:ext cx="1820545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7215505" y="4441190"/>
            <a:ext cx="1409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code  review</a:t>
            </a:r>
            <a:endParaRPr lang="en-US" altLang="zh-CN"/>
          </a:p>
        </p:txBody>
      </p:sp>
      <p:sp>
        <p:nvSpPr>
          <p:cNvPr id="97" name="左箭头 96"/>
          <p:cNvSpPr/>
          <p:nvPr/>
        </p:nvSpPr>
        <p:spPr>
          <a:xfrm rot="18360000">
            <a:off x="9601200" y="2766695"/>
            <a:ext cx="421640" cy="755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9063990" y="2179955"/>
            <a:ext cx="90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10052685" y="1938655"/>
            <a:ext cx="710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bug</a:t>
            </a:r>
            <a:endParaRPr lang="en-US" altLang="zh-CN"/>
          </a:p>
        </p:txBody>
      </p:sp>
      <p:sp>
        <p:nvSpPr>
          <p:cNvPr id="100" name="左箭头 99"/>
          <p:cNvSpPr/>
          <p:nvPr/>
        </p:nvSpPr>
        <p:spPr>
          <a:xfrm>
            <a:off x="10295890" y="2349500"/>
            <a:ext cx="224790" cy="1136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>
            <a:off x="10939780" y="3007360"/>
            <a:ext cx="536575" cy="55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左箭头 101"/>
          <p:cNvSpPr/>
          <p:nvPr/>
        </p:nvSpPr>
        <p:spPr>
          <a:xfrm>
            <a:off x="10194290" y="3208655"/>
            <a:ext cx="733425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0968355" y="1466850"/>
            <a:ext cx="47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V3</a:t>
            </a:r>
            <a:endParaRPr lang="en-US" altLang="zh-CN"/>
          </a:p>
        </p:txBody>
      </p:sp>
      <p:sp>
        <p:nvSpPr>
          <p:cNvPr id="104" name="左箭头 103"/>
          <p:cNvSpPr/>
          <p:nvPr/>
        </p:nvSpPr>
        <p:spPr>
          <a:xfrm rot="17160000">
            <a:off x="10719435" y="1906905"/>
            <a:ext cx="207645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左箭头 104"/>
          <p:cNvSpPr/>
          <p:nvPr/>
        </p:nvSpPr>
        <p:spPr>
          <a:xfrm rot="2700000">
            <a:off x="10897870" y="2754630"/>
            <a:ext cx="254000" cy="1314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305435" y="4809490"/>
            <a:ext cx="2694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功能对应的分支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，可由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员工拉出，功能合入后可删除，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分支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一样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7925435" y="5067300"/>
            <a:ext cx="30975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开发过程中出现的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bug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可以单独拉出新的分支，解决后合入到原分支即可（参考分支章节的内容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）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802,&quot;width&quot;:16560}"/>
</p:tagLst>
</file>

<file path=ppt/tags/tag2.xml><?xml version="1.0" encoding="utf-8"?>
<p:tagLst xmlns:p="http://schemas.openxmlformats.org/presentationml/2006/main">
  <p:tag name="KSO_WM_UNIT_PLACING_PICTURE_USER_VIEWPORT" val="{&quot;height&quot;:6510,&quot;width&quot;:8205}"/>
</p:tagLst>
</file>

<file path=ppt/tags/tag3.xml><?xml version="1.0" encoding="utf-8"?>
<p:tagLst xmlns:p="http://schemas.openxmlformats.org/presentationml/2006/main">
  <p:tag name="KSO_WM_UNIT_TABLE_BEAUTIFY" val="smartTable{4eee5ad8-0fde-41ff-9efa-2ad985262994}"/>
  <p:tag name="TABLE_ENDDRAG_ORIGIN_RECT" val="919*498"/>
  <p:tag name="TABLE_ENDDRAG_RECT" val="25*38*919*49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1738</Words>
  <Application>WPS 演示</Application>
  <PresentationFormat>宽屏</PresentationFormat>
  <Paragraphs>175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Consolas</vt:lpstr>
      <vt:lpstr>Calibri</vt:lpstr>
      <vt:lpstr>Times New Roman</vt:lpstr>
      <vt:lpstr>微软雅黑</vt:lpstr>
      <vt:lpstr>Arial Unicode MS</vt:lpstr>
      <vt:lpstr>Office 主题</vt:lpstr>
      <vt:lpstr>初识git </vt:lpstr>
      <vt:lpstr>PowerPoint 演示文稿</vt:lpstr>
      <vt:lpstr>初识git </vt:lpstr>
      <vt:lpstr>git 各个区域与命令实现</vt:lpstr>
      <vt:lpstr>分支</vt:lpstr>
      <vt:lpstr>拉取/提交代码到远程库（开发流程）</vt:lpstr>
      <vt:lpstr>命令实现---远程库</vt:lpstr>
      <vt:lpstr>合并时解决冲突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Jeff</cp:lastModifiedBy>
  <cp:revision>25</cp:revision>
  <dcterms:created xsi:type="dcterms:W3CDTF">2021-09-05T06:33:00Z</dcterms:created>
  <dcterms:modified xsi:type="dcterms:W3CDTF">2021-09-25T11:20:36Z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