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2"/>
  </p:notesMasterIdLst>
  <p:sldIdLst>
    <p:sldId id="256" r:id="rId2"/>
    <p:sldId id="266" r:id="rId3"/>
    <p:sldId id="267" r:id="rId4"/>
    <p:sldId id="257" r:id="rId5"/>
    <p:sldId id="268" r:id="rId6"/>
    <p:sldId id="278" r:id="rId7"/>
    <p:sldId id="279" r:id="rId8"/>
    <p:sldId id="280" r:id="rId9"/>
    <p:sldId id="302" r:id="rId10"/>
    <p:sldId id="303" r:id="rId11"/>
    <p:sldId id="304" r:id="rId12"/>
    <p:sldId id="271" r:id="rId13"/>
    <p:sldId id="305" r:id="rId14"/>
    <p:sldId id="274" r:id="rId15"/>
    <p:sldId id="273" r:id="rId16"/>
    <p:sldId id="269" r:id="rId17"/>
    <p:sldId id="270" r:id="rId18"/>
    <p:sldId id="276" r:id="rId19"/>
    <p:sldId id="277"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UHAMMAD ZUBAIR" initials="MZ" lastIdx="1" clrIdx="0">
    <p:extLst>
      <p:ext uri="{19B8F6BF-5375-455C-9EA6-DF929625EA0E}">
        <p15:presenceInfo xmlns:p15="http://schemas.microsoft.com/office/powerpoint/2012/main" userId="S-1-5-21-2780159932-3992527675-3723080678-3687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94291" autoAdjust="0"/>
  </p:normalViewPr>
  <p:slideViewPr>
    <p:cSldViewPr>
      <p:cViewPr varScale="1">
        <p:scale>
          <a:sx n="68" d="100"/>
          <a:sy n="68" d="100"/>
        </p:scale>
        <p:origin x="145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r>
              <a:rPr lang="en-US" dirty="0"/>
              <a:t>All possible routes’ transit</a:t>
            </a:r>
            <a:r>
              <a:rPr lang="en-US" baseline="0" dirty="0"/>
              <a:t> times</a:t>
            </a:r>
            <a:endParaRPr lang="en-US" dirty="0"/>
          </a:p>
        </c:rich>
      </c:tx>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en-PK"/>
        </a:p>
      </c:txPr>
    </c:title>
    <c:autoTitleDeleted val="0"/>
    <c:plotArea>
      <c:layout/>
      <c:barChart>
        <c:barDir val="col"/>
        <c:grouping val="clustered"/>
        <c:varyColors val="0"/>
        <c:ser>
          <c:idx val="0"/>
          <c:order val="0"/>
          <c:tx>
            <c:strRef>
              <c:f>Sheet1!$B$1</c:f>
              <c:strCache>
                <c:ptCount val="1"/>
                <c:pt idx="0">
                  <c:v>Transit Time</c:v>
                </c:pt>
              </c:strCache>
            </c:strRef>
          </c:tx>
          <c:spPr>
            <a:solidFill>
              <a:schemeClr val="accent1"/>
            </a:solidFill>
            <a:ln w="9525" cap="flat" cmpd="sng" algn="ctr">
              <a:solidFill>
                <a:schemeClr val="tx1"/>
              </a:solidFill>
              <a:miter lim="800000"/>
            </a:ln>
            <a:effectLst>
              <a:outerShdw blurRad="63500" dist="38100" algn="l" rotWithShape="0">
                <a:prstClr val="black">
                  <a:alpha val="40000"/>
                </a:prstClr>
              </a:outerShdw>
              <a:softEdge rad="25400"/>
            </a:effectLst>
          </c:spPr>
          <c:invertIfNegative val="0"/>
          <c:dPt>
            <c:idx val="7"/>
            <c:invertIfNegative val="0"/>
            <c:bubble3D val="0"/>
            <c:spPr>
              <a:solidFill>
                <a:schemeClr val="bg1"/>
              </a:solidFill>
              <a:ln w="9525" cap="flat" cmpd="sng" algn="ctr">
                <a:solidFill>
                  <a:schemeClr val="tx1"/>
                </a:solidFill>
                <a:miter lim="800000"/>
              </a:ln>
              <a:effectLst>
                <a:outerShdw blurRad="63500" dist="38100" algn="l" rotWithShape="0">
                  <a:prstClr val="black">
                    <a:alpha val="40000"/>
                  </a:prstClr>
                </a:outerShdw>
                <a:softEdge rad="25400"/>
              </a:effectLst>
            </c:spPr>
            <c:extLst>
              <c:ext xmlns:c16="http://schemas.microsoft.com/office/drawing/2014/chart" uri="{C3380CC4-5D6E-409C-BE32-E72D297353CC}">
                <c16:uniqueId val="{00000006-062D-4B7E-9CA8-363C44C9EA49}"/>
              </c:ext>
            </c:extLst>
          </c:dPt>
          <c:dPt>
            <c:idx val="12"/>
            <c:invertIfNegative val="0"/>
            <c:bubble3D val="0"/>
            <c:spPr>
              <a:solidFill>
                <a:srgbClr val="00B050"/>
              </a:solidFill>
              <a:ln w="9525" cap="flat" cmpd="sng" algn="ctr">
                <a:solidFill>
                  <a:schemeClr val="tx1"/>
                </a:solidFill>
                <a:miter lim="800000"/>
              </a:ln>
              <a:effectLst>
                <a:outerShdw blurRad="63500" dist="38100" algn="l" rotWithShape="0">
                  <a:prstClr val="black">
                    <a:alpha val="40000"/>
                  </a:prstClr>
                </a:outerShdw>
                <a:softEdge rad="25400"/>
              </a:effectLst>
            </c:spPr>
            <c:extLst>
              <c:ext xmlns:c16="http://schemas.microsoft.com/office/drawing/2014/chart" uri="{C3380CC4-5D6E-409C-BE32-E72D297353CC}">
                <c16:uniqueId val="{00000002-666A-4315-BD1F-42A69FB89EE1}"/>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PK"/>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numRef>
              <c:f>Sheet1!$A$2:$A$122</c:f>
              <c:numCache>
                <c:formatCode>General</c:formatCode>
                <c:ptCount val="2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numCache>
            </c:numRef>
          </c:cat>
          <c:val>
            <c:numRef>
              <c:f>Sheet1!$B$2:$B$122</c:f>
              <c:numCache>
                <c:formatCode>General</c:formatCode>
                <c:ptCount val="24"/>
                <c:pt idx="0">
                  <c:v>18</c:v>
                </c:pt>
                <c:pt idx="1">
                  <c:v>19</c:v>
                </c:pt>
                <c:pt idx="2">
                  <c:v>17</c:v>
                </c:pt>
                <c:pt idx="3">
                  <c:v>19</c:v>
                </c:pt>
                <c:pt idx="4">
                  <c:v>21</c:v>
                </c:pt>
                <c:pt idx="5">
                  <c:v>20</c:v>
                </c:pt>
                <c:pt idx="6">
                  <c:v>21</c:v>
                </c:pt>
                <c:pt idx="7">
                  <c:v>16</c:v>
                </c:pt>
                <c:pt idx="8">
                  <c:v>18</c:v>
                </c:pt>
                <c:pt idx="9">
                  <c:v>19</c:v>
                </c:pt>
                <c:pt idx="10">
                  <c:v>21</c:v>
                </c:pt>
                <c:pt idx="11">
                  <c:v>21</c:v>
                </c:pt>
                <c:pt idx="12">
                  <c:v>17</c:v>
                </c:pt>
                <c:pt idx="13">
                  <c:v>22</c:v>
                </c:pt>
                <c:pt idx="14">
                  <c:v>20</c:v>
                </c:pt>
                <c:pt idx="15">
                  <c:v>21</c:v>
                </c:pt>
                <c:pt idx="16">
                  <c:v>19</c:v>
                </c:pt>
                <c:pt idx="17">
                  <c:v>20</c:v>
                </c:pt>
                <c:pt idx="18">
                  <c:v>20</c:v>
                </c:pt>
                <c:pt idx="19">
                  <c:v>21</c:v>
                </c:pt>
                <c:pt idx="20">
                  <c:v>18</c:v>
                </c:pt>
                <c:pt idx="21">
                  <c:v>17</c:v>
                </c:pt>
                <c:pt idx="22">
                  <c:v>20</c:v>
                </c:pt>
                <c:pt idx="23">
                  <c:v>20</c:v>
                </c:pt>
              </c:numCache>
            </c:numRef>
          </c:val>
          <c:extLst>
            <c:ext xmlns:c16="http://schemas.microsoft.com/office/drawing/2014/chart" uri="{C3380CC4-5D6E-409C-BE32-E72D297353CC}">
              <c16:uniqueId val="{00000000-062D-4B7E-9CA8-363C44C9EA49}"/>
            </c:ext>
          </c:extLst>
        </c:ser>
        <c:dLbls>
          <c:dLblPos val="outEnd"/>
          <c:showLegendKey val="0"/>
          <c:showVal val="1"/>
          <c:showCatName val="0"/>
          <c:showSerName val="0"/>
          <c:showPercent val="0"/>
          <c:showBubbleSize val="0"/>
        </c:dLbls>
        <c:gapWidth val="35"/>
        <c:overlap val="-30"/>
        <c:axId val="312493816"/>
        <c:axId val="312493488"/>
      </c:barChart>
      <c:catAx>
        <c:axId val="312493816"/>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r>
                  <a:rPr lang="en-US" b="1" dirty="0"/>
                  <a:t>Possible</a:t>
                </a:r>
                <a:r>
                  <a:rPr lang="en-US" dirty="0"/>
                  <a:t> Route</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endParaRPr lang="en-PK"/>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PK"/>
          </a:p>
        </c:txPr>
        <c:crossAx val="312493488"/>
        <c:crosses val="autoZero"/>
        <c:auto val="1"/>
        <c:lblAlgn val="ctr"/>
        <c:lblOffset val="100"/>
        <c:noMultiLvlLbl val="0"/>
      </c:catAx>
      <c:valAx>
        <c:axId val="312493488"/>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r>
                  <a:rPr lang="en-US"/>
                  <a:t>Transit Time (minutes)</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endParaRPr lang="en-PK"/>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PK"/>
          </a:p>
        </c:txPr>
        <c:crossAx val="312493816"/>
        <c:crosses val="autoZero"/>
        <c:crossBetween val="between"/>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PK"/>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C5E15C-4E04-457B-A830-A8A10A407D12}" type="datetimeFigureOut">
              <a:rPr lang="en-US" smtClean="0"/>
              <a:pPr/>
              <a:t>6/2/2019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56694C-0BF7-4B36-9794-8E0DCC080072}" type="slidenum">
              <a:rPr lang="en-US" smtClean="0"/>
              <a:pPr/>
              <a:t>‹#›</a:t>
            </a:fld>
            <a:endParaRPr lang="en-US" dirty="0"/>
          </a:p>
        </p:txBody>
      </p:sp>
    </p:spTree>
    <p:extLst>
      <p:ext uri="{BB962C8B-B14F-4D97-AF65-F5344CB8AC3E}">
        <p14:creationId xmlns:p14="http://schemas.microsoft.com/office/powerpoint/2010/main" val="2178410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Currently, a field agent is assigned a set of customers to visit daily. The sequence of visiting customers should be performed by Route Optimizer instead of KPO/Manager manually enlisting and sequencing the customers per Field Agent. This Route plan should be optimized in a way that minimum transit time is achieved using the best possible route </a:t>
            </a:r>
          </a:p>
          <a:p>
            <a:endParaRPr lang="en-US" dirty="0"/>
          </a:p>
        </p:txBody>
      </p:sp>
      <p:sp>
        <p:nvSpPr>
          <p:cNvPr id="4" name="Slide Number Placeholder 3"/>
          <p:cNvSpPr>
            <a:spLocks noGrp="1"/>
          </p:cNvSpPr>
          <p:nvPr>
            <p:ph type="sldNum" sz="quarter" idx="10"/>
          </p:nvPr>
        </p:nvSpPr>
        <p:spPr/>
        <p:txBody>
          <a:bodyPr/>
          <a:lstStyle/>
          <a:p>
            <a:fld id="{6A56694C-0BF7-4B36-9794-8E0DCC080072}" type="slidenum">
              <a:rPr lang="en-US" smtClean="0"/>
              <a:pPr/>
              <a:t>4</a:t>
            </a:fld>
            <a:endParaRPr lang="en-US" dirty="0"/>
          </a:p>
        </p:txBody>
      </p:sp>
    </p:spTree>
    <p:extLst>
      <p:ext uri="{BB962C8B-B14F-4D97-AF65-F5344CB8AC3E}">
        <p14:creationId xmlns:p14="http://schemas.microsoft.com/office/powerpoint/2010/main" val="1865943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Currently, a field agent is assigned a set of customers to visit daily. The sequence of visiting customers should be performed by Route Optimizer instead of KPO/Manager manually enlisting and sequencing the customers per Field Agent. This Route plan should be optimized in a way that minimum transit time is achieved using the best possible route </a:t>
            </a:r>
          </a:p>
          <a:p>
            <a:endParaRPr lang="en-US" dirty="0"/>
          </a:p>
        </p:txBody>
      </p:sp>
      <p:sp>
        <p:nvSpPr>
          <p:cNvPr id="4" name="Slide Number Placeholder 3"/>
          <p:cNvSpPr>
            <a:spLocks noGrp="1"/>
          </p:cNvSpPr>
          <p:nvPr>
            <p:ph type="sldNum" sz="quarter" idx="10"/>
          </p:nvPr>
        </p:nvSpPr>
        <p:spPr/>
        <p:txBody>
          <a:bodyPr/>
          <a:lstStyle/>
          <a:p>
            <a:fld id="{6A56694C-0BF7-4B36-9794-8E0DCC080072}" type="slidenum">
              <a:rPr lang="en-US" smtClean="0"/>
              <a:pPr/>
              <a:t>5</a:t>
            </a:fld>
            <a:endParaRPr lang="en-US" dirty="0"/>
          </a:p>
        </p:txBody>
      </p:sp>
    </p:spTree>
    <p:extLst>
      <p:ext uri="{BB962C8B-B14F-4D97-AF65-F5344CB8AC3E}">
        <p14:creationId xmlns:p14="http://schemas.microsoft.com/office/powerpoint/2010/main" val="3710973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Currently, a field agent is assigned a set of customers to visit daily. The sequence of visiting customers should be performed by Route Optimizer instead of KPO/Manager manually enlisting and sequencing the customers per Field Agent. This Route plan should be optimized in a way that minimum transit time is achieved using the best possible route </a:t>
            </a:r>
          </a:p>
          <a:p>
            <a:endParaRPr lang="en-US" dirty="0"/>
          </a:p>
        </p:txBody>
      </p:sp>
      <p:sp>
        <p:nvSpPr>
          <p:cNvPr id="4" name="Slide Number Placeholder 3"/>
          <p:cNvSpPr>
            <a:spLocks noGrp="1"/>
          </p:cNvSpPr>
          <p:nvPr>
            <p:ph type="sldNum" sz="quarter" idx="10"/>
          </p:nvPr>
        </p:nvSpPr>
        <p:spPr/>
        <p:txBody>
          <a:bodyPr/>
          <a:lstStyle/>
          <a:p>
            <a:fld id="{6A56694C-0BF7-4B36-9794-8E0DCC080072}" type="slidenum">
              <a:rPr lang="en-US" smtClean="0"/>
              <a:pPr/>
              <a:t>6</a:t>
            </a:fld>
            <a:endParaRPr lang="en-US" dirty="0"/>
          </a:p>
        </p:txBody>
      </p:sp>
    </p:spTree>
    <p:extLst>
      <p:ext uri="{BB962C8B-B14F-4D97-AF65-F5344CB8AC3E}">
        <p14:creationId xmlns:p14="http://schemas.microsoft.com/office/powerpoint/2010/main" val="1672821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56694C-0BF7-4B36-9794-8E0DCC080072}" type="slidenum">
              <a:rPr lang="en-US" smtClean="0"/>
              <a:pPr/>
              <a:t>8</a:t>
            </a:fld>
            <a:endParaRPr lang="en-US" dirty="0"/>
          </a:p>
        </p:txBody>
      </p:sp>
    </p:spTree>
    <p:extLst>
      <p:ext uri="{BB962C8B-B14F-4D97-AF65-F5344CB8AC3E}">
        <p14:creationId xmlns:p14="http://schemas.microsoft.com/office/powerpoint/2010/main" val="3597476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56694C-0BF7-4B36-9794-8E0DCC080072}" type="slidenum">
              <a:rPr lang="en-US" smtClean="0"/>
              <a:pPr/>
              <a:t>9</a:t>
            </a:fld>
            <a:endParaRPr lang="en-US" dirty="0"/>
          </a:p>
        </p:txBody>
      </p:sp>
    </p:spTree>
    <p:extLst>
      <p:ext uri="{BB962C8B-B14F-4D97-AF65-F5344CB8AC3E}">
        <p14:creationId xmlns:p14="http://schemas.microsoft.com/office/powerpoint/2010/main" val="3597476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56694C-0BF7-4B36-9794-8E0DCC080072}" type="slidenum">
              <a:rPr lang="en-US" smtClean="0"/>
              <a:pPr/>
              <a:t>10</a:t>
            </a:fld>
            <a:endParaRPr lang="en-US" dirty="0"/>
          </a:p>
        </p:txBody>
      </p:sp>
    </p:spTree>
    <p:extLst>
      <p:ext uri="{BB962C8B-B14F-4D97-AF65-F5344CB8AC3E}">
        <p14:creationId xmlns:p14="http://schemas.microsoft.com/office/powerpoint/2010/main" val="35974765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56694C-0BF7-4B36-9794-8E0DCC080072}" type="slidenum">
              <a:rPr lang="en-US" smtClean="0"/>
              <a:pPr/>
              <a:t>11</a:t>
            </a:fld>
            <a:endParaRPr lang="en-US" dirty="0"/>
          </a:p>
        </p:txBody>
      </p:sp>
    </p:spTree>
    <p:extLst>
      <p:ext uri="{BB962C8B-B14F-4D97-AF65-F5344CB8AC3E}">
        <p14:creationId xmlns:p14="http://schemas.microsoft.com/office/powerpoint/2010/main" val="3597476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BF29E987-7788-4E9C-B66E-D400D84DE510}" type="datetime1">
              <a:rPr lang="en-US" smtClean="0"/>
              <a:pPr/>
              <a:t>6/2/2019</a:t>
            </a:fld>
            <a:endParaRPr lang="en-US" dirty="0"/>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924CA32F-4115-4F4D-9BD9-1A8FD50008DF}"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FB8C6A9-DFE2-4276-B165-1CD21150D64F}" type="datetime1">
              <a:rPr lang="en-US" smtClean="0"/>
              <a:pPr/>
              <a:t>6/2/2019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4CA32F-4115-4F4D-9BD9-1A8FD50008DF}"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792D7EA-8B2C-46B8-94EB-A2F3AAA48F2A}" type="datetime1">
              <a:rPr lang="en-US" smtClean="0"/>
              <a:pPr/>
              <a:t>6/2/2019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4CA32F-4115-4F4D-9BD9-1A8FD50008DF}"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A04507A0-95D3-433F-BFDD-714BCC2F1233}" type="datetime1">
              <a:rPr lang="en-US" smtClean="0"/>
              <a:pPr/>
              <a:t>6/2/2019</a:t>
            </a:fld>
            <a:endParaRPr lang="en-US" dirty="0"/>
          </a:p>
        </p:txBody>
      </p:sp>
      <p:sp>
        <p:nvSpPr>
          <p:cNvPr id="9" name="Slide Number Placeholder 8"/>
          <p:cNvSpPr>
            <a:spLocks noGrp="1"/>
          </p:cNvSpPr>
          <p:nvPr>
            <p:ph type="sldNum" sz="quarter" idx="15"/>
          </p:nvPr>
        </p:nvSpPr>
        <p:spPr/>
        <p:txBody>
          <a:bodyPr rtlCol="0"/>
          <a:lstStyle/>
          <a:p>
            <a:fld id="{924CA32F-4115-4F4D-9BD9-1A8FD50008DF}" type="slidenum">
              <a:rPr lang="en-US" smtClean="0"/>
              <a:pPr/>
              <a:t>‹#›</a:t>
            </a:fld>
            <a:endParaRPr lang="en-US" dirty="0"/>
          </a:p>
        </p:txBody>
      </p:sp>
      <p:sp>
        <p:nvSpPr>
          <p:cNvPr id="10" name="Footer Placeholder 9"/>
          <p:cNvSpPr>
            <a:spLocks noGrp="1"/>
          </p:cNvSpPr>
          <p:nvPr>
            <p:ph type="ftr" sz="quarter" idx="16"/>
          </p:nvPr>
        </p:nvSpPr>
        <p:spPr/>
        <p:txBody>
          <a:bodyPr rtlCol="0"/>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E7CE0BC2-D528-4857-93C5-F8A1D4ECD80F}" type="datetime1">
              <a:rPr lang="en-US" smtClean="0"/>
              <a:pPr/>
              <a:t>6/2/2019</a:t>
            </a:fld>
            <a:endParaRPr lang="en-US" dirty="0"/>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dirty="0"/>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924CA32F-4115-4F4D-9BD9-1A8FD50008DF}"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CC98E913-2536-4663-81C9-05BF0BB4AE52}" type="datetime1">
              <a:rPr lang="en-US" smtClean="0"/>
              <a:pPr/>
              <a:t>6/2/2019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24CA32F-4115-4F4D-9BD9-1A8FD50008DF}" type="slidenum">
              <a:rPr lang="en-US" smtClean="0"/>
              <a:pPr/>
              <a:t>‹#›</a:t>
            </a:fld>
            <a:endParaRPr lang="en-US" dirty="0"/>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D980A246-F8BE-4E95-ACA3-566E9E6F481B}" type="datetime1">
              <a:rPr lang="en-US" smtClean="0"/>
              <a:pPr/>
              <a:t>6/2/2019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24CA32F-4115-4F4D-9BD9-1A8FD50008DF}" type="slidenum">
              <a:rPr lang="en-US" smtClean="0"/>
              <a:pPr/>
              <a:t>‹#›</a:t>
            </a:fld>
            <a:endParaRPr lang="en-US" dirty="0"/>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FECE4A6F-FCE2-4B1E-B1D1-5A5DECC012A6}" type="datetime1">
              <a:rPr lang="en-US" smtClean="0"/>
              <a:pPr/>
              <a:t>6/2/2019</a:t>
            </a:fld>
            <a:endParaRPr lang="en-US" dirty="0"/>
          </a:p>
        </p:txBody>
      </p:sp>
      <p:sp>
        <p:nvSpPr>
          <p:cNvPr id="7" name="Slide Number Placeholder 6"/>
          <p:cNvSpPr>
            <a:spLocks noGrp="1"/>
          </p:cNvSpPr>
          <p:nvPr>
            <p:ph type="sldNum" sz="quarter" idx="11"/>
          </p:nvPr>
        </p:nvSpPr>
        <p:spPr/>
        <p:txBody>
          <a:bodyPr rtlCol="0"/>
          <a:lstStyle/>
          <a:p>
            <a:fld id="{924CA32F-4115-4F4D-9BD9-1A8FD50008DF}" type="slidenum">
              <a:rPr lang="en-US" smtClean="0"/>
              <a:pPr/>
              <a:t>‹#›</a:t>
            </a:fld>
            <a:endParaRPr lang="en-US" dirty="0"/>
          </a:p>
        </p:txBody>
      </p:sp>
      <p:sp>
        <p:nvSpPr>
          <p:cNvPr id="8" name="Footer Placeholder 7"/>
          <p:cNvSpPr>
            <a:spLocks noGrp="1"/>
          </p:cNvSpPr>
          <p:nvPr>
            <p:ph type="ftr" sz="quarter" idx="12"/>
          </p:nvPr>
        </p:nvSpPr>
        <p:spPr/>
        <p:txBody>
          <a:bodyPr rtlCol="0"/>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755CFA-63B1-47F5-B690-BC9E790F7B38}" type="datetime1">
              <a:rPr lang="en-US" smtClean="0"/>
              <a:pPr/>
              <a:t>6/2/2019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24CA32F-4115-4F4D-9BD9-1A8FD50008DF}"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E9ACD647-1CB8-4EAB-BAA5-65DACF1E51DA}" type="datetime1">
              <a:rPr lang="en-US" smtClean="0"/>
              <a:pPr/>
              <a:t>6/2/2019</a:t>
            </a:fld>
            <a:endParaRPr lang="en-US" dirty="0"/>
          </a:p>
        </p:txBody>
      </p:sp>
      <p:sp>
        <p:nvSpPr>
          <p:cNvPr id="22" name="Slide Number Placeholder 21"/>
          <p:cNvSpPr>
            <a:spLocks noGrp="1"/>
          </p:cNvSpPr>
          <p:nvPr>
            <p:ph type="sldNum" sz="quarter" idx="15"/>
          </p:nvPr>
        </p:nvSpPr>
        <p:spPr/>
        <p:txBody>
          <a:bodyPr rtlCol="0"/>
          <a:lstStyle/>
          <a:p>
            <a:fld id="{924CA32F-4115-4F4D-9BD9-1A8FD50008DF}" type="slidenum">
              <a:rPr lang="en-US" smtClean="0"/>
              <a:pPr/>
              <a:t>‹#›</a:t>
            </a:fld>
            <a:endParaRPr lang="en-US" dirty="0"/>
          </a:p>
        </p:txBody>
      </p:sp>
      <p:sp>
        <p:nvSpPr>
          <p:cNvPr id="23" name="Footer Placeholder 22"/>
          <p:cNvSpPr>
            <a:spLocks noGrp="1"/>
          </p:cNvSpPr>
          <p:nvPr>
            <p:ph type="ftr" sz="quarter" idx="16"/>
          </p:nvPr>
        </p:nvSpPr>
        <p:spPr/>
        <p:txBody>
          <a:bodyPr rtlCol="0"/>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4D72B5B-E6B1-4F58-8DA2-8B4D77D3AA9C}" type="datetime1">
              <a:rPr lang="en-US" smtClean="0"/>
              <a:pPr/>
              <a:t>6/2/2019</a:t>
            </a:fld>
            <a:endParaRPr lang="en-US" dirty="0"/>
          </a:p>
        </p:txBody>
      </p:sp>
      <p:sp>
        <p:nvSpPr>
          <p:cNvPr id="18" name="Slide Number Placeholder 17"/>
          <p:cNvSpPr>
            <a:spLocks noGrp="1"/>
          </p:cNvSpPr>
          <p:nvPr>
            <p:ph type="sldNum" sz="quarter" idx="11"/>
          </p:nvPr>
        </p:nvSpPr>
        <p:spPr/>
        <p:txBody>
          <a:bodyPr rtlCol="0"/>
          <a:lstStyle/>
          <a:p>
            <a:fld id="{924CA32F-4115-4F4D-9BD9-1A8FD50008DF}" type="slidenum">
              <a:rPr lang="en-US" smtClean="0"/>
              <a:pPr/>
              <a:t>‹#›</a:t>
            </a:fld>
            <a:endParaRPr lang="en-US" dirty="0"/>
          </a:p>
        </p:txBody>
      </p:sp>
      <p:sp>
        <p:nvSpPr>
          <p:cNvPr id="21" name="Footer Placeholder 20"/>
          <p:cNvSpPr>
            <a:spLocks noGrp="1"/>
          </p:cNvSpPr>
          <p:nvPr>
            <p:ph type="ftr" sz="quarter" idx="12"/>
          </p:nvPr>
        </p:nvSpPr>
        <p:spPr/>
        <p:txBody>
          <a:bodyPr rtlCol="0"/>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297991A1-61BE-4F48-A9F7-7BF51F5D935F}" type="datetime1">
              <a:rPr lang="en-US" smtClean="0"/>
              <a:pPr/>
              <a:t>6/2/2019</a:t>
            </a:fld>
            <a:endParaRPr lang="en-US" dirty="0"/>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dirty="0"/>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924CA32F-4115-4F4D-9BD9-1A8FD50008D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8299" y="914400"/>
            <a:ext cx="7467600" cy="1143000"/>
          </a:xfrm>
        </p:spPr>
        <p:txBody>
          <a:bodyPr/>
          <a:lstStyle/>
          <a:p>
            <a:r>
              <a:rPr lang="en-US" dirty="0"/>
              <a:t>                                                                                                                                                                                                                                                                                                                                                                                                                                                                                                                                                                                                                                                                                                                                                                                         </a:t>
            </a:r>
          </a:p>
        </p:txBody>
      </p:sp>
      <p:sp>
        <p:nvSpPr>
          <p:cNvPr id="4" name="Slide Number Placeholder 3"/>
          <p:cNvSpPr>
            <a:spLocks noGrp="1"/>
          </p:cNvSpPr>
          <p:nvPr>
            <p:ph type="sldNum" sz="quarter" idx="11"/>
          </p:nvPr>
        </p:nvSpPr>
        <p:spPr/>
        <p:txBody>
          <a:bodyPr/>
          <a:lstStyle/>
          <a:p>
            <a:fld id="{924CA32F-4115-4F4D-9BD9-1A8FD50008DF}" type="slidenum">
              <a:rPr lang="en-US" smtClean="0"/>
              <a:pPr/>
              <a:t>1</a:t>
            </a:fld>
            <a:endParaRPr lang="en-US" dirty="0"/>
          </a:p>
        </p:txBody>
      </p:sp>
      <p:sp>
        <p:nvSpPr>
          <p:cNvPr id="6" name="Title 1"/>
          <p:cNvSpPr txBox="1">
            <a:spLocks/>
          </p:cNvSpPr>
          <p:nvPr/>
        </p:nvSpPr>
        <p:spPr>
          <a:xfrm>
            <a:off x="304800" y="2209800"/>
            <a:ext cx="8572500" cy="1752600"/>
          </a:xfrm>
          <a:prstGeom prst="rect">
            <a:avLst/>
          </a:prstGeom>
        </p:spPr>
        <p:txBody>
          <a:bodyPr vert="horz" anchor="b">
            <a:normAutofit fontScale="92500" lnSpcReduction="20000"/>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dirty="0"/>
          </a:p>
          <a:p>
            <a:pPr algn="ctr"/>
            <a:r>
              <a:rPr lang="en-US" dirty="0"/>
              <a:t> </a:t>
            </a:r>
            <a:r>
              <a:rPr lang="en-US" sz="3600" b="1" dirty="0"/>
              <a:t>Route Optimization for Field Agent’s Journey Plan in Sales and Distribution </a:t>
            </a:r>
            <a:endParaRPr lang="en-US" sz="3600" dirty="0"/>
          </a:p>
        </p:txBody>
      </p:sp>
      <p:sp>
        <p:nvSpPr>
          <p:cNvPr id="7" name="Title 1"/>
          <p:cNvSpPr txBox="1">
            <a:spLocks/>
          </p:cNvSpPr>
          <p:nvPr/>
        </p:nvSpPr>
        <p:spPr>
          <a:xfrm>
            <a:off x="3352800" y="3784271"/>
            <a:ext cx="7467600" cy="1143000"/>
          </a:xfrm>
          <a:prstGeom prst="rect">
            <a:avLst/>
          </a:prstGeom>
        </p:spPr>
        <p:txBody>
          <a:bodyPr vert="horz" anchor="b">
            <a:normAutofit fontScale="85000" lnSpcReduction="20000"/>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dirty="0"/>
          </a:p>
          <a:p>
            <a:endParaRPr lang="en-US" dirty="0"/>
          </a:p>
          <a:p>
            <a:r>
              <a:rPr lang="en-US" dirty="0"/>
              <a:t> </a:t>
            </a:r>
            <a:r>
              <a:rPr lang="en-US" b="1" dirty="0"/>
              <a:t>By Techlogix </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00" y="152400"/>
            <a:ext cx="1943100" cy="189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81000"/>
            <a:ext cx="1866900" cy="48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1416" y="304800"/>
            <a:ext cx="7467600" cy="1143000"/>
          </a:xfrm>
        </p:spPr>
        <p:style>
          <a:lnRef idx="2">
            <a:schemeClr val="accent1"/>
          </a:lnRef>
          <a:fillRef idx="1">
            <a:schemeClr val="lt1"/>
          </a:fillRef>
          <a:effectRef idx="0">
            <a:schemeClr val="accent1"/>
          </a:effectRef>
          <a:fontRef idx="minor">
            <a:schemeClr val="dk1"/>
          </a:fontRef>
        </p:style>
        <p:txBody>
          <a:bodyPr>
            <a:normAutofit/>
          </a:bodyPr>
          <a:lstStyle/>
          <a:p>
            <a:pPr lvl="2" algn="ctr" rtl="0">
              <a:spcBef>
                <a:spcPct val="0"/>
              </a:spcBef>
            </a:pPr>
            <a:r>
              <a:rPr lang="en-US" sz="2800" b="1" dirty="0">
                <a:latin typeface="+mj-lt"/>
              </a:rPr>
              <a:t>Crossover Method </a:t>
            </a:r>
            <a:endParaRPr lang="en-US" sz="2000" b="1" dirty="0"/>
          </a:p>
        </p:txBody>
      </p:sp>
      <p:sp>
        <p:nvSpPr>
          <p:cNvPr id="3" name="Content Placeholder 2"/>
          <p:cNvSpPr>
            <a:spLocks noGrp="1"/>
          </p:cNvSpPr>
          <p:nvPr>
            <p:ph sz="quarter" idx="1"/>
          </p:nvPr>
        </p:nvSpPr>
        <p:spPr>
          <a:xfrm>
            <a:off x="381000" y="1676400"/>
            <a:ext cx="7640548" cy="2740152"/>
          </a:xfrm>
        </p:spPr>
        <p:txBody>
          <a:bodyPr/>
          <a:lstStyle/>
          <a:p>
            <a:pPr marL="0" indent="0">
              <a:buNone/>
            </a:pPr>
            <a:endParaRPr lang="en-US" sz="3600" dirty="0"/>
          </a:p>
          <a:p>
            <a:r>
              <a:rPr lang="en-US" dirty="0"/>
              <a:t>Ordered Crossover</a:t>
            </a:r>
          </a:p>
          <a:p>
            <a:endParaRPr lang="en-US" dirty="0"/>
          </a:p>
        </p:txBody>
      </p:sp>
      <p:sp>
        <p:nvSpPr>
          <p:cNvPr id="4" name="Slide Number Placeholder 3"/>
          <p:cNvSpPr>
            <a:spLocks noGrp="1"/>
          </p:cNvSpPr>
          <p:nvPr>
            <p:ph type="sldNum" sz="quarter" idx="15"/>
          </p:nvPr>
        </p:nvSpPr>
        <p:spPr/>
        <p:txBody>
          <a:bodyPr/>
          <a:lstStyle/>
          <a:p>
            <a:fld id="{924CA32F-4115-4F4D-9BD9-1A8FD50008DF}" type="slidenum">
              <a:rPr lang="en-US" smtClean="0"/>
              <a:pPr/>
              <a:t>10</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3048000"/>
            <a:ext cx="6037078" cy="3324593"/>
          </a:xfrm>
          <a:prstGeom prst="rect">
            <a:avLst/>
          </a:prstGeom>
        </p:spPr>
      </p:pic>
    </p:spTree>
    <p:extLst>
      <p:ext uri="{BB962C8B-B14F-4D97-AF65-F5344CB8AC3E}">
        <p14:creationId xmlns:p14="http://schemas.microsoft.com/office/powerpoint/2010/main" val="1927251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1416" y="304800"/>
            <a:ext cx="7467600" cy="1143000"/>
          </a:xfrm>
        </p:spPr>
        <p:style>
          <a:lnRef idx="2">
            <a:schemeClr val="accent1"/>
          </a:lnRef>
          <a:fillRef idx="1">
            <a:schemeClr val="lt1"/>
          </a:fillRef>
          <a:effectRef idx="0">
            <a:schemeClr val="accent1"/>
          </a:effectRef>
          <a:fontRef idx="minor">
            <a:schemeClr val="dk1"/>
          </a:fontRef>
        </p:style>
        <p:txBody>
          <a:bodyPr>
            <a:normAutofit/>
          </a:bodyPr>
          <a:lstStyle/>
          <a:p>
            <a:pPr lvl="2" algn="ctr" rtl="0">
              <a:spcBef>
                <a:spcPct val="0"/>
              </a:spcBef>
            </a:pPr>
            <a:r>
              <a:rPr lang="en-US" sz="2800" b="1" dirty="0">
                <a:latin typeface="+mj-lt"/>
              </a:rPr>
              <a:t>Fitness Function </a:t>
            </a:r>
            <a:endParaRPr lang="en-US" sz="2000" b="1" dirty="0"/>
          </a:p>
        </p:txBody>
      </p:sp>
      <p:sp>
        <p:nvSpPr>
          <p:cNvPr id="3" name="Content Placeholder 2"/>
          <p:cNvSpPr>
            <a:spLocks noGrp="1"/>
          </p:cNvSpPr>
          <p:nvPr>
            <p:ph sz="quarter" idx="1"/>
          </p:nvPr>
        </p:nvSpPr>
        <p:spPr>
          <a:xfrm>
            <a:off x="477748" y="1600200"/>
            <a:ext cx="7467600" cy="4873752"/>
          </a:xfrm>
        </p:spPr>
        <p:txBody>
          <a:bodyPr/>
          <a:lstStyle/>
          <a:p>
            <a:pPr marL="0" indent="0">
              <a:buNone/>
            </a:pPr>
            <a:endParaRPr lang="en-US" sz="3600" dirty="0"/>
          </a:p>
          <a:p>
            <a:r>
              <a:rPr lang="en-US" dirty="0"/>
              <a:t>Select first and second gene(location)</a:t>
            </a:r>
          </a:p>
          <a:p>
            <a:r>
              <a:rPr lang="en-US" dirty="0"/>
              <a:t>Find time between them through Google Distance Matrix API</a:t>
            </a:r>
          </a:p>
          <a:p>
            <a:r>
              <a:rPr lang="en-US" dirty="0"/>
              <a:t>Iterate through whole chromosome</a:t>
            </a:r>
          </a:p>
          <a:p>
            <a:r>
              <a:rPr lang="en-US" dirty="0"/>
              <a:t>Return total summed up time</a:t>
            </a:r>
          </a:p>
          <a:p>
            <a:endParaRPr lang="en-US" dirty="0"/>
          </a:p>
        </p:txBody>
      </p:sp>
      <p:sp>
        <p:nvSpPr>
          <p:cNvPr id="4" name="Slide Number Placeholder 3"/>
          <p:cNvSpPr>
            <a:spLocks noGrp="1"/>
          </p:cNvSpPr>
          <p:nvPr>
            <p:ph type="sldNum" sz="quarter" idx="15"/>
          </p:nvPr>
        </p:nvSpPr>
        <p:spPr/>
        <p:txBody>
          <a:bodyPr/>
          <a:lstStyle/>
          <a:p>
            <a:fld id="{924CA32F-4115-4F4D-9BD9-1A8FD50008DF}" type="slidenum">
              <a:rPr lang="en-US" smtClean="0"/>
              <a:pPr/>
              <a:t>11</a:t>
            </a:fld>
            <a:endParaRPr lang="en-US" dirty="0"/>
          </a:p>
        </p:txBody>
      </p:sp>
    </p:spTree>
    <p:extLst>
      <p:ext uri="{BB962C8B-B14F-4D97-AF65-F5344CB8AC3E}">
        <p14:creationId xmlns:p14="http://schemas.microsoft.com/office/powerpoint/2010/main" val="3630177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accent1"/>
            </a:solidFill>
          </a:ln>
        </p:spPr>
        <p:txBody>
          <a:bodyPr anchor="ctr"/>
          <a:lstStyle/>
          <a:p>
            <a:pPr algn="ctr"/>
            <a:r>
              <a:rPr lang="en-US" dirty="0"/>
              <a:t>Research Results</a:t>
            </a:r>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3000135337"/>
              </p:ext>
            </p:extLst>
          </p:nvPr>
        </p:nvGraphicFramePr>
        <p:xfrm>
          <a:off x="457200" y="1600200"/>
          <a:ext cx="7467600" cy="4655061"/>
        </p:xfrm>
        <a:graphic>
          <a:graphicData uri="http://schemas.openxmlformats.org/drawingml/2006/table">
            <a:tbl>
              <a:tblPr firstRow="1" firstCol="1" bandRow="1">
                <a:tableStyleId>{5C22544A-7EE6-4342-B048-85BDC9FD1C3A}</a:tableStyleId>
              </a:tblPr>
              <a:tblGrid>
                <a:gridCol w="1866900">
                  <a:extLst>
                    <a:ext uri="{9D8B030D-6E8A-4147-A177-3AD203B41FA5}">
                      <a16:colId xmlns:a16="http://schemas.microsoft.com/office/drawing/2014/main" val="2553782439"/>
                    </a:ext>
                  </a:extLst>
                </a:gridCol>
                <a:gridCol w="1866900">
                  <a:extLst>
                    <a:ext uri="{9D8B030D-6E8A-4147-A177-3AD203B41FA5}">
                      <a16:colId xmlns:a16="http://schemas.microsoft.com/office/drawing/2014/main" val="3172378720"/>
                    </a:ext>
                  </a:extLst>
                </a:gridCol>
                <a:gridCol w="1866900">
                  <a:extLst>
                    <a:ext uri="{9D8B030D-6E8A-4147-A177-3AD203B41FA5}">
                      <a16:colId xmlns:a16="http://schemas.microsoft.com/office/drawing/2014/main" val="3247923680"/>
                    </a:ext>
                  </a:extLst>
                </a:gridCol>
                <a:gridCol w="1866900">
                  <a:extLst>
                    <a:ext uri="{9D8B030D-6E8A-4147-A177-3AD203B41FA5}">
                      <a16:colId xmlns:a16="http://schemas.microsoft.com/office/drawing/2014/main" val="927721730"/>
                    </a:ext>
                  </a:extLst>
                </a:gridCol>
              </a:tblGrid>
              <a:tr h="732604">
                <a:tc>
                  <a:txBody>
                    <a:bodyPr/>
                    <a:lstStyle/>
                    <a:p>
                      <a:pPr marL="0" marR="0" algn="ctr">
                        <a:lnSpc>
                          <a:spcPct val="107000"/>
                        </a:lnSpc>
                        <a:spcBef>
                          <a:spcPts val="0"/>
                        </a:spcBef>
                        <a:spcAft>
                          <a:spcPts val="0"/>
                        </a:spcAft>
                      </a:pPr>
                      <a:r>
                        <a:rPr lang="en-US" sz="1600" dirty="0">
                          <a:effectLst/>
                        </a:rPr>
                        <a:t>Number of locations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rPr>
                        <a:t>Global Maximum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rPr>
                        <a:t>G. A result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rPr>
                        <a:t>Brute Force</a:t>
                      </a:r>
                    </a:p>
                    <a:p>
                      <a:pPr marL="0" marR="0" algn="ctr">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(Global minimum)</a:t>
                      </a:r>
                    </a:p>
                  </a:txBody>
                  <a:tcPr marL="68580" marR="68580" marT="0" marB="0" anchor="ctr"/>
                </a:tc>
                <a:extLst>
                  <a:ext uri="{0D108BD9-81ED-4DB2-BD59-A6C34878D82A}">
                    <a16:rowId xmlns:a16="http://schemas.microsoft.com/office/drawing/2014/main" val="2769971964"/>
                  </a:ext>
                </a:extLst>
              </a:tr>
              <a:tr h="356587">
                <a:tc>
                  <a:txBody>
                    <a:bodyPr/>
                    <a:lstStyle/>
                    <a:p>
                      <a:pPr marL="0" marR="0" algn="ctr">
                        <a:lnSpc>
                          <a:spcPct val="107000"/>
                        </a:lnSpc>
                        <a:spcBef>
                          <a:spcPts val="0"/>
                        </a:spcBef>
                        <a:spcAft>
                          <a:spcPts val="0"/>
                        </a:spcAft>
                      </a:pPr>
                      <a:r>
                        <a:rPr lang="en-US" sz="1600" dirty="0">
                          <a:effectLst/>
                        </a:rPr>
                        <a:t>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rPr>
                        <a:t>22 min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16.75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15.7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765851341"/>
                  </a:ext>
                </a:extLst>
              </a:tr>
              <a:tr h="356587">
                <a:tc>
                  <a:txBody>
                    <a:bodyPr/>
                    <a:lstStyle/>
                    <a:p>
                      <a:pPr marL="0" marR="0" algn="ctr">
                        <a:lnSpc>
                          <a:spcPct val="107000"/>
                        </a:lnSpc>
                        <a:spcBef>
                          <a:spcPts val="0"/>
                        </a:spcBef>
                        <a:spcAft>
                          <a:spcPts val="0"/>
                        </a:spcAft>
                      </a:pPr>
                      <a:r>
                        <a:rPr lang="en-US" sz="1600">
                          <a:effectLst/>
                        </a:rPr>
                        <a:t>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18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18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17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66705586"/>
                  </a:ext>
                </a:extLst>
              </a:tr>
              <a:tr h="356587">
                <a:tc>
                  <a:txBody>
                    <a:bodyPr/>
                    <a:lstStyle/>
                    <a:p>
                      <a:pPr marL="0" marR="0" algn="ctr">
                        <a:lnSpc>
                          <a:spcPct val="107000"/>
                        </a:lnSpc>
                        <a:spcBef>
                          <a:spcPts val="0"/>
                        </a:spcBef>
                        <a:spcAft>
                          <a:spcPts val="0"/>
                        </a:spcAft>
                      </a:pPr>
                      <a:r>
                        <a:rPr lang="en-US" sz="1600">
                          <a:effectLst/>
                        </a:rPr>
                        <a:t>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70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58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51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78432253"/>
                  </a:ext>
                </a:extLst>
              </a:tr>
              <a:tr h="356587">
                <a:tc>
                  <a:txBody>
                    <a:bodyPr/>
                    <a:lstStyle/>
                    <a:p>
                      <a:pPr marL="0" marR="0" algn="ctr">
                        <a:lnSpc>
                          <a:spcPct val="107000"/>
                        </a:lnSpc>
                        <a:spcBef>
                          <a:spcPts val="0"/>
                        </a:spcBef>
                        <a:spcAft>
                          <a:spcPts val="0"/>
                        </a:spcAft>
                      </a:pPr>
                      <a:r>
                        <a:rPr lang="en-US" sz="1600">
                          <a:effectLst/>
                        </a:rPr>
                        <a:t>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37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34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32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331968303"/>
                  </a:ext>
                </a:extLst>
              </a:tr>
              <a:tr h="356587">
                <a:tc>
                  <a:txBody>
                    <a:bodyPr/>
                    <a:lstStyle/>
                    <a:p>
                      <a:pPr marL="0" marR="0" algn="ctr">
                        <a:lnSpc>
                          <a:spcPct val="107000"/>
                        </a:lnSpc>
                        <a:spcBef>
                          <a:spcPts val="0"/>
                        </a:spcBef>
                        <a:spcAft>
                          <a:spcPts val="0"/>
                        </a:spcAft>
                      </a:pPr>
                      <a:r>
                        <a:rPr lang="en-US" sz="1600" dirty="0">
                          <a:effectLst/>
                        </a:rPr>
                        <a:t>7</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75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54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50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58703635"/>
                  </a:ext>
                </a:extLst>
              </a:tr>
              <a:tr h="356587">
                <a:tc>
                  <a:txBody>
                    <a:bodyPr/>
                    <a:lstStyle/>
                    <a:p>
                      <a:pPr marL="0" marR="0" algn="ctr">
                        <a:lnSpc>
                          <a:spcPct val="107000"/>
                        </a:lnSpc>
                        <a:spcBef>
                          <a:spcPts val="0"/>
                        </a:spcBef>
                        <a:spcAft>
                          <a:spcPts val="0"/>
                        </a:spcAft>
                      </a:pPr>
                      <a:r>
                        <a:rPr lang="en-US" sz="1600" dirty="0">
                          <a:effectLst/>
                        </a:rPr>
                        <a:t>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78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70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64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63977680"/>
                  </a:ext>
                </a:extLst>
              </a:tr>
              <a:tr h="356587">
                <a:tc>
                  <a:txBody>
                    <a:bodyPr/>
                    <a:lstStyle/>
                    <a:p>
                      <a:pPr marL="0" marR="0" algn="ctr">
                        <a:lnSpc>
                          <a:spcPct val="107000"/>
                        </a:lnSpc>
                        <a:spcBef>
                          <a:spcPts val="0"/>
                        </a:spcBef>
                        <a:spcAft>
                          <a:spcPts val="0"/>
                        </a:spcAft>
                      </a:pPr>
                      <a:r>
                        <a:rPr lang="en-US" sz="1600">
                          <a:effectLst/>
                        </a:rPr>
                        <a:t>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92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86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81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17903219"/>
                  </a:ext>
                </a:extLst>
              </a:tr>
              <a:tr h="356587">
                <a:tc>
                  <a:txBody>
                    <a:bodyPr/>
                    <a:lstStyle/>
                    <a:p>
                      <a:pPr marL="0" marR="0" algn="ctr">
                        <a:lnSpc>
                          <a:spcPct val="107000"/>
                        </a:lnSpc>
                        <a:spcBef>
                          <a:spcPts val="0"/>
                        </a:spcBef>
                        <a:spcAft>
                          <a:spcPts val="0"/>
                        </a:spcAft>
                      </a:pPr>
                      <a:r>
                        <a:rPr lang="en-US" sz="1600">
                          <a:effectLst/>
                        </a:rPr>
                        <a:t>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63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50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47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04253645"/>
                  </a:ext>
                </a:extLst>
              </a:tr>
              <a:tr h="356587">
                <a:tc>
                  <a:txBody>
                    <a:bodyPr/>
                    <a:lstStyle/>
                    <a:p>
                      <a:pPr marL="0" marR="0" algn="ctr">
                        <a:lnSpc>
                          <a:spcPct val="107000"/>
                        </a:lnSpc>
                        <a:spcBef>
                          <a:spcPts val="0"/>
                        </a:spcBef>
                        <a:spcAft>
                          <a:spcPts val="0"/>
                        </a:spcAft>
                      </a:pPr>
                      <a:r>
                        <a:rPr lang="en-US" sz="1600">
                          <a:effectLst/>
                        </a:rPr>
                        <a:t>10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61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51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46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547976415"/>
                  </a:ext>
                </a:extLst>
              </a:tr>
              <a:tr h="356587">
                <a:tc>
                  <a:txBody>
                    <a:bodyPr/>
                    <a:lstStyle/>
                    <a:p>
                      <a:pPr marL="0" marR="0" algn="ctr">
                        <a:lnSpc>
                          <a:spcPct val="107000"/>
                        </a:lnSpc>
                        <a:spcBef>
                          <a:spcPts val="0"/>
                        </a:spcBef>
                        <a:spcAft>
                          <a:spcPts val="0"/>
                        </a:spcAft>
                      </a:pPr>
                      <a:r>
                        <a:rPr lang="en-US" sz="1600">
                          <a:effectLst/>
                        </a:rPr>
                        <a:t>15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81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76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Not possible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9614024"/>
                  </a:ext>
                </a:extLst>
              </a:tr>
              <a:tr h="356587">
                <a:tc>
                  <a:txBody>
                    <a:bodyPr/>
                    <a:lstStyle/>
                    <a:p>
                      <a:pPr marL="0" marR="0" algn="ctr">
                        <a:lnSpc>
                          <a:spcPct val="107000"/>
                        </a:lnSpc>
                        <a:spcBef>
                          <a:spcPts val="0"/>
                        </a:spcBef>
                        <a:spcAft>
                          <a:spcPts val="0"/>
                        </a:spcAft>
                      </a:pPr>
                      <a:r>
                        <a:rPr lang="en-US" sz="1600">
                          <a:effectLst/>
                        </a:rPr>
                        <a:t>20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95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86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dirty="0">
                          <a:effectLst/>
                        </a:rPr>
                        <a:t>Not possible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82724400"/>
                  </a:ext>
                </a:extLst>
              </a:tr>
            </a:tbl>
          </a:graphicData>
        </a:graphic>
      </p:graphicFrame>
      <p:sp>
        <p:nvSpPr>
          <p:cNvPr id="4" name="Slide Number Placeholder 3"/>
          <p:cNvSpPr>
            <a:spLocks noGrp="1"/>
          </p:cNvSpPr>
          <p:nvPr>
            <p:ph type="sldNum" sz="quarter" idx="15"/>
          </p:nvPr>
        </p:nvSpPr>
        <p:spPr/>
        <p:txBody>
          <a:bodyPr/>
          <a:lstStyle/>
          <a:p>
            <a:fld id="{924CA32F-4115-4F4D-9BD9-1A8FD50008DF}" type="slidenum">
              <a:rPr lang="en-US" smtClean="0"/>
              <a:pPr/>
              <a:t>12</a:t>
            </a:fld>
            <a:endParaRPr lang="en-US" dirty="0"/>
          </a:p>
        </p:txBody>
      </p:sp>
    </p:spTree>
    <p:extLst>
      <p:ext uri="{BB962C8B-B14F-4D97-AF65-F5344CB8AC3E}">
        <p14:creationId xmlns:p14="http://schemas.microsoft.com/office/powerpoint/2010/main" val="2731649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924CA32F-4115-4F4D-9BD9-1A8FD50008DF}" type="slidenum">
              <a:rPr lang="en-US" smtClean="0"/>
              <a:pPr/>
              <a:t>13</a:t>
            </a:fld>
            <a:endParaRPr lang="en-US" dirty="0"/>
          </a:p>
        </p:txBody>
      </p:sp>
      <p:graphicFrame>
        <p:nvGraphicFramePr>
          <p:cNvPr id="7" name="Content Placeholder 6">
            <a:extLst>
              <a:ext uri="{FF2B5EF4-FFF2-40B4-BE49-F238E27FC236}">
                <a16:creationId xmlns:a16="http://schemas.microsoft.com/office/drawing/2014/main" id="{3D96C065-2A49-461D-B8EF-9977171A241E}"/>
              </a:ext>
            </a:extLst>
          </p:cNvPr>
          <p:cNvGraphicFramePr>
            <a:graphicFrameLocks noGrp="1"/>
          </p:cNvGraphicFramePr>
          <p:nvPr>
            <p:ph sz="quarter" idx="1"/>
            <p:extLst>
              <p:ext uri="{D42A27DB-BD31-4B8C-83A1-F6EECF244321}">
                <p14:modId xmlns:p14="http://schemas.microsoft.com/office/powerpoint/2010/main" val="2656025994"/>
              </p:ext>
            </p:extLst>
          </p:nvPr>
        </p:nvGraphicFramePr>
        <p:xfrm>
          <a:off x="1014984" y="447905"/>
          <a:ext cx="6909816" cy="6135457"/>
        </p:xfrm>
        <a:graphic>
          <a:graphicData uri="http://schemas.openxmlformats.org/drawingml/2006/table">
            <a:tbl>
              <a:tblPr firstRow="1" bandRow="1">
                <a:tableStyleId>{5C22544A-7EE6-4342-B048-85BDC9FD1C3A}</a:tableStyleId>
              </a:tblPr>
              <a:tblGrid>
                <a:gridCol w="2303272">
                  <a:extLst>
                    <a:ext uri="{9D8B030D-6E8A-4147-A177-3AD203B41FA5}">
                      <a16:colId xmlns:a16="http://schemas.microsoft.com/office/drawing/2014/main" val="1557876800"/>
                    </a:ext>
                  </a:extLst>
                </a:gridCol>
                <a:gridCol w="2303272">
                  <a:extLst>
                    <a:ext uri="{9D8B030D-6E8A-4147-A177-3AD203B41FA5}">
                      <a16:colId xmlns:a16="http://schemas.microsoft.com/office/drawing/2014/main" val="1920201527"/>
                    </a:ext>
                  </a:extLst>
                </a:gridCol>
                <a:gridCol w="2303272">
                  <a:extLst>
                    <a:ext uri="{9D8B030D-6E8A-4147-A177-3AD203B41FA5}">
                      <a16:colId xmlns:a16="http://schemas.microsoft.com/office/drawing/2014/main" val="1611249020"/>
                    </a:ext>
                  </a:extLst>
                </a:gridCol>
              </a:tblGrid>
              <a:tr h="766932">
                <a:tc>
                  <a:txBody>
                    <a:bodyPr/>
                    <a:lstStyle/>
                    <a:p>
                      <a:r>
                        <a:rPr lang="en-US" dirty="0" err="1"/>
                        <a:t>Locattions</a:t>
                      </a:r>
                      <a:endParaRPr lang="en-PK" dirty="0"/>
                    </a:p>
                  </a:txBody>
                  <a:tcPr/>
                </a:tc>
                <a:tc>
                  <a:txBody>
                    <a:bodyPr/>
                    <a:lstStyle/>
                    <a:p>
                      <a:r>
                        <a:rPr lang="en-US" dirty="0"/>
                        <a:t>Genetic Algorithm</a:t>
                      </a:r>
                      <a:endParaRPr lang="en-PK" dirty="0"/>
                    </a:p>
                  </a:txBody>
                  <a:tcPr/>
                </a:tc>
                <a:tc>
                  <a:txBody>
                    <a:bodyPr/>
                    <a:lstStyle/>
                    <a:p>
                      <a:r>
                        <a:rPr lang="en-US" dirty="0"/>
                        <a:t>Brute Force</a:t>
                      </a:r>
                      <a:endParaRPr lang="en-PK" dirty="0"/>
                    </a:p>
                  </a:txBody>
                  <a:tcPr/>
                </a:tc>
                <a:extLst>
                  <a:ext uri="{0D108BD9-81ED-4DB2-BD59-A6C34878D82A}">
                    <a16:rowId xmlns:a16="http://schemas.microsoft.com/office/drawing/2014/main" val="3421606216"/>
                  </a:ext>
                </a:extLst>
              </a:tr>
              <a:tr h="766932">
                <a:tc>
                  <a:txBody>
                    <a:bodyPr/>
                    <a:lstStyle/>
                    <a:p>
                      <a:r>
                        <a:rPr lang="en-US" dirty="0"/>
                        <a:t>4</a:t>
                      </a:r>
                      <a:endParaRPr lang="en-PK"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Real Time</a:t>
                      </a:r>
                      <a:endParaRPr lang="en-PK" dirty="0"/>
                    </a:p>
                    <a:p>
                      <a:endParaRPr lang="en-PK"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Real Time</a:t>
                      </a:r>
                      <a:endParaRPr lang="en-PK" dirty="0"/>
                    </a:p>
                    <a:p>
                      <a:endParaRPr lang="en-PK" dirty="0"/>
                    </a:p>
                  </a:txBody>
                  <a:tcPr/>
                </a:tc>
                <a:extLst>
                  <a:ext uri="{0D108BD9-81ED-4DB2-BD59-A6C34878D82A}">
                    <a16:rowId xmlns:a16="http://schemas.microsoft.com/office/drawing/2014/main" val="4182273670"/>
                  </a:ext>
                </a:extLst>
              </a:tr>
              <a:tr h="766932">
                <a:tc>
                  <a:txBody>
                    <a:bodyPr/>
                    <a:lstStyle/>
                    <a:p>
                      <a:r>
                        <a:rPr lang="en-US" dirty="0"/>
                        <a:t>5</a:t>
                      </a:r>
                      <a:endParaRPr lang="en-PK"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Real Time</a:t>
                      </a:r>
                      <a:endParaRPr lang="en-PK" dirty="0"/>
                    </a:p>
                    <a:p>
                      <a:endParaRPr lang="en-PK"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Real Time</a:t>
                      </a:r>
                      <a:endParaRPr lang="en-PK" dirty="0"/>
                    </a:p>
                    <a:p>
                      <a:endParaRPr lang="en-PK" dirty="0"/>
                    </a:p>
                  </a:txBody>
                  <a:tcPr/>
                </a:tc>
                <a:extLst>
                  <a:ext uri="{0D108BD9-81ED-4DB2-BD59-A6C34878D82A}">
                    <a16:rowId xmlns:a16="http://schemas.microsoft.com/office/drawing/2014/main" val="3250506183"/>
                  </a:ext>
                </a:extLst>
              </a:tr>
              <a:tr h="766932">
                <a:tc>
                  <a:txBody>
                    <a:bodyPr/>
                    <a:lstStyle/>
                    <a:p>
                      <a:r>
                        <a:rPr lang="en-US" dirty="0"/>
                        <a:t>8</a:t>
                      </a:r>
                      <a:endParaRPr lang="en-PK"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Real Time</a:t>
                      </a:r>
                      <a:endParaRPr lang="en-PK" dirty="0"/>
                    </a:p>
                    <a:p>
                      <a:endParaRPr lang="en-PK" dirty="0"/>
                    </a:p>
                  </a:txBody>
                  <a:tcPr/>
                </a:tc>
                <a:tc>
                  <a:txBody>
                    <a:bodyPr/>
                    <a:lstStyle/>
                    <a:p>
                      <a:r>
                        <a:rPr lang="en-US" dirty="0"/>
                        <a:t>2 Seconds</a:t>
                      </a:r>
                    </a:p>
                    <a:p>
                      <a:endParaRPr lang="en-PK" dirty="0"/>
                    </a:p>
                  </a:txBody>
                  <a:tcPr/>
                </a:tc>
                <a:extLst>
                  <a:ext uri="{0D108BD9-81ED-4DB2-BD59-A6C34878D82A}">
                    <a16:rowId xmlns:a16="http://schemas.microsoft.com/office/drawing/2014/main" val="2722774630"/>
                  </a:ext>
                </a:extLst>
              </a:tr>
              <a:tr h="766932">
                <a:tc>
                  <a:txBody>
                    <a:bodyPr/>
                    <a:lstStyle/>
                    <a:p>
                      <a:r>
                        <a:rPr lang="en-US" dirty="0"/>
                        <a:t>9</a:t>
                      </a:r>
                      <a:endParaRPr lang="en-PK"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Real Time</a:t>
                      </a:r>
                      <a:endParaRPr lang="en-PK" dirty="0"/>
                    </a:p>
                    <a:p>
                      <a:endParaRPr lang="en-PK" dirty="0"/>
                    </a:p>
                  </a:txBody>
                  <a:tcPr/>
                </a:tc>
                <a:tc>
                  <a:txBody>
                    <a:bodyPr/>
                    <a:lstStyle/>
                    <a:p>
                      <a:r>
                        <a:rPr lang="en-US" dirty="0"/>
                        <a:t>2 Seconds</a:t>
                      </a:r>
                      <a:endParaRPr lang="en-PK" dirty="0"/>
                    </a:p>
                  </a:txBody>
                  <a:tcPr/>
                </a:tc>
                <a:extLst>
                  <a:ext uri="{0D108BD9-81ED-4DB2-BD59-A6C34878D82A}">
                    <a16:rowId xmlns:a16="http://schemas.microsoft.com/office/drawing/2014/main" val="3892572688"/>
                  </a:ext>
                </a:extLst>
              </a:tr>
              <a:tr h="766932">
                <a:tc>
                  <a:txBody>
                    <a:bodyPr/>
                    <a:lstStyle/>
                    <a:p>
                      <a:r>
                        <a:rPr lang="en-US" dirty="0"/>
                        <a:t>10</a:t>
                      </a:r>
                      <a:endParaRPr lang="en-PK" dirty="0"/>
                    </a:p>
                  </a:txBody>
                  <a:tcPr/>
                </a:tc>
                <a:tc>
                  <a:txBody>
                    <a:bodyPr/>
                    <a:lstStyle/>
                    <a:p>
                      <a:r>
                        <a:rPr lang="en-US" dirty="0"/>
                        <a:t>Real Time</a:t>
                      </a:r>
                      <a:endParaRPr lang="en-PK" dirty="0"/>
                    </a:p>
                  </a:txBody>
                  <a:tcPr/>
                </a:tc>
                <a:tc>
                  <a:txBody>
                    <a:bodyPr/>
                    <a:lstStyle/>
                    <a:p>
                      <a:r>
                        <a:rPr lang="en-US" dirty="0"/>
                        <a:t>6 Seconds</a:t>
                      </a:r>
                    </a:p>
                    <a:p>
                      <a:endParaRPr lang="en-PK" dirty="0"/>
                    </a:p>
                  </a:txBody>
                  <a:tcPr/>
                </a:tc>
                <a:extLst>
                  <a:ext uri="{0D108BD9-81ED-4DB2-BD59-A6C34878D82A}">
                    <a16:rowId xmlns:a16="http://schemas.microsoft.com/office/drawing/2014/main" val="3188125957"/>
                  </a:ext>
                </a:extLst>
              </a:tr>
              <a:tr h="997012">
                <a:tc>
                  <a:txBody>
                    <a:bodyPr/>
                    <a:lstStyle/>
                    <a:p>
                      <a:r>
                        <a:rPr lang="en-US" dirty="0"/>
                        <a:t>12</a:t>
                      </a:r>
                      <a:endParaRPr lang="en-PK"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Real Time</a:t>
                      </a:r>
                      <a:endParaRPr lang="en-PK" dirty="0"/>
                    </a:p>
                    <a:p>
                      <a:endParaRPr lang="en-PK" dirty="0"/>
                    </a:p>
                  </a:txBody>
                  <a:tcPr/>
                </a:tc>
                <a:tc>
                  <a:txBody>
                    <a:bodyPr/>
                    <a:lstStyle/>
                    <a:p>
                      <a:r>
                        <a:rPr lang="en-US" dirty="0"/>
                        <a:t>8 Minutes</a:t>
                      </a:r>
                    </a:p>
                  </a:txBody>
                  <a:tcPr/>
                </a:tc>
                <a:extLst>
                  <a:ext uri="{0D108BD9-81ED-4DB2-BD59-A6C34878D82A}">
                    <a16:rowId xmlns:a16="http://schemas.microsoft.com/office/drawing/2014/main" val="1505940695"/>
                  </a:ext>
                </a:extLst>
              </a:tr>
              <a:tr h="536853">
                <a:tc>
                  <a:txBody>
                    <a:bodyPr/>
                    <a:lstStyle/>
                    <a:p>
                      <a:r>
                        <a:rPr lang="en-US" dirty="0"/>
                        <a:t>15</a:t>
                      </a:r>
                      <a:endParaRPr lang="en-PK" dirty="0"/>
                    </a:p>
                  </a:txBody>
                  <a:tcPr/>
                </a:tc>
                <a:tc>
                  <a:txBody>
                    <a:bodyPr/>
                    <a:lstStyle/>
                    <a:p>
                      <a:r>
                        <a:rPr lang="en-US" dirty="0"/>
                        <a:t>Real Time</a:t>
                      </a:r>
                      <a:endParaRPr lang="en-PK" dirty="0"/>
                    </a:p>
                  </a:txBody>
                  <a:tcPr/>
                </a:tc>
                <a:tc>
                  <a:txBody>
                    <a:bodyPr/>
                    <a:lstStyle/>
                    <a:p>
                      <a:r>
                        <a:rPr lang="en-US" dirty="0"/>
                        <a:t>15 Days</a:t>
                      </a:r>
                      <a:endParaRPr lang="en-PK" dirty="0"/>
                    </a:p>
                  </a:txBody>
                  <a:tcPr/>
                </a:tc>
                <a:extLst>
                  <a:ext uri="{0D108BD9-81ED-4DB2-BD59-A6C34878D82A}">
                    <a16:rowId xmlns:a16="http://schemas.microsoft.com/office/drawing/2014/main" val="3122009197"/>
                  </a:ext>
                </a:extLst>
              </a:tr>
            </a:tbl>
          </a:graphicData>
        </a:graphic>
      </p:graphicFrame>
    </p:spTree>
    <p:extLst>
      <p:ext uri="{BB962C8B-B14F-4D97-AF65-F5344CB8AC3E}">
        <p14:creationId xmlns:p14="http://schemas.microsoft.com/office/powerpoint/2010/main" val="1813179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accent1"/>
            </a:solidFill>
          </a:ln>
        </p:spPr>
        <p:txBody>
          <a:bodyPr anchor="ctr"/>
          <a:lstStyle/>
          <a:p>
            <a:pPr algn="ctr"/>
            <a:r>
              <a:rPr lang="en-US" dirty="0"/>
              <a:t>Example</a:t>
            </a:r>
          </a:p>
        </p:txBody>
      </p:sp>
      <p:sp>
        <p:nvSpPr>
          <p:cNvPr id="3" name="Content Placeholder 2"/>
          <p:cNvSpPr>
            <a:spLocks noGrp="1"/>
          </p:cNvSpPr>
          <p:nvPr>
            <p:ph sz="quarter" idx="1"/>
          </p:nvPr>
        </p:nvSpPr>
        <p:spPr/>
        <p:txBody>
          <a:bodyPr/>
          <a:lstStyle/>
          <a:p>
            <a:endParaRPr lang="en-US" dirty="0"/>
          </a:p>
          <a:p>
            <a:r>
              <a:rPr lang="en-US" dirty="0"/>
              <a:t>4 random locations </a:t>
            </a:r>
          </a:p>
          <a:p>
            <a:endParaRPr lang="en-US" dirty="0"/>
          </a:p>
          <a:p>
            <a:r>
              <a:rPr lang="en-US" dirty="0"/>
              <a:t>Transit times for all possible routes</a:t>
            </a:r>
          </a:p>
          <a:p>
            <a:pPr lvl="1"/>
            <a:r>
              <a:rPr lang="en-US" dirty="0"/>
              <a:t>4!=24 possible routes</a:t>
            </a:r>
          </a:p>
          <a:p>
            <a:pPr marL="0" indent="0">
              <a:buNone/>
            </a:pPr>
            <a:endParaRPr lang="en-US" dirty="0"/>
          </a:p>
          <a:p>
            <a:r>
              <a:rPr lang="en-US" dirty="0"/>
              <a:t>Comparison with our implemented GA</a:t>
            </a:r>
          </a:p>
          <a:p>
            <a:endParaRPr lang="en-US" dirty="0"/>
          </a:p>
        </p:txBody>
      </p:sp>
      <p:sp>
        <p:nvSpPr>
          <p:cNvPr id="4" name="Slide Number Placeholder 3"/>
          <p:cNvSpPr>
            <a:spLocks noGrp="1"/>
          </p:cNvSpPr>
          <p:nvPr>
            <p:ph type="sldNum" sz="quarter" idx="15"/>
          </p:nvPr>
        </p:nvSpPr>
        <p:spPr/>
        <p:txBody>
          <a:bodyPr/>
          <a:lstStyle/>
          <a:p>
            <a:fld id="{924CA32F-4115-4F4D-9BD9-1A8FD50008DF}" type="slidenum">
              <a:rPr lang="en-US" smtClean="0"/>
              <a:pPr/>
              <a:t>14</a:t>
            </a:fld>
            <a:endParaRPr lang="en-US" dirty="0"/>
          </a:p>
        </p:txBody>
      </p:sp>
    </p:spTree>
    <p:extLst>
      <p:ext uri="{BB962C8B-B14F-4D97-AF65-F5344CB8AC3E}">
        <p14:creationId xmlns:p14="http://schemas.microsoft.com/office/powerpoint/2010/main" val="3398741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1143000"/>
          </a:xfrm>
          <a:ln>
            <a:solidFill>
              <a:schemeClr val="accent1"/>
            </a:solidFill>
          </a:ln>
        </p:spPr>
        <p:txBody>
          <a:bodyPr anchor="ctr"/>
          <a:lstStyle/>
          <a:p>
            <a:pPr algn="ctr"/>
            <a:r>
              <a:rPr lang="en-US" dirty="0"/>
              <a:t>results</a:t>
            </a:r>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533998620"/>
              </p:ext>
            </p:extLst>
          </p:nvPr>
        </p:nvGraphicFramePr>
        <p:xfrm>
          <a:off x="228600" y="1447800"/>
          <a:ext cx="8458200" cy="5029200"/>
        </p:xfrm>
        <a:graphic>
          <a:graphicData uri="http://schemas.openxmlformats.org/drawingml/2006/chart">
            <c:chart xmlns:c="http://schemas.openxmlformats.org/drawingml/2006/chart" xmlns:r="http://schemas.openxmlformats.org/officeDocument/2006/relationships" r:id="rId2"/>
          </a:graphicData>
        </a:graphic>
      </p:graphicFrame>
      <p:sp>
        <p:nvSpPr>
          <p:cNvPr id="4" name="Slide Number Placeholder 3"/>
          <p:cNvSpPr>
            <a:spLocks noGrp="1"/>
          </p:cNvSpPr>
          <p:nvPr>
            <p:ph type="sldNum" sz="quarter" idx="15"/>
          </p:nvPr>
        </p:nvSpPr>
        <p:spPr>
          <a:xfrm>
            <a:off x="9601200" y="4152900"/>
            <a:ext cx="609600" cy="521208"/>
          </a:xfrm>
        </p:spPr>
        <p:txBody>
          <a:bodyPr/>
          <a:lstStyle/>
          <a:p>
            <a:endParaRPr lang="en-US" dirty="0"/>
          </a:p>
        </p:txBody>
      </p:sp>
    </p:spTree>
    <p:extLst>
      <p:ext uri="{BB962C8B-B14F-4D97-AF65-F5344CB8AC3E}">
        <p14:creationId xmlns:p14="http://schemas.microsoft.com/office/powerpoint/2010/main" val="1868881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accent1"/>
            </a:solidFill>
          </a:ln>
        </p:spPr>
        <p:txBody>
          <a:bodyPr anchor="ctr">
            <a:normAutofit fontScale="90000"/>
          </a:bodyPr>
          <a:lstStyle/>
          <a:p>
            <a:pPr algn="ctr"/>
            <a:br>
              <a:rPr lang="en-US" dirty="0"/>
            </a:br>
            <a:r>
              <a:rPr lang="en-US" dirty="0"/>
              <a:t>System’s Working</a:t>
            </a:r>
            <a:br>
              <a:rPr lang="en-US" dirty="0"/>
            </a:br>
            <a:endParaRPr lang="en-US" dirty="0"/>
          </a:p>
        </p:txBody>
      </p:sp>
      <p:sp>
        <p:nvSpPr>
          <p:cNvPr id="4" name="Slide Number Placeholder 3"/>
          <p:cNvSpPr>
            <a:spLocks noGrp="1"/>
          </p:cNvSpPr>
          <p:nvPr>
            <p:ph type="sldNum" sz="quarter" idx="15"/>
          </p:nvPr>
        </p:nvSpPr>
        <p:spPr/>
        <p:txBody>
          <a:bodyPr/>
          <a:lstStyle/>
          <a:p>
            <a:fld id="{924CA32F-4115-4F4D-9BD9-1A8FD50008DF}" type="slidenum">
              <a:rPr lang="en-US" smtClean="0"/>
              <a:pPr/>
              <a:t>16</a:t>
            </a:fld>
            <a:endParaRPr lang="en-US" dirty="0"/>
          </a:p>
        </p:txBody>
      </p:sp>
      <p:pic>
        <p:nvPicPr>
          <p:cNvPr id="5" name="Picture 3" descr="Untitled"/>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003897" y="1524000"/>
            <a:ext cx="7119676"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548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accent1"/>
            </a:solidFill>
          </a:ln>
        </p:spPr>
        <p:txBody>
          <a:bodyPr anchor="ctr"/>
          <a:lstStyle/>
          <a:p>
            <a:pPr algn="ctr"/>
            <a:r>
              <a:rPr lang="en-US" dirty="0"/>
              <a:t>Achieved goals</a:t>
            </a:r>
          </a:p>
        </p:txBody>
      </p:sp>
      <p:sp>
        <p:nvSpPr>
          <p:cNvPr id="3" name="Content Placeholder 2"/>
          <p:cNvSpPr>
            <a:spLocks noGrp="1"/>
          </p:cNvSpPr>
          <p:nvPr>
            <p:ph sz="quarter" idx="1"/>
          </p:nvPr>
        </p:nvSpPr>
        <p:spPr/>
        <p:txBody>
          <a:bodyPr/>
          <a:lstStyle/>
          <a:p>
            <a:endParaRPr lang="en-US" dirty="0"/>
          </a:p>
          <a:p>
            <a:r>
              <a:rPr lang="en-US" dirty="0"/>
              <a:t>Optimal path for each agent.</a:t>
            </a:r>
          </a:p>
          <a:p>
            <a:endParaRPr lang="en-US" dirty="0"/>
          </a:p>
          <a:p>
            <a:r>
              <a:rPr lang="en-US" dirty="0"/>
              <a:t>Reduced work of manager</a:t>
            </a:r>
          </a:p>
          <a:p>
            <a:endParaRPr lang="en-US" dirty="0"/>
          </a:p>
          <a:p>
            <a:r>
              <a:rPr lang="en-US" dirty="0"/>
              <a:t>Dynamic rerouting</a:t>
            </a:r>
          </a:p>
          <a:p>
            <a:endParaRPr lang="en-US" dirty="0"/>
          </a:p>
          <a:p>
            <a:r>
              <a:rPr lang="en-US" dirty="0"/>
              <a:t>Notifications for managers</a:t>
            </a:r>
          </a:p>
          <a:p>
            <a:endParaRPr lang="en-US" dirty="0"/>
          </a:p>
          <a:p>
            <a:r>
              <a:rPr lang="en-US" dirty="0"/>
              <a:t>Android Application for Agents</a:t>
            </a:r>
          </a:p>
        </p:txBody>
      </p:sp>
      <p:sp>
        <p:nvSpPr>
          <p:cNvPr id="4" name="Slide Number Placeholder 3"/>
          <p:cNvSpPr>
            <a:spLocks noGrp="1"/>
          </p:cNvSpPr>
          <p:nvPr>
            <p:ph type="sldNum" sz="quarter" idx="15"/>
          </p:nvPr>
        </p:nvSpPr>
        <p:spPr/>
        <p:txBody>
          <a:bodyPr/>
          <a:lstStyle/>
          <a:p>
            <a:fld id="{924CA32F-4115-4F4D-9BD9-1A8FD50008DF}" type="slidenum">
              <a:rPr lang="en-US" smtClean="0"/>
              <a:pPr/>
              <a:t>17</a:t>
            </a:fld>
            <a:endParaRPr lang="en-US" dirty="0"/>
          </a:p>
        </p:txBody>
      </p:sp>
    </p:spTree>
    <p:extLst>
      <p:ext uri="{BB962C8B-B14F-4D97-AF65-F5344CB8AC3E}">
        <p14:creationId xmlns:p14="http://schemas.microsoft.com/office/powerpoint/2010/main" val="22776161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accent1"/>
            </a:solidFill>
          </a:ln>
        </p:spPr>
        <p:txBody>
          <a:bodyPr anchor="ctr"/>
          <a:lstStyle/>
          <a:p>
            <a:pPr algn="ctr"/>
            <a:r>
              <a:rPr lang="en-US" dirty="0"/>
              <a:t>Demo: (Admin Portal)</a:t>
            </a:r>
          </a:p>
        </p:txBody>
      </p:sp>
      <p:sp>
        <p:nvSpPr>
          <p:cNvPr id="3" name="Content Placeholder 2"/>
          <p:cNvSpPr>
            <a:spLocks noGrp="1"/>
          </p:cNvSpPr>
          <p:nvPr>
            <p:ph sz="quarter" idx="1"/>
          </p:nvPr>
        </p:nvSpPr>
        <p:spPr/>
        <p:txBody>
          <a:bodyPr/>
          <a:lstStyle/>
          <a:p>
            <a:endParaRPr lang="en-US" dirty="0"/>
          </a:p>
        </p:txBody>
      </p:sp>
      <p:sp>
        <p:nvSpPr>
          <p:cNvPr id="4" name="Slide Number Placeholder 3"/>
          <p:cNvSpPr>
            <a:spLocks noGrp="1"/>
          </p:cNvSpPr>
          <p:nvPr>
            <p:ph type="sldNum" sz="quarter" idx="15"/>
          </p:nvPr>
        </p:nvSpPr>
        <p:spPr/>
        <p:txBody>
          <a:bodyPr/>
          <a:lstStyle/>
          <a:p>
            <a:fld id="{924CA32F-4115-4F4D-9BD9-1A8FD50008DF}" type="slidenum">
              <a:rPr lang="en-US" smtClean="0"/>
              <a:pPr/>
              <a:t>18</a:t>
            </a:fld>
            <a:endParaRPr lang="en-US" dirty="0"/>
          </a:p>
        </p:txBody>
      </p:sp>
    </p:spTree>
    <p:extLst>
      <p:ext uri="{BB962C8B-B14F-4D97-AF65-F5344CB8AC3E}">
        <p14:creationId xmlns:p14="http://schemas.microsoft.com/office/powerpoint/2010/main" val="18108761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accent1"/>
            </a:solidFill>
          </a:ln>
        </p:spPr>
        <p:txBody>
          <a:bodyPr anchor="ctr"/>
          <a:lstStyle/>
          <a:p>
            <a:pPr algn="ctr"/>
            <a:r>
              <a:rPr lang="en-US" dirty="0"/>
              <a:t>Demo (Agent Portal)</a:t>
            </a:r>
          </a:p>
        </p:txBody>
      </p:sp>
      <p:sp>
        <p:nvSpPr>
          <p:cNvPr id="3" name="Content Placeholder 2"/>
          <p:cNvSpPr>
            <a:spLocks noGrp="1"/>
          </p:cNvSpPr>
          <p:nvPr>
            <p:ph sz="quarter" idx="1"/>
          </p:nvPr>
        </p:nvSpPr>
        <p:spPr/>
        <p:txBody>
          <a:bodyPr/>
          <a:lstStyle/>
          <a:p>
            <a:endParaRPr lang="en-US" dirty="0"/>
          </a:p>
        </p:txBody>
      </p:sp>
      <p:sp>
        <p:nvSpPr>
          <p:cNvPr id="4" name="Slide Number Placeholder 3"/>
          <p:cNvSpPr>
            <a:spLocks noGrp="1"/>
          </p:cNvSpPr>
          <p:nvPr>
            <p:ph type="sldNum" sz="quarter" idx="15"/>
          </p:nvPr>
        </p:nvSpPr>
        <p:spPr/>
        <p:txBody>
          <a:bodyPr/>
          <a:lstStyle/>
          <a:p>
            <a:fld id="{924CA32F-4115-4F4D-9BD9-1A8FD50008DF}" type="slidenum">
              <a:rPr lang="en-US" smtClean="0"/>
              <a:pPr/>
              <a:t>19</a:t>
            </a:fld>
            <a:endParaRPr lang="en-US" dirty="0"/>
          </a:p>
        </p:txBody>
      </p:sp>
    </p:spTree>
    <p:extLst>
      <p:ext uri="{BB962C8B-B14F-4D97-AF65-F5344CB8AC3E}">
        <p14:creationId xmlns:p14="http://schemas.microsoft.com/office/powerpoint/2010/main" val="1407089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a:t>
            </a:r>
            <a:endParaRPr lang="en-US" dirty="0"/>
          </a:p>
        </p:txBody>
      </p:sp>
      <p:sp>
        <p:nvSpPr>
          <p:cNvPr id="4" name="Slide Number Placeholder 3"/>
          <p:cNvSpPr>
            <a:spLocks noGrp="1"/>
          </p:cNvSpPr>
          <p:nvPr>
            <p:ph type="sldNum" sz="quarter" idx="11"/>
          </p:nvPr>
        </p:nvSpPr>
        <p:spPr/>
        <p:txBody>
          <a:bodyPr/>
          <a:lstStyle/>
          <a:p>
            <a:fld id="{924CA32F-4115-4F4D-9BD9-1A8FD50008DF}" type="slidenum">
              <a:rPr lang="en-US" smtClean="0"/>
              <a:pPr/>
              <a:t>2</a:t>
            </a:fld>
            <a:endParaRPr lang="en-US" dirty="0"/>
          </a:p>
        </p:txBody>
      </p:sp>
      <p:sp>
        <p:nvSpPr>
          <p:cNvPr id="6" name="Title 1"/>
          <p:cNvSpPr txBox="1">
            <a:spLocks/>
          </p:cNvSpPr>
          <p:nvPr/>
        </p:nvSpPr>
        <p:spPr>
          <a:xfrm>
            <a:off x="1676400" y="1876302"/>
            <a:ext cx="7467600" cy="1143000"/>
          </a:xfrm>
          <a:prstGeom prst="rect">
            <a:avLst/>
          </a:prstGeom>
        </p:spPr>
        <p:txBody>
          <a:bodyPr vert="horz" anchor="b">
            <a:normAutofit lnSpcReduction="10000"/>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dirty="0"/>
          </a:p>
          <a:p>
            <a:r>
              <a:rPr lang="en-US" dirty="0"/>
              <a:t> </a:t>
            </a:r>
            <a:r>
              <a:rPr lang="en-US" sz="4400" b="1" dirty="0"/>
              <a:t>Project Advisors</a:t>
            </a:r>
            <a:endParaRPr lang="en-US" sz="4400" dirty="0"/>
          </a:p>
        </p:txBody>
      </p:sp>
      <p:sp>
        <p:nvSpPr>
          <p:cNvPr id="7" name="Title 1"/>
          <p:cNvSpPr txBox="1">
            <a:spLocks/>
          </p:cNvSpPr>
          <p:nvPr/>
        </p:nvSpPr>
        <p:spPr>
          <a:xfrm>
            <a:off x="914400" y="3352800"/>
            <a:ext cx="7467600" cy="1143000"/>
          </a:xfrm>
          <a:prstGeom prst="rect">
            <a:avLst/>
          </a:prstGeom>
        </p:spPr>
        <p:txBody>
          <a:bodyPr vert="horz" anchor="b">
            <a:normAutofit fontScale="85000" lnSpcReduction="20000"/>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dirty="0"/>
              <a:t>Internal:</a:t>
            </a:r>
          </a:p>
          <a:p>
            <a:endParaRPr lang="en-US" dirty="0"/>
          </a:p>
          <a:p>
            <a:r>
              <a:rPr lang="en-US" dirty="0"/>
              <a:t> </a:t>
            </a:r>
            <a:r>
              <a:rPr lang="en-US" b="1" dirty="0"/>
              <a:t>Dr. Kamran </a:t>
            </a:r>
            <a:r>
              <a:rPr lang="en-US" b="1" dirty="0" err="1"/>
              <a:t>Lodhi</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00" y="152400"/>
            <a:ext cx="1943100" cy="189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81000"/>
            <a:ext cx="1866900" cy="48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itle 1"/>
          <p:cNvSpPr txBox="1">
            <a:spLocks/>
          </p:cNvSpPr>
          <p:nvPr/>
        </p:nvSpPr>
        <p:spPr>
          <a:xfrm>
            <a:off x="888670" y="4650179"/>
            <a:ext cx="7467600" cy="1143000"/>
          </a:xfrm>
          <a:prstGeom prst="rect">
            <a:avLst/>
          </a:prstGeom>
        </p:spPr>
        <p:txBody>
          <a:bodyPr vert="horz" anchor="b">
            <a:normAutofit fontScale="85000" lnSpcReduction="20000"/>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dirty="0"/>
              <a:t>External:</a:t>
            </a:r>
          </a:p>
          <a:p>
            <a:endParaRPr lang="en-US" dirty="0"/>
          </a:p>
          <a:p>
            <a:r>
              <a:rPr lang="en-US" dirty="0"/>
              <a:t> </a:t>
            </a:r>
            <a:r>
              <a:rPr lang="en-US" b="1" dirty="0"/>
              <a:t>Mr. Mehran </a:t>
            </a:r>
            <a:r>
              <a:rPr lang="en-US" b="1" dirty="0" err="1"/>
              <a:t>Khizar</a:t>
            </a:r>
            <a:endParaRPr lang="en-US" dirty="0"/>
          </a:p>
        </p:txBody>
      </p:sp>
    </p:spTree>
    <p:extLst>
      <p:ext uri="{BB962C8B-B14F-4D97-AF65-F5344CB8AC3E}">
        <p14:creationId xmlns:p14="http://schemas.microsoft.com/office/powerpoint/2010/main" val="30915196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dirty="0"/>
          </a:p>
        </p:txBody>
      </p:sp>
      <p:sp>
        <p:nvSpPr>
          <p:cNvPr id="4" name="Slide Number Placeholder 3"/>
          <p:cNvSpPr>
            <a:spLocks noGrp="1"/>
          </p:cNvSpPr>
          <p:nvPr>
            <p:ph type="sldNum" sz="quarter" idx="15"/>
          </p:nvPr>
        </p:nvSpPr>
        <p:spPr/>
        <p:txBody>
          <a:bodyPr/>
          <a:lstStyle/>
          <a:p>
            <a:fld id="{924CA32F-4115-4F4D-9BD9-1A8FD50008DF}" type="slidenum">
              <a:rPr lang="en-US" smtClean="0"/>
              <a:pPr/>
              <a:t>20</a:t>
            </a:fld>
            <a:endParaRPr lang="en-US" dirty="0"/>
          </a:p>
        </p:txBody>
      </p:sp>
      <p:pic>
        <p:nvPicPr>
          <p:cNvPr id="2050" name="Picture 2" descr="Image result for end of slid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7359"/>
            <a:ext cx="9177251" cy="6354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716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a:t>
            </a:r>
            <a:endParaRPr lang="en-US" dirty="0"/>
          </a:p>
        </p:txBody>
      </p:sp>
      <p:sp>
        <p:nvSpPr>
          <p:cNvPr id="4" name="Slide Number Placeholder 3"/>
          <p:cNvSpPr>
            <a:spLocks noGrp="1"/>
          </p:cNvSpPr>
          <p:nvPr>
            <p:ph type="sldNum" sz="quarter" idx="11"/>
          </p:nvPr>
        </p:nvSpPr>
        <p:spPr/>
        <p:txBody>
          <a:bodyPr/>
          <a:lstStyle/>
          <a:p>
            <a:fld id="{924CA32F-4115-4F4D-9BD9-1A8FD50008DF}" type="slidenum">
              <a:rPr lang="en-US" smtClean="0"/>
              <a:pPr/>
              <a:t>3</a:t>
            </a:fld>
            <a:endParaRPr lang="en-US" dirty="0"/>
          </a:p>
        </p:txBody>
      </p:sp>
      <p:sp>
        <p:nvSpPr>
          <p:cNvPr id="6" name="Title 1"/>
          <p:cNvSpPr txBox="1">
            <a:spLocks/>
          </p:cNvSpPr>
          <p:nvPr/>
        </p:nvSpPr>
        <p:spPr>
          <a:xfrm>
            <a:off x="1676400" y="1876302"/>
            <a:ext cx="7467600" cy="1143000"/>
          </a:xfrm>
          <a:prstGeom prst="rect">
            <a:avLst/>
          </a:prstGeom>
        </p:spPr>
        <p:txBody>
          <a:bodyPr vert="horz" anchor="b">
            <a:normAutofit lnSpcReduction="10000"/>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dirty="0"/>
          </a:p>
          <a:p>
            <a:r>
              <a:rPr lang="en-US" dirty="0"/>
              <a:t> </a:t>
            </a:r>
            <a:r>
              <a:rPr lang="en-US" sz="4400" b="1" dirty="0"/>
              <a:t>Group Members</a:t>
            </a:r>
            <a:endParaRPr lang="en-US" sz="4400" dirty="0"/>
          </a:p>
        </p:txBody>
      </p:sp>
      <p:sp>
        <p:nvSpPr>
          <p:cNvPr id="7" name="Title 1"/>
          <p:cNvSpPr txBox="1">
            <a:spLocks/>
          </p:cNvSpPr>
          <p:nvPr/>
        </p:nvSpPr>
        <p:spPr>
          <a:xfrm>
            <a:off x="809501" y="3019302"/>
            <a:ext cx="7467600" cy="1143000"/>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dirty="0"/>
          </a:p>
          <a:p>
            <a:r>
              <a:rPr lang="en-US" dirty="0"/>
              <a:t> </a:t>
            </a:r>
            <a:r>
              <a:rPr lang="en-US" b="1" dirty="0"/>
              <a:t>M. </a:t>
            </a:r>
            <a:r>
              <a:rPr lang="en-US" b="1" dirty="0" err="1"/>
              <a:t>Mujahid</a:t>
            </a:r>
            <a:r>
              <a:rPr lang="en-US" b="1" dirty="0"/>
              <a:t> Iqbal      15-4105</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00" y="152400"/>
            <a:ext cx="1943100" cy="189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81000"/>
            <a:ext cx="1866900" cy="48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itle 1"/>
          <p:cNvSpPr txBox="1">
            <a:spLocks/>
          </p:cNvSpPr>
          <p:nvPr/>
        </p:nvSpPr>
        <p:spPr>
          <a:xfrm>
            <a:off x="838200" y="3657600"/>
            <a:ext cx="7467600" cy="1143000"/>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dirty="0"/>
          </a:p>
          <a:p>
            <a:r>
              <a:rPr lang="en-US" dirty="0"/>
              <a:t> </a:t>
            </a:r>
            <a:r>
              <a:rPr lang="en-US" b="1" dirty="0"/>
              <a:t>Zain </a:t>
            </a:r>
            <a:r>
              <a:rPr lang="en-US" b="1" dirty="0" err="1"/>
              <a:t>Jaffery</a:t>
            </a:r>
            <a:r>
              <a:rPr lang="en-US" b="1" dirty="0"/>
              <a:t>		      15-4125</a:t>
            </a:r>
            <a:endParaRPr lang="en-US" dirty="0"/>
          </a:p>
        </p:txBody>
      </p:sp>
      <p:sp>
        <p:nvSpPr>
          <p:cNvPr id="10" name="Title 1"/>
          <p:cNvSpPr txBox="1">
            <a:spLocks/>
          </p:cNvSpPr>
          <p:nvPr/>
        </p:nvSpPr>
        <p:spPr>
          <a:xfrm>
            <a:off x="796214" y="5089026"/>
            <a:ext cx="7467600" cy="1143000"/>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dirty="0"/>
          </a:p>
          <a:p>
            <a:r>
              <a:rPr lang="en-US" dirty="0"/>
              <a:t> </a:t>
            </a:r>
            <a:r>
              <a:rPr lang="en-US" b="1" dirty="0"/>
              <a:t>Muhammad </a:t>
            </a:r>
            <a:r>
              <a:rPr lang="en-US" b="1" dirty="0" err="1"/>
              <a:t>Zubair</a:t>
            </a:r>
            <a:r>
              <a:rPr lang="en-US" b="1" dirty="0"/>
              <a:t>   15-4034</a:t>
            </a:r>
            <a:endParaRPr lang="en-US" dirty="0"/>
          </a:p>
        </p:txBody>
      </p:sp>
      <p:sp>
        <p:nvSpPr>
          <p:cNvPr id="11" name="Title 1"/>
          <p:cNvSpPr txBox="1">
            <a:spLocks/>
          </p:cNvSpPr>
          <p:nvPr/>
        </p:nvSpPr>
        <p:spPr>
          <a:xfrm>
            <a:off x="817207" y="4373313"/>
            <a:ext cx="7467600" cy="1143000"/>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dirty="0"/>
          </a:p>
          <a:p>
            <a:r>
              <a:rPr lang="en-US" dirty="0"/>
              <a:t> </a:t>
            </a:r>
            <a:r>
              <a:rPr lang="en-US" b="1" dirty="0"/>
              <a:t>Hafiz </a:t>
            </a:r>
            <a:r>
              <a:rPr lang="en-US" b="1" dirty="0" err="1"/>
              <a:t>Nokhaiz</a:t>
            </a:r>
            <a:r>
              <a:rPr lang="en-US" b="1" dirty="0"/>
              <a:t> Ali    15-4347    </a:t>
            </a:r>
            <a:endParaRPr lang="en-US" dirty="0"/>
          </a:p>
        </p:txBody>
      </p:sp>
    </p:spTree>
    <p:extLst>
      <p:ext uri="{BB962C8B-B14F-4D97-AF65-F5344CB8AC3E}">
        <p14:creationId xmlns:p14="http://schemas.microsoft.com/office/powerpoint/2010/main" val="2165939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8540" y="228600"/>
            <a:ext cx="7467600" cy="1143000"/>
          </a:xfrm>
        </p:spPr>
        <p:style>
          <a:lnRef idx="2">
            <a:schemeClr val="accent1"/>
          </a:lnRef>
          <a:fillRef idx="1">
            <a:schemeClr val="lt1"/>
          </a:fillRef>
          <a:effectRef idx="0">
            <a:schemeClr val="accent1"/>
          </a:effectRef>
          <a:fontRef idx="minor">
            <a:schemeClr val="dk1"/>
          </a:fontRef>
        </p:style>
        <p:txBody>
          <a:bodyPr anchor="ctr"/>
          <a:lstStyle/>
          <a:p>
            <a:pPr algn="ctr"/>
            <a:r>
              <a:rPr lang="en-US" b="1" dirty="0"/>
              <a:t>Project Overview</a:t>
            </a:r>
          </a:p>
        </p:txBody>
      </p:sp>
      <p:sp>
        <p:nvSpPr>
          <p:cNvPr id="3" name="Content Placeholder 2"/>
          <p:cNvSpPr>
            <a:spLocks noGrp="1"/>
          </p:cNvSpPr>
          <p:nvPr>
            <p:ph sz="quarter" idx="1"/>
          </p:nvPr>
        </p:nvSpPr>
        <p:spPr/>
        <p:txBody>
          <a:bodyPr>
            <a:normAutofit/>
          </a:bodyPr>
          <a:lstStyle/>
          <a:p>
            <a:pPr marL="0" indent="0" algn="just">
              <a:buNone/>
            </a:pPr>
            <a:r>
              <a:rPr lang="en-US" dirty="0"/>
              <a:t>Route Optimizer is an online automated solution for route optimization and route planning for a field agent’s journey plan in sales and distribution. Considering all possible factors such as weather conditions, road conditions, road blockage, peak hours, traffic situations etc that affect route planning, this system provides an optimized automated solution that facilitates all field agents and managers at real. This Route plan should be optimized in a way that minimum transit time is achieved using the best possible route.</a:t>
            </a:r>
          </a:p>
        </p:txBody>
      </p:sp>
      <p:sp>
        <p:nvSpPr>
          <p:cNvPr id="4" name="Slide Number Placeholder 3"/>
          <p:cNvSpPr>
            <a:spLocks noGrp="1"/>
          </p:cNvSpPr>
          <p:nvPr>
            <p:ph type="sldNum" sz="quarter" idx="15"/>
          </p:nvPr>
        </p:nvSpPr>
        <p:spPr/>
        <p:txBody>
          <a:bodyPr/>
          <a:lstStyle/>
          <a:p>
            <a:fld id="{924CA32F-4115-4F4D-9BD9-1A8FD50008DF}" type="slidenum">
              <a:rPr lang="en-US" smtClean="0"/>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8540" y="228600"/>
            <a:ext cx="7467600" cy="1143000"/>
          </a:xfrm>
        </p:spPr>
        <p:style>
          <a:lnRef idx="2">
            <a:schemeClr val="accent1"/>
          </a:lnRef>
          <a:fillRef idx="1">
            <a:schemeClr val="lt1"/>
          </a:fillRef>
          <a:effectRef idx="0">
            <a:schemeClr val="accent1"/>
          </a:effectRef>
          <a:fontRef idx="minor">
            <a:schemeClr val="dk1"/>
          </a:fontRef>
        </p:style>
        <p:txBody>
          <a:bodyPr anchor="ctr"/>
          <a:lstStyle/>
          <a:p>
            <a:pPr algn="ctr"/>
            <a:r>
              <a:rPr lang="en-US" b="1" dirty="0"/>
              <a:t>The Problem</a:t>
            </a:r>
          </a:p>
        </p:txBody>
      </p:sp>
      <p:sp>
        <p:nvSpPr>
          <p:cNvPr id="3" name="Content Placeholder 2"/>
          <p:cNvSpPr>
            <a:spLocks noGrp="1"/>
          </p:cNvSpPr>
          <p:nvPr>
            <p:ph sz="quarter" idx="1"/>
          </p:nvPr>
        </p:nvSpPr>
        <p:spPr>
          <a:xfrm>
            <a:off x="533400" y="1860942"/>
            <a:ext cx="8077200" cy="4768457"/>
          </a:xfrm>
        </p:spPr>
        <p:txBody>
          <a:bodyPr>
            <a:normAutofit/>
          </a:bodyPr>
          <a:lstStyle/>
          <a:p>
            <a:pPr algn="just"/>
            <a:r>
              <a:rPr lang="en-US" dirty="0"/>
              <a:t>Suppose 20 locations</a:t>
            </a:r>
          </a:p>
          <a:p>
            <a:pPr algn="just"/>
            <a:endParaRPr lang="en-US" dirty="0"/>
          </a:p>
          <a:p>
            <a:pPr algn="just"/>
            <a:r>
              <a:rPr lang="en-US" dirty="0"/>
              <a:t>We want to minimize total time</a:t>
            </a:r>
          </a:p>
          <a:p>
            <a:pPr marL="0" indent="0" algn="just">
              <a:buNone/>
            </a:pPr>
            <a:endParaRPr lang="en-US" dirty="0"/>
          </a:p>
          <a:p>
            <a:pPr algn="just"/>
            <a:r>
              <a:rPr lang="en-US" dirty="0"/>
              <a:t>Total possible routes will be “</a:t>
            </a:r>
            <a:r>
              <a:rPr lang="en-PK" dirty="0"/>
              <a:t>2432902008176640000</a:t>
            </a:r>
            <a:r>
              <a:rPr lang="en-US" dirty="0"/>
              <a:t>”</a:t>
            </a:r>
          </a:p>
          <a:p>
            <a:pPr marL="0" indent="0" algn="just">
              <a:buNone/>
            </a:pPr>
            <a:endParaRPr lang="en-US" dirty="0"/>
          </a:p>
          <a:p>
            <a:pPr algn="just"/>
            <a:r>
              <a:rPr lang="en-US" dirty="0"/>
              <a:t>This is impractical for present computing</a:t>
            </a:r>
          </a:p>
          <a:p>
            <a:pPr marL="0" indent="0" algn="just">
              <a:buNone/>
            </a:pPr>
            <a:endParaRPr lang="en-US" dirty="0">
              <a:solidFill>
                <a:srgbClr val="00B0F0"/>
              </a:solidFill>
            </a:endParaRPr>
          </a:p>
          <a:p>
            <a:pPr marL="0" indent="0" algn="just">
              <a:buNone/>
            </a:pPr>
            <a:endParaRPr lang="en-US" dirty="0">
              <a:solidFill>
                <a:srgbClr val="00B0F0"/>
              </a:solidFill>
            </a:endParaRPr>
          </a:p>
          <a:p>
            <a:pPr marL="0" indent="0" algn="just">
              <a:buNone/>
            </a:pPr>
            <a:endParaRPr lang="en-US" dirty="0">
              <a:solidFill>
                <a:srgbClr val="00B0F0"/>
              </a:solidFill>
            </a:endParaRPr>
          </a:p>
          <a:p>
            <a:pPr marL="0" indent="0" algn="just">
              <a:buNone/>
            </a:pPr>
            <a:endParaRPr lang="en-US" dirty="0">
              <a:solidFill>
                <a:srgbClr val="00B0F0"/>
              </a:solidFill>
            </a:endParaRPr>
          </a:p>
        </p:txBody>
      </p:sp>
      <p:sp>
        <p:nvSpPr>
          <p:cNvPr id="4" name="Slide Number Placeholder 3"/>
          <p:cNvSpPr>
            <a:spLocks noGrp="1"/>
          </p:cNvSpPr>
          <p:nvPr>
            <p:ph type="sldNum" sz="quarter" idx="15"/>
          </p:nvPr>
        </p:nvSpPr>
        <p:spPr/>
        <p:txBody>
          <a:bodyPr/>
          <a:lstStyle/>
          <a:p>
            <a:fld id="{924CA32F-4115-4F4D-9BD9-1A8FD50008DF}" type="slidenum">
              <a:rPr lang="en-US" smtClean="0"/>
              <a:pPr/>
              <a:t>5</a:t>
            </a:fld>
            <a:endParaRPr lang="en-US" dirty="0"/>
          </a:p>
        </p:txBody>
      </p:sp>
    </p:spTree>
    <p:extLst>
      <p:ext uri="{BB962C8B-B14F-4D97-AF65-F5344CB8AC3E}">
        <p14:creationId xmlns:p14="http://schemas.microsoft.com/office/powerpoint/2010/main" val="481910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8540" y="228600"/>
            <a:ext cx="7467600" cy="1143000"/>
          </a:xfrm>
        </p:spPr>
        <p:style>
          <a:lnRef idx="2">
            <a:schemeClr val="accent1"/>
          </a:lnRef>
          <a:fillRef idx="1">
            <a:schemeClr val="lt1"/>
          </a:fillRef>
          <a:effectRef idx="0">
            <a:schemeClr val="accent1"/>
          </a:effectRef>
          <a:fontRef idx="minor">
            <a:schemeClr val="dk1"/>
          </a:fontRef>
        </p:style>
        <p:txBody>
          <a:bodyPr anchor="ctr"/>
          <a:lstStyle/>
          <a:p>
            <a:pPr algn="ctr"/>
            <a:r>
              <a:rPr lang="en-US" b="1" dirty="0"/>
              <a:t>The Solution</a:t>
            </a:r>
          </a:p>
        </p:txBody>
      </p:sp>
      <p:sp>
        <p:nvSpPr>
          <p:cNvPr id="3" name="Content Placeholder 2"/>
          <p:cNvSpPr>
            <a:spLocks noGrp="1"/>
          </p:cNvSpPr>
          <p:nvPr>
            <p:ph sz="quarter" idx="1"/>
          </p:nvPr>
        </p:nvSpPr>
        <p:spPr>
          <a:xfrm>
            <a:off x="533400" y="1860942"/>
            <a:ext cx="8077200" cy="4768457"/>
          </a:xfrm>
        </p:spPr>
        <p:txBody>
          <a:bodyPr>
            <a:normAutofit/>
          </a:bodyPr>
          <a:lstStyle/>
          <a:p>
            <a:pPr algn="just"/>
            <a:r>
              <a:rPr lang="en-US" b="1" dirty="0"/>
              <a:t>Genetic Algorithm</a:t>
            </a:r>
          </a:p>
          <a:p>
            <a:pPr algn="just"/>
            <a:endParaRPr lang="en-US" dirty="0"/>
          </a:p>
          <a:p>
            <a:pPr algn="just"/>
            <a:r>
              <a:rPr lang="en-US" dirty="0"/>
              <a:t>Gives close to optimum solution</a:t>
            </a:r>
          </a:p>
          <a:p>
            <a:pPr marL="0" indent="0" algn="just">
              <a:buNone/>
            </a:pPr>
            <a:endParaRPr lang="en-US" dirty="0"/>
          </a:p>
          <a:p>
            <a:pPr algn="just"/>
            <a:r>
              <a:rPr lang="en-US" dirty="0"/>
              <a:t>Computing done in real-time </a:t>
            </a:r>
          </a:p>
          <a:p>
            <a:pPr marL="0" indent="0" algn="just">
              <a:buNone/>
            </a:pPr>
            <a:endParaRPr lang="en-US" dirty="0"/>
          </a:p>
          <a:p>
            <a:pPr marL="0" indent="0" algn="just">
              <a:buNone/>
            </a:pPr>
            <a:endParaRPr lang="en-US" dirty="0"/>
          </a:p>
          <a:p>
            <a:pPr marL="0" indent="0" algn="just">
              <a:buNone/>
            </a:pPr>
            <a:endParaRPr lang="en-US" dirty="0">
              <a:solidFill>
                <a:srgbClr val="00B0F0"/>
              </a:solidFill>
            </a:endParaRPr>
          </a:p>
          <a:p>
            <a:pPr marL="0" indent="0" algn="just">
              <a:buNone/>
            </a:pPr>
            <a:endParaRPr lang="en-US" dirty="0">
              <a:solidFill>
                <a:srgbClr val="00B0F0"/>
              </a:solidFill>
            </a:endParaRPr>
          </a:p>
          <a:p>
            <a:pPr marL="0" indent="0" algn="just">
              <a:buNone/>
            </a:pPr>
            <a:endParaRPr lang="en-US" dirty="0">
              <a:solidFill>
                <a:srgbClr val="00B0F0"/>
              </a:solidFill>
            </a:endParaRPr>
          </a:p>
          <a:p>
            <a:pPr marL="0" indent="0" algn="just">
              <a:buNone/>
            </a:pPr>
            <a:endParaRPr lang="en-US" dirty="0">
              <a:solidFill>
                <a:srgbClr val="00B0F0"/>
              </a:solidFill>
            </a:endParaRPr>
          </a:p>
        </p:txBody>
      </p:sp>
      <p:sp>
        <p:nvSpPr>
          <p:cNvPr id="4" name="Slide Number Placeholder 3"/>
          <p:cNvSpPr>
            <a:spLocks noGrp="1"/>
          </p:cNvSpPr>
          <p:nvPr>
            <p:ph type="sldNum" sz="quarter" idx="15"/>
          </p:nvPr>
        </p:nvSpPr>
        <p:spPr/>
        <p:txBody>
          <a:bodyPr/>
          <a:lstStyle/>
          <a:p>
            <a:fld id="{924CA32F-4115-4F4D-9BD9-1A8FD50008DF}" type="slidenum">
              <a:rPr lang="en-US" smtClean="0"/>
              <a:pPr/>
              <a:t>6</a:t>
            </a:fld>
            <a:endParaRPr lang="en-US" dirty="0"/>
          </a:p>
        </p:txBody>
      </p:sp>
    </p:spTree>
    <p:extLst>
      <p:ext uri="{BB962C8B-B14F-4D97-AF65-F5344CB8AC3E}">
        <p14:creationId xmlns:p14="http://schemas.microsoft.com/office/powerpoint/2010/main" val="2335196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Genetic Algorithm</a:t>
            </a:r>
          </a:p>
        </p:txBody>
      </p:sp>
      <p:sp>
        <p:nvSpPr>
          <p:cNvPr id="3" name="Subtitle 2"/>
          <p:cNvSpPr>
            <a:spLocks noGrp="1"/>
          </p:cNvSpPr>
          <p:nvPr>
            <p:ph type="subTitle" idx="1"/>
          </p:nvPr>
        </p:nvSpPr>
        <p:spPr/>
        <p:txBody>
          <a:bodyPr/>
          <a:lstStyle/>
          <a:p>
            <a:r>
              <a:rPr lang="en-US" dirty="0"/>
              <a:t>(Our decided algorithm for route optimization)</a:t>
            </a:r>
          </a:p>
        </p:txBody>
      </p:sp>
      <p:sp>
        <p:nvSpPr>
          <p:cNvPr id="4" name="Slide Number Placeholder 3"/>
          <p:cNvSpPr>
            <a:spLocks noGrp="1"/>
          </p:cNvSpPr>
          <p:nvPr>
            <p:ph type="sldNum" sz="quarter" idx="12"/>
          </p:nvPr>
        </p:nvSpPr>
        <p:spPr/>
        <p:txBody>
          <a:bodyPr/>
          <a:lstStyle/>
          <a:p>
            <a:fld id="{924CA32F-4115-4F4D-9BD9-1A8FD50008DF}" type="slidenum">
              <a:rPr lang="en-US" smtClean="0"/>
              <a:pPr/>
              <a:t>7</a:t>
            </a:fld>
            <a:endParaRPr lang="en-US" dirty="0"/>
          </a:p>
        </p:txBody>
      </p:sp>
    </p:spTree>
    <p:extLst>
      <p:ext uri="{BB962C8B-B14F-4D97-AF65-F5344CB8AC3E}">
        <p14:creationId xmlns:p14="http://schemas.microsoft.com/office/powerpoint/2010/main" val="291488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1416" y="304800"/>
            <a:ext cx="7467600" cy="1143000"/>
          </a:xfrm>
        </p:spPr>
        <p:style>
          <a:lnRef idx="2">
            <a:schemeClr val="accent1"/>
          </a:lnRef>
          <a:fillRef idx="1">
            <a:schemeClr val="lt1"/>
          </a:fillRef>
          <a:effectRef idx="0">
            <a:schemeClr val="accent1"/>
          </a:effectRef>
          <a:fontRef idx="minor">
            <a:schemeClr val="dk1"/>
          </a:fontRef>
        </p:style>
        <p:txBody>
          <a:bodyPr>
            <a:normAutofit/>
          </a:bodyPr>
          <a:lstStyle/>
          <a:p>
            <a:pPr lvl="2" algn="ctr" rtl="0">
              <a:spcBef>
                <a:spcPct val="0"/>
              </a:spcBef>
            </a:pPr>
            <a:r>
              <a:rPr lang="en-US" sz="2800" b="1" dirty="0">
                <a:latin typeface="+mj-lt"/>
              </a:rPr>
              <a:t>Genetic Algorithm Parameters</a:t>
            </a:r>
            <a:endParaRPr lang="en-US" sz="2000" b="1" dirty="0"/>
          </a:p>
        </p:txBody>
      </p:sp>
      <p:sp>
        <p:nvSpPr>
          <p:cNvPr id="3" name="Content Placeholder 2"/>
          <p:cNvSpPr>
            <a:spLocks noGrp="1"/>
          </p:cNvSpPr>
          <p:nvPr>
            <p:ph sz="quarter" idx="1"/>
          </p:nvPr>
        </p:nvSpPr>
        <p:spPr>
          <a:xfrm>
            <a:off x="477748" y="1600200"/>
            <a:ext cx="7467600" cy="4873752"/>
          </a:xfrm>
        </p:spPr>
        <p:txBody>
          <a:bodyPr/>
          <a:lstStyle/>
          <a:p>
            <a:pPr marL="0" indent="0">
              <a:buNone/>
            </a:pPr>
            <a:endParaRPr lang="en-US" sz="3600" dirty="0"/>
          </a:p>
          <a:p>
            <a:r>
              <a:rPr lang="en-US" dirty="0"/>
              <a:t>Mutation Rate </a:t>
            </a:r>
          </a:p>
          <a:p>
            <a:r>
              <a:rPr lang="en-US" dirty="0"/>
              <a:t>Crossover Rate</a:t>
            </a:r>
          </a:p>
          <a:p>
            <a:r>
              <a:rPr lang="en-US" dirty="0"/>
              <a:t>Population Size</a:t>
            </a:r>
          </a:p>
          <a:p>
            <a:r>
              <a:rPr lang="en-US" dirty="0"/>
              <a:t>Number of generations</a:t>
            </a:r>
          </a:p>
          <a:p>
            <a:endParaRPr lang="en-US" dirty="0"/>
          </a:p>
        </p:txBody>
      </p:sp>
      <p:sp>
        <p:nvSpPr>
          <p:cNvPr id="4" name="Slide Number Placeholder 3"/>
          <p:cNvSpPr>
            <a:spLocks noGrp="1"/>
          </p:cNvSpPr>
          <p:nvPr>
            <p:ph type="sldNum" sz="quarter" idx="15"/>
          </p:nvPr>
        </p:nvSpPr>
        <p:spPr/>
        <p:txBody>
          <a:bodyPr/>
          <a:lstStyle/>
          <a:p>
            <a:fld id="{924CA32F-4115-4F4D-9BD9-1A8FD50008DF}" type="slidenum">
              <a:rPr lang="en-US" smtClean="0"/>
              <a:pPr/>
              <a:t>8</a:t>
            </a:fld>
            <a:endParaRPr lang="en-US" dirty="0"/>
          </a:p>
        </p:txBody>
      </p:sp>
    </p:spTree>
    <p:extLst>
      <p:ext uri="{BB962C8B-B14F-4D97-AF65-F5344CB8AC3E}">
        <p14:creationId xmlns:p14="http://schemas.microsoft.com/office/powerpoint/2010/main" val="694984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1416" y="304800"/>
            <a:ext cx="7467600" cy="1143000"/>
          </a:xfrm>
        </p:spPr>
        <p:style>
          <a:lnRef idx="2">
            <a:schemeClr val="accent1"/>
          </a:lnRef>
          <a:fillRef idx="1">
            <a:schemeClr val="lt1"/>
          </a:fillRef>
          <a:effectRef idx="0">
            <a:schemeClr val="accent1"/>
          </a:effectRef>
          <a:fontRef idx="minor">
            <a:schemeClr val="dk1"/>
          </a:fontRef>
        </p:style>
        <p:txBody>
          <a:bodyPr>
            <a:normAutofit/>
          </a:bodyPr>
          <a:lstStyle/>
          <a:p>
            <a:pPr lvl="2" algn="ctr" rtl="0">
              <a:spcBef>
                <a:spcPct val="0"/>
              </a:spcBef>
            </a:pPr>
            <a:r>
              <a:rPr lang="en-US" sz="2800" b="1" dirty="0">
                <a:latin typeface="+mj-lt"/>
              </a:rPr>
              <a:t>Structure of Chromosome, Mutation &amp; Initial  Population</a:t>
            </a:r>
            <a:endParaRPr lang="en-US" sz="2000" b="1" dirty="0"/>
          </a:p>
        </p:txBody>
      </p:sp>
      <p:sp>
        <p:nvSpPr>
          <p:cNvPr id="3" name="Content Placeholder 2"/>
          <p:cNvSpPr>
            <a:spLocks noGrp="1"/>
          </p:cNvSpPr>
          <p:nvPr>
            <p:ph sz="quarter" idx="1"/>
          </p:nvPr>
        </p:nvSpPr>
        <p:spPr>
          <a:xfrm>
            <a:off x="475405" y="1447800"/>
            <a:ext cx="7640548" cy="4800600"/>
          </a:xfrm>
        </p:spPr>
        <p:txBody>
          <a:bodyPr/>
          <a:lstStyle/>
          <a:p>
            <a:pPr marL="0" indent="0">
              <a:buNone/>
            </a:pPr>
            <a:endParaRPr lang="en-US" sz="3600" dirty="0"/>
          </a:p>
          <a:p>
            <a:r>
              <a:rPr lang="en-US" dirty="0"/>
              <a:t>Chromosome  consist of all nodes (no repetition) </a:t>
            </a:r>
          </a:p>
          <a:p>
            <a:endParaRPr lang="en-US" dirty="0"/>
          </a:p>
          <a:p>
            <a:endParaRPr lang="en-US" dirty="0"/>
          </a:p>
          <a:p>
            <a:endParaRPr lang="en-US" dirty="0"/>
          </a:p>
          <a:p>
            <a:endParaRPr lang="en-US" dirty="0"/>
          </a:p>
          <a:p>
            <a:pPr marL="0" indent="0">
              <a:buNone/>
            </a:pPr>
            <a:endParaRPr lang="en-US" dirty="0"/>
          </a:p>
          <a:p>
            <a:r>
              <a:rPr lang="en-US" dirty="0"/>
              <a:t>Swap Mutation Used</a:t>
            </a:r>
          </a:p>
          <a:p>
            <a:r>
              <a:rPr lang="en-US" dirty="0"/>
              <a:t>Initial population randomly created</a:t>
            </a:r>
          </a:p>
          <a:p>
            <a:endParaRPr lang="en-US" dirty="0"/>
          </a:p>
        </p:txBody>
      </p:sp>
      <p:sp>
        <p:nvSpPr>
          <p:cNvPr id="4" name="Slide Number Placeholder 3"/>
          <p:cNvSpPr>
            <a:spLocks noGrp="1"/>
          </p:cNvSpPr>
          <p:nvPr>
            <p:ph type="sldNum" sz="quarter" idx="15"/>
          </p:nvPr>
        </p:nvSpPr>
        <p:spPr/>
        <p:txBody>
          <a:bodyPr/>
          <a:lstStyle/>
          <a:p>
            <a:fld id="{924CA32F-4115-4F4D-9BD9-1A8FD50008DF}" type="slidenum">
              <a:rPr lang="en-US" smtClean="0"/>
              <a:pPr/>
              <a:t>9</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073" y="2895567"/>
            <a:ext cx="7638286" cy="1390716"/>
          </a:xfrm>
          <a:prstGeom prst="rect">
            <a:avLst/>
          </a:prstGeom>
        </p:spPr>
      </p:pic>
    </p:spTree>
    <p:extLst>
      <p:ext uri="{BB962C8B-B14F-4D97-AF65-F5344CB8AC3E}">
        <p14:creationId xmlns:p14="http://schemas.microsoft.com/office/powerpoint/2010/main" val="25949807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754</TotalTime>
  <Words>642</Words>
  <Application>Microsoft Office PowerPoint</Application>
  <PresentationFormat>On-screen Show (4:3)</PresentationFormat>
  <Paragraphs>204</Paragraphs>
  <Slides>20</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Calibri</vt:lpstr>
      <vt:lpstr>Century Schoolbook</vt:lpstr>
      <vt:lpstr>Wingdings</vt:lpstr>
      <vt:lpstr>Wingdings 2</vt:lpstr>
      <vt:lpstr>Oriel</vt:lpstr>
      <vt:lpstr>                                                                                                                                                                                                                                                                                                                                                                                                                                                                                                                                                                                                                                                                                                                                                                                         </vt:lpstr>
      <vt:lpstr>                                                                                                                                                                                                                                                                                                                                                                                                                                                                                                                                                                                                                                                                                                                                                                                         </vt:lpstr>
      <vt:lpstr>                                                                                                                                                                                                                                                                                                                                                                                                                                                                                                                                                                                                                                                                                                                                                                                         </vt:lpstr>
      <vt:lpstr>Project Overview</vt:lpstr>
      <vt:lpstr>The Problem</vt:lpstr>
      <vt:lpstr>The Solution</vt:lpstr>
      <vt:lpstr>          Genetic Algorithm</vt:lpstr>
      <vt:lpstr>Genetic Algorithm Parameters</vt:lpstr>
      <vt:lpstr>Structure of Chromosome, Mutation &amp; Initial  Population</vt:lpstr>
      <vt:lpstr>Crossover Method </vt:lpstr>
      <vt:lpstr>Fitness Function </vt:lpstr>
      <vt:lpstr>Research Results</vt:lpstr>
      <vt:lpstr>PowerPoint Presentation</vt:lpstr>
      <vt:lpstr>Example</vt:lpstr>
      <vt:lpstr>results</vt:lpstr>
      <vt:lpstr> System’s Working </vt:lpstr>
      <vt:lpstr>Achieved goals</vt:lpstr>
      <vt:lpstr>Demo: (Admin Portal)</vt:lpstr>
      <vt:lpstr>Demo (Agent Portal)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zubair</dc:creator>
  <cp:lastModifiedBy>M. Mujahid</cp:lastModifiedBy>
  <cp:revision>175</cp:revision>
  <dcterms:created xsi:type="dcterms:W3CDTF">2018-10-31T05:08:05Z</dcterms:created>
  <dcterms:modified xsi:type="dcterms:W3CDTF">2019-06-02T17:44:10Z</dcterms:modified>
</cp:coreProperties>
</file>