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72"/>
  </p:notesMasterIdLst>
  <p:sldIdLst>
    <p:sldId id="295" r:id="rId2"/>
    <p:sldId id="258" r:id="rId3"/>
    <p:sldId id="311" r:id="rId4"/>
    <p:sldId id="312" r:id="rId5"/>
    <p:sldId id="313" r:id="rId6"/>
    <p:sldId id="314" r:id="rId7"/>
    <p:sldId id="349" r:id="rId8"/>
    <p:sldId id="350" r:id="rId9"/>
    <p:sldId id="315" r:id="rId10"/>
    <p:sldId id="351" r:id="rId11"/>
    <p:sldId id="352" r:id="rId12"/>
    <p:sldId id="316" r:id="rId13"/>
    <p:sldId id="353" r:id="rId14"/>
    <p:sldId id="354" r:id="rId15"/>
    <p:sldId id="355" r:id="rId16"/>
    <p:sldId id="317" r:id="rId17"/>
    <p:sldId id="319" r:id="rId18"/>
    <p:sldId id="318" r:id="rId19"/>
    <p:sldId id="356" r:id="rId20"/>
    <p:sldId id="320" r:id="rId21"/>
    <p:sldId id="321" r:id="rId22"/>
    <p:sldId id="322" r:id="rId23"/>
    <p:sldId id="323" r:id="rId24"/>
    <p:sldId id="324" r:id="rId25"/>
    <p:sldId id="357" r:id="rId26"/>
    <p:sldId id="325" r:id="rId27"/>
    <p:sldId id="326" r:id="rId28"/>
    <p:sldId id="358" r:id="rId29"/>
    <p:sldId id="359" r:id="rId30"/>
    <p:sldId id="328" r:id="rId31"/>
    <p:sldId id="360" r:id="rId32"/>
    <p:sldId id="329" r:id="rId33"/>
    <p:sldId id="330" r:id="rId34"/>
    <p:sldId id="361" r:id="rId35"/>
    <p:sldId id="362" r:id="rId36"/>
    <p:sldId id="363" r:id="rId37"/>
    <p:sldId id="331" r:id="rId38"/>
    <p:sldId id="333" r:id="rId39"/>
    <p:sldId id="365" r:id="rId40"/>
    <p:sldId id="364" r:id="rId41"/>
    <p:sldId id="334" r:id="rId42"/>
    <p:sldId id="332" r:id="rId43"/>
    <p:sldId id="339" r:id="rId44"/>
    <p:sldId id="366" r:id="rId45"/>
    <p:sldId id="336" r:id="rId46"/>
    <p:sldId id="367" r:id="rId47"/>
    <p:sldId id="373" r:id="rId48"/>
    <p:sldId id="369" r:id="rId49"/>
    <p:sldId id="371" r:id="rId50"/>
    <p:sldId id="370" r:id="rId51"/>
    <p:sldId id="338" r:id="rId52"/>
    <p:sldId id="372" r:id="rId53"/>
    <p:sldId id="340" r:id="rId54"/>
    <p:sldId id="341" r:id="rId55"/>
    <p:sldId id="342" r:id="rId56"/>
    <p:sldId id="374" r:id="rId57"/>
    <p:sldId id="375" r:id="rId58"/>
    <p:sldId id="380" r:id="rId59"/>
    <p:sldId id="381" r:id="rId60"/>
    <p:sldId id="382" r:id="rId61"/>
    <p:sldId id="383" r:id="rId62"/>
    <p:sldId id="344" r:id="rId63"/>
    <p:sldId id="384" r:id="rId64"/>
    <p:sldId id="345" r:id="rId65"/>
    <p:sldId id="346" r:id="rId66"/>
    <p:sldId id="377" r:id="rId67"/>
    <p:sldId id="378" r:id="rId68"/>
    <p:sldId id="379" r:id="rId69"/>
    <p:sldId id="347" r:id="rId70"/>
    <p:sldId id="348" r:id="rId71"/>
  </p:sldIdLst>
  <p:sldSz cx="9144000" cy="6858000" type="screen4x3"/>
  <p:notesSz cx="6858000" cy="9144000"/>
  <p:defaultTextStyle>
    <a:defPPr>
      <a:defRPr lang="en-US"/>
    </a:defPPr>
    <a:lvl1pPr algn="l" rtl="0" fontAlgn="base">
      <a:spcBef>
        <a:spcPct val="20000"/>
      </a:spcBef>
      <a:spcAft>
        <a:spcPct val="0"/>
      </a:spcAft>
      <a:buChar char="•"/>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20000"/>
      </a:spcBef>
      <a:spcAft>
        <a:spcPct val="0"/>
      </a:spcAft>
      <a:buChar char="•"/>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20000"/>
      </a:spcBef>
      <a:spcAft>
        <a:spcPct val="0"/>
      </a:spcAft>
      <a:buChar char="•"/>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20000"/>
      </a:spcBef>
      <a:spcAft>
        <a:spcPct val="0"/>
      </a:spcAft>
      <a:buChar char="•"/>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20000"/>
      </a:spcBef>
      <a:spcAft>
        <a:spcPct val="0"/>
      </a:spcAft>
      <a:buChar char="•"/>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305B"/>
    <a:srgbClr val="000091"/>
    <a:srgbClr val="376794"/>
    <a:srgbClr val="194F97"/>
    <a:srgbClr val="006B99"/>
    <a:srgbClr val="E7B945"/>
    <a:srgbClr val="F5E3B1"/>
    <a:srgbClr val="F0EEC6"/>
    <a:srgbClr val="DBD6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22" autoAdjust="0"/>
    <p:restoredTop sz="96433" autoAdjust="0"/>
  </p:normalViewPr>
  <p:slideViewPr>
    <p:cSldViewPr>
      <p:cViewPr>
        <p:scale>
          <a:sx n="66" d="100"/>
          <a:sy n="66" d="100"/>
        </p:scale>
        <p:origin x="-1512" y="-10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p:cViewPr varScale="1">
        <p:scale>
          <a:sx n="67" d="100"/>
          <a:sy n="67" d="100"/>
        </p:scale>
        <p:origin x="-274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cs typeface="+mn-cs"/>
              </a:defRPr>
            </a:lvl1pPr>
          </a:lstStyle>
          <a:p>
            <a:pPr>
              <a:defRPr/>
            </a:pPr>
            <a:endParaRPr lang="en-US" dirty="0"/>
          </a:p>
        </p:txBody>
      </p:sp>
      <p:sp>
        <p:nvSpPr>
          <p:cNvPr id="184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cs typeface="+mn-cs"/>
              </a:defRPr>
            </a:lvl1pPr>
          </a:lstStyle>
          <a:p>
            <a:pPr>
              <a:defRPr/>
            </a:pPr>
            <a:endParaRPr lang="en-US" dirty="0"/>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fld id="{829EAEEF-EA87-45A5-AB17-DF2F4D00AFC7}" type="slidenum">
              <a:rPr lang="en-US" altLang="en-US"/>
              <a:pPr/>
              <a:t>‹#›</a:t>
            </a:fld>
            <a:endParaRPr lang="en-US" altLang="en-US" dirty="0"/>
          </a:p>
        </p:txBody>
      </p:sp>
    </p:spTree>
    <p:extLst>
      <p:ext uri="{BB962C8B-B14F-4D97-AF65-F5344CB8AC3E}">
        <p14:creationId xmlns:p14="http://schemas.microsoft.com/office/powerpoint/2010/main" val="16768540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9EAEEF-EA87-45A5-AB17-DF2F4D00AFC7}" type="slidenum">
              <a:rPr lang="en-US" altLang="en-US" smtClean="0"/>
              <a:pPr/>
              <a:t>1</a:t>
            </a:fld>
            <a:endParaRPr lang="en-US" altLang="en-US" dirty="0"/>
          </a:p>
        </p:txBody>
      </p:sp>
    </p:spTree>
    <p:extLst>
      <p:ext uri="{BB962C8B-B14F-4D97-AF65-F5344CB8AC3E}">
        <p14:creationId xmlns:p14="http://schemas.microsoft.com/office/powerpoint/2010/main" val="1681122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10</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445773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11</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3444716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12</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74469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13</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137388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14</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3728408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15</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136853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16</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693441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17</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3190052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18</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600662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19</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3331567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994946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20</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549158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21</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939653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22</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23</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24</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25</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227456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26</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27</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28</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591628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29</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367257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3954999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30</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31</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18449974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32</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33</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34</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5707869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35</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834032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36</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206221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37</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38</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39</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009525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4</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256116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40</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38834245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41</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42</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43</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44</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783318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45</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46</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7912031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47</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9132786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48</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19910935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49</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1316880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5</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724509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50</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9163581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51</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52</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10528382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53</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54</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55</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56</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30265113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57</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8350052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58</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3337555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59</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805316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6</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1262440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60</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11615910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61</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9090766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62</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63</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18052625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64</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65</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66</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8583093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67</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33252382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68</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5338386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69</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0069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7</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0748877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70</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74963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8</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210372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ea typeface="MS PGothic" panose="020B0600070205080204" pitchFamily="34" charset="-128"/>
              </a:defRPr>
            </a:lvl9pPr>
          </a:lstStyle>
          <a:p>
            <a:pPr eaLnBrk="1" hangingPunct="1"/>
            <a:fld id="{D3AA9BCD-A5BF-450D-ACAC-9EB3C2B41CF8}" type="slidenum">
              <a:rPr lang="en-US" altLang="en-US" sz="1200"/>
              <a:pPr eaLnBrk="1" hangingPunct="1"/>
              <a:t>9</a:t>
            </a:fld>
            <a:endParaRPr lang="en-US" altLang="en-US" sz="12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4218978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593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3" name="Rectangle 12"/>
          <p:cNvSpPr/>
          <p:nvPr/>
        </p:nvSpPr>
        <p:spPr bwMode="white">
          <a:xfrm>
            <a:off x="-7938" y="6248400"/>
            <a:ext cx="9161464" cy="629874"/>
          </a:xfrm>
          <a:prstGeom prst="rect">
            <a:avLst/>
          </a:prstGeom>
          <a:solidFill>
            <a:srgbClr val="593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6"/>
          </p:nvPr>
        </p:nvSpPr>
        <p:spPr>
          <a:xfrm>
            <a:off x="1600200" y="6285230"/>
            <a:ext cx="7543800" cy="572770"/>
          </a:xfrm>
          <a:solidFill>
            <a:srgbClr val="59305B"/>
          </a:solidFill>
        </p:spPr>
        <p:txBody>
          <a:bodyPr>
            <a:noAutofit/>
          </a:bodyPr>
          <a:lstStyle>
            <a:lvl1pPr algn="ctr">
              <a:defRPr sz="1100">
                <a:latin typeface="Arial" pitchFamily="34" charset="0"/>
                <a:cs typeface="Arial" pitchFamily="34" charset="0"/>
              </a:defRPr>
            </a:lvl1pPr>
            <a:lvl2pPr>
              <a:defRPr sz="1100">
                <a:latin typeface="Arial" pitchFamily="34" charset="0"/>
                <a:cs typeface="Arial" pitchFamily="34" charset="0"/>
              </a:defRPr>
            </a:lvl2pPr>
            <a:lvl3pPr>
              <a:defRPr sz="1100">
                <a:latin typeface="Arial" pitchFamily="34" charset="0"/>
                <a:cs typeface="Arial" pitchFamily="34" charset="0"/>
              </a:defRPr>
            </a:lvl3pPr>
            <a:lvl4pPr>
              <a:defRPr sz="1100">
                <a:latin typeface="Arial" pitchFamily="34" charset="0"/>
                <a:cs typeface="Arial" pitchFamily="34" charset="0"/>
              </a:defRPr>
            </a:lvl4pPr>
            <a:lvl5pPr>
              <a:defRPr sz="1100">
                <a:latin typeface="Arial" pitchFamily="34" charset="0"/>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961840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 y="27709"/>
            <a:ext cx="9052560" cy="1039091"/>
          </a:xfrm>
        </p:spPr>
        <p:txBody>
          <a:bodyPr>
            <a:normAutofit/>
          </a:bodyPr>
          <a:lstStyle>
            <a:lvl1pPr algn="ct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461963" indent="-461963">
              <a:buClr>
                <a:srgbClr val="59305B"/>
              </a:buClr>
              <a:buSzPct val="100000"/>
              <a:defRPr sz="2600"/>
            </a:lvl1pPr>
            <a:lvl2pPr marL="914400" indent="-457200">
              <a:buClr>
                <a:srgbClr val="59305B"/>
              </a:buClr>
              <a:defRPr/>
            </a:lvl2pPr>
            <a:lvl3pPr marL="1376363" indent="-461963">
              <a:buClr>
                <a:srgbClr val="59305B"/>
              </a:buClr>
              <a:buFont typeface="Wingdings" pitchFamily="2" charset="2"/>
              <a:buChar char="§"/>
              <a:defRPr/>
            </a:lvl3pPr>
            <a:lvl4pPr marL="1600200" indent="-228600">
              <a:buClr>
                <a:srgbClr val="59305B"/>
              </a:buClr>
              <a:buFont typeface="Courier New" pitchFamily="49" charset="0"/>
              <a:buChar char="o"/>
              <a:defRPr/>
            </a:lvl4pPr>
            <a:lvl5pPr>
              <a:buClr>
                <a:srgbClr val="59305B"/>
              </a:buCl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8470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smtClean="0"/>
              <a:t>Click to edit Master title style</a:t>
            </a:r>
            <a:endParaRPr lang="en-US" dirty="0"/>
          </a:p>
        </p:txBody>
      </p:sp>
      <p:sp>
        <p:nvSpPr>
          <p:cNvPr id="3" name="Picture Placeholder 2"/>
          <p:cNvSpPr>
            <a:spLocks noGrp="1"/>
          </p:cNvSpPr>
          <p:nvPr>
            <p:ph type="pic" sz="quarter" idx="10"/>
          </p:nvPr>
        </p:nvSpPr>
        <p:spPr>
          <a:xfrm>
            <a:off x="1143000" y="1752600"/>
            <a:ext cx="6997700" cy="3429000"/>
          </a:xfrm>
        </p:spPr>
        <p:txBody>
          <a:bodyPr/>
          <a:lstStyle>
            <a:lvl1pPr>
              <a:buClr>
                <a:srgbClr val="59305B"/>
              </a:buClr>
              <a:defRPr/>
            </a:lvl1pPr>
          </a:lstStyle>
          <a:p>
            <a:r>
              <a:rPr lang="en-US" dirty="0" smtClean="0"/>
              <a:t>Click icon to add picture</a:t>
            </a:r>
            <a:endParaRPr lang="en-US" dirty="0"/>
          </a:p>
        </p:txBody>
      </p:sp>
      <p:sp>
        <p:nvSpPr>
          <p:cNvPr id="11" name="Text Placeholder 3"/>
          <p:cNvSpPr>
            <a:spLocks noGrp="1"/>
          </p:cNvSpPr>
          <p:nvPr>
            <p:ph type="body" sz="half" idx="2"/>
          </p:nvPr>
        </p:nvSpPr>
        <p:spPr>
          <a:xfrm>
            <a:off x="519169" y="5486400"/>
            <a:ext cx="8032638" cy="665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p:nvPr/>
        </p:nvSpPr>
        <p:spPr bwMode="white">
          <a:xfrm>
            <a:off x="-7937" y="6248400"/>
            <a:ext cx="9151937" cy="617539"/>
          </a:xfrm>
          <a:prstGeom prst="rect">
            <a:avLst/>
          </a:prstGeom>
          <a:solidFill>
            <a:srgbClr val="5930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6345959"/>
            <a:ext cx="1316182" cy="435841"/>
          </a:xfrm>
          <a:prstGeom prst="rect">
            <a:avLst/>
          </a:prstGeom>
          <a:solidFill>
            <a:srgbClr val="59305B"/>
          </a:solidFill>
          <a:ln>
            <a:noFill/>
          </a:ln>
          <a:extLst/>
        </p:spPr>
      </p:pic>
      <p:sp>
        <p:nvSpPr>
          <p:cNvPr id="8" name="Copyright" descr="Pearson: Copyright 2015, 2012, 2009"/>
          <p:cNvSpPr txBox="1">
            <a:spLocks noChangeArrowheads="1"/>
          </p:cNvSpPr>
          <p:nvPr/>
        </p:nvSpPr>
        <p:spPr bwMode="auto">
          <a:xfrm>
            <a:off x="1523999" y="6304975"/>
            <a:ext cx="7012763" cy="509489"/>
          </a:xfrm>
          <a:prstGeom prst="rect">
            <a:avLst/>
          </a:prstGeom>
          <a:solidFill>
            <a:srgbClr val="59305B"/>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buNone/>
            </a:pPr>
            <a:r>
              <a:rPr lang="en-US" sz="1200" dirty="0" smtClean="0">
                <a:solidFill>
                  <a:schemeClr val="bg1"/>
                </a:solidFill>
              </a:rPr>
              <a:t>Copyright © 2016 Cengage Learning®. May not be scanned, copied or duplicated, or posted to a publicly accessible website, in whole or in part. </a:t>
            </a:r>
            <a:endParaRPr lang="en-US" sz="1200" dirty="0">
              <a:solidFill>
                <a:schemeClr val="bg1"/>
              </a:solidFill>
            </a:endParaRPr>
          </a:p>
        </p:txBody>
      </p:sp>
    </p:spTree>
    <p:extLst>
      <p:ext uri="{BB962C8B-B14F-4D97-AF65-F5344CB8AC3E}">
        <p14:creationId xmlns:p14="http://schemas.microsoft.com/office/powerpoint/2010/main" val="833243277"/>
      </p:ext>
    </p:extLst>
  </p:cSld>
  <p:clrMapOvr>
    <a:masterClrMapping/>
  </p:clrMapOvr>
  <p:transition spd="slow"/>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marL="461963" lvl="0" indent="-461963">
              <a:buSzPct val="100000"/>
            </a:pPr>
            <a:r>
              <a:rPr lang="en-US" dirty="0" smtClean="0"/>
              <a:t>Click to edit Master text styles</a:t>
            </a:r>
          </a:p>
          <a:p>
            <a:pPr marL="914400" lvl="1" indent="-457200"/>
            <a:r>
              <a:rPr lang="en-US" dirty="0" smtClean="0"/>
              <a:t>Second level</a:t>
            </a:r>
          </a:p>
          <a:p>
            <a:pPr marL="1376363" lvl="2" indent="-461963"/>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bwMode="white">
          <a:xfrm>
            <a:off x="0" y="0"/>
            <a:ext cx="9144000" cy="1133554"/>
          </a:xfrm>
          <a:prstGeom prst="rect">
            <a:avLst/>
          </a:prstGeom>
          <a:solidFill>
            <a:srgbClr val="593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white">
          <a:xfrm>
            <a:off x="-7938" y="6248400"/>
            <a:ext cx="9161464" cy="629874"/>
          </a:xfrm>
          <a:prstGeom prst="rect">
            <a:avLst/>
          </a:prstGeom>
          <a:solidFill>
            <a:srgbClr val="593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pyright" descr="Pearson: Copyright 2015, 2012, 2009"/>
          <p:cNvSpPr txBox="1">
            <a:spLocks noChangeArrowheads="1"/>
          </p:cNvSpPr>
          <p:nvPr/>
        </p:nvSpPr>
        <p:spPr bwMode="auto">
          <a:xfrm>
            <a:off x="1524000" y="6317675"/>
            <a:ext cx="7012763" cy="509489"/>
          </a:xfrm>
          <a:prstGeom prst="rect">
            <a:avLst/>
          </a:prstGeom>
          <a:solidFill>
            <a:srgbClr val="59305B"/>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buNone/>
            </a:pPr>
            <a:r>
              <a:rPr lang="en-US" sz="1200" dirty="0" smtClean="0">
                <a:solidFill>
                  <a:schemeClr val="bg1"/>
                </a:solidFill>
              </a:rPr>
              <a:t>Copyright © 2016 Cengage Learning®. May not be scanned, copied or duplicated, or posted to a publicly accessible website, in whole or in part. </a:t>
            </a:r>
            <a:endParaRPr lang="en-US" sz="1200" dirty="0">
              <a:solidFill>
                <a:schemeClr val="bg1"/>
              </a:solidFill>
            </a:endParaRPr>
          </a:p>
        </p:txBody>
      </p:sp>
      <p:pic>
        <p:nvPicPr>
          <p:cNvPr id="16" name="Picture 4"/>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59305B"/>
          </a:solidFill>
          <a:ln>
            <a:noFill/>
          </a:ln>
          <a:extLst/>
        </p:spPr>
      </p:pic>
    </p:spTree>
    <p:extLst>
      <p:ext uri="{BB962C8B-B14F-4D97-AF65-F5344CB8AC3E}">
        <p14:creationId xmlns:p14="http://schemas.microsoft.com/office/powerpoint/2010/main" val="228836209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Lst>
  <p:timing>
    <p:tnLst>
      <p:par>
        <p:cTn id="1" dur="indefinite" restart="never" nodeType="tmRoot"/>
      </p:par>
    </p:tnLst>
  </p:timing>
  <p:hf sldNum="0" hd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59305B"/>
        </a:buClr>
        <a:buFont typeface="Arial" pitchFamily="34" charset="0"/>
        <a:buChar char="•"/>
        <a:defRPr lang="en-US" sz="28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59305B"/>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59305B"/>
        </a:buClr>
        <a:buFont typeface="Wingdings" pitchFamily="2" charset="2"/>
        <a:buChar char="§"/>
        <a:defRPr lang="en-US" sz="20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59305B"/>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59305B"/>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00" y="42485"/>
            <a:ext cx="9144000" cy="1303715"/>
          </a:xfrm>
        </p:spPr>
        <p:txBody>
          <a:bodyPr/>
          <a:lstStyle/>
          <a:p>
            <a:pPr algn="l"/>
            <a:r>
              <a:rPr lang="en-US" dirty="0"/>
              <a:t>Microsoft Visual Basic 2017 </a:t>
            </a:r>
            <a:r>
              <a:rPr lang="en-US" sz="3200" dirty="0"/>
              <a:t/>
            </a:r>
            <a:br>
              <a:rPr lang="en-US" sz="3200" dirty="0"/>
            </a:br>
            <a:r>
              <a:rPr lang="en-US" sz="3200" dirty="0"/>
              <a:t>for Windows®, Web, and Database Applications</a:t>
            </a:r>
            <a:endParaRPr lang="en-US" sz="3200" dirty="0"/>
          </a:p>
        </p:txBody>
      </p:sp>
      <p:pic>
        <p:nvPicPr>
          <p:cNvPr id="10" name="Picture 2" descr="Book cover reads title and name of the author as follows: “Microsoft VISUAL BASIC 2017:  for Windows, Web, and Database Applications,” and “CORINNE HOISINGTON.” An image on the cover page shows triangular patter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 y="1477818"/>
            <a:ext cx="460057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sz="quarter" idx="14"/>
          </p:nvPr>
        </p:nvSpPr>
        <p:spPr>
          <a:xfrm>
            <a:off x="4947437" y="2316480"/>
            <a:ext cx="3904463" cy="2682239"/>
          </a:xfrm>
        </p:spPr>
        <p:txBody>
          <a:bodyPr anchor="ctr"/>
          <a:lstStyle/>
          <a:p>
            <a:pPr algn="ctr"/>
            <a:r>
              <a:rPr lang="en-US" altLang="en-US" b="1" dirty="0" smtClean="0"/>
              <a:t>Chapter 2</a:t>
            </a:r>
            <a:r>
              <a:rPr lang="en-US" altLang="en-US" sz="4000" dirty="0" smtClean="0"/>
              <a:t/>
            </a:r>
            <a:br>
              <a:rPr lang="en-US" altLang="en-US" sz="4000" dirty="0" smtClean="0"/>
            </a:br>
            <a:r>
              <a:rPr lang="en-US" sz="4000" dirty="0"/>
              <a:t>Program </a:t>
            </a:r>
            <a:r>
              <a:rPr lang="en-US" sz="4000" dirty="0" smtClean="0"/>
              <a:t>and Graphical User </a:t>
            </a:r>
            <a:r>
              <a:rPr lang="en-US" sz="4000" dirty="0"/>
              <a:t>Interface Design</a:t>
            </a:r>
          </a:p>
        </p:txBody>
      </p:sp>
      <p:pic>
        <p:nvPicPr>
          <p:cNvPr id="8" name="Picture 4" title="Cengage Logo"/>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6345959"/>
            <a:ext cx="1316182" cy="435841"/>
          </a:xfrm>
          <a:prstGeom prst="rect">
            <a:avLst/>
          </a:prstGeom>
          <a:solidFill>
            <a:srgbClr val="59305B"/>
          </a:solidFill>
          <a:ln>
            <a:noFill/>
          </a:ln>
          <a:extLst/>
        </p:spPr>
      </p:pic>
      <p:sp>
        <p:nvSpPr>
          <p:cNvPr id="7" name="Text Placeholder 6"/>
          <p:cNvSpPr>
            <a:spLocks noGrp="1"/>
          </p:cNvSpPr>
          <p:nvPr>
            <p:ph sz="quarter" idx="16"/>
          </p:nvPr>
        </p:nvSpPr>
        <p:spPr>
          <a:xfrm>
            <a:off x="1371600" y="6376010"/>
            <a:ext cx="7543800" cy="391210"/>
          </a:xfrm>
        </p:spPr>
        <p:txBody>
          <a:bodyPr anchor="ctr"/>
          <a:lstStyle/>
          <a:p>
            <a:r>
              <a:rPr lang="en-US" sz="1200" dirty="0">
                <a:solidFill>
                  <a:schemeClr val="bg1"/>
                </a:solidFill>
              </a:rPr>
              <a:t>Copyright © 2016 Cengage Learning®. May not be scanned, copied or duplicated, or posted to a publicly accessible website, in whole or in part</a:t>
            </a:r>
            <a:r>
              <a:rPr lang="en-US" sz="1200" dirty="0" smtClean="0">
                <a:solidFill>
                  <a:schemeClr val="bg1"/>
                </a:solidFill>
              </a:rPr>
              <a:t>.</a:t>
            </a:r>
            <a:endParaRPr lang="en-US" sz="1200" dirty="0">
              <a:solidFill>
                <a:schemeClr val="bg1"/>
              </a:solidFill>
            </a:endParaRPr>
          </a:p>
        </p:txBody>
      </p:sp>
    </p:spTree>
    <p:extLst>
      <p:ext uri="{BB962C8B-B14F-4D97-AF65-F5344CB8AC3E}">
        <p14:creationId xmlns:p14="http://schemas.microsoft.com/office/powerpoint/2010/main" val="179973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Create a New Visual Basic 2017 </a:t>
            </a:r>
            <a:r>
              <a:rPr lang="en-US" dirty="0" smtClean="0"/>
              <a:t>Windows </a:t>
            </a:r>
            <a:r>
              <a:rPr lang="en-US" dirty="0"/>
              <a:t>Desktop </a:t>
            </a:r>
            <a:r>
              <a:rPr lang="en-US" dirty="0" smtClean="0"/>
              <a:t>Project (1 of 4)</a:t>
            </a:r>
            <a:endParaRPr lang="en-US" altLang="en-US" dirty="0"/>
          </a:p>
        </p:txBody>
      </p:sp>
      <p:sp>
        <p:nvSpPr>
          <p:cNvPr id="27650" name="Content Placeholder 3"/>
          <p:cNvSpPr>
            <a:spLocks noGrp="1" noChangeArrowheads="1"/>
          </p:cNvSpPr>
          <p:nvPr>
            <p:ph idx="1"/>
          </p:nvPr>
        </p:nvSpPr>
        <p:spPr>
          <a:xfrm>
            <a:off x="152400" y="1219200"/>
            <a:ext cx="8839200" cy="4906963"/>
          </a:xfrm>
        </p:spPr>
        <p:txBody>
          <a:bodyPr>
            <a:normAutofit/>
          </a:bodyPr>
          <a:lstStyle/>
          <a:p>
            <a:r>
              <a:rPr lang="en-US" dirty="0"/>
              <a:t>A </a:t>
            </a:r>
            <a:r>
              <a:rPr lang="en-US" b="1" dirty="0"/>
              <a:t>project </a:t>
            </a:r>
            <a:r>
              <a:rPr lang="en-US" dirty="0"/>
              <a:t>is equivalent to a single program created using Visual </a:t>
            </a:r>
            <a:r>
              <a:rPr lang="en-US" dirty="0" smtClean="0"/>
              <a:t>Studio</a:t>
            </a:r>
            <a:endParaRPr lang="en-US" dirty="0"/>
          </a:p>
          <a:p>
            <a:r>
              <a:rPr lang="en-US" dirty="0"/>
              <a:t>A </a:t>
            </a:r>
            <a:r>
              <a:rPr lang="en-US" b="1" dirty="0"/>
              <a:t>Windows Classic Desktop project </a:t>
            </a:r>
            <a:r>
              <a:rPr lang="en-US" dirty="0"/>
              <a:t>is a program that includes a user interface whose windows are created using the Windows operating </a:t>
            </a:r>
            <a:r>
              <a:rPr lang="en-US" dirty="0" smtClean="0"/>
              <a:t>system</a:t>
            </a:r>
            <a:endParaRPr lang="en-US" dirty="0"/>
          </a:p>
          <a:p>
            <a:r>
              <a:rPr lang="en-US" dirty="0"/>
              <a:t>When the program is executed, the user interacts with the program by using its windows and components (the user interface</a:t>
            </a:r>
            <a:r>
              <a:rPr lang="en-US" dirty="0" smtClean="0"/>
              <a:t>)</a:t>
            </a:r>
            <a:endParaRPr lang="en-US" dirty="0"/>
          </a:p>
        </p:txBody>
      </p:sp>
    </p:spTree>
    <p:extLst>
      <p:ext uri="{BB962C8B-B14F-4D97-AF65-F5344CB8AC3E}">
        <p14:creationId xmlns:p14="http://schemas.microsoft.com/office/powerpoint/2010/main" val="3962444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Create a New Visual Basic 2017 Windows Desktop </a:t>
            </a:r>
            <a:r>
              <a:rPr lang="en-US" dirty="0" smtClean="0"/>
              <a:t>Project (2 of 4)</a:t>
            </a:r>
            <a:endParaRPr lang="en-US" altLang="en-US" dirty="0"/>
          </a:p>
        </p:txBody>
      </p:sp>
      <p:sp>
        <p:nvSpPr>
          <p:cNvPr id="27650" name="Content Placeholder 3"/>
          <p:cNvSpPr>
            <a:spLocks noGrp="1" noChangeArrowheads="1"/>
          </p:cNvSpPr>
          <p:nvPr>
            <p:ph idx="1"/>
          </p:nvPr>
        </p:nvSpPr>
        <p:spPr>
          <a:xfrm>
            <a:off x="152400" y="1219200"/>
            <a:ext cx="8839200" cy="4906963"/>
          </a:xfrm>
        </p:spPr>
        <p:txBody>
          <a:bodyPr>
            <a:normAutofit/>
          </a:bodyPr>
          <a:lstStyle/>
          <a:p>
            <a:pPr>
              <a:lnSpc>
                <a:spcPct val="90000"/>
              </a:lnSpc>
            </a:pPr>
            <a:r>
              <a:rPr lang="en-US" dirty="0"/>
              <a:t>Tap or click the New Project button on the Standard toolbar</a:t>
            </a:r>
          </a:p>
          <a:p>
            <a:pPr>
              <a:lnSpc>
                <a:spcPct val="90000"/>
              </a:lnSpc>
            </a:pPr>
            <a:r>
              <a:rPr lang="en-US" dirty="0"/>
              <a:t>If necessary, tap or click Windows Desktop in the left pane </a:t>
            </a:r>
            <a:r>
              <a:rPr lang="en-US" dirty="0" smtClean="0"/>
              <a:t>so that </a:t>
            </a:r>
            <a:r>
              <a:rPr lang="en-US" dirty="0"/>
              <a:t>it is selected</a:t>
            </a:r>
          </a:p>
          <a:p>
            <a:pPr>
              <a:lnSpc>
                <a:spcPct val="90000"/>
              </a:lnSpc>
            </a:pPr>
            <a:r>
              <a:rPr lang="en-US" dirty="0"/>
              <a:t>If necessary, tap or click Windows Forms Application in the middle pane</a:t>
            </a:r>
          </a:p>
          <a:p>
            <a:pPr>
              <a:lnSpc>
                <a:spcPct val="90000"/>
              </a:lnSpc>
            </a:pPr>
            <a:r>
              <a:rPr lang="en-US" dirty="0"/>
              <a:t>Type the project name</a:t>
            </a:r>
          </a:p>
          <a:p>
            <a:pPr>
              <a:lnSpc>
                <a:spcPct val="90000"/>
              </a:lnSpc>
            </a:pPr>
            <a:r>
              <a:rPr lang="en-US" dirty="0"/>
              <a:t>Tap or click the OK button in the New Project window</a:t>
            </a:r>
          </a:p>
        </p:txBody>
      </p:sp>
    </p:spTree>
    <p:extLst>
      <p:ext uri="{BB962C8B-B14F-4D97-AF65-F5344CB8AC3E}">
        <p14:creationId xmlns:p14="http://schemas.microsoft.com/office/powerpoint/2010/main" val="1206211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5609" y="152400"/>
            <a:ext cx="8839200" cy="1142999"/>
          </a:xfrm>
        </p:spPr>
        <p:txBody>
          <a:bodyPr>
            <a:noAutofit/>
          </a:bodyPr>
          <a:lstStyle/>
          <a:p>
            <a:r>
              <a:rPr lang="en-US" dirty="0"/>
              <a:t>Create a New Visual Basic 2017 Windows Desktop </a:t>
            </a:r>
            <a:r>
              <a:rPr lang="en-US" dirty="0" smtClean="0"/>
              <a:t>Project (3 of 4)</a:t>
            </a:r>
            <a:endParaRPr lang="en-US" altLang="en-US" dirty="0"/>
          </a:p>
        </p:txBody>
      </p:sp>
      <p:pic>
        <p:nvPicPr>
          <p:cNvPr id="7" name="Content Placeholder 2" descr="A screenshot shows a Visual Studio window with the call out that reads, &quot;New Visual Basic project.&quot; In the title bar the text &quot;Latte Selection&quot; has a call out that reads, &quot;Project name.&quot; A call out shown on the top left corner reads as, &quot;Form1.vb [Design] tabbed page.&quot; At the left of the window, three buttons are displayed in which the middle button has a call out that reads, &quot;Toolbox button.&quot; The center area of the window has a call out that reads, &quot;Work area.&quot; Inside the window, a small window with a call out that reads, &quot;Windows Form object&quot; is shown. This object has a title bar named &quot;Form1&quot; and has a call out that reads, &quot;Title bar.&quot; On the top right corner of the object minimize, maximize and close buttons are shown with the call outs that reads, &quot;Minimize button, Maximize button, and Close button&quot; respectivel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292" y="1581649"/>
            <a:ext cx="6101835" cy="4200971"/>
          </a:xfrm>
          <a:prstGeom prst="rect">
            <a:avLst/>
          </a:prstGeom>
        </p:spPr>
      </p:pic>
    </p:spTree>
    <p:extLst>
      <p:ext uri="{BB962C8B-B14F-4D97-AF65-F5344CB8AC3E}">
        <p14:creationId xmlns:p14="http://schemas.microsoft.com/office/powerpoint/2010/main" val="704113597"/>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Create a New Visual Basic 2017 Windows Desktop </a:t>
            </a:r>
            <a:r>
              <a:rPr lang="en-US" dirty="0" smtClean="0"/>
              <a:t>Project (4 of 4)</a:t>
            </a:r>
            <a:endParaRPr lang="en-US" altLang="en-US" dirty="0"/>
          </a:p>
        </p:txBody>
      </p:sp>
      <p:sp>
        <p:nvSpPr>
          <p:cNvPr id="27650" name="Content Placeholder 3"/>
          <p:cNvSpPr>
            <a:spLocks noGrp="1" noChangeArrowheads="1"/>
          </p:cNvSpPr>
          <p:nvPr>
            <p:ph idx="1"/>
          </p:nvPr>
        </p:nvSpPr>
        <p:spPr>
          <a:xfrm>
            <a:off x="152400" y="1295400"/>
            <a:ext cx="8839200" cy="4800600"/>
          </a:xfrm>
        </p:spPr>
        <p:txBody>
          <a:bodyPr>
            <a:normAutofit/>
          </a:bodyPr>
          <a:lstStyle/>
          <a:p>
            <a:r>
              <a:rPr lang="en-US" dirty="0"/>
              <a:t>The Visual Studio window contains several important features you should know. First, in the portion of the window known as the </a:t>
            </a:r>
            <a:r>
              <a:rPr lang="en-US" b="1" dirty="0"/>
              <a:t>work area</a:t>
            </a:r>
            <a:r>
              <a:rPr lang="en-US" dirty="0"/>
              <a:t>, a tabbed page named Form1.vb [Design] contains a Windows Form object called </a:t>
            </a:r>
            <a:r>
              <a:rPr lang="en-US" dirty="0" smtClean="0"/>
              <a:t>Form1</a:t>
            </a:r>
            <a:endParaRPr lang="en-US" dirty="0"/>
          </a:p>
          <a:p>
            <a:r>
              <a:rPr lang="en-US" dirty="0"/>
              <a:t>A </a:t>
            </a:r>
            <a:r>
              <a:rPr lang="en-US" b="1" dirty="0"/>
              <a:t>Windows Form object </a:t>
            </a:r>
            <a:r>
              <a:rPr lang="en-US" dirty="0"/>
              <a:t>is the window you will use to build the program and then display it on your screen when you execute the </a:t>
            </a:r>
            <a:r>
              <a:rPr lang="en-US" dirty="0" smtClean="0"/>
              <a:t>program</a:t>
            </a:r>
            <a:endParaRPr lang="en-US" dirty="0"/>
          </a:p>
        </p:txBody>
      </p:sp>
    </p:spTree>
    <p:extLst>
      <p:ext uri="{BB962C8B-B14F-4D97-AF65-F5344CB8AC3E}">
        <p14:creationId xmlns:p14="http://schemas.microsoft.com/office/powerpoint/2010/main" val="3668113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5609" y="152401"/>
            <a:ext cx="8839200" cy="838200"/>
          </a:xfrm>
        </p:spPr>
        <p:txBody>
          <a:bodyPr>
            <a:noAutofit/>
          </a:bodyPr>
          <a:lstStyle/>
          <a:p>
            <a:r>
              <a:rPr lang="en-US" dirty="0"/>
              <a:t>Display the Toolbox</a:t>
            </a:r>
            <a:endParaRPr lang="en-US" altLang="en-US" dirty="0"/>
          </a:p>
        </p:txBody>
      </p:sp>
      <p:sp>
        <p:nvSpPr>
          <p:cNvPr id="5" name="Content Placeholder 3"/>
          <p:cNvSpPr txBox="1">
            <a:spLocks noChangeArrowheads="1"/>
          </p:cNvSpPr>
          <p:nvPr/>
        </p:nvSpPr>
        <p:spPr>
          <a:xfrm>
            <a:off x="152399" y="1066801"/>
            <a:ext cx="8842409" cy="1828800"/>
          </a:xfrm>
          <a:prstGeom prst="rect">
            <a:avLst/>
          </a:prstGeom>
        </p:spPr>
        <p:txBody>
          <a:bodyPr>
            <a:normAutofit/>
          </a:bodyPr>
          <a:lstStyle>
            <a:lvl1pPr marL="342900" indent="-342900" algn="l" defTabSz="914400" rtl="0" eaLnBrk="1" latinLnBrk="0" hangingPunct="1">
              <a:spcBef>
                <a:spcPct val="20000"/>
              </a:spcBef>
              <a:buClr>
                <a:srgbClr val="000091"/>
              </a:buClr>
              <a:buFont typeface="Arial" pitchFamily="34" charset="0"/>
              <a:buChar char="•"/>
              <a:defRPr lang="en-US" sz="28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000091"/>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000091"/>
              </a:buClr>
              <a:buFont typeface="Wingdings" pitchFamily="2" charset="2"/>
              <a:buChar char="§"/>
              <a:defRPr lang="en-US" sz="20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000091"/>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000091"/>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2600" dirty="0" smtClean="0"/>
              <a:t>If the window does not already display the Toolbox, tap or click the Toolbox button in the left margin of the window. If necessary, tap or click Common Controls to display the Common Controls tab</a:t>
            </a:r>
            <a:endParaRPr lang="en-US" sz="2600" dirty="0"/>
          </a:p>
        </p:txBody>
      </p:sp>
      <p:pic>
        <p:nvPicPr>
          <p:cNvPr id="8" name="Picture 2" descr="A screenshot shows Visual Studio window of Latte Selection project with a toolbox. The Windows Form Object is hidden under toolbox and is slightly visible with a call out that reads, &quot;Windows Form Object is hidden.&quot; The toolbox has a call out that reads, &quot;Toolbox.&quot; The title bar contains the text &quot;Toolbox&quot; and on the left corner, and auto hide button on the top right corner is shown. Below the title bar is the search tab and below the search tab, a tab named &quot;Common Controls&quot; which contains .NET components like label, checkbox, textbox etc are displayed. These components has a common call out that reads, &quot;.NET components.&quo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2974984"/>
            <a:ext cx="4994275" cy="3111667"/>
          </a:xfrm>
          <a:prstGeom prst="rect">
            <a:avLst/>
          </a:prstGeom>
        </p:spPr>
      </p:pic>
    </p:spTree>
    <p:extLst>
      <p:ext uri="{BB962C8B-B14F-4D97-AF65-F5344CB8AC3E}">
        <p14:creationId xmlns:p14="http://schemas.microsoft.com/office/powerpoint/2010/main" val="1706449830"/>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5609" y="152401"/>
            <a:ext cx="8839200" cy="838200"/>
          </a:xfrm>
        </p:spPr>
        <p:txBody>
          <a:bodyPr>
            <a:noAutofit/>
          </a:bodyPr>
          <a:lstStyle/>
          <a:p>
            <a:r>
              <a:rPr lang="en-US" dirty="0"/>
              <a:t>Permanently Display the Toolbox</a:t>
            </a:r>
            <a:endParaRPr lang="en-US" altLang="en-US" dirty="0"/>
          </a:p>
        </p:txBody>
      </p:sp>
      <p:sp>
        <p:nvSpPr>
          <p:cNvPr id="5" name="Content Placeholder 3"/>
          <p:cNvSpPr txBox="1">
            <a:spLocks noChangeArrowheads="1"/>
          </p:cNvSpPr>
          <p:nvPr/>
        </p:nvSpPr>
        <p:spPr>
          <a:xfrm>
            <a:off x="152399" y="1066801"/>
            <a:ext cx="8842409" cy="1828800"/>
          </a:xfrm>
          <a:prstGeom prst="rect">
            <a:avLst/>
          </a:prstGeom>
        </p:spPr>
        <p:txBody>
          <a:bodyPr>
            <a:normAutofit/>
          </a:bodyPr>
          <a:lstStyle>
            <a:lvl1pPr marL="342900" indent="-342900" algn="l" defTabSz="914400" rtl="0" eaLnBrk="1" latinLnBrk="0" hangingPunct="1">
              <a:spcBef>
                <a:spcPct val="20000"/>
              </a:spcBef>
              <a:buClr>
                <a:srgbClr val="000091"/>
              </a:buClr>
              <a:buFont typeface="Arial" pitchFamily="34" charset="0"/>
              <a:buChar char="•"/>
              <a:defRPr lang="en-US" sz="28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000091"/>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000091"/>
              </a:buClr>
              <a:buFont typeface="Wingdings" pitchFamily="2" charset="2"/>
              <a:buChar char="§"/>
              <a:defRPr lang="en-US" sz="20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000091"/>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000091"/>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59305B"/>
              </a:buClr>
            </a:pPr>
            <a:r>
              <a:rPr lang="en-US" sz="2600" dirty="0"/>
              <a:t>If necessary, tap or click the Toolbox button in the left margin of the window to display the Toolbox. Then, tap or click the Auto Hide button (Pushpin icon) on the Toolbox title bar</a:t>
            </a:r>
          </a:p>
        </p:txBody>
      </p:sp>
      <p:pic>
        <p:nvPicPr>
          <p:cNvPr id="6" name="Picture 1" descr="A screenshot shows Visual Studio window of Latte Selection project with two panes. The left pane displays the toolbox with the call out that reads, &quot;Toolbox displayed at all times&quot; and the right pane displays the Windows Form Object with the call out that reads, &quot;Form1 moved to right.&quot; The top right corner of the toolbox displays a pushpin icon with a call out that reads, &quot;Pushpin icon on Auto Hide button is vertical.&quo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4488" y="2882901"/>
            <a:ext cx="6458227" cy="3109283"/>
          </a:xfrm>
          <a:prstGeom prst="rect">
            <a:avLst/>
          </a:prstGeom>
        </p:spPr>
      </p:pic>
    </p:spTree>
    <p:extLst>
      <p:ext uri="{BB962C8B-B14F-4D97-AF65-F5344CB8AC3E}">
        <p14:creationId xmlns:p14="http://schemas.microsoft.com/office/powerpoint/2010/main" val="243460394"/>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View Object </a:t>
            </a:r>
            <a:r>
              <a:rPr lang="en-US" dirty="0" smtClean="0"/>
              <a:t>Properties (1 of 2)</a:t>
            </a:r>
            <a:endParaRPr lang="en-US" altLang="en-US" dirty="0"/>
          </a:p>
        </p:txBody>
      </p:sp>
      <p:sp>
        <p:nvSpPr>
          <p:cNvPr id="27650" name="Content Placeholder 3"/>
          <p:cNvSpPr>
            <a:spLocks noGrp="1" noChangeArrowheads="1"/>
          </p:cNvSpPr>
          <p:nvPr>
            <p:ph idx="1"/>
          </p:nvPr>
        </p:nvSpPr>
        <p:spPr/>
        <p:txBody>
          <a:bodyPr>
            <a:normAutofit/>
          </a:bodyPr>
          <a:lstStyle/>
          <a:p>
            <a:r>
              <a:rPr lang="en-US" b="1" dirty="0"/>
              <a:t>Properties </a:t>
            </a:r>
            <a:r>
              <a:rPr lang="en-US" dirty="0"/>
              <a:t>can describe a multitude of characteristics about the object, including its color, size, name, and position on the </a:t>
            </a:r>
            <a:r>
              <a:rPr lang="en-US" dirty="0" smtClean="0"/>
              <a:t>screen</a:t>
            </a:r>
            <a:endParaRPr lang="en-US" dirty="0"/>
          </a:p>
          <a:p>
            <a:r>
              <a:rPr lang="en-US" dirty="0"/>
              <a:t>In the </a:t>
            </a:r>
            <a:r>
              <a:rPr lang="en-US" b="1" dirty="0"/>
              <a:t>Properties </a:t>
            </a:r>
            <a:r>
              <a:rPr lang="en-US" b="1" dirty="0" smtClean="0"/>
              <a:t>window, </a:t>
            </a:r>
            <a:r>
              <a:rPr lang="en-US" dirty="0"/>
              <a:t>the property names in the left list appear in Alphabetical </a:t>
            </a:r>
            <a:r>
              <a:rPr lang="en-US" dirty="0" smtClean="0"/>
              <a:t>view</a:t>
            </a:r>
            <a:endParaRPr lang="en-US" dirty="0"/>
          </a:p>
          <a:p>
            <a:r>
              <a:rPr lang="en-US" dirty="0"/>
              <a:t>Many developers find the Alphabetical view the easiest to use when searching for </a:t>
            </a:r>
            <a:r>
              <a:rPr lang="en-US" dirty="0" smtClean="0"/>
              <a:t>properties</a:t>
            </a:r>
            <a:endParaRPr lang="en-US" dirty="0"/>
          </a:p>
        </p:txBody>
      </p:sp>
    </p:spTree>
    <p:extLst>
      <p:ext uri="{BB962C8B-B14F-4D97-AF65-F5344CB8AC3E}">
        <p14:creationId xmlns:p14="http://schemas.microsoft.com/office/powerpoint/2010/main" val="1791032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0"/>
            <a:ext cx="8839200" cy="914401"/>
          </a:xfrm>
        </p:spPr>
        <p:txBody>
          <a:bodyPr>
            <a:noAutofit/>
          </a:bodyPr>
          <a:lstStyle/>
          <a:p>
            <a:r>
              <a:rPr lang="en-US" dirty="0"/>
              <a:t>View Object </a:t>
            </a:r>
            <a:r>
              <a:rPr lang="en-US" dirty="0" smtClean="0"/>
              <a:t>Properties (2 of 2)</a:t>
            </a:r>
            <a:endParaRPr lang="en-US" altLang="en-US" dirty="0"/>
          </a:p>
        </p:txBody>
      </p:sp>
      <p:pic>
        <p:nvPicPr>
          <p:cNvPr id="5" name="Picture 2" descr="A screenshot focusing the right side of Visual Studio window is displayed. The right most pane is the properties window with the call out that reads, &quot;Properties window.&quot; In the properties window, five buttons on the top left is displayed. The first button has a call out that reads, &quot;Categorized button&quot; and the second button has a call out that reads, &quot;Alphabetical button.&quot; Below the buttons, options such as accessibility, appearance, behavior and data that contains more properties with the call out that reads, &quot;Propertie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912" y="1314450"/>
            <a:ext cx="444817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534166"/>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Name the Windows Form </a:t>
            </a:r>
            <a:r>
              <a:rPr lang="en-US" dirty="0" smtClean="0"/>
              <a:t>Object (1 of 2)</a:t>
            </a:r>
            <a:endParaRPr lang="en-US" altLang="en-US" dirty="0"/>
          </a:p>
        </p:txBody>
      </p:sp>
      <p:sp>
        <p:nvSpPr>
          <p:cNvPr id="27650" name="Content Placeholder 3"/>
          <p:cNvSpPr>
            <a:spLocks noGrp="1" noChangeArrowheads="1"/>
          </p:cNvSpPr>
          <p:nvPr>
            <p:ph idx="1"/>
          </p:nvPr>
        </p:nvSpPr>
        <p:spPr/>
        <p:txBody>
          <a:bodyPr>
            <a:normAutofit/>
          </a:bodyPr>
          <a:lstStyle/>
          <a:p>
            <a:r>
              <a:rPr lang="en-US" dirty="0"/>
              <a:t>Tap or click anywhere in the Windows Form object to select it and then tap or click View on the menu bar</a:t>
            </a:r>
          </a:p>
          <a:p>
            <a:r>
              <a:rPr lang="en-US" dirty="0"/>
              <a:t>If necessary, tap or click Solution Explorer on the View menu to display the Solution Explorer. In the Solution Explorer window, press and hold or right-click the Form1.vb file name to display a shortcut menu with the Rename command</a:t>
            </a:r>
          </a:p>
          <a:p>
            <a:r>
              <a:rPr lang="en-US" dirty="0"/>
              <a:t>Tap or click Rename. Type frmLatteSelection.vb and press the ENTER key</a:t>
            </a:r>
          </a:p>
        </p:txBody>
      </p:sp>
    </p:spTree>
    <p:extLst>
      <p:ext uri="{BB962C8B-B14F-4D97-AF65-F5344CB8AC3E}">
        <p14:creationId xmlns:p14="http://schemas.microsoft.com/office/powerpoint/2010/main" val="27102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228599"/>
            <a:ext cx="8839200" cy="914401"/>
          </a:xfrm>
        </p:spPr>
        <p:txBody>
          <a:bodyPr>
            <a:noAutofit/>
          </a:bodyPr>
          <a:lstStyle/>
          <a:p>
            <a:r>
              <a:rPr lang="en-US" dirty="0"/>
              <a:t>Name the Windows Form </a:t>
            </a:r>
            <a:r>
              <a:rPr lang="en-US" dirty="0" smtClean="0"/>
              <a:t>Object (2 of 2)</a:t>
            </a:r>
            <a:endParaRPr lang="en-US" altLang="en-US" dirty="0"/>
          </a:p>
        </p:txBody>
      </p:sp>
      <p:pic>
        <p:nvPicPr>
          <p:cNvPr id="4" name="Content Placeholder 2" descr="A screenshot shows Visual Studio window with the work area on the left pane and solution explorer and properties window on the right pane. The work area window has a title bar named &quot;frmLatteSelection.vb&quot; and in the solution explorer window, the file name frmLatteSelection.vb is selected. Both the title bar and the file name in solution explorer have a common call out that reads, &quot;Name changed.&qu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1898129"/>
            <a:ext cx="8407400" cy="3661816"/>
          </a:xfrm>
          <a:prstGeom prst="rect">
            <a:avLst/>
          </a:prstGeom>
        </p:spPr>
      </p:pic>
    </p:spTree>
    <p:extLst>
      <p:ext uri="{BB962C8B-B14F-4D97-AF65-F5344CB8AC3E}">
        <p14:creationId xmlns:p14="http://schemas.microsoft.com/office/powerpoint/2010/main" val="380692257"/>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altLang="en-US" dirty="0" smtClean="0"/>
              <a:t>Objectives (1 of 2)</a:t>
            </a:r>
            <a:endParaRPr lang="en-US" altLang="en-US" dirty="0"/>
          </a:p>
        </p:txBody>
      </p:sp>
      <p:sp>
        <p:nvSpPr>
          <p:cNvPr id="27650" name="Content Placeholder 3"/>
          <p:cNvSpPr>
            <a:spLocks noGrp="1" noChangeArrowheads="1"/>
          </p:cNvSpPr>
          <p:nvPr>
            <p:ph idx="1"/>
          </p:nvPr>
        </p:nvSpPr>
        <p:spPr>
          <a:xfrm>
            <a:off x="152400" y="1219200"/>
            <a:ext cx="8839200" cy="4876800"/>
          </a:xfrm>
        </p:spPr>
        <p:txBody>
          <a:bodyPr>
            <a:noAutofit/>
          </a:bodyPr>
          <a:lstStyle/>
          <a:p>
            <a:r>
              <a:rPr lang="en-US" dirty="0"/>
              <a:t>Create a Visual Basic 2017 Windows Desktop Application project</a:t>
            </a:r>
          </a:p>
          <a:p>
            <a:r>
              <a:rPr lang="en-US" dirty="0"/>
              <a:t>Name and set the Title Bar text in a Windows Form object and resize a Windows Form object</a:t>
            </a:r>
          </a:p>
          <a:p>
            <a:r>
              <a:rPr lang="en-US" dirty="0"/>
              <a:t>Add a Label object to a Windows Form object, name the Label object, set the text in the Label object, and change the Font properties of the text in the Label object</a:t>
            </a:r>
          </a:p>
          <a:p>
            <a:r>
              <a:rPr lang="en-US" dirty="0"/>
              <a:t>Add a PictureBox object to the Windows Form object, name the PictureBox object, and resize the PictureBox object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Set the Title Bar </a:t>
            </a:r>
            <a:r>
              <a:rPr lang="en-US" dirty="0" smtClean="0"/>
              <a:t>Text in </a:t>
            </a:r>
            <a:r>
              <a:rPr lang="en-US" dirty="0"/>
              <a:t>a Windows Form </a:t>
            </a:r>
            <a:r>
              <a:rPr lang="en-US" dirty="0" smtClean="0"/>
              <a:t>Object (1 of 2)</a:t>
            </a:r>
            <a:endParaRPr lang="en-US" altLang="en-US" dirty="0"/>
          </a:p>
        </p:txBody>
      </p:sp>
      <p:sp>
        <p:nvSpPr>
          <p:cNvPr id="27650" name="Content Placeholder 3"/>
          <p:cNvSpPr>
            <a:spLocks noGrp="1" noChangeArrowheads="1"/>
          </p:cNvSpPr>
          <p:nvPr>
            <p:ph idx="1"/>
          </p:nvPr>
        </p:nvSpPr>
        <p:spPr/>
        <p:txBody>
          <a:bodyPr>
            <a:normAutofit/>
          </a:bodyPr>
          <a:lstStyle/>
          <a:p>
            <a:r>
              <a:rPr lang="en-US" dirty="0"/>
              <a:t>The </a:t>
            </a:r>
            <a:r>
              <a:rPr lang="en-US" b="1" dirty="0"/>
              <a:t>Text property </a:t>
            </a:r>
            <a:r>
              <a:rPr lang="en-US" dirty="0"/>
              <a:t>in the Properties window for the Windows Form object contains the value displayed in the title bar of the </a:t>
            </a:r>
            <a:r>
              <a:rPr lang="en-US" dirty="0" smtClean="0"/>
              <a:t>window</a:t>
            </a:r>
            <a:endParaRPr lang="en-US" dirty="0"/>
          </a:p>
          <a:p>
            <a:r>
              <a:rPr lang="en-US" dirty="0"/>
              <a:t>Click the Windows Form object and then scroll in the Properties window as necessary until you find the Text property. Then, double-tap or double-click the Text property in the right column</a:t>
            </a:r>
          </a:p>
          <a:p>
            <a:r>
              <a:rPr lang="en-US" dirty="0"/>
              <a:t>Type Latte Selection and then press the ENTER key</a:t>
            </a:r>
          </a:p>
        </p:txBody>
      </p:sp>
    </p:spTree>
    <p:extLst>
      <p:ext uri="{BB962C8B-B14F-4D97-AF65-F5344CB8AC3E}">
        <p14:creationId xmlns:p14="http://schemas.microsoft.com/office/powerpoint/2010/main" val="2854674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0"/>
            <a:ext cx="8839200" cy="1062771"/>
          </a:xfrm>
        </p:spPr>
        <p:txBody>
          <a:bodyPr>
            <a:noAutofit/>
          </a:bodyPr>
          <a:lstStyle/>
          <a:p>
            <a:r>
              <a:rPr lang="en-US" dirty="0"/>
              <a:t>Set the Title Bar Text in a Windows Form Object </a:t>
            </a:r>
            <a:r>
              <a:rPr lang="en-US" dirty="0" smtClean="0"/>
              <a:t>(2 </a:t>
            </a:r>
            <a:r>
              <a:rPr lang="en-US" dirty="0"/>
              <a:t>of 2)</a:t>
            </a:r>
            <a:endParaRPr lang="en-US" altLang="en-US" dirty="0"/>
          </a:p>
        </p:txBody>
      </p:sp>
      <p:pic>
        <p:nvPicPr>
          <p:cNvPr id="7" name="Picture 2" descr="A screenshot shows Visual Studio window with the work area on the left pane and solution explorer and properties window on the right pane. The work area window contains Windows Form Object with the title bar named &quot;Latte Selection.&quot; In the properties window, a textbox besides the label named &quot;Text&quot; contains &quot;Latte Selection.&quot; Both the title bar and the textbox have a common call out that reads, &quot;Text property value is changed.&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49" y="1746690"/>
            <a:ext cx="7240116" cy="3977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2046758"/>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0"/>
            <a:ext cx="8839200" cy="955419"/>
          </a:xfrm>
        </p:spPr>
        <p:txBody>
          <a:bodyPr>
            <a:noAutofit/>
          </a:bodyPr>
          <a:lstStyle/>
          <a:p>
            <a:r>
              <a:rPr lang="en-US" dirty="0"/>
              <a:t>Resize a Form</a:t>
            </a:r>
            <a:endParaRPr lang="en-US" altLang="en-US" dirty="0"/>
          </a:p>
        </p:txBody>
      </p:sp>
      <p:sp>
        <p:nvSpPr>
          <p:cNvPr id="27650" name="Content Placeholder 3"/>
          <p:cNvSpPr>
            <a:spLocks noGrp="1" noChangeArrowheads="1"/>
          </p:cNvSpPr>
          <p:nvPr>
            <p:ph type="body" sz="half" idx="2"/>
          </p:nvPr>
        </p:nvSpPr>
        <p:spPr>
          <a:xfrm>
            <a:off x="152400" y="1143000"/>
            <a:ext cx="8839200" cy="1295400"/>
          </a:xfrm>
        </p:spPr>
        <p:txBody>
          <a:bodyPr>
            <a:noAutofit/>
          </a:bodyPr>
          <a:lstStyle/>
          <a:p>
            <a:pPr marL="627063" lvl="1" indent="-457200">
              <a:buSzPct val="100000"/>
              <a:buFont typeface="Arial" panose="020B0604020202020204" pitchFamily="34" charset="0"/>
              <a:buChar char="•"/>
              <a:tabLst>
                <a:tab pos="107950" algn="l"/>
                <a:tab pos="169863" algn="l"/>
              </a:tabLst>
            </a:pPr>
            <a:r>
              <a:rPr lang="en-US" altLang="en-US" sz="2600" dirty="0">
                <a:solidFill>
                  <a:srgbClr val="080808"/>
                </a:solidFill>
              </a:rPr>
              <a:t>With the Windows Form object selected, double-click the Size property in the right column. Type 730, 700 and then press the ENTER key</a:t>
            </a:r>
          </a:p>
        </p:txBody>
      </p:sp>
      <p:pic>
        <p:nvPicPr>
          <p:cNvPr id="5" name="Picture 2" descr="A screenshot shows Visual Studio window with the work area on the left pane and solution explorer and properties window on the right pane. The work area window contains Windows Form Object with the title bar named &quot;Latte Selection&quot; and the plain area has a call out that reads, &quot;Form resizes.&quot; In the properties window a textbox besides the label named &quot;Size&quot; contains a numeric value with a call out that reads, &quot;Size propert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917" y="2727670"/>
            <a:ext cx="5896841" cy="329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918947"/>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Add a Label Object </a:t>
            </a:r>
            <a:r>
              <a:rPr lang="en-US" dirty="0" smtClean="0"/>
              <a:t>(1 </a:t>
            </a:r>
            <a:r>
              <a:rPr lang="en-US" dirty="0"/>
              <a:t>of 2)</a:t>
            </a:r>
            <a:endParaRPr lang="en-US" altLang="en-US" dirty="0"/>
          </a:p>
        </p:txBody>
      </p:sp>
      <p:sp>
        <p:nvSpPr>
          <p:cNvPr id="27650" name="Content Placeholder 3"/>
          <p:cNvSpPr>
            <a:spLocks noGrp="1" noChangeArrowheads="1"/>
          </p:cNvSpPr>
          <p:nvPr>
            <p:ph idx="1"/>
          </p:nvPr>
        </p:nvSpPr>
        <p:spPr>
          <a:xfrm>
            <a:off x="152400" y="1295401"/>
            <a:ext cx="8839200" cy="4648200"/>
          </a:xfrm>
        </p:spPr>
        <p:txBody>
          <a:bodyPr>
            <a:normAutofit/>
          </a:bodyPr>
          <a:lstStyle/>
          <a:p>
            <a:pPr marL="627063" lvl="1">
              <a:buSzPct val="100000"/>
              <a:buFont typeface="Arial" panose="020B0604020202020204" pitchFamily="34" charset="0"/>
              <a:buChar char="•"/>
              <a:tabLst>
                <a:tab pos="107950" algn="l"/>
                <a:tab pos="169863" algn="l"/>
              </a:tabLst>
            </a:pPr>
            <a:r>
              <a:rPr lang="en-US" altLang="en-US" sz="2600" dirty="0">
                <a:solidFill>
                  <a:srgbClr val="080808"/>
                </a:solidFill>
              </a:rPr>
              <a:t>Drag the Label .NET component from the Common Controls tab in the Toolbox over the Windows Form object to the approximate location where you want to place the Label object</a:t>
            </a:r>
          </a:p>
          <a:p>
            <a:pPr marL="627063" lvl="1">
              <a:buSzPct val="100000"/>
              <a:buFont typeface="Arial" panose="020B0604020202020204" pitchFamily="34" charset="0"/>
              <a:buChar char="•"/>
              <a:tabLst>
                <a:tab pos="107950" algn="l"/>
                <a:tab pos="169863" algn="l"/>
              </a:tabLst>
            </a:pPr>
            <a:r>
              <a:rPr lang="en-US" altLang="en-US" sz="2600" dirty="0">
                <a:solidFill>
                  <a:srgbClr val="080808"/>
                </a:solidFill>
              </a:rPr>
              <a:t>When the Label object is in the correct </a:t>
            </a:r>
            <a:r>
              <a:rPr lang="en-US" altLang="en-US" sz="2600" dirty="0" smtClean="0">
                <a:solidFill>
                  <a:srgbClr val="080808"/>
                </a:solidFill>
              </a:rPr>
              <a:t>location</a:t>
            </a:r>
            <a:r>
              <a:rPr lang="en-US" altLang="en-US" sz="2600" dirty="0">
                <a:solidFill>
                  <a:srgbClr val="080808"/>
                </a:solidFill>
              </a:rPr>
              <a:t>, release the </a:t>
            </a:r>
            <a:r>
              <a:rPr lang="en-US" altLang="en-US" sz="2600" dirty="0" smtClean="0">
                <a:solidFill>
                  <a:srgbClr val="080808"/>
                </a:solidFill>
              </a:rPr>
              <a:t>left </a:t>
            </a:r>
            <a:r>
              <a:rPr lang="en-US" altLang="en-US" sz="2600" dirty="0">
                <a:solidFill>
                  <a:srgbClr val="080808"/>
                </a:solidFill>
              </a:rPr>
              <a:t>mouse button</a:t>
            </a:r>
          </a:p>
        </p:txBody>
      </p:sp>
    </p:spTree>
    <p:extLst>
      <p:ext uri="{BB962C8B-B14F-4D97-AF65-F5344CB8AC3E}">
        <p14:creationId xmlns:p14="http://schemas.microsoft.com/office/powerpoint/2010/main" val="1646566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519169" y="228600"/>
            <a:ext cx="8032638" cy="1004011"/>
          </a:xfrm>
        </p:spPr>
        <p:txBody>
          <a:bodyPr>
            <a:noAutofit/>
          </a:bodyPr>
          <a:lstStyle/>
          <a:p>
            <a:r>
              <a:rPr lang="en-US" dirty="0"/>
              <a:t>Add a Label </a:t>
            </a:r>
            <a:r>
              <a:rPr lang="en-US" dirty="0" smtClean="0"/>
              <a:t>Object (2 of 2)</a:t>
            </a:r>
            <a:endParaRPr lang="en-US" altLang="en-US" dirty="0"/>
          </a:p>
        </p:txBody>
      </p:sp>
      <p:pic>
        <p:nvPicPr>
          <p:cNvPr id="6" name="Picture 5" descr="A screenshot shows Visual Studio window with the toolbox on the left pane and work area on the right pane. In the properties window, &quot;Pointer&quot; option is selected. The work area window contains Windows Form Object with the title bar named &quot;Latte Selection&quot; and an object &quot;Label1&quot; has a call out that reads, &quot;Dotted border indicates Label object is selected and Label object with default text, Label1, on Windows Form object.&quo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7816" y="1711250"/>
            <a:ext cx="5684173" cy="4079950"/>
          </a:xfrm>
          <a:prstGeom prst="rect">
            <a:avLst/>
          </a:prstGeom>
        </p:spPr>
      </p:pic>
    </p:spTree>
    <p:extLst>
      <p:ext uri="{BB962C8B-B14F-4D97-AF65-F5344CB8AC3E}">
        <p14:creationId xmlns:p14="http://schemas.microsoft.com/office/powerpoint/2010/main" val="1445126639"/>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smtClean="0"/>
              <a:t> </a:t>
            </a:r>
            <a:r>
              <a:rPr lang="en-US" dirty="0"/>
              <a:t>Name the Label </a:t>
            </a:r>
            <a:r>
              <a:rPr lang="en-US" dirty="0" smtClean="0"/>
              <a:t>Object (1 of 2)</a:t>
            </a:r>
            <a:endParaRPr lang="en-US" altLang="en-US" dirty="0"/>
          </a:p>
        </p:txBody>
      </p:sp>
      <p:sp>
        <p:nvSpPr>
          <p:cNvPr id="27650" name="Content Placeholder 3"/>
          <p:cNvSpPr>
            <a:spLocks noGrp="1" noChangeArrowheads="1"/>
          </p:cNvSpPr>
          <p:nvPr>
            <p:ph idx="1"/>
          </p:nvPr>
        </p:nvSpPr>
        <p:spPr/>
        <p:txBody>
          <a:bodyPr>
            <a:normAutofit/>
          </a:bodyPr>
          <a:lstStyle/>
          <a:p>
            <a:r>
              <a:rPr lang="en-US" dirty="0"/>
              <a:t>With the Label object selected, scroll in the Properties window until you find the (Name) property. </a:t>
            </a:r>
            <a:r>
              <a:rPr lang="en-US" dirty="0" smtClean="0"/>
              <a:t>Then, </a:t>
            </a:r>
            <a:r>
              <a:rPr lang="en-US" dirty="0"/>
              <a:t>double-tap or double-click the (Name) property in the right column</a:t>
            </a:r>
          </a:p>
          <a:p>
            <a:r>
              <a:rPr lang="en-US" dirty="0"/>
              <a:t>Type the new name, and then press the ENTER key</a:t>
            </a:r>
          </a:p>
        </p:txBody>
      </p:sp>
    </p:spTree>
    <p:extLst>
      <p:ext uri="{BB962C8B-B14F-4D97-AF65-F5344CB8AC3E}">
        <p14:creationId xmlns:p14="http://schemas.microsoft.com/office/powerpoint/2010/main" val="2717359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0"/>
            <a:ext cx="8839200" cy="955419"/>
          </a:xfrm>
        </p:spPr>
        <p:txBody>
          <a:bodyPr>
            <a:noAutofit/>
          </a:bodyPr>
          <a:lstStyle/>
          <a:p>
            <a:r>
              <a:rPr lang="en-US" dirty="0"/>
              <a:t> Name the Label Object </a:t>
            </a:r>
            <a:r>
              <a:rPr lang="en-US" dirty="0" smtClean="0"/>
              <a:t>(2 </a:t>
            </a:r>
            <a:r>
              <a:rPr lang="en-US" dirty="0"/>
              <a:t>of 2)</a:t>
            </a:r>
            <a:endParaRPr lang="en-US" altLang="en-US" dirty="0"/>
          </a:p>
        </p:txBody>
      </p:sp>
      <p:pic>
        <p:nvPicPr>
          <p:cNvPr id="4" name="Picture 3" descr="A screenshot shows Visual Studio window with the work area on the left pane and solution explorer and properties window on the right pane. The work area window contains Windows Form Object with the title bar named &quot;Latte Selection&quot; and a text &quot;Label1&quot; with a call out that reads, &quot;Label object is selected.&quot; The title bar of the properties window has a call out that reads, &quot;Properties window for Label object.&quot; In the properties window, the option &quot;Name&quot; with a call out that reads, &quot;(Name) property&quot; is shown. Beside the option “Name,” the text &quot;lblHeading&quot; with a call out that reads, &quot;default name is changed&quot; is show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38" y="1665334"/>
            <a:ext cx="8200462" cy="3916041"/>
          </a:xfrm>
          <a:prstGeom prst="rect">
            <a:avLst/>
          </a:prstGeom>
        </p:spPr>
      </p:pic>
    </p:spTree>
    <p:extLst>
      <p:ext uri="{BB962C8B-B14F-4D97-AF65-F5344CB8AC3E}">
        <p14:creationId xmlns:p14="http://schemas.microsoft.com/office/powerpoint/2010/main" val="842827560"/>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Change the Text in a Label </a:t>
            </a:r>
            <a:r>
              <a:rPr lang="en-US" dirty="0" smtClean="0"/>
              <a:t>Object (1 of 2)</a:t>
            </a:r>
            <a:endParaRPr lang="en-US" altLang="en-US" dirty="0"/>
          </a:p>
        </p:txBody>
      </p:sp>
      <p:sp>
        <p:nvSpPr>
          <p:cNvPr id="27650" name="Content Placeholder 3"/>
          <p:cNvSpPr>
            <a:spLocks noGrp="1" noChangeArrowheads="1"/>
          </p:cNvSpPr>
          <p:nvPr>
            <p:ph idx="1"/>
          </p:nvPr>
        </p:nvSpPr>
        <p:spPr/>
        <p:txBody>
          <a:bodyPr>
            <a:normAutofit/>
          </a:bodyPr>
          <a:lstStyle/>
          <a:p>
            <a:r>
              <a:rPr lang="en-US" dirty="0"/>
              <a:t>With the Label object selected, scroll in the Properties window until you find the Text property. Then, double-tap or double-click the Text property in the right column</a:t>
            </a:r>
          </a:p>
          <a:p>
            <a:r>
              <a:rPr lang="en-US" dirty="0"/>
              <a:t>Type the new text for the Text property and press the ENTER key</a:t>
            </a:r>
          </a:p>
        </p:txBody>
      </p:sp>
    </p:spTree>
    <p:extLst>
      <p:ext uri="{BB962C8B-B14F-4D97-AF65-F5344CB8AC3E}">
        <p14:creationId xmlns:p14="http://schemas.microsoft.com/office/powerpoint/2010/main" val="389934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0"/>
            <a:ext cx="8839200" cy="955419"/>
          </a:xfrm>
        </p:spPr>
        <p:txBody>
          <a:bodyPr>
            <a:noAutofit/>
          </a:bodyPr>
          <a:lstStyle/>
          <a:p>
            <a:r>
              <a:rPr lang="en-US" dirty="0"/>
              <a:t>Change the Text in a Label Object </a:t>
            </a:r>
            <a:r>
              <a:rPr lang="en-US" dirty="0" smtClean="0"/>
              <a:t>(2 </a:t>
            </a:r>
            <a:r>
              <a:rPr lang="en-US" dirty="0"/>
              <a:t>of 2)</a:t>
            </a:r>
            <a:endParaRPr lang="en-US" altLang="en-US" dirty="0"/>
          </a:p>
        </p:txBody>
      </p:sp>
      <p:pic>
        <p:nvPicPr>
          <p:cNvPr id="5" name="Content Placeholder 2" descr="A screenshot shows Visual Studio window with the work area on the left pane and solution explorer and properties window on the right pane. The work area window contains Windows Form Object with the title bar named &quot;Latte Selection&quot; and a rectangular object labeled as, &quot;Latte Selection&quot; is shown with a call out that reads, &quot;Label object increased in size.&quot; In the properties window, a textbox besides the label named &quot;Text&quot; contains &quot;Latte Selection.&quot; Both the rectangular object and the textbox have a common call out that reads, &quot;Text is displayed in Label object and in Text property.&qu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1348036"/>
            <a:ext cx="8407400" cy="4762003"/>
          </a:xfrm>
          <a:prstGeom prst="rect">
            <a:avLst/>
          </a:prstGeom>
        </p:spPr>
      </p:pic>
    </p:spTree>
    <p:extLst>
      <p:ext uri="{BB962C8B-B14F-4D97-AF65-F5344CB8AC3E}">
        <p14:creationId xmlns:p14="http://schemas.microsoft.com/office/powerpoint/2010/main" val="646299054"/>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04629"/>
            <a:ext cx="8839200" cy="1050961"/>
          </a:xfrm>
        </p:spPr>
        <p:txBody>
          <a:bodyPr>
            <a:noAutofit/>
          </a:bodyPr>
          <a:lstStyle/>
          <a:p>
            <a:r>
              <a:rPr lang="en-US" dirty="0"/>
              <a:t>Enter Multiple Lines of Text in a Label Object</a:t>
            </a:r>
            <a:endParaRPr lang="en-US" altLang="en-US" dirty="0"/>
          </a:p>
        </p:txBody>
      </p:sp>
      <p:sp>
        <p:nvSpPr>
          <p:cNvPr id="4" name="Content Placeholder 3"/>
          <p:cNvSpPr txBox="1">
            <a:spLocks noChangeArrowheads="1"/>
          </p:cNvSpPr>
          <p:nvPr/>
        </p:nvSpPr>
        <p:spPr>
          <a:xfrm>
            <a:off x="228600" y="1219200"/>
            <a:ext cx="8763000" cy="1676400"/>
          </a:xfrm>
          <a:prstGeom prst="rect">
            <a:avLst/>
          </a:prstGeom>
        </p:spPr>
        <p:txBody>
          <a:bodyPr>
            <a:normAutofit/>
          </a:bodyPr>
          <a:lstStyle>
            <a:lvl1pPr marL="342900" indent="-342900" algn="l" defTabSz="914400" rtl="0" eaLnBrk="1" latinLnBrk="0" hangingPunct="1">
              <a:spcBef>
                <a:spcPct val="20000"/>
              </a:spcBef>
              <a:buClr>
                <a:srgbClr val="000091"/>
              </a:buClr>
              <a:buFont typeface="Arial" pitchFamily="34" charset="0"/>
              <a:buChar char="•"/>
              <a:defRPr lang="en-US" sz="28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000091"/>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000091"/>
              </a:buClr>
              <a:buFont typeface="Wingdings" pitchFamily="2" charset="2"/>
              <a:buChar char="§"/>
              <a:defRPr lang="en-US" sz="20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000091"/>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000091"/>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2600" dirty="0" smtClean="0"/>
              <a:t>With the Label object selected, tap or click the Text property name in the left column of the Properties window. Then, tap or click the arrow in the right column of the Text property</a:t>
            </a:r>
            <a:endParaRPr lang="en-US" sz="2600" dirty="0"/>
          </a:p>
        </p:txBody>
      </p:sp>
      <p:pic>
        <p:nvPicPr>
          <p:cNvPr id="6" name="Picture 5" descr="A screenshot shows Visual Studio window with the work area on the left pane and solution explorer and properties window on the right pane. The work area window contains Windows Form Object with the title bar named &quot;Latte Selection&quot; and a rectangular object labeled &quot;Latte Selection&quot; with a call out that reads, &quot;Label object selected&quot; is shown. In the properties window, a textbox besides the label named &quot;Text&quot; contains &quot;Latte Selection.&quot; On the right side of the textbox there is a button with inverted triangle with a call out that reads, &quot;Arrow for Text property.&quot; Below the textbox, an empty rectangular box appears with a call out that reads, &quot;Box for multiple lines in Label object.&qu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770" y="3081600"/>
            <a:ext cx="5835430" cy="3134264"/>
          </a:xfrm>
          <a:prstGeom prst="rect">
            <a:avLst/>
          </a:prstGeom>
        </p:spPr>
      </p:pic>
    </p:spTree>
    <p:extLst>
      <p:ext uri="{BB962C8B-B14F-4D97-AF65-F5344CB8AC3E}">
        <p14:creationId xmlns:p14="http://schemas.microsoft.com/office/powerpoint/2010/main" val="335205125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altLang="en-US" dirty="0" smtClean="0"/>
              <a:t>Objectives (2 of 2)</a:t>
            </a:r>
            <a:endParaRPr lang="en-US" altLang="en-US" dirty="0"/>
          </a:p>
        </p:txBody>
      </p:sp>
      <p:sp>
        <p:nvSpPr>
          <p:cNvPr id="27650" name="Content Placeholder 3"/>
          <p:cNvSpPr>
            <a:spLocks noGrp="1" noChangeArrowheads="1"/>
          </p:cNvSpPr>
          <p:nvPr>
            <p:ph idx="1"/>
          </p:nvPr>
        </p:nvSpPr>
        <p:spPr/>
        <p:txBody>
          <a:bodyPr>
            <a:normAutofit/>
          </a:bodyPr>
          <a:lstStyle/>
          <a:p>
            <a:r>
              <a:rPr lang="en-US" dirty="0"/>
              <a:t>Add a Button object to the Windows Form object, name the Button object, set the text in the Button object, and change the Button object’s size</a:t>
            </a:r>
          </a:p>
          <a:p>
            <a:r>
              <a:rPr lang="en-US" dirty="0" smtClean="0"/>
              <a:t>Align objects </a:t>
            </a:r>
            <a:r>
              <a:rPr lang="en-US" dirty="0"/>
              <a:t>on the Windows Form object</a:t>
            </a:r>
          </a:p>
          <a:p>
            <a:r>
              <a:rPr lang="en-US" dirty="0"/>
              <a:t>Save, </a:t>
            </a:r>
            <a:r>
              <a:rPr lang="en-US" dirty="0" smtClean="0"/>
              <a:t>close, </a:t>
            </a:r>
            <a:r>
              <a:rPr lang="en-US" dirty="0"/>
              <a:t>and open Visual Basic projects</a:t>
            </a:r>
          </a:p>
          <a:p>
            <a:r>
              <a:rPr lang="en-US" dirty="0"/>
              <a:t>Understand and implement design principles of the graphical user interface</a:t>
            </a:r>
          </a:p>
          <a:p>
            <a:r>
              <a:rPr lang="en-US" dirty="0"/>
              <a:t>Understand and implement the first two phases of the program development life cycle</a:t>
            </a:r>
          </a:p>
        </p:txBody>
      </p:sp>
    </p:spTree>
    <p:extLst>
      <p:ext uri="{BB962C8B-B14F-4D97-AF65-F5344CB8AC3E}">
        <p14:creationId xmlns:p14="http://schemas.microsoft.com/office/powerpoint/2010/main" val="31348870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Change the Label Font, Font Style, and Font </a:t>
            </a:r>
            <a:r>
              <a:rPr lang="en-US" dirty="0" smtClean="0"/>
              <a:t>Size (1 of 2)</a:t>
            </a:r>
            <a:endParaRPr lang="en-US" altLang="en-US" dirty="0"/>
          </a:p>
        </p:txBody>
      </p:sp>
      <p:sp>
        <p:nvSpPr>
          <p:cNvPr id="27650" name="Content Placeholder 3"/>
          <p:cNvSpPr>
            <a:spLocks noGrp="1" noChangeArrowheads="1"/>
          </p:cNvSpPr>
          <p:nvPr>
            <p:ph idx="1"/>
          </p:nvPr>
        </p:nvSpPr>
        <p:spPr>
          <a:xfrm>
            <a:off x="228600" y="1219200"/>
            <a:ext cx="8763000" cy="4876800"/>
          </a:xfrm>
        </p:spPr>
        <p:txBody>
          <a:bodyPr>
            <a:normAutofit/>
          </a:bodyPr>
          <a:lstStyle/>
          <a:p>
            <a:r>
              <a:rPr lang="en-US" dirty="0"/>
              <a:t>Tap or click the Label object to select it. Scroll until you find the Font property in the Properties window. Tap or click the Font property in the left column of the Properties window. Tap or click the ellipsis button for the Font property</a:t>
            </a:r>
          </a:p>
          <a:p>
            <a:r>
              <a:rPr lang="en-US" dirty="0"/>
              <a:t>In the Font dialog box, scroll in the Font list to the font you want to use and then tap or click it. Tap or click a desired font style in the Font style list. Tap or click the size you want to use in the Size list</a:t>
            </a:r>
          </a:p>
          <a:p>
            <a:r>
              <a:rPr lang="en-US" dirty="0"/>
              <a:t>Tap or click the OK button</a:t>
            </a:r>
          </a:p>
        </p:txBody>
      </p:sp>
    </p:spTree>
    <p:extLst>
      <p:ext uri="{BB962C8B-B14F-4D97-AF65-F5344CB8AC3E}">
        <p14:creationId xmlns:p14="http://schemas.microsoft.com/office/powerpoint/2010/main" val="1654247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99060"/>
            <a:ext cx="8839200" cy="1173480"/>
          </a:xfrm>
        </p:spPr>
        <p:txBody>
          <a:bodyPr>
            <a:noAutofit/>
          </a:bodyPr>
          <a:lstStyle/>
          <a:p>
            <a:r>
              <a:rPr lang="en-US" dirty="0"/>
              <a:t>Change the Label Font, Font Style, and Font Size </a:t>
            </a:r>
            <a:r>
              <a:rPr lang="en-US" dirty="0" smtClean="0"/>
              <a:t>(2 </a:t>
            </a:r>
            <a:r>
              <a:rPr lang="en-US" dirty="0"/>
              <a:t>of 2)</a:t>
            </a:r>
            <a:endParaRPr lang="en-US" altLang="en-US" dirty="0"/>
          </a:p>
        </p:txBody>
      </p:sp>
      <p:pic>
        <p:nvPicPr>
          <p:cNvPr id="5" name="Picture 2" descr="A screenshot shows Visual Studio window with the work area on the left pane and solution explorer and properties window on the right pane. The work area window contains Windows Form Object with the title bar named &quot;Latte Selection&quot; and a rectangular object labeled &quot;Latte Selection&quot; with a call out that reads, &quot;Label object increased in size and font, font style, and font size changed.&quot; In the properties window, a textbox besides the label named &quot;Font&quot; contains &quot;Tahoma, 16.125pt, style-Bold&quot; with a call out that reads, &quot;Font properties changed.&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25" y="1629363"/>
            <a:ext cx="8067788" cy="4008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790183"/>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45720" y="27709"/>
            <a:ext cx="9052560" cy="1115291"/>
          </a:xfrm>
        </p:spPr>
        <p:txBody>
          <a:bodyPr>
            <a:noAutofit/>
          </a:bodyPr>
          <a:lstStyle/>
          <a:p>
            <a:r>
              <a:rPr lang="en-US" dirty="0"/>
              <a:t>Center a Label Object </a:t>
            </a:r>
            <a:r>
              <a:rPr lang="en-US" dirty="0" smtClean="0"/>
              <a:t>in </a:t>
            </a:r>
            <a:r>
              <a:rPr lang="en-US" dirty="0"/>
              <a:t>the Windows Form </a:t>
            </a:r>
            <a:r>
              <a:rPr lang="en-US" dirty="0" smtClean="0"/>
              <a:t>Object (1 of 2)</a:t>
            </a:r>
            <a:endParaRPr lang="en-US" altLang="en-US" dirty="0"/>
          </a:p>
        </p:txBody>
      </p:sp>
      <p:sp>
        <p:nvSpPr>
          <p:cNvPr id="27650" name="Content Placeholder 3"/>
          <p:cNvSpPr>
            <a:spLocks noGrp="1" noChangeArrowheads="1"/>
          </p:cNvSpPr>
          <p:nvPr>
            <p:ph idx="1"/>
          </p:nvPr>
        </p:nvSpPr>
        <p:spPr>
          <a:xfrm>
            <a:off x="228600" y="1219200"/>
            <a:ext cx="8763000" cy="4800600"/>
          </a:xfrm>
        </p:spPr>
        <p:txBody>
          <a:bodyPr>
            <a:normAutofit/>
          </a:bodyPr>
          <a:lstStyle/>
          <a:p>
            <a:r>
              <a:rPr lang="en-US" dirty="0"/>
              <a:t>With the Label object selected, tap or click Format on the menu bar and then point to Center in Form on the Format menu</a:t>
            </a:r>
          </a:p>
          <a:p>
            <a:r>
              <a:rPr lang="en-US" dirty="0"/>
              <a:t>Tap or click Horizontally on the Center in Form submenu</a:t>
            </a:r>
          </a:p>
        </p:txBody>
      </p:sp>
    </p:spTree>
    <p:extLst>
      <p:ext uri="{BB962C8B-B14F-4D97-AF65-F5344CB8AC3E}">
        <p14:creationId xmlns:p14="http://schemas.microsoft.com/office/powerpoint/2010/main" val="1610324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76200"/>
            <a:ext cx="8839200" cy="1066800"/>
          </a:xfrm>
        </p:spPr>
        <p:txBody>
          <a:bodyPr>
            <a:noAutofit/>
          </a:bodyPr>
          <a:lstStyle/>
          <a:p>
            <a:r>
              <a:rPr lang="en-US" dirty="0"/>
              <a:t>Center a Label Object in the Windows Form Object </a:t>
            </a:r>
            <a:r>
              <a:rPr lang="en-US" dirty="0" smtClean="0"/>
              <a:t>(2 </a:t>
            </a:r>
            <a:r>
              <a:rPr lang="en-US" dirty="0"/>
              <a:t>of 2)</a:t>
            </a:r>
            <a:endParaRPr lang="en-US" altLang="en-US" dirty="0"/>
          </a:p>
        </p:txBody>
      </p:sp>
      <p:pic>
        <p:nvPicPr>
          <p:cNvPr id="7" name="Picture 2" descr="A screenshot shows the work area window of Visual Studio that contains Windows Form Object with the title bar named &quot;Latte Selection.&quot; A common call out pointing the text rectangular object labeled &quot;Latte Selection&quot; and two vertical sides of the window reads, &quot;Label object is centered horizontall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108" y="1368457"/>
            <a:ext cx="5201692" cy="472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962974"/>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45720" y="27709"/>
            <a:ext cx="9052560" cy="1115291"/>
          </a:xfrm>
        </p:spPr>
        <p:txBody>
          <a:bodyPr>
            <a:noAutofit/>
          </a:bodyPr>
          <a:lstStyle/>
          <a:p>
            <a:r>
              <a:rPr lang="en-US" dirty="0"/>
              <a:t>Delete GUI Objects</a:t>
            </a:r>
            <a:endParaRPr lang="en-US" altLang="en-US" dirty="0"/>
          </a:p>
        </p:txBody>
      </p:sp>
      <p:sp>
        <p:nvSpPr>
          <p:cNvPr id="27650" name="Content Placeholder 3"/>
          <p:cNvSpPr>
            <a:spLocks noGrp="1" noChangeArrowheads="1"/>
          </p:cNvSpPr>
          <p:nvPr>
            <p:ph idx="1"/>
          </p:nvPr>
        </p:nvSpPr>
        <p:spPr>
          <a:xfrm>
            <a:off x="228600" y="1219200"/>
            <a:ext cx="8763000" cy="5029200"/>
          </a:xfrm>
        </p:spPr>
        <p:txBody>
          <a:bodyPr>
            <a:normAutofit/>
          </a:bodyPr>
          <a:lstStyle/>
          <a:p>
            <a:r>
              <a:rPr lang="en-US" dirty="0"/>
              <a:t>Select the object from the Windows Form Object to delete by tapping or clicking it</a:t>
            </a:r>
          </a:p>
          <a:p>
            <a:r>
              <a:rPr lang="en-US" dirty="0"/>
              <a:t>Press the DELETE key</a:t>
            </a:r>
          </a:p>
        </p:txBody>
      </p:sp>
    </p:spTree>
    <p:extLst>
      <p:ext uri="{BB962C8B-B14F-4D97-AF65-F5344CB8AC3E}">
        <p14:creationId xmlns:p14="http://schemas.microsoft.com/office/powerpoint/2010/main" val="259218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45720" y="27709"/>
            <a:ext cx="9052560" cy="1115291"/>
          </a:xfrm>
        </p:spPr>
        <p:txBody>
          <a:bodyPr>
            <a:noAutofit/>
          </a:bodyPr>
          <a:lstStyle/>
          <a:p>
            <a:r>
              <a:rPr lang="en-US" dirty="0"/>
              <a:t>Use the Undo Button </a:t>
            </a:r>
            <a:r>
              <a:rPr lang="en-US" dirty="0" smtClean="0"/>
              <a:t>on </a:t>
            </a:r>
            <a:r>
              <a:rPr lang="en-US" dirty="0"/>
              <a:t>the Standard Toolbar</a:t>
            </a:r>
            <a:endParaRPr lang="en-US" altLang="en-US" dirty="0"/>
          </a:p>
        </p:txBody>
      </p:sp>
      <p:sp>
        <p:nvSpPr>
          <p:cNvPr id="27650" name="Content Placeholder 3"/>
          <p:cNvSpPr>
            <a:spLocks noGrp="1" noChangeArrowheads="1"/>
          </p:cNvSpPr>
          <p:nvPr>
            <p:ph idx="1"/>
          </p:nvPr>
        </p:nvSpPr>
        <p:spPr>
          <a:xfrm>
            <a:off x="228600" y="1219200"/>
            <a:ext cx="8763000" cy="5029200"/>
          </a:xfrm>
        </p:spPr>
        <p:txBody>
          <a:bodyPr>
            <a:normAutofit/>
          </a:bodyPr>
          <a:lstStyle/>
          <a:p>
            <a:r>
              <a:rPr lang="en-US" dirty="0"/>
              <a:t>Tap or click the Undo button on the Standard toolbar</a:t>
            </a:r>
          </a:p>
        </p:txBody>
      </p:sp>
    </p:spTree>
    <p:extLst>
      <p:ext uri="{BB962C8B-B14F-4D97-AF65-F5344CB8AC3E}">
        <p14:creationId xmlns:p14="http://schemas.microsoft.com/office/powerpoint/2010/main" val="133928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45720" y="27709"/>
            <a:ext cx="9052560" cy="1115291"/>
          </a:xfrm>
        </p:spPr>
        <p:txBody>
          <a:bodyPr>
            <a:noAutofit/>
          </a:bodyPr>
          <a:lstStyle/>
          <a:p>
            <a:r>
              <a:rPr lang="en-US" dirty="0"/>
              <a:t>Add a PictureBox Object </a:t>
            </a:r>
            <a:r>
              <a:rPr lang="en-US" dirty="0" smtClean="0"/>
              <a:t>(1 </a:t>
            </a:r>
            <a:r>
              <a:rPr lang="en-US" dirty="0"/>
              <a:t>of 2)</a:t>
            </a:r>
            <a:endParaRPr lang="en-US" altLang="en-US" dirty="0"/>
          </a:p>
        </p:txBody>
      </p:sp>
      <p:sp>
        <p:nvSpPr>
          <p:cNvPr id="27650" name="Content Placeholder 3"/>
          <p:cNvSpPr>
            <a:spLocks noGrp="1" noChangeArrowheads="1"/>
          </p:cNvSpPr>
          <p:nvPr>
            <p:ph idx="1"/>
          </p:nvPr>
        </p:nvSpPr>
        <p:spPr>
          <a:xfrm>
            <a:off x="228600" y="1219200"/>
            <a:ext cx="8763000" cy="4800600"/>
          </a:xfrm>
        </p:spPr>
        <p:txBody>
          <a:bodyPr>
            <a:normAutofit/>
          </a:bodyPr>
          <a:lstStyle/>
          <a:p>
            <a:r>
              <a:rPr lang="en-US" dirty="0"/>
              <a:t>A </a:t>
            </a:r>
            <a:r>
              <a:rPr lang="en-US" b="1" dirty="0"/>
              <a:t>PictureBox </a:t>
            </a:r>
            <a:r>
              <a:rPr lang="en-US" dirty="0"/>
              <a:t>is an object much like a </a:t>
            </a:r>
            <a:r>
              <a:rPr lang="en-US" dirty="0" smtClean="0"/>
              <a:t>label</a:t>
            </a:r>
            <a:endParaRPr lang="en-US" dirty="0"/>
          </a:p>
          <a:p>
            <a:r>
              <a:rPr lang="en-US" dirty="0"/>
              <a:t>With the Toolbox visible, drag the PictureBox .NET component on the Toolbox over the Windows Form object to the approximate location where you want the PictureBox object to be displayed</a:t>
            </a:r>
          </a:p>
          <a:p>
            <a:r>
              <a:rPr lang="en-US" dirty="0"/>
              <a:t>When the pointer is in the correct location, release the left mouse button</a:t>
            </a:r>
          </a:p>
        </p:txBody>
      </p:sp>
    </p:spTree>
    <p:extLst>
      <p:ext uri="{BB962C8B-B14F-4D97-AF65-F5344CB8AC3E}">
        <p14:creationId xmlns:p14="http://schemas.microsoft.com/office/powerpoint/2010/main" val="1459001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1"/>
            <a:ext cx="8839200" cy="838200"/>
          </a:xfrm>
        </p:spPr>
        <p:txBody>
          <a:bodyPr>
            <a:noAutofit/>
          </a:bodyPr>
          <a:lstStyle/>
          <a:p>
            <a:r>
              <a:rPr lang="en-US" dirty="0"/>
              <a:t>Add a PictureBox </a:t>
            </a:r>
            <a:r>
              <a:rPr lang="en-US" dirty="0" smtClean="0"/>
              <a:t>Object (</a:t>
            </a:r>
            <a:r>
              <a:rPr lang="en-US" dirty="0"/>
              <a:t>2</a:t>
            </a:r>
            <a:r>
              <a:rPr lang="en-US" dirty="0" smtClean="0"/>
              <a:t> of 2)</a:t>
            </a:r>
            <a:endParaRPr lang="en-US" altLang="en-US" dirty="0"/>
          </a:p>
        </p:txBody>
      </p:sp>
      <p:pic>
        <p:nvPicPr>
          <p:cNvPr id="6" name="Picture 2" descr="A screenshot shows Visual Studio window with the toolbox on the left pane and work area on the right pane is displayed. The work area window contains Windows Form Object with the title bar named &quot;Latte Selection&quot; and the text that reads, &quot;Latte Selection&quot; on the top center. Below the text a rectangular box has a call out that reads, &quot;PictureBox object and heavy border.&quot; The corners and the mid points of the sides of the rectangular box are marked using small squares with a call out that reads, &quot;Sizing handles.&quot; The mouse pointer on the rectangular box appears like a plus with arrow ends on four sides and has a call out that reads, &quot;Selection pointe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14" y="1064081"/>
            <a:ext cx="8500971" cy="5089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369063"/>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Name a PictureBox Object</a:t>
            </a:r>
            <a:endParaRPr lang="en-US" altLang="en-US" dirty="0"/>
          </a:p>
        </p:txBody>
      </p:sp>
      <p:sp>
        <p:nvSpPr>
          <p:cNvPr id="27650" name="Content Placeholder 3"/>
          <p:cNvSpPr>
            <a:spLocks noGrp="1" noChangeArrowheads="1"/>
          </p:cNvSpPr>
          <p:nvPr>
            <p:ph idx="1"/>
          </p:nvPr>
        </p:nvSpPr>
        <p:spPr>
          <a:xfrm>
            <a:off x="228600" y="1219200"/>
            <a:ext cx="8763000" cy="4876800"/>
          </a:xfrm>
        </p:spPr>
        <p:txBody>
          <a:bodyPr>
            <a:normAutofit/>
          </a:bodyPr>
          <a:lstStyle/>
          <a:p>
            <a:r>
              <a:rPr lang="en-US" dirty="0"/>
              <a:t>Select the PictureBox object</a:t>
            </a:r>
          </a:p>
          <a:p>
            <a:r>
              <a:rPr lang="en-US" dirty="0"/>
              <a:t>Locate the (Name) property in the Properties window for the PictureBox object</a:t>
            </a:r>
          </a:p>
          <a:p>
            <a:r>
              <a:rPr lang="en-US" dirty="0"/>
              <a:t>Double-tap or double-click the value in the right column for the (Name) property, type the name, and then press the ENTER key</a:t>
            </a:r>
          </a:p>
        </p:txBody>
      </p:sp>
    </p:spTree>
    <p:extLst>
      <p:ext uri="{BB962C8B-B14F-4D97-AF65-F5344CB8AC3E}">
        <p14:creationId xmlns:p14="http://schemas.microsoft.com/office/powerpoint/2010/main" val="538963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0"/>
            <a:ext cx="8839200" cy="955419"/>
          </a:xfrm>
        </p:spPr>
        <p:txBody>
          <a:bodyPr>
            <a:noAutofit/>
          </a:bodyPr>
          <a:lstStyle/>
          <a:p>
            <a:r>
              <a:rPr lang="en-US" dirty="0"/>
              <a:t>Resize a PictureBox Object</a:t>
            </a:r>
            <a:endParaRPr lang="en-US" altLang="en-US" dirty="0"/>
          </a:p>
        </p:txBody>
      </p:sp>
      <p:sp>
        <p:nvSpPr>
          <p:cNvPr id="27650" name="Content Placeholder 3"/>
          <p:cNvSpPr>
            <a:spLocks noGrp="1" noChangeArrowheads="1"/>
          </p:cNvSpPr>
          <p:nvPr>
            <p:ph type="body" sz="half" idx="2"/>
          </p:nvPr>
        </p:nvSpPr>
        <p:spPr>
          <a:xfrm>
            <a:off x="152400" y="1184019"/>
            <a:ext cx="8839200" cy="1406781"/>
          </a:xfrm>
        </p:spPr>
        <p:txBody>
          <a:bodyPr>
            <a:noAutofit/>
          </a:bodyPr>
          <a:lstStyle/>
          <a:p>
            <a:pPr marL="627063" lvl="1" indent="-457200">
              <a:buSzPct val="100000"/>
              <a:buFont typeface="Arial" panose="020B0604020202020204" pitchFamily="34" charset="0"/>
              <a:buChar char="•"/>
              <a:tabLst>
                <a:tab pos="107950" algn="l"/>
                <a:tab pos="169863" algn="l"/>
              </a:tabLst>
            </a:pPr>
            <a:r>
              <a:rPr lang="en-US" altLang="en-US" sz="2600" dirty="0">
                <a:solidFill>
                  <a:srgbClr val="080808"/>
                </a:solidFill>
              </a:rPr>
              <a:t>Double-tap or double-click to the right of the Size property of the PictureBox object, type the desired size, and then press the ENTER key</a:t>
            </a:r>
          </a:p>
        </p:txBody>
      </p:sp>
      <p:pic>
        <p:nvPicPr>
          <p:cNvPr id="6" name="Picture 2" descr="A screenshot shows Visual Studio window with the work area on the left pane and solution explorer and properties window on the right pane. The work area window contains Windows Form Object with the title bar named &quot;Latte Selection&quot; and the text reads, &quot;Lattle Selection&quot; on the top center. A rectangular box below the text has a call out that reads, &quot;PictureBox object is larger.&quot; In the properties window, there is a textbox on the top with the text that reads, &quot;picPumpkin&quot; and with a call out that reads, &quot;Object is renamed.&quot; A textbox besides the label named &quot;Size&quot; contains a numeric value with a call out that reads, &quot;Size properties changed.&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2" y="2734596"/>
            <a:ext cx="749617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2265170"/>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smtClean="0"/>
              <a:t>Introduction (1 of 5)</a:t>
            </a:r>
            <a:endParaRPr lang="en-US" altLang="en-US" dirty="0"/>
          </a:p>
        </p:txBody>
      </p:sp>
      <p:sp>
        <p:nvSpPr>
          <p:cNvPr id="27650" name="Content Placeholder 3"/>
          <p:cNvSpPr>
            <a:spLocks noGrp="1" noChangeArrowheads="1"/>
          </p:cNvSpPr>
          <p:nvPr>
            <p:ph idx="1"/>
          </p:nvPr>
        </p:nvSpPr>
        <p:spPr/>
        <p:txBody>
          <a:bodyPr>
            <a:normAutofit/>
          </a:bodyPr>
          <a:lstStyle/>
          <a:p>
            <a:r>
              <a:rPr lang="en-US" dirty="0"/>
              <a:t>Before a program can be coded using Visual Basic 2017, it must be designed.</a:t>
            </a:r>
          </a:p>
          <a:p>
            <a:r>
              <a:rPr lang="en-US" dirty="0"/>
              <a:t>Design and implement the application to illustrate the process of creating a computer program as an integrated development environment using Visual Basic 2017.</a:t>
            </a:r>
          </a:p>
          <a:p>
            <a:r>
              <a:rPr lang="en-US" dirty="0" smtClean="0"/>
              <a:t>The </a:t>
            </a:r>
            <a:r>
              <a:rPr lang="en-US" dirty="0"/>
              <a:t>application could be a part of a larger menu application use to select a coffee latte order at your favorite coffee </a:t>
            </a:r>
            <a:r>
              <a:rPr lang="en-US" dirty="0" smtClean="0"/>
              <a:t>shop</a:t>
            </a:r>
            <a:endParaRPr lang="en-US" dirty="0"/>
          </a:p>
          <a:p>
            <a:r>
              <a:rPr lang="en-US" dirty="0"/>
              <a:t>The program begins by displaying the Latte Selection </a:t>
            </a:r>
            <a:r>
              <a:rPr lang="en-US" dirty="0" smtClean="0"/>
              <a:t>window</a:t>
            </a:r>
            <a:endParaRPr lang="en-US" dirty="0"/>
          </a:p>
        </p:txBody>
      </p:sp>
    </p:spTree>
    <p:extLst>
      <p:ext uri="{BB962C8B-B14F-4D97-AF65-F5344CB8AC3E}">
        <p14:creationId xmlns:p14="http://schemas.microsoft.com/office/powerpoint/2010/main" val="10731111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0"/>
            <a:ext cx="8839200" cy="955419"/>
          </a:xfrm>
        </p:spPr>
        <p:txBody>
          <a:bodyPr>
            <a:noAutofit/>
          </a:bodyPr>
          <a:lstStyle/>
          <a:p>
            <a:r>
              <a:rPr lang="en-US" dirty="0"/>
              <a:t>Add a Second PictureBox Object</a:t>
            </a:r>
            <a:endParaRPr lang="en-US" altLang="en-US" dirty="0"/>
          </a:p>
        </p:txBody>
      </p:sp>
      <p:sp>
        <p:nvSpPr>
          <p:cNvPr id="27650" name="Content Placeholder 3"/>
          <p:cNvSpPr>
            <a:spLocks noGrp="1" noChangeArrowheads="1"/>
          </p:cNvSpPr>
          <p:nvPr>
            <p:ph type="body" sz="half" idx="2"/>
          </p:nvPr>
        </p:nvSpPr>
        <p:spPr>
          <a:xfrm>
            <a:off x="152400" y="1295400"/>
            <a:ext cx="8839200" cy="1406781"/>
          </a:xfrm>
        </p:spPr>
        <p:txBody>
          <a:bodyPr>
            <a:noAutofit/>
          </a:bodyPr>
          <a:lstStyle/>
          <a:p>
            <a:pPr marL="627063" lvl="1" indent="-457200">
              <a:buSzPct val="100000"/>
              <a:buFont typeface="Arial" panose="020B0604020202020204" pitchFamily="34" charset="0"/>
              <a:buChar char="•"/>
              <a:tabLst>
                <a:tab pos="107950" algn="l"/>
                <a:tab pos="169863" algn="l"/>
              </a:tabLst>
            </a:pPr>
            <a:r>
              <a:rPr lang="en-US" altLang="en-US" sz="2600" dirty="0">
                <a:solidFill>
                  <a:srgbClr val="080808"/>
                </a:solidFill>
              </a:rPr>
              <a:t>Drag the PictureBox .NET component in the Toolbox to any location in the Windows Form object, and then release the left mouse button</a:t>
            </a:r>
          </a:p>
        </p:txBody>
      </p:sp>
      <p:pic>
        <p:nvPicPr>
          <p:cNvPr id="7" name="Picture 3" descr="A screenshot shows Visual Studio window with the toolbox on the left pane and work area on the right pane. In the toolbox, the text that reads, &quot;PictureBox&quot; has a call out that reads, &quot;PictureBox .NET component.&quot; The work area window contains Windows Form Object with the title bar named &quot;Latte Selection&quot; and the text that reads, &quot;Latte Selection&quot; on the top center. Below the text, there is a square box on the left and a small rectangular box on the right with a call out that reads, &quot;Second PictureBox object added.&quot; The corners and the mid points of the sides of the rectangular box are marked using small squares. The mouse pointer on the rectangular box appears like a plus with arrow ends pointing four si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743200"/>
            <a:ext cx="5171007" cy="3398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1881422"/>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Make Objects the Same </a:t>
            </a:r>
            <a:r>
              <a:rPr lang="en-US" dirty="0" smtClean="0"/>
              <a:t>Size (1 of 2)</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Select the object whose size you want to </a:t>
            </a:r>
            <a:r>
              <a:rPr lang="en-US" dirty="0" smtClean="0"/>
              <a:t>duplicate, hold </a:t>
            </a:r>
            <a:r>
              <a:rPr lang="en-US" dirty="0"/>
              <a:t>down the CTRL key, and tap or click the object you want to resize </a:t>
            </a:r>
          </a:p>
          <a:p>
            <a:r>
              <a:rPr lang="en-US" dirty="0"/>
              <a:t>Tap or click Format on the menu bar and then point to the Make Same Size command on the Format menu</a:t>
            </a:r>
          </a:p>
          <a:p>
            <a:r>
              <a:rPr lang="en-US" dirty="0"/>
              <a:t>Tap or click Both on the Make Same Size submenu</a:t>
            </a:r>
          </a:p>
        </p:txBody>
      </p:sp>
    </p:spTree>
    <p:extLst>
      <p:ext uri="{BB962C8B-B14F-4D97-AF65-F5344CB8AC3E}">
        <p14:creationId xmlns:p14="http://schemas.microsoft.com/office/powerpoint/2010/main" val="1904582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1"/>
            <a:ext cx="8839200" cy="838200"/>
          </a:xfrm>
        </p:spPr>
        <p:txBody>
          <a:bodyPr>
            <a:noAutofit/>
          </a:bodyPr>
          <a:lstStyle/>
          <a:p>
            <a:r>
              <a:rPr lang="en-US" dirty="0"/>
              <a:t>Make Objects the Same Size </a:t>
            </a:r>
            <a:r>
              <a:rPr lang="en-US" dirty="0" smtClean="0"/>
              <a:t>(2 </a:t>
            </a:r>
            <a:r>
              <a:rPr lang="en-US" dirty="0"/>
              <a:t>of 2)</a:t>
            </a:r>
            <a:endParaRPr lang="en-US" altLang="en-US" dirty="0"/>
          </a:p>
        </p:txBody>
      </p:sp>
      <p:pic>
        <p:nvPicPr>
          <p:cNvPr id="4" name="Picture 2" descr="A screenshot shows the work area window of Visual Studio that contains Windows Form Object with the title bar named &quot;Latte Selection&quot; and the text that reads, &quot;Latte Selection&quot; on the top center. Below the text, there is a square box on the left and a small rectangular box on the right. Both have a common call out that reads, &quot;Both PictureBox objects are selected.&quot; The corners and the mid points of the sides of the square box on the left are marked using small squares with a call out that reads, &quot;White sizing handles.&quot; The corners and the mid points of the sides of the rectangular box on the right are marked using small shaded squares with a call out that reads, &quot;Black sizing handles.&quot; The mouse pointer on the rectangular box appears like a plus with arrow ends pointing four si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19200"/>
            <a:ext cx="5869857" cy="4695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534132"/>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1"/>
            <a:ext cx="8839200" cy="838200"/>
          </a:xfrm>
        </p:spPr>
        <p:txBody>
          <a:bodyPr>
            <a:noAutofit/>
          </a:bodyPr>
          <a:lstStyle/>
          <a:p>
            <a:r>
              <a:rPr lang="en-US" dirty="0"/>
              <a:t>Align the PictureBox Objects</a:t>
            </a:r>
            <a:endParaRPr lang="en-US" altLang="en-US" dirty="0"/>
          </a:p>
        </p:txBody>
      </p:sp>
      <p:sp>
        <p:nvSpPr>
          <p:cNvPr id="27650" name="Content Placeholder 3"/>
          <p:cNvSpPr>
            <a:spLocks noGrp="1" noChangeArrowheads="1"/>
          </p:cNvSpPr>
          <p:nvPr>
            <p:ph type="body" sz="half" idx="2"/>
          </p:nvPr>
        </p:nvSpPr>
        <p:spPr>
          <a:xfrm>
            <a:off x="152400" y="1142999"/>
            <a:ext cx="8839200" cy="1864317"/>
          </a:xfrm>
        </p:spPr>
        <p:txBody>
          <a:bodyPr>
            <a:noAutofit/>
          </a:bodyPr>
          <a:lstStyle/>
          <a:p>
            <a:pPr marL="627063" lvl="1" indent="-457200">
              <a:buSzPct val="100000"/>
              <a:buFont typeface="Arial" panose="020B0604020202020204" pitchFamily="34" charset="0"/>
              <a:buChar char="•"/>
              <a:tabLst>
                <a:tab pos="107950" algn="l"/>
                <a:tab pos="169863" algn="l"/>
              </a:tabLst>
            </a:pPr>
            <a:r>
              <a:rPr lang="en-US" altLang="en-US" sz="2600" dirty="0">
                <a:solidFill>
                  <a:srgbClr val="080808"/>
                </a:solidFill>
              </a:rPr>
              <a:t>With the left and the right PictureBox objects selected, tap or click Format on the menu bar and then point to Align on the Format menu</a:t>
            </a:r>
          </a:p>
          <a:p>
            <a:pPr marL="627063" lvl="1" indent="-457200">
              <a:buSzPct val="100000"/>
              <a:buFont typeface="Arial" panose="020B0604020202020204" pitchFamily="34" charset="0"/>
              <a:buChar char="•"/>
              <a:tabLst>
                <a:tab pos="107950" algn="l"/>
                <a:tab pos="169863" algn="l"/>
              </a:tabLst>
            </a:pPr>
            <a:r>
              <a:rPr lang="en-US" altLang="en-US" sz="2600" dirty="0">
                <a:solidFill>
                  <a:srgbClr val="080808"/>
                </a:solidFill>
              </a:rPr>
              <a:t>Tap or click Bottoms on the Align submenu</a:t>
            </a:r>
          </a:p>
        </p:txBody>
      </p:sp>
      <p:pic>
        <p:nvPicPr>
          <p:cNvPr id="6" name="Picture 2" descr="A screenshot shows the work area window of Visual Studio that contains Windows Form Object with the title bar named &quot;Latte Selection&quot; and the text that reads, &quot;Latte Selection&quot; on the top center. The window contains two square boxes with a common call out that reads, &quot;Bottoms are aligned.&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085793"/>
            <a:ext cx="368617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487554"/>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0"/>
            <a:ext cx="8839200" cy="912121"/>
          </a:xfrm>
        </p:spPr>
        <p:txBody>
          <a:bodyPr>
            <a:noAutofit/>
          </a:bodyPr>
          <a:lstStyle/>
          <a:p>
            <a:r>
              <a:rPr lang="en-US" dirty="0"/>
              <a:t>Center Multiple Objects </a:t>
            </a:r>
            <a:r>
              <a:rPr lang="en-US" dirty="0" smtClean="0"/>
              <a:t>Horizontally in </a:t>
            </a:r>
            <a:r>
              <a:rPr lang="en-US" dirty="0"/>
              <a:t>the Window</a:t>
            </a:r>
            <a:endParaRPr lang="en-US" altLang="en-US" dirty="0"/>
          </a:p>
        </p:txBody>
      </p:sp>
      <p:sp>
        <p:nvSpPr>
          <p:cNvPr id="27650" name="Content Placeholder 3"/>
          <p:cNvSpPr>
            <a:spLocks noGrp="1" noChangeArrowheads="1"/>
          </p:cNvSpPr>
          <p:nvPr>
            <p:ph type="body" sz="half" idx="2"/>
          </p:nvPr>
        </p:nvSpPr>
        <p:spPr>
          <a:xfrm>
            <a:off x="152400" y="1142999"/>
            <a:ext cx="8839200" cy="1981201"/>
          </a:xfrm>
        </p:spPr>
        <p:txBody>
          <a:bodyPr>
            <a:noAutofit/>
          </a:bodyPr>
          <a:lstStyle/>
          <a:p>
            <a:pPr marL="627063" lvl="1" indent="-457200">
              <a:spcBef>
                <a:spcPts val="0"/>
              </a:spcBef>
              <a:buSzPct val="100000"/>
              <a:buFont typeface="Arial" panose="020B0604020202020204" pitchFamily="34" charset="0"/>
              <a:buChar char="•"/>
              <a:tabLst>
                <a:tab pos="107950" algn="l"/>
                <a:tab pos="169863" algn="l"/>
              </a:tabLst>
            </a:pPr>
            <a:r>
              <a:rPr lang="en-US" altLang="en-US" sz="2600" dirty="0">
                <a:solidFill>
                  <a:srgbClr val="080808"/>
                </a:solidFill>
              </a:rPr>
              <a:t>With both PictureBox objects selected, tap or click Format on the menu bar and then point to the Center in Form command</a:t>
            </a:r>
          </a:p>
          <a:p>
            <a:pPr marL="627063" lvl="1" indent="-457200">
              <a:spcBef>
                <a:spcPts val="0"/>
              </a:spcBef>
              <a:buSzPct val="100000"/>
              <a:buFont typeface="Arial" panose="020B0604020202020204" pitchFamily="34" charset="0"/>
              <a:buChar char="•"/>
              <a:tabLst>
                <a:tab pos="107950" algn="l"/>
                <a:tab pos="169863" algn="l"/>
              </a:tabLst>
            </a:pPr>
            <a:r>
              <a:rPr lang="en-US" altLang="en-US" sz="2600" dirty="0">
                <a:solidFill>
                  <a:srgbClr val="080808"/>
                </a:solidFill>
              </a:rPr>
              <a:t>Tap or click Horizontally on the Center in Form submenu</a:t>
            </a:r>
          </a:p>
        </p:txBody>
      </p:sp>
      <p:pic>
        <p:nvPicPr>
          <p:cNvPr id="5" name="Picture 2" descr="A screenshot shows the work area window of Visual Studio that contains Windows Form Object with the title bar named &quot;Latte Selection&quot; and the text that reads, &quot;Latte Selection&quot; on the top center. The window contains two square boxes and a call out from the corners of the two squares have a common call out that reads, &quot;PictureBox objects are centered as unit on Windows Form objec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282285"/>
            <a:ext cx="3610591" cy="288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9584534"/>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Add a Button </a:t>
            </a:r>
            <a:r>
              <a:rPr lang="en-US" dirty="0" smtClean="0"/>
              <a:t>Object (1 of 2)</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With the Toolbox displayed in the Visual Studio window, drag the Button control in the Toolbox over the Windows Form object to the position where you want to place the button</a:t>
            </a:r>
          </a:p>
          <a:p>
            <a:r>
              <a:rPr lang="en-US" dirty="0"/>
              <a:t>When the pointer is positioned properly, release the left mouse button</a:t>
            </a:r>
          </a:p>
        </p:txBody>
      </p:sp>
    </p:spTree>
    <p:extLst>
      <p:ext uri="{BB962C8B-B14F-4D97-AF65-F5344CB8AC3E}">
        <p14:creationId xmlns:p14="http://schemas.microsoft.com/office/powerpoint/2010/main" val="2003507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152400"/>
            <a:ext cx="8839200" cy="912121"/>
          </a:xfrm>
        </p:spPr>
        <p:txBody>
          <a:bodyPr>
            <a:noAutofit/>
          </a:bodyPr>
          <a:lstStyle/>
          <a:p>
            <a:r>
              <a:rPr lang="en-US" dirty="0"/>
              <a:t>Add a Button Object </a:t>
            </a:r>
            <a:r>
              <a:rPr lang="en-US" dirty="0" smtClean="0"/>
              <a:t>(2 </a:t>
            </a:r>
            <a:r>
              <a:rPr lang="en-US" dirty="0"/>
              <a:t>of 2)</a:t>
            </a:r>
            <a:endParaRPr lang="en-US" altLang="en-US" dirty="0"/>
          </a:p>
        </p:txBody>
      </p:sp>
      <p:pic>
        <p:nvPicPr>
          <p:cNvPr id="6" name="Picture 3" descr="A screenshot shows Visual Studio window with the toolbox on the left pane and work area on the right pane. The work area window contains Windows Form Object with the title bar named &quot;Latte Selection&quot; and the text that reads, &quot;Latte Selection&quot; on the top center. This window consist of two square boxes. Below the boxes a rectangular box with a text that reads, &quot;Button&quot; has three call outs that reads, &quot;Button object is added, Button object is selected, and Default tex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508" y="1535964"/>
            <a:ext cx="7314833" cy="4359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366742"/>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519169" y="228600"/>
            <a:ext cx="8032638" cy="1004011"/>
          </a:xfrm>
        </p:spPr>
        <p:txBody>
          <a:bodyPr>
            <a:noAutofit/>
          </a:bodyPr>
          <a:lstStyle/>
          <a:p>
            <a:r>
              <a:rPr lang="en-US" dirty="0"/>
              <a:t>Name and Set Text for a Button Object </a:t>
            </a:r>
            <a:endParaRPr lang="en-US" altLang="en-US" dirty="0"/>
          </a:p>
        </p:txBody>
      </p:sp>
      <p:sp>
        <p:nvSpPr>
          <p:cNvPr id="2" name="Text Placeholder 1"/>
          <p:cNvSpPr>
            <a:spLocks noGrp="1"/>
          </p:cNvSpPr>
          <p:nvPr>
            <p:ph type="body" sz="half" idx="2"/>
          </p:nvPr>
        </p:nvSpPr>
        <p:spPr>
          <a:xfrm>
            <a:off x="501762" y="1447800"/>
            <a:ext cx="8337438" cy="1600200"/>
          </a:xfrm>
        </p:spPr>
        <p:txBody>
          <a:bodyPr>
            <a:noAutofit/>
          </a:bodyPr>
          <a:lstStyle/>
          <a:p>
            <a:pPr marL="285750" indent="-285750">
              <a:buFont typeface="Arial" pitchFamily="34" charset="0"/>
              <a:buChar char="•"/>
            </a:pPr>
            <a:r>
              <a:rPr lang="en-US" sz="2200" dirty="0"/>
              <a:t>With the Button object selected, scroll in the Properties window until you find the Text property. Double-tap or double-click the Text value in the right column, type the text you want to display, and then press the ENTER </a:t>
            </a:r>
            <a:r>
              <a:rPr lang="en-US" sz="2200" dirty="0" smtClean="0"/>
              <a:t>key</a:t>
            </a:r>
            <a:endParaRPr lang="en-US" sz="2200" dirty="0"/>
          </a:p>
        </p:txBody>
      </p:sp>
      <p:pic>
        <p:nvPicPr>
          <p:cNvPr id="6" name="Picture 2" descr="A screenshot shows Visual Studio window with the work area on the left pane and solution explorer and properties window on the right pane. The work area window contains Windows Form Object with the title bar named &quot;Latte Selection.&quot; This window contains a text that reads, &quot;Latte Selection,&quot; two square boxes and a small rectangular box with a text that reads, Pumpkin with a call out that reads, &quot;Text changed on Button object.&quot; In the properties window, there is a textbox on the top with the text that reads, &quot;btnPumpkin&quot; and with a call out that reads, &quot;Button object renamed.&quot; A textbox besides the label named &quot;Text&quot; contains the text that reads, &quot;Pumpkin Spice&quot; with a call out that reads, &quot;Text changed in Properties window.&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181091"/>
            <a:ext cx="5786977" cy="2991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9108227"/>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228600" y="76200"/>
            <a:ext cx="8610600" cy="990600"/>
          </a:xfrm>
        </p:spPr>
        <p:txBody>
          <a:bodyPr>
            <a:noAutofit/>
          </a:bodyPr>
          <a:lstStyle/>
          <a:p>
            <a:r>
              <a:rPr lang="en-US" dirty="0"/>
              <a:t>Change a Button Object’s Size</a:t>
            </a:r>
            <a:endParaRPr lang="en-US" altLang="en-US" dirty="0"/>
          </a:p>
        </p:txBody>
      </p:sp>
      <p:sp>
        <p:nvSpPr>
          <p:cNvPr id="5" name="Content Placeholder 3"/>
          <p:cNvSpPr txBox="1">
            <a:spLocks noChangeArrowheads="1"/>
          </p:cNvSpPr>
          <p:nvPr/>
        </p:nvSpPr>
        <p:spPr>
          <a:xfrm>
            <a:off x="228600" y="1152792"/>
            <a:ext cx="8763000" cy="2057400"/>
          </a:xfrm>
          <a:prstGeom prst="rect">
            <a:avLst/>
          </a:prstGeom>
        </p:spPr>
        <p:txBody>
          <a:bodyPr>
            <a:normAutofit fontScale="92500" lnSpcReduction="10000"/>
          </a:bodyPr>
          <a:lstStyle>
            <a:lvl1pPr marL="342900" indent="-342900" algn="l" defTabSz="914400" rtl="0" eaLnBrk="1" latinLnBrk="0" hangingPunct="1">
              <a:spcBef>
                <a:spcPct val="20000"/>
              </a:spcBef>
              <a:buClr>
                <a:srgbClr val="000091"/>
              </a:buClr>
              <a:buFont typeface="Arial" pitchFamily="34" charset="0"/>
              <a:buChar char="•"/>
              <a:defRPr lang="en-US" sz="28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000091"/>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000091"/>
              </a:buClr>
              <a:buFont typeface="Wingdings" pitchFamily="2" charset="2"/>
              <a:buChar char="§"/>
              <a:defRPr lang="en-US" sz="20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000091"/>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000091"/>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Place the pointer over the right edge of the Button object until the pointer changes to a double-headed arrow</a:t>
            </a:r>
          </a:p>
          <a:p>
            <a:r>
              <a:rPr lang="en-US" dirty="0"/>
              <a:t>Drag the pointer to the right to increase the button’s width, and then release the left mouse button</a:t>
            </a:r>
          </a:p>
        </p:txBody>
      </p:sp>
      <p:pic>
        <p:nvPicPr>
          <p:cNvPr id="7" name="Picture 2" descr="A screenshot shows the work area window of Visual Studio that contains Windows Form Object with the title bar named &quot;Latte Selection&quot; and the text that reads, &quot;Latte Selection&quot; on the top center. The window contains two square boxes and a small rectangular box. The mouse pointer appears like a slanting double ended arrow with a call out that reads, &quot;Resize pointe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225" y="3296185"/>
            <a:ext cx="3326775" cy="292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064441"/>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365760" y="0"/>
            <a:ext cx="8488680" cy="1143000"/>
          </a:xfrm>
        </p:spPr>
        <p:txBody>
          <a:bodyPr>
            <a:noAutofit/>
          </a:bodyPr>
          <a:lstStyle/>
          <a:p>
            <a:r>
              <a:rPr lang="en-US" dirty="0"/>
              <a:t>Add and Align a Second </a:t>
            </a:r>
            <a:r>
              <a:rPr lang="en-US" dirty="0" smtClean="0"/>
              <a:t>Button (1 of 2)</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Drag the Button .NET component from the Toolbox to the desired location on the Windows Form object. Align the top of the rectangle in the pointer to the top of the other button until a red line appears under the text of the buttons</a:t>
            </a:r>
          </a:p>
          <a:p>
            <a:r>
              <a:rPr lang="en-US" dirty="0"/>
              <a:t>When the buttons are aligned and spaced as you like, release the left mouse button</a:t>
            </a:r>
          </a:p>
        </p:txBody>
      </p:sp>
    </p:spTree>
    <p:extLst>
      <p:ext uri="{BB962C8B-B14F-4D97-AF65-F5344CB8AC3E}">
        <p14:creationId xmlns:p14="http://schemas.microsoft.com/office/powerpoint/2010/main" val="2818905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211161"/>
            <a:ext cx="8839200" cy="855640"/>
          </a:xfrm>
        </p:spPr>
        <p:txBody>
          <a:bodyPr>
            <a:noAutofit/>
          </a:bodyPr>
          <a:lstStyle/>
          <a:p>
            <a:r>
              <a:rPr lang="en-US" altLang="en-US" dirty="0"/>
              <a:t>Introduction </a:t>
            </a:r>
            <a:r>
              <a:rPr lang="en-US" altLang="en-US" dirty="0" smtClean="0"/>
              <a:t>(2 </a:t>
            </a:r>
            <a:r>
              <a:rPr lang="en-US" altLang="en-US" dirty="0"/>
              <a:t>of </a:t>
            </a:r>
            <a:r>
              <a:rPr lang="en-US" altLang="en-US" dirty="0" smtClean="0"/>
              <a:t>5)</a:t>
            </a:r>
            <a:endParaRPr lang="en-US" altLang="en-US" dirty="0"/>
          </a:p>
        </p:txBody>
      </p:sp>
      <p:pic>
        <p:nvPicPr>
          <p:cNvPr id="7" name="Picture 2" descr="A screenshot shows a window of Latte Selection application. It has minimize, maximize and close button on the top right corner with a call out that reads, &quot;Latte Selection window.&quot; At the top center the text Latte Selection is displayed and below this three buttons are displayed. The three buttons are: &#10;&quot;Pumpkin Spices&quot; with a call out that reads, &quot;Pumpkin Spice button&quot;&#10;&quot;Select Latte&quot; with a call out that reads, &quot;Select Latte button&quot; and&#10;&quot;Mocha&quot; with a call out that reads, &quot;Mocha button.&quot;&#10;A text below these buttons reads &quot;Choose a latte flavor and then click Select Latte button&quot; with a call out that reads, &quot;Instructions.&quot; At the bottom is a button labeled &quot;Exit Window&quot; with a call out that reads, &quot;Exit Window button.&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011" y="1295400"/>
            <a:ext cx="7315077" cy="4576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026381"/>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381000" y="76200"/>
            <a:ext cx="8458200" cy="1143000"/>
          </a:xfrm>
        </p:spPr>
        <p:txBody>
          <a:bodyPr>
            <a:noAutofit/>
          </a:bodyPr>
          <a:lstStyle/>
          <a:p>
            <a:r>
              <a:rPr lang="en-US" dirty="0"/>
              <a:t>Add and Align a Second Button </a:t>
            </a:r>
            <a:r>
              <a:rPr lang="en-US" dirty="0" smtClean="0"/>
              <a:t>(2 </a:t>
            </a:r>
            <a:r>
              <a:rPr lang="en-US" dirty="0"/>
              <a:t>of 2)</a:t>
            </a:r>
            <a:endParaRPr lang="en-US" altLang="en-US" dirty="0"/>
          </a:p>
        </p:txBody>
      </p:sp>
      <p:pic>
        <p:nvPicPr>
          <p:cNvPr id="5" name="Picture 2" descr="A screenshot shows the work area window of Visual Studio that contains Windows Form Object with the title bar named &quot;Latte Selection&quot; and the text that reads, &quot;Latte Selection&quot; on the top center. The window contains two square boxes and two rectangular buttons containing a text that reads, &quot;Pumpkin Spice and Button&quot; respectively. A common call out from both the rectangular buttons reads, &quot;Button object are horizontally aligned by their tex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058" y="1446782"/>
            <a:ext cx="7023305" cy="4551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8307741"/>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Aligning Objects </a:t>
            </a:r>
            <a:r>
              <a:rPr lang="en-US" dirty="0" smtClean="0"/>
              <a:t>Vertically (1 of 2)</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If necessary, click anywhere in the Windows Form object to deselect any other objects. Then, slowly drag the Mocha button below the Pumpkin Spice button until vertical blue snap lines are displayed.</a:t>
            </a:r>
          </a:p>
          <a:p>
            <a:r>
              <a:rPr lang="en-US" dirty="0"/>
              <a:t>When the blue lines appear, indicating the buttons are aligned vertically, drag the Mocha button up or down to create the proper spacing between the buttons, and then release the left mouse button.</a:t>
            </a:r>
          </a:p>
        </p:txBody>
      </p:sp>
    </p:spTree>
    <p:extLst>
      <p:ext uri="{BB962C8B-B14F-4D97-AF65-F5344CB8AC3E}">
        <p14:creationId xmlns:p14="http://schemas.microsoft.com/office/powerpoint/2010/main" val="3153975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381000" y="76200"/>
            <a:ext cx="8458200" cy="1143000"/>
          </a:xfrm>
        </p:spPr>
        <p:txBody>
          <a:bodyPr>
            <a:noAutofit/>
          </a:bodyPr>
          <a:lstStyle/>
          <a:p>
            <a:r>
              <a:rPr lang="en-US" dirty="0"/>
              <a:t>Aligning Objects Vertically </a:t>
            </a:r>
            <a:r>
              <a:rPr lang="en-US" dirty="0" smtClean="0"/>
              <a:t>(2 </a:t>
            </a:r>
            <a:r>
              <a:rPr lang="en-US" dirty="0"/>
              <a:t>of 2)</a:t>
            </a:r>
            <a:endParaRPr lang="en-US" altLang="en-US" dirty="0"/>
          </a:p>
        </p:txBody>
      </p:sp>
      <p:pic>
        <p:nvPicPr>
          <p:cNvPr id="4" name="Picture 2" descr="A screenshot shows the work area window of Visual Studio that contains Windows Form Object with the title bar named &quot;Latte Selection&quot; and the text that reads, &quot;Latte Selection&quot; on the top center. The window contains two square boxes and two rectangular buttons containing a text that reads, &quot;Pumpkin Spice and Button&quot; respectively. The buttons are aligned one below the other. Two vertical lines between the two buttons has a call out that reads, &quot;Vertical blue snap lines align edges of Button object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363" y="1295400"/>
            <a:ext cx="4987637" cy="4729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6796281"/>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Saving, Closing, and Opening a Visual Basic Project</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To save the work you have completed, you can tap or click the Save All button on the Standard toolbar</a:t>
            </a:r>
          </a:p>
          <a:p>
            <a:r>
              <a:rPr lang="en-US" dirty="0"/>
              <a:t>The first time you save a project, click the Save All button on the Standard toolbar to save your program in the same location with the same name.</a:t>
            </a:r>
          </a:p>
        </p:txBody>
      </p:sp>
    </p:spTree>
    <p:extLst>
      <p:ext uri="{BB962C8B-B14F-4D97-AF65-F5344CB8AC3E}">
        <p14:creationId xmlns:p14="http://schemas.microsoft.com/office/powerpoint/2010/main" val="3029522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Close Visual Studio 2017</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To close Visual Studio, you can tap or click the Close button on the right of the title bar in the Visual Studio window</a:t>
            </a:r>
          </a:p>
        </p:txBody>
      </p:sp>
    </p:spTree>
    <p:extLst>
      <p:ext uri="{BB962C8B-B14F-4D97-AF65-F5344CB8AC3E}">
        <p14:creationId xmlns:p14="http://schemas.microsoft.com/office/powerpoint/2010/main" val="960788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Open a Visual Studio Project</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Method 1: Double-tap or double-click the solution file in the folder where it is stored</a:t>
            </a:r>
          </a:p>
          <a:p>
            <a:r>
              <a:rPr lang="en-US" dirty="0"/>
              <a:t>Method 2: With Visual Studio open, tap or click the Open File button on the Standard toolbar, locate the solution file, and open it</a:t>
            </a:r>
          </a:p>
          <a:p>
            <a:r>
              <a:rPr lang="en-US" dirty="0"/>
              <a:t>Method 3: With Visual Studio open, click File on the menu bar and then point to Recent Projects and Solutions on the File menu. Tap or click the name of the project you want to open</a:t>
            </a:r>
          </a:p>
        </p:txBody>
      </p:sp>
    </p:spTree>
    <p:extLst>
      <p:ext uri="{BB962C8B-B14F-4D97-AF65-F5344CB8AC3E}">
        <p14:creationId xmlns:p14="http://schemas.microsoft.com/office/powerpoint/2010/main" val="3007737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Program Development Life Cycle</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Set of phases and steps that developers follow to design, create, and maintain a computer program</a:t>
            </a:r>
          </a:p>
          <a:p>
            <a:pPr lvl="1"/>
            <a:r>
              <a:rPr lang="en-US" dirty="0"/>
              <a:t>Gather and </a:t>
            </a:r>
            <a:r>
              <a:rPr lang="en-US" dirty="0" smtClean="0"/>
              <a:t>analyze </a:t>
            </a:r>
            <a:r>
              <a:rPr lang="en-US" dirty="0"/>
              <a:t>the </a:t>
            </a:r>
            <a:r>
              <a:rPr lang="en-US" dirty="0"/>
              <a:t>p</a:t>
            </a:r>
            <a:r>
              <a:rPr lang="en-US" dirty="0" smtClean="0"/>
              <a:t>rogram requirements</a:t>
            </a:r>
            <a:endParaRPr lang="en-US" dirty="0"/>
          </a:p>
          <a:p>
            <a:pPr lvl="1"/>
            <a:r>
              <a:rPr lang="en-US" dirty="0"/>
              <a:t>D</a:t>
            </a:r>
            <a:r>
              <a:rPr lang="en-US" dirty="0" smtClean="0"/>
              <a:t>esign the user interface</a:t>
            </a:r>
            <a:endParaRPr lang="en-US" dirty="0"/>
          </a:p>
          <a:p>
            <a:pPr lvl="1"/>
            <a:r>
              <a:rPr lang="en-US" dirty="0"/>
              <a:t>Design the </a:t>
            </a:r>
            <a:r>
              <a:rPr lang="en-US" dirty="0" smtClean="0"/>
              <a:t>program processing objects</a:t>
            </a:r>
            <a:endParaRPr lang="en-US" dirty="0"/>
          </a:p>
          <a:p>
            <a:pPr lvl="1"/>
            <a:r>
              <a:rPr lang="en-US" dirty="0"/>
              <a:t>Code the </a:t>
            </a:r>
            <a:r>
              <a:rPr lang="en-US" dirty="0" smtClean="0"/>
              <a:t>program</a:t>
            </a:r>
            <a:endParaRPr lang="en-US" dirty="0"/>
          </a:p>
          <a:p>
            <a:pPr lvl="1"/>
            <a:r>
              <a:rPr lang="en-US" dirty="0"/>
              <a:t>Test the </a:t>
            </a:r>
            <a:r>
              <a:rPr lang="en-US" dirty="0" smtClean="0"/>
              <a:t>program</a:t>
            </a:r>
            <a:endParaRPr lang="en-US" dirty="0"/>
          </a:p>
          <a:p>
            <a:pPr lvl="1"/>
            <a:r>
              <a:rPr lang="en-US" dirty="0"/>
              <a:t>Document the </a:t>
            </a:r>
            <a:r>
              <a:rPr lang="en-US" dirty="0" smtClean="0"/>
              <a:t>program/system</a:t>
            </a:r>
            <a:endParaRPr lang="en-US" dirty="0"/>
          </a:p>
          <a:p>
            <a:pPr lvl="1"/>
            <a:r>
              <a:rPr lang="en-US" dirty="0"/>
              <a:t>Maintain the </a:t>
            </a:r>
            <a:r>
              <a:rPr lang="en-US" dirty="0" smtClean="0"/>
              <a:t>program/system</a:t>
            </a:r>
            <a:endParaRPr lang="en-US" dirty="0"/>
          </a:p>
        </p:txBody>
      </p:sp>
    </p:spTree>
    <p:extLst>
      <p:ext uri="{BB962C8B-B14F-4D97-AF65-F5344CB8AC3E}">
        <p14:creationId xmlns:p14="http://schemas.microsoft.com/office/powerpoint/2010/main" val="3130376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Phase 1: Gather and Analyze the Program </a:t>
            </a:r>
            <a:r>
              <a:rPr lang="en-US" dirty="0" smtClean="0"/>
              <a:t>Requirements (1 of </a:t>
            </a:r>
            <a:r>
              <a:rPr lang="en-US" dirty="0" smtClean="0"/>
              <a:t>7)</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Gather project requirements by interviewing users, reviewing current procedures, and completing other fact-gathering tasks</a:t>
            </a:r>
          </a:p>
          <a:p>
            <a:r>
              <a:rPr lang="en-US" dirty="0"/>
              <a:t>Two types of requirements </a:t>
            </a:r>
            <a:r>
              <a:rPr lang="en-US" dirty="0" smtClean="0"/>
              <a:t>documentation:</a:t>
            </a:r>
            <a:endParaRPr lang="en-US" dirty="0"/>
          </a:p>
          <a:p>
            <a:pPr lvl="1"/>
            <a:r>
              <a:rPr lang="en-US" b="1" dirty="0"/>
              <a:t>Requirements document</a:t>
            </a:r>
          </a:p>
          <a:p>
            <a:pPr lvl="1"/>
            <a:r>
              <a:rPr lang="en-US" b="1" dirty="0"/>
              <a:t>Use Case Definition</a:t>
            </a:r>
          </a:p>
        </p:txBody>
      </p:sp>
    </p:spTree>
    <p:extLst>
      <p:ext uri="{BB962C8B-B14F-4D97-AF65-F5344CB8AC3E}">
        <p14:creationId xmlns:p14="http://schemas.microsoft.com/office/powerpoint/2010/main" val="2305629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Phase 1: Gather and Analyze the Program </a:t>
            </a:r>
            <a:r>
              <a:rPr lang="en-US" dirty="0" smtClean="0"/>
              <a:t>Requirements (2 of </a:t>
            </a:r>
            <a:r>
              <a:rPr lang="en-US" dirty="0" smtClean="0"/>
              <a:t>7)</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pPr marL="0" indent="0">
              <a:buNone/>
            </a:pPr>
            <a:r>
              <a:rPr lang="en-US" b="1" dirty="0" smtClean="0"/>
              <a:t>REQUIREMENTS DOCUMENT</a:t>
            </a:r>
          </a:p>
          <a:p>
            <a:pPr marL="0" indent="0">
              <a:buNone/>
            </a:pPr>
            <a:r>
              <a:rPr lang="en-US" b="1" dirty="0" smtClean="0"/>
              <a:t>Date Submitted: </a:t>
            </a:r>
            <a:r>
              <a:rPr lang="en-US" dirty="0" smtClean="0"/>
              <a:t>January 23, 2019</a:t>
            </a:r>
          </a:p>
          <a:p>
            <a:pPr marL="0" indent="0">
              <a:buNone/>
            </a:pPr>
            <a:r>
              <a:rPr lang="en-US" b="1" dirty="0" smtClean="0"/>
              <a:t>Application Title: </a:t>
            </a:r>
            <a:r>
              <a:rPr lang="en-US" dirty="0" smtClean="0"/>
              <a:t>Latte Selection</a:t>
            </a:r>
          </a:p>
          <a:p>
            <a:pPr marL="1657350" indent="-1657350">
              <a:buNone/>
            </a:pPr>
            <a:r>
              <a:rPr lang="en-US" b="1" dirty="0" smtClean="0"/>
              <a:t>Purpose:</a:t>
            </a:r>
          </a:p>
          <a:p>
            <a:pPr marL="571500" indent="-571500">
              <a:buNone/>
            </a:pPr>
            <a:r>
              <a:rPr lang="en-US" b="1" dirty="0"/>
              <a:t>	</a:t>
            </a:r>
            <a:r>
              <a:rPr lang="en-US" dirty="0" smtClean="0"/>
              <a:t>The Latte Selection Program will allow a user to select a type of latte.</a:t>
            </a:r>
          </a:p>
          <a:p>
            <a:pPr marL="1657350" indent="-1657350">
              <a:buNone/>
            </a:pPr>
            <a:r>
              <a:rPr lang="en-US" b="1" dirty="0" smtClean="0"/>
              <a:t>Program Procedures:</a:t>
            </a:r>
          </a:p>
          <a:p>
            <a:pPr marL="571500" indent="-571500">
              <a:buNone/>
            </a:pPr>
            <a:r>
              <a:rPr lang="en-US" b="1" dirty="0"/>
              <a:t>	</a:t>
            </a:r>
            <a:r>
              <a:rPr lang="en-US" dirty="0" smtClean="0"/>
              <a:t>From a window on the screen, the user should view two different latte types and then make a latte selection.</a:t>
            </a:r>
            <a:endParaRPr lang="en-US" b="1" dirty="0"/>
          </a:p>
        </p:txBody>
      </p:sp>
    </p:spTree>
    <p:extLst>
      <p:ext uri="{BB962C8B-B14F-4D97-AF65-F5344CB8AC3E}">
        <p14:creationId xmlns:p14="http://schemas.microsoft.com/office/powerpoint/2010/main" val="2469435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Phase 1: Gather and Analyze the Program </a:t>
            </a:r>
            <a:r>
              <a:rPr lang="en-US" dirty="0" smtClean="0"/>
              <a:t>Requirements (3 of </a:t>
            </a:r>
            <a:r>
              <a:rPr lang="en-US" dirty="0" smtClean="0"/>
              <a:t>7)</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pPr marL="0" indent="0">
              <a:buNone/>
            </a:pPr>
            <a:r>
              <a:rPr lang="en-US" b="1" dirty="0" smtClean="0"/>
              <a:t>Algorithms, Processing, and Conditions:</a:t>
            </a:r>
          </a:p>
          <a:p>
            <a:pPr marL="571500" indent="-571500">
              <a:buFont typeface="+mj-lt"/>
              <a:buAutoNum type="arabicPeriod"/>
            </a:pPr>
            <a:r>
              <a:rPr lang="en-US" dirty="0" smtClean="0"/>
              <a:t>The user must be able to view choices for a pumpkin spice and mocha latte until the user selects a latte type.</a:t>
            </a:r>
          </a:p>
          <a:p>
            <a:pPr marL="571500" indent="-571500">
              <a:buFont typeface="+mj-lt"/>
              <a:buAutoNum type="arabicPeriod"/>
            </a:pPr>
            <a:r>
              <a:rPr lang="en-US" dirty="0" smtClean="0"/>
              <a:t>When the user chooses a latte type, a picture of the selected type should appear in the window.</a:t>
            </a:r>
          </a:p>
          <a:p>
            <a:pPr marL="571500" indent="-571500">
              <a:buFont typeface="+mj-lt"/>
              <a:buAutoNum type="arabicPeriod"/>
            </a:pPr>
            <a:r>
              <a:rPr lang="en-US" dirty="0" smtClean="0"/>
              <a:t>Only one picture should be displayed at a time, so if a user chooses pumpkin spice latte, only its picture should be displayed. If a user then chooses mocha latte, its picture should be displayed instead of </a:t>
            </a:r>
            <a:r>
              <a:rPr lang="en-US" dirty="0"/>
              <a:t>pumpkin spice </a:t>
            </a:r>
            <a:r>
              <a:rPr lang="en-US" dirty="0" smtClean="0"/>
              <a:t>latte.</a:t>
            </a:r>
          </a:p>
        </p:txBody>
      </p:sp>
    </p:spTree>
    <p:extLst>
      <p:ext uri="{BB962C8B-B14F-4D97-AF65-F5344CB8AC3E}">
        <p14:creationId xmlns:p14="http://schemas.microsoft.com/office/powerpoint/2010/main" val="305475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211161"/>
            <a:ext cx="8839200" cy="855640"/>
          </a:xfrm>
        </p:spPr>
        <p:txBody>
          <a:bodyPr>
            <a:noAutofit/>
          </a:bodyPr>
          <a:lstStyle/>
          <a:p>
            <a:r>
              <a:rPr lang="en-US" altLang="en-US" dirty="0"/>
              <a:t>Introduction </a:t>
            </a:r>
            <a:r>
              <a:rPr lang="en-US" altLang="en-US" dirty="0" smtClean="0"/>
              <a:t>(3 </a:t>
            </a:r>
            <a:r>
              <a:rPr lang="en-US" altLang="en-US" dirty="0"/>
              <a:t>of </a:t>
            </a:r>
            <a:r>
              <a:rPr lang="en-US" altLang="en-US" dirty="0" smtClean="0"/>
              <a:t>5)</a:t>
            </a:r>
            <a:endParaRPr lang="en-US" altLang="en-US" dirty="0"/>
          </a:p>
        </p:txBody>
      </p:sp>
      <p:sp>
        <p:nvSpPr>
          <p:cNvPr id="27650" name="Content Placeholder 3"/>
          <p:cNvSpPr>
            <a:spLocks noGrp="1" noChangeArrowheads="1"/>
          </p:cNvSpPr>
          <p:nvPr>
            <p:ph type="body" sz="half" idx="2"/>
          </p:nvPr>
        </p:nvSpPr>
        <p:spPr>
          <a:xfrm>
            <a:off x="152400" y="1107820"/>
            <a:ext cx="8839200" cy="914958"/>
          </a:xfrm>
        </p:spPr>
        <p:txBody>
          <a:bodyPr>
            <a:noAutofit/>
          </a:bodyPr>
          <a:lstStyle/>
          <a:p>
            <a:pPr marL="627063" lvl="1" indent="-457200">
              <a:buSzPct val="100000"/>
              <a:buFont typeface="Arial" panose="020B0604020202020204" pitchFamily="34" charset="0"/>
              <a:buChar char="•"/>
              <a:tabLst>
                <a:tab pos="107950" algn="l"/>
                <a:tab pos="169863" algn="l"/>
              </a:tabLst>
            </a:pPr>
            <a:r>
              <a:rPr lang="en-US" altLang="en-US" sz="2600" dirty="0">
                <a:solidFill>
                  <a:srgbClr val="080808"/>
                </a:solidFill>
              </a:rPr>
              <a:t>If the user clicks the Pumpkin Spice button, a picture of a pumpkin spice latte is </a:t>
            </a:r>
            <a:r>
              <a:rPr lang="en-US" altLang="en-US" sz="2600" dirty="0" smtClean="0">
                <a:solidFill>
                  <a:srgbClr val="080808"/>
                </a:solidFill>
              </a:rPr>
              <a:t>displayed</a:t>
            </a:r>
            <a:endParaRPr lang="en-US" altLang="en-US" sz="2600" dirty="0">
              <a:solidFill>
                <a:srgbClr val="080808"/>
              </a:solidFill>
            </a:endParaRPr>
          </a:p>
        </p:txBody>
      </p:sp>
      <p:pic>
        <p:nvPicPr>
          <p:cNvPr id="7" name="Picture 2" descr="A screenshot shows a window of Latte Selection application. It has minimize, maximize and close button on the top right corner. At the top center the text Latte Selection is displayed. Below this text, a call out pointing the photo of pumpkins reads as, &quot;Picture of pumpkin spice latte.&quot; Below the photo three buttons are displayed labeled as, &quot;Pumpkin Spices&quot; with a call out that reads, &quot;Pumpkin Spice button selected,&quot; &quot;Select Latte&quot; and &quot;Mocha.&quot; A mouse pointer is placed on Pumpkin Spice button. A text reads &quot;Choose a latte flavor and then click Select Latte button&quot; is shown below three buttons. At the bottom of the window is a button labeled &quot;Exit Window.&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79332"/>
            <a:ext cx="5071110" cy="3740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6440015"/>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Phase 1: Gather and Analyze the Program </a:t>
            </a:r>
            <a:r>
              <a:rPr lang="en-US" dirty="0" smtClean="0"/>
              <a:t>Requirements (4 of </a:t>
            </a:r>
            <a:r>
              <a:rPr lang="en-US" dirty="0" smtClean="0"/>
              <a:t>7)</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pPr marL="571500" indent="-571500">
              <a:buFont typeface="+mj-lt"/>
              <a:buAutoNum type="arabicPeriod" startAt="4"/>
            </a:pPr>
            <a:r>
              <a:rPr lang="en-US" dirty="0" smtClean="0"/>
              <a:t>When the user makes a latte selection, a confirming message should be displayed. In addition, the user should be prevented from identifying a latte flavor after making the latte selection.</a:t>
            </a:r>
          </a:p>
          <a:p>
            <a:pPr marL="571500" indent="-571500">
              <a:buFont typeface="+mj-lt"/>
              <a:buAutoNum type="arabicPeriod" startAt="4"/>
            </a:pPr>
            <a:r>
              <a:rPr lang="en-US" dirty="0" smtClean="0"/>
              <a:t>After the user makes a latte selection, the only allowable action is to exit the window.</a:t>
            </a:r>
          </a:p>
          <a:p>
            <a:pPr marL="0" indent="0">
              <a:buNone/>
            </a:pPr>
            <a:r>
              <a:rPr lang="en-US" b="1" dirty="0" smtClean="0"/>
              <a:t>Notes and Restrictions:</a:t>
            </a:r>
          </a:p>
          <a:p>
            <a:pPr marL="628650" indent="0">
              <a:buNone/>
            </a:pPr>
            <a:r>
              <a:rPr lang="en-US" dirty="0" smtClean="0"/>
              <a:t>The user should be able to make latte selection only after choosing a latte type.</a:t>
            </a:r>
            <a:endParaRPr lang="en-US" dirty="0"/>
          </a:p>
        </p:txBody>
      </p:sp>
    </p:spTree>
    <p:extLst>
      <p:ext uri="{BB962C8B-B14F-4D97-AF65-F5344CB8AC3E}">
        <p14:creationId xmlns:p14="http://schemas.microsoft.com/office/powerpoint/2010/main" val="800880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Phase 1: Gather and Analyze the Program </a:t>
            </a:r>
            <a:r>
              <a:rPr lang="en-US" dirty="0" smtClean="0"/>
              <a:t>Requirements (5 of </a:t>
            </a:r>
            <a:r>
              <a:rPr lang="en-US" dirty="0" smtClean="0"/>
              <a:t>7)</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pPr marL="0" indent="0">
              <a:buNone/>
            </a:pPr>
            <a:r>
              <a:rPr lang="en-US" b="1" dirty="0" smtClean="0"/>
              <a:t>Comments:</a:t>
            </a:r>
          </a:p>
          <a:p>
            <a:pPr marL="628650" indent="0">
              <a:buNone/>
            </a:pPr>
            <a:r>
              <a:rPr lang="en-US" dirty="0" smtClean="0"/>
              <a:t>The pictures shown in the window should be selected from pictures available on the web.</a:t>
            </a:r>
            <a:endParaRPr lang="en-US" dirty="0"/>
          </a:p>
        </p:txBody>
      </p:sp>
    </p:spTree>
    <p:extLst>
      <p:ext uri="{BB962C8B-B14F-4D97-AF65-F5344CB8AC3E}">
        <p14:creationId xmlns:p14="http://schemas.microsoft.com/office/powerpoint/2010/main" val="3840851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Phase 1: Gather and Analyze the Program </a:t>
            </a:r>
            <a:r>
              <a:rPr lang="en-US" dirty="0" smtClean="0"/>
              <a:t>Requirements (6 of </a:t>
            </a:r>
            <a:r>
              <a:rPr lang="en-US" dirty="0" smtClean="0"/>
              <a:t>7)</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A </a:t>
            </a:r>
            <a:r>
              <a:rPr lang="en-US" b="1" dirty="0"/>
              <a:t>use case </a:t>
            </a:r>
            <a:r>
              <a:rPr lang="en-US" dirty="0"/>
              <a:t>is a sequence of actions a user will perform when using the </a:t>
            </a:r>
            <a:r>
              <a:rPr lang="en-US" dirty="0" smtClean="0"/>
              <a:t>program</a:t>
            </a:r>
            <a:endParaRPr lang="en-US" dirty="0"/>
          </a:p>
          <a:p>
            <a:r>
              <a:rPr lang="en-US" dirty="0"/>
              <a:t>The </a:t>
            </a:r>
            <a:r>
              <a:rPr lang="en-US" b="1" dirty="0"/>
              <a:t>Use Case Definition </a:t>
            </a:r>
            <a:r>
              <a:rPr lang="en-US" dirty="0"/>
              <a:t>specifies each of these sequences by describing what the user will do and how the program will </a:t>
            </a:r>
            <a:r>
              <a:rPr lang="en-US" dirty="0" smtClean="0"/>
              <a:t>respond</a:t>
            </a:r>
            <a:endParaRPr lang="en-US" dirty="0"/>
          </a:p>
        </p:txBody>
      </p:sp>
    </p:spTree>
    <p:extLst>
      <p:ext uri="{BB962C8B-B14F-4D97-AF65-F5344CB8AC3E}">
        <p14:creationId xmlns:p14="http://schemas.microsoft.com/office/powerpoint/2010/main" val="4278245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Phase 1: Gather and Analyze the Program </a:t>
            </a:r>
            <a:r>
              <a:rPr lang="en-US" dirty="0" smtClean="0"/>
              <a:t>Requirements </a:t>
            </a:r>
            <a:r>
              <a:rPr lang="en-US" dirty="0" smtClean="0"/>
              <a:t>(</a:t>
            </a:r>
            <a:r>
              <a:rPr lang="en-US" dirty="0" smtClean="0"/>
              <a:t>7 </a:t>
            </a:r>
            <a:r>
              <a:rPr lang="en-US" dirty="0" smtClean="0"/>
              <a:t>of 7)</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fontScale="92500" lnSpcReduction="10000"/>
          </a:bodyPr>
          <a:lstStyle/>
          <a:p>
            <a:pPr marL="0" indent="0">
              <a:buNone/>
            </a:pPr>
            <a:r>
              <a:rPr lang="en-US" dirty="0"/>
              <a:t>Use </a:t>
            </a:r>
            <a:r>
              <a:rPr lang="en-US" dirty="0" smtClean="0"/>
              <a:t>Case </a:t>
            </a:r>
            <a:r>
              <a:rPr lang="en-US" dirty="0"/>
              <a:t>Definition</a:t>
            </a:r>
          </a:p>
          <a:p>
            <a:pPr marL="514350" indent="-514350">
              <a:buFont typeface="+mj-lt"/>
              <a:buAutoNum type="arabicPeriod"/>
            </a:pPr>
            <a:r>
              <a:rPr lang="en-US" dirty="0" smtClean="0"/>
              <a:t>User </a:t>
            </a:r>
            <a:r>
              <a:rPr lang="en-US" dirty="0"/>
              <a:t>clicks Pumpkin Spice or Mocha </a:t>
            </a:r>
            <a:r>
              <a:rPr lang="en-US" dirty="0" smtClean="0"/>
              <a:t>button.</a:t>
            </a:r>
          </a:p>
          <a:p>
            <a:pPr marL="514350" indent="-514350">
              <a:buFont typeface="+mj-lt"/>
              <a:buAutoNum type="arabicPeriod"/>
            </a:pPr>
            <a:r>
              <a:rPr lang="en-US" dirty="0" smtClean="0"/>
              <a:t>Program </a:t>
            </a:r>
            <a:r>
              <a:rPr lang="en-US" dirty="0"/>
              <a:t>displays a picture of the latte chosen by the user and enables the latte </a:t>
            </a:r>
            <a:r>
              <a:rPr lang="en-US" dirty="0" smtClean="0"/>
              <a:t>selection button.</a:t>
            </a:r>
          </a:p>
          <a:p>
            <a:pPr marL="514350" indent="-514350">
              <a:buFont typeface="+mj-lt"/>
              <a:buAutoNum type="arabicPeriod"/>
            </a:pPr>
            <a:r>
              <a:rPr lang="en-US" dirty="0" smtClean="0"/>
              <a:t>User </a:t>
            </a:r>
            <a:r>
              <a:rPr lang="en-US" dirty="0"/>
              <a:t>clicks latte flavor buttons to view the flavors of latte as </a:t>
            </a:r>
            <a:r>
              <a:rPr lang="en-US" dirty="0" smtClean="0"/>
              <a:t>desired.</a:t>
            </a:r>
          </a:p>
          <a:p>
            <a:pPr marL="514350" indent="0">
              <a:buNone/>
            </a:pPr>
            <a:r>
              <a:rPr lang="en-US" dirty="0" smtClean="0"/>
              <a:t>Program </a:t>
            </a:r>
            <a:r>
              <a:rPr lang="en-US" dirty="0"/>
              <a:t>displays the picture of the chosen latte flavor.</a:t>
            </a:r>
          </a:p>
          <a:p>
            <a:pPr marL="514350" indent="-514350">
              <a:buFont typeface="+mj-lt"/>
              <a:buAutoNum type="arabicPeriod" startAt="4"/>
            </a:pPr>
            <a:r>
              <a:rPr lang="en-US" dirty="0" smtClean="0"/>
              <a:t>User </a:t>
            </a:r>
            <a:r>
              <a:rPr lang="en-US" dirty="0"/>
              <a:t>clicks the Select Latte </a:t>
            </a:r>
            <a:r>
              <a:rPr lang="en-US" dirty="0" smtClean="0"/>
              <a:t>button.</a:t>
            </a:r>
          </a:p>
          <a:p>
            <a:pPr marL="514350" indent="-514350">
              <a:buFont typeface="+mj-lt"/>
              <a:buAutoNum type="arabicPeriod" startAt="4"/>
            </a:pPr>
            <a:r>
              <a:rPr lang="en-US" dirty="0" smtClean="0"/>
              <a:t>Program </a:t>
            </a:r>
            <a:r>
              <a:rPr lang="en-US" dirty="0"/>
              <a:t>displays a latte selection confirmation message, and disables both latte </a:t>
            </a:r>
            <a:r>
              <a:rPr lang="en-US" dirty="0" smtClean="0"/>
              <a:t>flavor buttons </a:t>
            </a:r>
            <a:r>
              <a:rPr lang="en-US" dirty="0"/>
              <a:t>and the Select Latte button. The Exit Window button becomes active.</a:t>
            </a:r>
          </a:p>
          <a:p>
            <a:pPr marL="514350" indent="-514350">
              <a:buFont typeface="+mj-lt"/>
              <a:buAutoNum type="arabicPeriod" startAt="4"/>
            </a:pPr>
            <a:r>
              <a:rPr lang="en-US" dirty="0" smtClean="0"/>
              <a:t>User </a:t>
            </a:r>
            <a:r>
              <a:rPr lang="en-US" dirty="0"/>
              <a:t>exits the program by clicking the Exit Window button.</a:t>
            </a:r>
          </a:p>
        </p:txBody>
      </p:sp>
    </p:spTree>
    <p:extLst>
      <p:ext uri="{BB962C8B-B14F-4D97-AF65-F5344CB8AC3E}">
        <p14:creationId xmlns:p14="http://schemas.microsoft.com/office/powerpoint/2010/main" val="2834837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Phase 2: Design the User </a:t>
            </a:r>
            <a:r>
              <a:rPr lang="en-US" dirty="0" smtClean="0"/>
              <a:t>Interface (1 of 3)</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Developers sometimes spend 25 to 40 percent of program design on the user interface</a:t>
            </a:r>
          </a:p>
          <a:p>
            <a:pPr lvl="1"/>
            <a:r>
              <a:rPr lang="en-US" b="1" dirty="0"/>
              <a:t>Presentation layer</a:t>
            </a:r>
          </a:p>
          <a:p>
            <a:r>
              <a:rPr lang="en-US" dirty="0"/>
              <a:t>Use Visual Studio to create the user interface</a:t>
            </a:r>
          </a:p>
          <a:p>
            <a:r>
              <a:rPr lang="en-US" dirty="0"/>
              <a:t>Interface designs are often called </a:t>
            </a:r>
            <a:r>
              <a:rPr lang="en-US" b="1" dirty="0"/>
              <a:t>mock-ups</a:t>
            </a:r>
            <a:endParaRPr lang="en-US" dirty="0"/>
          </a:p>
        </p:txBody>
      </p:sp>
    </p:spTree>
    <p:extLst>
      <p:ext uri="{BB962C8B-B14F-4D97-AF65-F5344CB8AC3E}">
        <p14:creationId xmlns:p14="http://schemas.microsoft.com/office/powerpoint/2010/main" val="2724056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Phase 2: Design the User Interface </a:t>
            </a:r>
            <a:r>
              <a:rPr lang="en-US" dirty="0" smtClean="0"/>
              <a:t>(2 </a:t>
            </a:r>
            <a:r>
              <a:rPr lang="en-US" dirty="0"/>
              <a:t>of 3)</a:t>
            </a:r>
            <a:endParaRPr lang="en-US" altLang="en-US" dirty="0"/>
          </a:p>
        </p:txBody>
      </p:sp>
      <p:sp>
        <p:nvSpPr>
          <p:cNvPr id="27650" name="Content Placeholder 3"/>
          <p:cNvSpPr>
            <a:spLocks noGrp="1" noChangeArrowheads="1"/>
          </p:cNvSpPr>
          <p:nvPr>
            <p:ph idx="1"/>
          </p:nvPr>
        </p:nvSpPr>
        <p:spPr>
          <a:xfrm>
            <a:off x="228600" y="1295400"/>
            <a:ext cx="8763000" cy="4800600"/>
          </a:xfrm>
        </p:spPr>
        <p:txBody>
          <a:bodyPr>
            <a:normAutofit/>
          </a:bodyPr>
          <a:lstStyle/>
          <a:p>
            <a:r>
              <a:rPr lang="en-US" b="1" dirty="0"/>
              <a:t>Principles of User Interface Design</a:t>
            </a:r>
          </a:p>
          <a:p>
            <a:pPr lvl="1"/>
            <a:r>
              <a:rPr lang="en-US" dirty="0"/>
              <a:t>The GUI should be easy to use and follow</a:t>
            </a:r>
          </a:p>
          <a:p>
            <a:pPr lvl="1"/>
            <a:r>
              <a:rPr lang="en-US" dirty="0"/>
              <a:t>Users will not be satisfied with the application if the user interface is not easy to use</a:t>
            </a:r>
          </a:p>
          <a:p>
            <a:pPr lvl="1"/>
            <a:r>
              <a:rPr lang="en-US" dirty="0"/>
              <a:t>Four primary means of interacting with a user interface are the keyboard, a pointing device such as a mouse, a touch interface, and voice input</a:t>
            </a:r>
          </a:p>
          <a:p>
            <a:pPr lvl="1"/>
            <a:r>
              <a:rPr lang="en-US" dirty="0"/>
              <a:t>Use of the interface should feel natural and normal</a:t>
            </a:r>
          </a:p>
          <a:p>
            <a:pPr lvl="1"/>
            <a:r>
              <a:rPr lang="en-US" dirty="0"/>
              <a:t>Provide the most appropriate object for each requirement</a:t>
            </a:r>
          </a:p>
        </p:txBody>
      </p:sp>
    </p:spTree>
    <p:extLst>
      <p:ext uri="{BB962C8B-B14F-4D97-AF65-F5344CB8AC3E}">
        <p14:creationId xmlns:p14="http://schemas.microsoft.com/office/powerpoint/2010/main" val="3142799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Phase 2: Design the User Interface </a:t>
            </a:r>
            <a:r>
              <a:rPr lang="en-US" dirty="0" smtClean="0"/>
              <a:t>(3 </a:t>
            </a:r>
            <a:r>
              <a:rPr lang="en-US" dirty="0"/>
              <a:t>of 3)</a:t>
            </a:r>
            <a:endParaRPr lang="en-US" altLang="en-US" dirty="0"/>
          </a:p>
        </p:txBody>
      </p:sp>
      <p:sp>
        <p:nvSpPr>
          <p:cNvPr id="27650" name="Content Placeholder 3"/>
          <p:cNvSpPr>
            <a:spLocks noGrp="1" noChangeArrowheads="1"/>
          </p:cNvSpPr>
          <p:nvPr>
            <p:ph idx="1"/>
          </p:nvPr>
        </p:nvSpPr>
        <p:spPr>
          <a:xfrm>
            <a:off x="228600" y="1143000"/>
            <a:ext cx="8763000" cy="5029200"/>
          </a:xfrm>
        </p:spPr>
        <p:txBody>
          <a:bodyPr>
            <a:noAutofit/>
          </a:bodyPr>
          <a:lstStyle/>
          <a:p>
            <a:pPr lvl="1"/>
            <a:r>
              <a:rPr lang="en-US" sz="2600" dirty="0"/>
              <a:t>Once an object is used for a particular requirement, then that object should be used for the same requirement throughout the program interface</a:t>
            </a:r>
          </a:p>
          <a:p>
            <a:pPr lvl="1"/>
            <a:r>
              <a:rPr lang="en-US" sz="2600" dirty="0"/>
              <a:t>Objects must be arranged in the sequence in which they are used</a:t>
            </a:r>
          </a:p>
          <a:p>
            <a:pPr lvl="1"/>
            <a:r>
              <a:rPr lang="en-US" sz="2600" dirty="0"/>
              <a:t>The interface should be kept as simple as possible, while containing all required functionality</a:t>
            </a:r>
          </a:p>
          <a:p>
            <a:pPr lvl="1"/>
            <a:r>
              <a:rPr lang="en-US" sz="2600" dirty="0"/>
              <a:t>The user interface should be intuitive</a:t>
            </a:r>
          </a:p>
        </p:txBody>
      </p:sp>
    </p:spTree>
    <p:extLst>
      <p:ext uri="{BB962C8B-B14F-4D97-AF65-F5344CB8AC3E}">
        <p14:creationId xmlns:p14="http://schemas.microsoft.com/office/powerpoint/2010/main" val="4131724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Sample Program — Phase 2: Design the User Interface </a:t>
            </a:r>
            <a:r>
              <a:rPr lang="en-US" dirty="0" smtClean="0"/>
              <a:t>(1 </a:t>
            </a:r>
            <a:r>
              <a:rPr lang="en-US" dirty="0"/>
              <a:t>of 3)</a:t>
            </a:r>
            <a:endParaRPr lang="en-US" altLang="en-US" dirty="0"/>
          </a:p>
        </p:txBody>
      </p:sp>
      <p:sp>
        <p:nvSpPr>
          <p:cNvPr id="27650" name="Content Placeholder 3"/>
          <p:cNvSpPr>
            <a:spLocks noGrp="1" noChangeArrowheads="1"/>
          </p:cNvSpPr>
          <p:nvPr>
            <p:ph idx="1"/>
          </p:nvPr>
        </p:nvSpPr>
        <p:spPr>
          <a:xfrm>
            <a:off x="228600" y="1143000"/>
            <a:ext cx="8763000" cy="5029200"/>
          </a:xfrm>
        </p:spPr>
        <p:txBody>
          <a:bodyPr>
            <a:noAutofit/>
          </a:bodyPr>
          <a:lstStyle/>
          <a:p>
            <a:r>
              <a:rPr lang="en-US" dirty="0"/>
              <a:t>The application will be presented in a window on the screen, so a Windows Forms App using a Windows Form object is the appropriate means for creating the </a:t>
            </a:r>
            <a:r>
              <a:rPr lang="en-US" dirty="0" smtClean="0"/>
              <a:t>program</a:t>
            </a:r>
            <a:endParaRPr lang="en-US" dirty="0"/>
          </a:p>
          <a:p>
            <a:r>
              <a:rPr lang="en-US" dirty="0"/>
              <a:t>The user will review the choices — a pumpkin spice or a mocha latte — and then make a </a:t>
            </a:r>
            <a:r>
              <a:rPr lang="en-US" dirty="0" smtClean="0"/>
              <a:t>selection</a:t>
            </a:r>
            <a:endParaRPr lang="en-US" dirty="0"/>
          </a:p>
          <a:p>
            <a:r>
              <a:rPr lang="en-US" dirty="0"/>
              <a:t>Two pictures must be displayed in the user interface — a pumpkin spice picture and a mocha </a:t>
            </a:r>
            <a:r>
              <a:rPr lang="en-US" dirty="0" smtClean="0"/>
              <a:t>picture</a:t>
            </a:r>
            <a:endParaRPr lang="en-US" dirty="0"/>
          </a:p>
        </p:txBody>
      </p:sp>
    </p:spTree>
    <p:extLst>
      <p:ext uri="{BB962C8B-B14F-4D97-AF65-F5344CB8AC3E}">
        <p14:creationId xmlns:p14="http://schemas.microsoft.com/office/powerpoint/2010/main" val="2903137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Sample Program — Phase 2: Design the User Interface </a:t>
            </a:r>
            <a:r>
              <a:rPr lang="en-US" dirty="0" smtClean="0"/>
              <a:t>(2 </a:t>
            </a:r>
            <a:r>
              <a:rPr lang="en-US" dirty="0"/>
              <a:t>of 3)</a:t>
            </a:r>
            <a:endParaRPr lang="en-US" altLang="en-US" dirty="0"/>
          </a:p>
        </p:txBody>
      </p:sp>
      <p:sp>
        <p:nvSpPr>
          <p:cNvPr id="27650" name="Content Placeholder 3"/>
          <p:cNvSpPr>
            <a:spLocks noGrp="1" noChangeArrowheads="1"/>
          </p:cNvSpPr>
          <p:nvPr>
            <p:ph idx="1"/>
          </p:nvPr>
        </p:nvSpPr>
        <p:spPr>
          <a:xfrm>
            <a:off x="228600" y="1219200"/>
            <a:ext cx="8763000" cy="4876800"/>
          </a:xfrm>
        </p:spPr>
        <p:txBody>
          <a:bodyPr>
            <a:noAutofit/>
          </a:bodyPr>
          <a:lstStyle/>
          <a:p>
            <a:r>
              <a:rPr lang="en-US" dirty="0"/>
              <a:t>When the user makes a latte selection by clicking the Select Latte button, a message must be displayed to confirm the latte </a:t>
            </a:r>
            <a:r>
              <a:rPr lang="en-US" dirty="0" smtClean="0"/>
              <a:t>selection</a:t>
            </a:r>
            <a:endParaRPr lang="en-US" dirty="0"/>
          </a:p>
          <a:p>
            <a:r>
              <a:rPr lang="en-US" dirty="0"/>
              <a:t>After the user makes a latte selection, the only action available to the user is to exit the window, so an Exit Window button is </a:t>
            </a:r>
            <a:r>
              <a:rPr lang="en-US" dirty="0" smtClean="0"/>
              <a:t>required</a:t>
            </a:r>
            <a:endParaRPr lang="en-US" dirty="0"/>
          </a:p>
          <a:p>
            <a:r>
              <a:rPr lang="en-US" dirty="0"/>
              <a:t>Include simple instructions in the window </a:t>
            </a:r>
            <a:r>
              <a:rPr lang="en-US" dirty="0" smtClean="0"/>
              <a:t>so that </a:t>
            </a:r>
            <a:r>
              <a:rPr lang="en-US" dirty="0"/>
              <a:t>the user is not confused while using the </a:t>
            </a:r>
            <a:r>
              <a:rPr lang="en-US" dirty="0" smtClean="0"/>
              <a:t>interface</a:t>
            </a:r>
            <a:endParaRPr lang="en-US" dirty="0"/>
          </a:p>
          <a:p>
            <a:r>
              <a:rPr lang="en-US" dirty="0"/>
              <a:t>T</a:t>
            </a:r>
            <a:r>
              <a:rPr lang="en-US" dirty="0" smtClean="0"/>
              <a:t>he </a:t>
            </a:r>
            <a:r>
              <a:rPr lang="en-US" dirty="0"/>
              <a:t>user interface should include the following</a:t>
            </a:r>
          </a:p>
          <a:p>
            <a:r>
              <a:rPr lang="en-US" dirty="0"/>
              <a:t>items: a Windows Form object that will contain all the other objects, two PictureBox objects to </a:t>
            </a:r>
          </a:p>
        </p:txBody>
      </p:sp>
    </p:spTree>
    <p:extLst>
      <p:ext uri="{BB962C8B-B14F-4D97-AF65-F5344CB8AC3E}">
        <p14:creationId xmlns:p14="http://schemas.microsoft.com/office/powerpoint/2010/main" val="1436881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76200"/>
            <a:ext cx="8839200" cy="1066800"/>
          </a:xfrm>
        </p:spPr>
        <p:txBody>
          <a:bodyPr>
            <a:noAutofit/>
          </a:bodyPr>
          <a:lstStyle/>
          <a:p>
            <a:r>
              <a:rPr lang="en-US" dirty="0"/>
              <a:t>Sample Program — Phase 2: Design the User </a:t>
            </a:r>
            <a:r>
              <a:rPr lang="en-US" dirty="0" smtClean="0"/>
              <a:t>Interface (3 of 3)</a:t>
            </a:r>
            <a:endParaRPr lang="en-US" altLang="en-US" dirty="0"/>
          </a:p>
        </p:txBody>
      </p:sp>
      <p:sp>
        <p:nvSpPr>
          <p:cNvPr id="6" name="Content Placeholder 3"/>
          <p:cNvSpPr txBox="1">
            <a:spLocks noChangeArrowheads="1"/>
          </p:cNvSpPr>
          <p:nvPr/>
        </p:nvSpPr>
        <p:spPr>
          <a:xfrm>
            <a:off x="228600" y="1295400"/>
            <a:ext cx="8763000" cy="914400"/>
          </a:xfrm>
          <a:prstGeom prst="rect">
            <a:avLst/>
          </a:prstGeom>
        </p:spPr>
        <p:txBody>
          <a:bodyPr>
            <a:noAutofit/>
          </a:bodyPr>
          <a:lstStyle>
            <a:lvl1pPr marL="342900" indent="-342900" algn="l" defTabSz="914400" rtl="0" eaLnBrk="1" latinLnBrk="0" hangingPunct="1">
              <a:spcBef>
                <a:spcPct val="20000"/>
              </a:spcBef>
              <a:buClr>
                <a:srgbClr val="000091"/>
              </a:buClr>
              <a:buFont typeface="Arial" pitchFamily="34" charset="0"/>
              <a:buChar char="•"/>
              <a:defRPr lang="en-US" sz="28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000091"/>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000091"/>
              </a:buClr>
              <a:buFont typeface="Wingdings" pitchFamily="2" charset="2"/>
              <a:buChar char="§"/>
              <a:defRPr lang="en-US" sz="20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000091"/>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000091"/>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dirty="0"/>
              <a:t>contain pictures of pumpkin spice and mocha lattes, four Button objects, and three Label objects</a:t>
            </a:r>
            <a:r>
              <a:rPr lang="en-US" sz="2600" dirty="0" smtClean="0"/>
              <a:t>.</a:t>
            </a:r>
            <a:endParaRPr lang="en-US" sz="2600" dirty="0"/>
          </a:p>
        </p:txBody>
      </p:sp>
      <p:pic>
        <p:nvPicPr>
          <p:cNvPr id="7" name="Picture 2" descr="A screenshot of a window of Latte Selection contains two square boxes and four buttons with the text that reads, &quot;Pumpkin Spice, Select Latte, Mocha and Exit Window&quot; respectively. Between the buttons and “Exit Window” the text reads, “Choose a latte flavor and then click Select Latte button. Enjoy your latte sel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363" y="2326602"/>
            <a:ext cx="4287172" cy="376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8562967"/>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211161"/>
            <a:ext cx="8839200" cy="855640"/>
          </a:xfrm>
        </p:spPr>
        <p:txBody>
          <a:bodyPr>
            <a:noAutofit/>
          </a:bodyPr>
          <a:lstStyle/>
          <a:p>
            <a:r>
              <a:rPr lang="en-US" altLang="en-US" dirty="0"/>
              <a:t>Introduction </a:t>
            </a:r>
            <a:r>
              <a:rPr lang="en-US" altLang="en-US" dirty="0" smtClean="0"/>
              <a:t>(4 </a:t>
            </a:r>
            <a:r>
              <a:rPr lang="en-US" altLang="en-US" dirty="0"/>
              <a:t>of </a:t>
            </a:r>
            <a:r>
              <a:rPr lang="en-US" altLang="en-US" dirty="0" smtClean="0"/>
              <a:t>5)</a:t>
            </a:r>
            <a:endParaRPr lang="en-US" altLang="en-US" dirty="0"/>
          </a:p>
        </p:txBody>
      </p:sp>
      <p:sp>
        <p:nvSpPr>
          <p:cNvPr id="27650" name="Content Placeholder 3"/>
          <p:cNvSpPr>
            <a:spLocks noGrp="1" noChangeArrowheads="1"/>
          </p:cNvSpPr>
          <p:nvPr>
            <p:ph type="body" sz="half" idx="2"/>
          </p:nvPr>
        </p:nvSpPr>
        <p:spPr>
          <a:xfrm>
            <a:off x="152400" y="1107820"/>
            <a:ext cx="8839200" cy="914958"/>
          </a:xfrm>
        </p:spPr>
        <p:txBody>
          <a:bodyPr>
            <a:noAutofit/>
          </a:bodyPr>
          <a:lstStyle/>
          <a:p>
            <a:pPr marL="627063" lvl="1" indent="-457200">
              <a:buSzPct val="100000"/>
              <a:buFont typeface="Arial" panose="020B0604020202020204" pitchFamily="34" charset="0"/>
              <a:buChar char="•"/>
              <a:tabLst>
                <a:tab pos="107950" algn="l"/>
                <a:tab pos="169863" algn="l"/>
              </a:tabLst>
            </a:pPr>
            <a:r>
              <a:rPr lang="en-US" altLang="en-US" sz="2600" dirty="0">
                <a:solidFill>
                  <a:srgbClr val="080808"/>
                </a:solidFill>
              </a:rPr>
              <a:t>If the user clicks the Mocha button, a picture of a mocha latte is </a:t>
            </a:r>
            <a:r>
              <a:rPr lang="en-US" altLang="en-US" sz="2600" dirty="0" smtClean="0">
                <a:solidFill>
                  <a:srgbClr val="080808"/>
                </a:solidFill>
              </a:rPr>
              <a:t>displayed</a:t>
            </a:r>
            <a:endParaRPr lang="en-US" altLang="en-US" sz="2600" dirty="0">
              <a:solidFill>
                <a:srgbClr val="080808"/>
              </a:solidFill>
            </a:endParaRPr>
          </a:p>
        </p:txBody>
      </p:sp>
      <p:pic>
        <p:nvPicPr>
          <p:cNvPr id="5" name="Picture 2" descr="A screenshot shows a window of Latte Selection application. It has minimize, maximize and close button on the top right corner. At the top center, the text Latte Selection is displayed. A photo of mocha latte is shown below the text with a call out that reads, &quot;Picture of mocha latte.&quot; Below the photo three buttons are displayed labeled as, &quot;Pumpkin Spices, Select Latte, and Mocha&quot; with a call out that reads, &quot;Mocha button selected.&quot; A mouse pointer indicates the Mocha button. A text reads &quot;Choose a latte flavor and then click Select Latte button.&quot; At the bottom is a button labelled &quot;Exit Window.&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154364"/>
            <a:ext cx="5128737" cy="394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79891"/>
      </p:ext>
    </p:extLst>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Summary</a:t>
            </a:r>
            <a:endParaRPr lang="en-US" altLang="en-US" dirty="0"/>
          </a:p>
        </p:txBody>
      </p:sp>
      <p:sp>
        <p:nvSpPr>
          <p:cNvPr id="27650" name="Content Placeholder 3"/>
          <p:cNvSpPr>
            <a:spLocks noGrp="1" noChangeArrowheads="1"/>
          </p:cNvSpPr>
          <p:nvPr>
            <p:ph idx="1"/>
          </p:nvPr>
        </p:nvSpPr>
        <p:spPr>
          <a:xfrm>
            <a:off x="228600" y="1219200"/>
            <a:ext cx="8763000" cy="4953000"/>
          </a:xfrm>
        </p:spPr>
        <p:txBody>
          <a:bodyPr>
            <a:normAutofit/>
          </a:bodyPr>
          <a:lstStyle/>
          <a:p>
            <a:r>
              <a:rPr lang="en-US" dirty="0"/>
              <a:t>Completed the steps to create the GUI mock-up for the Latte Selection </a:t>
            </a:r>
            <a:r>
              <a:rPr lang="en-US" dirty="0" smtClean="0"/>
              <a:t>program </a:t>
            </a:r>
            <a:endParaRPr lang="en-US" dirty="0"/>
          </a:p>
          <a:p>
            <a:r>
              <a:rPr lang="en-US" dirty="0"/>
              <a:t>Many of the required steps are somewhat repetitive; the same technique is used repeatedly to accomplish similar </a:t>
            </a:r>
            <a:r>
              <a:rPr lang="en-US" dirty="0" smtClean="0"/>
              <a:t>tasks</a:t>
            </a:r>
            <a:endParaRPr lang="en-US" dirty="0"/>
          </a:p>
          <a:p>
            <a:r>
              <a:rPr lang="en-US" dirty="0"/>
              <a:t>When you master these techniques and other principles of user interface design, you will be able to design user interfaces for a variety of </a:t>
            </a:r>
            <a:r>
              <a:rPr lang="en-US" dirty="0" smtClean="0"/>
              <a:t>programs</a:t>
            </a:r>
            <a:endParaRPr lang="en-US" dirty="0"/>
          </a:p>
        </p:txBody>
      </p:sp>
    </p:spTree>
    <p:extLst>
      <p:ext uri="{BB962C8B-B14F-4D97-AF65-F5344CB8AC3E}">
        <p14:creationId xmlns:p14="http://schemas.microsoft.com/office/powerpoint/2010/main" val="796334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a:xfrm>
            <a:off x="152400" y="211161"/>
            <a:ext cx="8839200" cy="855640"/>
          </a:xfrm>
        </p:spPr>
        <p:txBody>
          <a:bodyPr>
            <a:noAutofit/>
          </a:bodyPr>
          <a:lstStyle/>
          <a:p>
            <a:r>
              <a:rPr lang="en-US" altLang="en-US" dirty="0"/>
              <a:t>Introduction </a:t>
            </a:r>
            <a:r>
              <a:rPr lang="en-US" altLang="en-US" dirty="0" smtClean="0"/>
              <a:t>(5 </a:t>
            </a:r>
            <a:r>
              <a:rPr lang="en-US" altLang="en-US" dirty="0"/>
              <a:t>of </a:t>
            </a:r>
            <a:r>
              <a:rPr lang="en-US" altLang="en-US" dirty="0" smtClean="0"/>
              <a:t>5)</a:t>
            </a:r>
            <a:endParaRPr lang="en-US" altLang="en-US" dirty="0"/>
          </a:p>
        </p:txBody>
      </p:sp>
      <p:sp>
        <p:nvSpPr>
          <p:cNvPr id="27650" name="Content Placeholder 3"/>
          <p:cNvSpPr>
            <a:spLocks noGrp="1" noChangeArrowheads="1"/>
          </p:cNvSpPr>
          <p:nvPr>
            <p:ph type="body" sz="half" idx="2"/>
          </p:nvPr>
        </p:nvSpPr>
        <p:spPr>
          <a:xfrm>
            <a:off x="152400" y="1107820"/>
            <a:ext cx="8839200" cy="1406780"/>
          </a:xfrm>
        </p:spPr>
        <p:txBody>
          <a:bodyPr>
            <a:noAutofit/>
          </a:bodyPr>
          <a:lstStyle/>
          <a:p>
            <a:pPr marL="627063" lvl="1" indent="-457200">
              <a:buSzPct val="100000"/>
              <a:buFont typeface="Arial" panose="020B0604020202020204" pitchFamily="34" charset="0"/>
              <a:buChar char="•"/>
              <a:tabLst>
                <a:tab pos="107950" algn="l"/>
                <a:tab pos="169863" algn="l"/>
              </a:tabLst>
            </a:pPr>
            <a:r>
              <a:rPr lang="en-US" altLang="en-US" sz="2600" dirty="0">
                <a:solidFill>
                  <a:srgbClr val="080808"/>
                </a:solidFill>
              </a:rPr>
              <a:t>After choosing a latte flavor, the user can click the Select Latte button and the program informs the user that a flavored latte has been </a:t>
            </a:r>
            <a:r>
              <a:rPr lang="en-US" altLang="en-US" sz="2600" dirty="0" smtClean="0">
                <a:solidFill>
                  <a:srgbClr val="080808"/>
                </a:solidFill>
              </a:rPr>
              <a:t>selected</a:t>
            </a:r>
            <a:endParaRPr lang="en-US" altLang="en-US" sz="2600" dirty="0">
              <a:solidFill>
                <a:srgbClr val="080808"/>
              </a:solidFill>
            </a:endParaRPr>
          </a:p>
        </p:txBody>
      </p:sp>
      <p:pic>
        <p:nvPicPr>
          <p:cNvPr id="6" name="Picture 2" descr="A screenshot shows a window of Latte Selection application. It has minimize, maximize and close button on the top right corner. At the top center the text Latte Selection is displayed and a photo of mocha latte is shown below. Below the photo three buttons such as, &quot;Pumpkin Spices, Select Latte, and Mocha&quot; are shown. A call out from the second button reads, &quot;Select Latte button selected.&quot; A pointer is placed on Select Latte button. The text below these buttons reads &quot;Enjoy your latte selection&quot; with a call out that reads, &quot;Confirmation message appears after latte flavor selected.&quot; At the bottom of the window a button labeled as, &quot;Exit Window&quot; with a call out that reads, &quot;Exit Window button&quot; is sh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2590800"/>
            <a:ext cx="63627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851915"/>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
          <p:cNvSpPr>
            <a:spLocks noGrp="1" noChangeArrowheads="1"/>
          </p:cNvSpPr>
          <p:nvPr>
            <p:ph type="title"/>
          </p:nvPr>
        </p:nvSpPr>
        <p:spPr/>
        <p:txBody>
          <a:bodyPr>
            <a:noAutofit/>
          </a:bodyPr>
          <a:lstStyle/>
          <a:p>
            <a:r>
              <a:rPr lang="en-US" dirty="0"/>
              <a:t>Using Visual Studio 2017</a:t>
            </a:r>
            <a:endParaRPr lang="en-US" altLang="en-US" dirty="0"/>
          </a:p>
        </p:txBody>
      </p:sp>
      <p:sp>
        <p:nvSpPr>
          <p:cNvPr id="27650" name="Content Placeholder 3"/>
          <p:cNvSpPr>
            <a:spLocks noGrp="1" noChangeArrowheads="1"/>
          </p:cNvSpPr>
          <p:nvPr>
            <p:ph idx="1"/>
          </p:nvPr>
        </p:nvSpPr>
        <p:spPr/>
        <p:txBody>
          <a:bodyPr>
            <a:normAutofit/>
          </a:bodyPr>
          <a:lstStyle/>
          <a:p>
            <a:r>
              <a:rPr lang="en-US" dirty="0"/>
              <a:t>When designing an event-driven program that uses a graphical user interface (GUI), such as the program in this chapter, one of the first steps after defining the purpose for the program is to design the user interface </a:t>
            </a:r>
            <a:r>
              <a:rPr lang="en-US" dirty="0" smtClean="0"/>
              <a:t>itself</a:t>
            </a:r>
            <a:endParaRPr lang="en-US" dirty="0"/>
          </a:p>
          <a:p>
            <a:r>
              <a:rPr lang="en-US" dirty="0"/>
              <a:t>Before beginning to design the user interface, however, the developer should know how to use Visual Studio and Visual Basic </a:t>
            </a:r>
            <a:r>
              <a:rPr lang="en-US" b="1" dirty="0"/>
              <a:t>rapid application development </a:t>
            </a:r>
            <a:r>
              <a:rPr lang="en-US" dirty="0"/>
              <a:t>(</a:t>
            </a:r>
            <a:r>
              <a:rPr lang="en-US" b="1" dirty="0"/>
              <a:t>RAD</a:t>
            </a:r>
            <a:r>
              <a:rPr lang="en-US" dirty="0"/>
              <a:t>) tools in the design </a:t>
            </a:r>
            <a:r>
              <a:rPr lang="en-US" dirty="0" smtClean="0"/>
              <a:t>process</a:t>
            </a:r>
            <a:endParaRPr lang="en-US" dirty="0"/>
          </a:p>
        </p:txBody>
      </p:sp>
    </p:spTree>
    <p:extLst>
      <p:ext uri="{BB962C8B-B14F-4D97-AF65-F5344CB8AC3E}">
        <p14:creationId xmlns:p14="http://schemas.microsoft.com/office/powerpoint/2010/main" val="3908019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19835</TotalTime>
  <Words>3437</Words>
  <Application>Microsoft Office PowerPoint</Application>
  <PresentationFormat>On-screen Show (4:3)</PresentationFormat>
  <Paragraphs>292</Paragraphs>
  <Slides>70</Slides>
  <Notes>70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Sample</vt:lpstr>
      <vt:lpstr>Microsoft Visual Basic 2017  for Windows®, Web, and Database Applications</vt:lpstr>
      <vt:lpstr>Objectives (1 of 2)</vt:lpstr>
      <vt:lpstr>Objectives (2 of 2)</vt:lpstr>
      <vt:lpstr>Introduction (1 of 5)</vt:lpstr>
      <vt:lpstr>Introduction (2 of 5)</vt:lpstr>
      <vt:lpstr>Introduction (3 of 5)</vt:lpstr>
      <vt:lpstr>Introduction (4 of 5)</vt:lpstr>
      <vt:lpstr>Introduction (5 of 5)</vt:lpstr>
      <vt:lpstr>Using Visual Studio 2017</vt:lpstr>
      <vt:lpstr>Create a New Visual Basic 2017 Windows Desktop Project (1 of 4)</vt:lpstr>
      <vt:lpstr>Create a New Visual Basic 2017 Windows Desktop Project (2 of 4)</vt:lpstr>
      <vt:lpstr>Create a New Visual Basic 2017 Windows Desktop Project (3 of 4)</vt:lpstr>
      <vt:lpstr>Create a New Visual Basic 2017 Windows Desktop Project (4 of 4)</vt:lpstr>
      <vt:lpstr>Display the Toolbox</vt:lpstr>
      <vt:lpstr>Permanently Display the Toolbox</vt:lpstr>
      <vt:lpstr>View Object Properties (1 of 2)</vt:lpstr>
      <vt:lpstr>View Object Properties (2 of 2)</vt:lpstr>
      <vt:lpstr>Name the Windows Form Object (1 of 2)</vt:lpstr>
      <vt:lpstr>Name the Windows Form Object (2 of 2)</vt:lpstr>
      <vt:lpstr>Set the Title Bar Text in a Windows Form Object (1 of 2)</vt:lpstr>
      <vt:lpstr>Set the Title Bar Text in a Windows Form Object (2 of 2)</vt:lpstr>
      <vt:lpstr>Resize a Form</vt:lpstr>
      <vt:lpstr>Add a Label Object (1 of 2)</vt:lpstr>
      <vt:lpstr>Add a Label Object (2 of 2)</vt:lpstr>
      <vt:lpstr> Name the Label Object (1 of 2)</vt:lpstr>
      <vt:lpstr> Name the Label Object (2 of 2)</vt:lpstr>
      <vt:lpstr>Change the Text in a Label Object (1 of 2)</vt:lpstr>
      <vt:lpstr>Change the Text in a Label Object (2 of 2)</vt:lpstr>
      <vt:lpstr>Enter Multiple Lines of Text in a Label Object</vt:lpstr>
      <vt:lpstr>Change the Label Font, Font Style, and Font Size (1 of 2)</vt:lpstr>
      <vt:lpstr>Change the Label Font, Font Style, and Font Size (2 of 2)</vt:lpstr>
      <vt:lpstr>Center a Label Object in the Windows Form Object (1 of 2)</vt:lpstr>
      <vt:lpstr>Center a Label Object in the Windows Form Object (2 of 2)</vt:lpstr>
      <vt:lpstr>Delete GUI Objects</vt:lpstr>
      <vt:lpstr>Use the Undo Button on the Standard Toolbar</vt:lpstr>
      <vt:lpstr>Add a PictureBox Object (1 of 2)</vt:lpstr>
      <vt:lpstr>Add a PictureBox Object (2 of 2)</vt:lpstr>
      <vt:lpstr>Name a PictureBox Object</vt:lpstr>
      <vt:lpstr>Resize a PictureBox Object</vt:lpstr>
      <vt:lpstr>Add a Second PictureBox Object</vt:lpstr>
      <vt:lpstr>Make Objects the Same Size (1 of 2)</vt:lpstr>
      <vt:lpstr>Make Objects the Same Size (2 of 2)</vt:lpstr>
      <vt:lpstr>Align the PictureBox Objects</vt:lpstr>
      <vt:lpstr>Center Multiple Objects Horizontally in the Window</vt:lpstr>
      <vt:lpstr>Add a Button Object (1 of 2)</vt:lpstr>
      <vt:lpstr>Add a Button Object (2 of 2)</vt:lpstr>
      <vt:lpstr>Name and Set Text for a Button Object </vt:lpstr>
      <vt:lpstr>Change a Button Object’s Size</vt:lpstr>
      <vt:lpstr>Add and Align a Second Button (1 of 2)</vt:lpstr>
      <vt:lpstr>Add and Align a Second Button (2 of 2)</vt:lpstr>
      <vt:lpstr>Aligning Objects Vertically (1 of 2)</vt:lpstr>
      <vt:lpstr>Aligning Objects Vertically (2 of 2)</vt:lpstr>
      <vt:lpstr>Saving, Closing, and Opening a Visual Basic Project</vt:lpstr>
      <vt:lpstr>Close Visual Studio 2017</vt:lpstr>
      <vt:lpstr>Open a Visual Studio Project</vt:lpstr>
      <vt:lpstr>Program Development Life Cycle</vt:lpstr>
      <vt:lpstr>Phase 1: Gather and Analyze the Program Requirements (1 of 7)</vt:lpstr>
      <vt:lpstr>Phase 1: Gather and Analyze the Program Requirements (2 of 7)</vt:lpstr>
      <vt:lpstr>Phase 1: Gather and Analyze the Program Requirements (3 of 7)</vt:lpstr>
      <vt:lpstr>Phase 1: Gather and Analyze the Program Requirements (4 of 7)</vt:lpstr>
      <vt:lpstr>Phase 1: Gather and Analyze the Program Requirements (5 of 7)</vt:lpstr>
      <vt:lpstr>Phase 1: Gather and Analyze the Program Requirements (6 of 7)</vt:lpstr>
      <vt:lpstr>Phase 1: Gather and Analyze the Program Requirements (7 of 7)</vt:lpstr>
      <vt:lpstr>Phase 2: Design the User Interface (1 of 3)</vt:lpstr>
      <vt:lpstr>Phase 2: Design the User Interface (2 of 3)</vt:lpstr>
      <vt:lpstr>Phase 2: Design the User Interface (3 of 3)</vt:lpstr>
      <vt:lpstr>Sample Program — Phase 2: Design the User Interface (1 of 3)</vt:lpstr>
      <vt:lpstr>Sample Program — Phase 2: Design the User Interface (2 of 3)</vt:lpstr>
      <vt:lpstr>Sample Program — Phase 2: Design the User Interface (3 of 3)</vt:lpstr>
      <vt:lpstr>Summary</vt:lpstr>
    </vt:vector>
  </TitlesOfParts>
  <Company>Cengage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Program and Graphical User Interface Design</dc:title>
  <dc:creator>Hoisington</dc:creator>
  <cp:lastModifiedBy>CD</cp:lastModifiedBy>
  <cp:revision>196</cp:revision>
  <dcterms:created xsi:type="dcterms:W3CDTF">2015-10-15T14:46:28Z</dcterms:created>
  <dcterms:modified xsi:type="dcterms:W3CDTF">2017-06-30T13:19:37Z</dcterms:modified>
</cp:coreProperties>
</file>