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42"/>
  </p:notesMasterIdLst>
  <p:sldIdLst>
    <p:sldId id="295" r:id="rId2"/>
    <p:sldId id="258" r:id="rId3"/>
    <p:sldId id="311" r:id="rId4"/>
    <p:sldId id="312" r:id="rId5"/>
    <p:sldId id="313" r:id="rId6"/>
    <p:sldId id="314" r:id="rId7"/>
    <p:sldId id="315" r:id="rId8"/>
    <p:sldId id="316" r:id="rId9"/>
    <p:sldId id="317" r:id="rId10"/>
    <p:sldId id="319" r:id="rId11"/>
    <p:sldId id="318" r:id="rId12"/>
    <p:sldId id="320" r:id="rId13"/>
    <p:sldId id="321" r:id="rId14"/>
    <p:sldId id="322" r:id="rId15"/>
    <p:sldId id="324" r:id="rId16"/>
    <p:sldId id="323"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9" r:id="rId31"/>
    <p:sldId id="338" r:id="rId32"/>
    <p:sldId id="340" r:id="rId33"/>
    <p:sldId id="341" r:id="rId34"/>
    <p:sldId id="342" r:id="rId35"/>
    <p:sldId id="343" r:id="rId36"/>
    <p:sldId id="344" r:id="rId37"/>
    <p:sldId id="345" r:id="rId38"/>
    <p:sldId id="346" r:id="rId39"/>
    <p:sldId id="347" r:id="rId40"/>
    <p:sldId id="348" r:id="rId41"/>
  </p:sldIdLst>
  <p:sldSz cx="9144000" cy="6858000" type="screen4x3"/>
  <p:notesSz cx="6858000" cy="9144000"/>
  <p:defaultTextStyle>
    <a:defPPr>
      <a:defRPr lang="en-US"/>
    </a:defPPr>
    <a:lvl1pPr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305B"/>
    <a:srgbClr val="000091"/>
    <a:srgbClr val="376794"/>
    <a:srgbClr val="194F97"/>
    <a:srgbClr val="006B99"/>
    <a:srgbClr val="E7B945"/>
    <a:srgbClr val="F5E3B1"/>
    <a:srgbClr val="F0EEC6"/>
    <a:srgbClr val="DBD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0651" autoAdjust="0"/>
  </p:normalViewPr>
  <p:slideViewPr>
    <p:cSldViewPr>
      <p:cViewPr>
        <p:scale>
          <a:sx n="75" d="100"/>
          <a:sy n="75" d="100"/>
        </p:scale>
        <p:origin x="-1242" y="-594"/>
      </p:cViewPr>
      <p:guideLst>
        <p:guide orient="horz" pos="2160"/>
        <p:guide pos="2880"/>
      </p:guideLst>
    </p:cSldViewPr>
  </p:slideViewPr>
  <p:outlineViewPr>
    <p:cViewPr>
      <p:scale>
        <a:sx n="33" d="100"/>
        <a:sy n="33" d="100"/>
      </p:scale>
      <p:origin x="0" y="19026"/>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67" d="100"/>
          <a:sy n="67" d="100"/>
        </p:scale>
        <p:origin x="-274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cs typeface="+mn-cs"/>
              </a:defRPr>
            </a:lvl1pPr>
          </a:lstStyle>
          <a:p>
            <a:pPr>
              <a:defRPr/>
            </a:pPr>
            <a:endParaRPr lang="en-US" dirty="0"/>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cs typeface="+mn-cs"/>
              </a:defRPr>
            </a:lvl1pPr>
          </a:lstStyle>
          <a:p>
            <a:pPr>
              <a:defRPr/>
            </a:pPr>
            <a:endParaRPr lang="en-US" dirty="0"/>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829EAEEF-EA87-45A5-AB17-DF2F4D00AFC7}" type="slidenum">
              <a:rPr lang="en-US" altLang="en-US"/>
              <a:pPr/>
              <a:t>‹#›</a:t>
            </a:fld>
            <a:endParaRPr lang="en-US" altLang="en-US" dirty="0"/>
          </a:p>
        </p:txBody>
      </p:sp>
    </p:spTree>
    <p:extLst>
      <p:ext uri="{BB962C8B-B14F-4D97-AF65-F5344CB8AC3E}">
        <p14:creationId xmlns:p14="http://schemas.microsoft.com/office/powerpoint/2010/main" val="1676854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19005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600662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549158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93965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994946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954999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256116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7245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12624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21897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7446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69344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3" name="Rectangle 12"/>
          <p:cNvSpPr/>
          <p:nvPr/>
        </p:nvSpPr>
        <p:spPr bwMode="white">
          <a:xfrm>
            <a:off x="-7938" y="6248400"/>
            <a:ext cx="9161464" cy="62987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6"/>
          </p:nvPr>
        </p:nvSpPr>
        <p:spPr>
          <a:xfrm>
            <a:off x="1600200" y="6285230"/>
            <a:ext cx="7543800" cy="572770"/>
          </a:xfrm>
          <a:solidFill>
            <a:srgbClr val="59305B"/>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96184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461963" indent="-461963">
              <a:buClr>
                <a:srgbClr val="59305B"/>
              </a:buClr>
              <a:buSzPct val="100000"/>
              <a:defRPr sz="2600"/>
            </a:lvl1pPr>
            <a:lvl2pPr marL="914400" indent="-457200">
              <a:buClr>
                <a:srgbClr val="59305B"/>
              </a:buClr>
              <a:defRPr/>
            </a:lvl2pPr>
            <a:lvl3pPr marL="1376363" indent="-461963">
              <a:buClr>
                <a:srgbClr val="59305B"/>
              </a:buClr>
              <a:buFont typeface="Wingdings" pitchFamily="2" charset="2"/>
              <a:buChar char="§"/>
              <a:defRPr/>
            </a:lvl3pPr>
            <a:lvl4pPr marL="1600200" indent="-228600">
              <a:buClr>
                <a:srgbClr val="59305B"/>
              </a:buClr>
              <a:buFont typeface="Courier New" pitchFamily="49" charset="0"/>
              <a:buChar char="o"/>
              <a:defRPr/>
            </a:lvl4pPr>
            <a:lvl5pPr>
              <a:buClr>
                <a:srgbClr val="59305B"/>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847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sz="quarter" idx="10"/>
          </p:nvPr>
        </p:nvSpPr>
        <p:spPr>
          <a:xfrm>
            <a:off x="1143000" y="1752600"/>
            <a:ext cx="6997700" cy="3429000"/>
          </a:xfrm>
        </p:spPr>
        <p:txBody>
          <a:bodyPr/>
          <a:lstStyle>
            <a:lvl1pPr>
              <a:buClr>
                <a:srgbClr val="000091"/>
              </a:buClr>
              <a:defRPr/>
            </a:lvl1pPr>
          </a:lstStyle>
          <a:p>
            <a:r>
              <a:rPr lang="en-US" dirty="0" smtClean="0"/>
              <a:t>Click icon to add picture</a:t>
            </a:r>
            <a:endParaRPr lang="en-US"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p:nvSpPr>
        <p:spPr bwMode="white">
          <a:xfrm>
            <a:off x="-7937" y="6248400"/>
            <a:ext cx="9151937" cy="617539"/>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6345959"/>
            <a:ext cx="1316182" cy="435841"/>
          </a:xfrm>
          <a:prstGeom prst="rect">
            <a:avLst/>
          </a:prstGeom>
          <a:solidFill>
            <a:srgbClr val="59305B"/>
          </a:solidFill>
          <a:ln>
            <a:noFill/>
          </a:ln>
          <a:extLst/>
        </p:spPr>
      </p:pic>
      <p:sp>
        <p:nvSpPr>
          <p:cNvPr id="8" name="Copyright" descr="Pearson: Copyright 2015, 2012, 2009"/>
          <p:cNvSpPr txBox="1">
            <a:spLocks noChangeArrowheads="1"/>
          </p:cNvSpPr>
          <p:nvPr/>
        </p:nvSpPr>
        <p:spPr bwMode="auto">
          <a:xfrm>
            <a:off x="1524000" y="6398426"/>
            <a:ext cx="7012763" cy="347987"/>
          </a:xfrm>
          <a:prstGeom prst="rect">
            <a:avLst/>
          </a:prstGeom>
          <a:solidFill>
            <a:srgbClr val="59305B"/>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buNone/>
            </a:pPr>
            <a:r>
              <a:rPr lang="en-US" sz="1200" dirty="0" smtClean="0">
                <a:solidFill>
                  <a:schemeClr val="bg1"/>
                </a:solidFill>
              </a:rPr>
              <a:t>Copyright © 2016 Cengage Learning®. May not be scanned, copied or duplicated, or posted to a publicly accessible website, in whole or in part. </a:t>
            </a:r>
            <a:endParaRPr lang="en-US" sz="1200" dirty="0">
              <a:solidFill>
                <a:schemeClr val="bg1"/>
              </a:solidFill>
            </a:endParaRPr>
          </a:p>
        </p:txBody>
      </p:sp>
    </p:spTree>
    <p:extLst>
      <p:ext uri="{BB962C8B-B14F-4D97-AF65-F5344CB8AC3E}">
        <p14:creationId xmlns:p14="http://schemas.microsoft.com/office/powerpoint/2010/main" val="833243277"/>
      </p:ext>
    </p:extLst>
  </p:cSld>
  <p:clrMapOvr>
    <a:masterClrMapping/>
  </p:clrMapOvr>
  <p:transition spd="slow"/>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pyright" descr="Pearson: Copyright 2015, 2012, 2009"/>
          <p:cNvSpPr txBox="1">
            <a:spLocks noChangeArrowheads="1"/>
          </p:cNvSpPr>
          <p:nvPr/>
        </p:nvSpPr>
        <p:spPr bwMode="auto">
          <a:xfrm>
            <a:off x="1524000" y="6398426"/>
            <a:ext cx="7012763" cy="347987"/>
          </a:xfrm>
          <a:prstGeom prst="rect">
            <a:avLst/>
          </a:prstGeom>
          <a:solidFill>
            <a:srgbClr val="59305B"/>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buNone/>
            </a:pPr>
            <a:r>
              <a:rPr lang="en-US" sz="1200" dirty="0" smtClean="0">
                <a:solidFill>
                  <a:schemeClr val="bg1"/>
                </a:solidFill>
              </a:rPr>
              <a:t>Copyright</a:t>
            </a:r>
            <a:r>
              <a:rPr lang="en-US" sz="1200" baseline="0" dirty="0" smtClean="0">
                <a:solidFill>
                  <a:schemeClr val="bg1"/>
                </a:solidFill>
              </a:rPr>
              <a:t> </a:t>
            </a:r>
            <a:r>
              <a:rPr lang="en-US" sz="1200" dirty="0" smtClean="0">
                <a:solidFill>
                  <a:schemeClr val="bg1"/>
                </a:solidFill>
              </a:rPr>
              <a:t>© 2016 Cengage Learning®. May not be scanned, copied or duplicated, or posted to a publicly accessible website, in whole or in part. </a:t>
            </a:r>
            <a:endParaRPr lang="en-US" sz="1200" dirty="0">
              <a:solidFill>
                <a:schemeClr val="bg1"/>
              </a:solidFill>
            </a:endParaRPr>
          </a:p>
        </p:txBody>
      </p:sp>
      <p:pic>
        <p:nvPicPr>
          <p:cNvPr id="16"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59305B"/>
          </a:solidFill>
          <a:ln>
            <a:noFill/>
          </a:ln>
          <a:extLst/>
        </p:spPr>
      </p:pic>
    </p:spTree>
    <p:extLst>
      <p:ext uri="{BB962C8B-B14F-4D97-AF65-F5344CB8AC3E}">
        <p14:creationId xmlns:p14="http://schemas.microsoft.com/office/powerpoint/2010/main" val="228836209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Lst>
  <p:timing>
    <p:tnLst>
      <p:par>
        <p:cTn id="1" dur="indefinite" restart="never" nodeType="tmRoot"/>
      </p:par>
    </p:tnLst>
  </p:timing>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59305B"/>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59305B"/>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59305B"/>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59305B"/>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59305B"/>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9740"/>
            <a:ext cx="9144000" cy="1303715"/>
          </a:xfrm>
        </p:spPr>
        <p:txBody>
          <a:bodyPr/>
          <a:lstStyle/>
          <a:p>
            <a:pPr algn="l">
              <a:spcBef>
                <a:spcPts val="300"/>
              </a:spcBef>
            </a:pPr>
            <a:r>
              <a:rPr lang="en-US" dirty="0"/>
              <a:t>Microsoft Visual Basic 2017 </a:t>
            </a:r>
            <a:br>
              <a:rPr lang="en-US" dirty="0"/>
            </a:br>
            <a:r>
              <a:rPr lang="en-US" sz="3200" dirty="0"/>
              <a:t>for Windows®, Web, and Database Applications</a:t>
            </a:r>
          </a:p>
        </p:txBody>
      </p:sp>
      <p:pic>
        <p:nvPicPr>
          <p:cNvPr id="2" name="Picture 2" descr="Book cover reads title and name of the author as follows: “Microsoft VISUAL BASIC 2017:  for Windows, Web, and Database Applications,” and “CORINNE HOISINGTON.” An image on the cover page shows triangular patt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91342"/>
            <a:ext cx="46005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4"/>
          </p:nvPr>
        </p:nvSpPr>
        <p:spPr>
          <a:xfrm>
            <a:off x="4731654" y="2140854"/>
            <a:ext cx="4343400" cy="3352799"/>
          </a:xfrm>
        </p:spPr>
        <p:txBody>
          <a:bodyPr/>
          <a:lstStyle/>
          <a:p>
            <a:pPr algn="ctr"/>
            <a:r>
              <a:rPr lang="en-US" altLang="en-US" b="1" dirty="0" smtClean="0"/>
              <a:t>Chapter 1</a:t>
            </a:r>
            <a:r>
              <a:rPr lang="en-US" altLang="en-US" sz="4000" dirty="0" smtClean="0"/>
              <a:t/>
            </a:r>
            <a:br>
              <a:rPr lang="en-US" altLang="en-US" sz="4000" dirty="0" smtClean="0"/>
            </a:br>
            <a:r>
              <a:rPr lang="en-US" dirty="0"/>
              <a:t>Introduction to Visual Basic 2017 Programming</a:t>
            </a:r>
          </a:p>
        </p:txBody>
      </p:sp>
      <p:pic>
        <p:nvPicPr>
          <p:cNvPr id="8" name="Picture 4" title="Cengage Logo"/>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59305B"/>
          </a:solidFill>
          <a:ln>
            <a:noFill/>
          </a:ln>
          <a:extLst/>
        </p:spPr>
      </p:pic>
      <p:sp>
        <p:nvSpPr>
          <p:cNvPr id="7" name="Text Placeholder 6"/>
          <p:cNvSpPr>
            <a:spLocks noGrp="1"/>
          </p:cNvSpPr>
          <p:nvPr>
            <p:ph sz="quarter" idx="16"/>
          </p:nvPr>
        </p:nvSpPr>
        <p:spPr>
          <a:xfrm>
            <a:off x="1571016" y="6376010"/>
            <a:ext cx="7543800" cy="391210"/>
          </a:xfrm>
        </p:spPr>
        <p:txBody>
          <a:bodyPr anchor="ctr"/>
          <a:lstStyle/>
          <a:p>
            <a:r>
              <a:rPr lang="en-US" sz="1200" dirty="0" smtClean="0">
                <a:solidFill>
                  <a:schemeClr val="bg1"/>
                </a:solidFill>
              </a:rPr>
              <a:t>Copyright © </a:t>
            </a:r>
            <a:r>
              <a:rPr lang="en-US" sz="1200" dirty="0">
                <a:solidFill>
                  <a:schemeClr val="bg1"/>
                </a:solidFill>
              </a:rPr>
              <a:t>2016 Cengage Learning®. May not be scanned, copied or duplicated, or posted to a publicly accessible website, in whole or in part. </a:t>
            </a:r>
          </a:p>
        </p:txBody>
      </p:sp>
    </p:spTree>
    <p:extLst>
      <p:ext uri="{BB962C8B-B14F-4D97-AF65-F5344CB8AC3E}">
        <p14:creationId xmlns:p14="http://schemas.microsoft.com/office/powerpoint/2010/main" val="179973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14401"/>
          </a:xfrm>
        </p:spPr>
        <p:txBody>
          <a:bodyPr>
            <a:noAutofit/>
          </a:bodyPr>
          <a:lstStyle/>
          <a:p>
            <a:r>
              <a:rPr lang="en-US" altLang="en-US" dirty="0" smtClean="0"/>
              <a:t>Introduction (6 of 6)</a:t>
            </a:r>
            <a:endParaRPr lang="en-US" altLang="en-US" dirty="0"/>
          </a:p>
        </p:txBody>
      </p:sp>
      <p:pic>
        <p:nvPicPr>
          <p:cNvPr id="7" name="Picture Placeholder 6" descr="A screenshot shows a window of Visual Basic 2017 programming language which reads as&#10;Private Sub btnSelectPizza_Click(sender As Object, e As EventArgs) Handles btnSelectPizza.Click&#10;This code is executed when the user taps or clicks the &#10;Select Pizza button. It disables the Deep Dish button, the&#10;Select Pizza button, and the Thin Crust button.&#10;It hides the Instructions label, displays the&#10;Confirmation label, and enables the Exit Window button.&#10;btnDeepDish.Enabled = False&#10;btnSelectPizza.Enabled = False&#10;btnThinCrust.Enabled = False&#10;lblInstructions.Visible = False&#10;lblConfirmation.Visible = True&#10;btnExit.Enabled = True&#10;End Sub&#10;Private Sub btnThinCrust_Click(sender As Object, e As EventArgs) Handles btnThinCrust.Click&#10;This code is executed when the user taps or clicks&#10;the Thin Crust button. It displays the Thin Crust picture,&#10;hides the Deep Dish picture, and enables the Select&#10;Pizza button.&#10;picThinCrust.Visible = True&#10;picDeepDish.Visible = False&#10;btnSelectPizza.Enabled = True&#10;End Sub"/>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bwMode="auto">
          <a:xfrm>
            <a:off x="1334452" y="1324451"/>
            <a:ext cx="6590348" cy="439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53416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Computer Programmers and Developers</a:t>
            </a:r>
            <a:endParaRPr lang="en-US" altLang="en-US" dirty="0"/>
          </a:p>
        </p:txBody>
      </p:sp>
      <p:sp>
        <p:nvSpPr>
          <p:cNvPr id="27650" name="Content Placeholder 3"/>
          <p:cNvSpPr>
            <a:spLocks noGrp="1" noChangeArrowheads="1"/>
          </p:cNvSpPr>
          <p:nvPr>
            <p:ph idx="1"/>
          </p:nvPr>
        </p:nvSpPr>
        <p:spPr/>
        <p:txBody>
          <a:bodyPr>
            <a:normAutofit/>
          </a:bodyPr>
          <a:lstStyle/>
          <a:p>
            <a:r>
              <a:rPr lang="en-US" dirty="0"/>
              <a:t>A computer program is designed and developed by people known as </a:t>
            </a:r>
            <a:r>
              <a:rPr lang="en-US" b="1" dirty="0"/>
              <a:t>computer programmers</a:t>
            </a:r>
            <a:r>
              <a:rPr lang="en-US" dirty="0"/>
              <a:t>, or developers</a:t>
            </a:r>
          </a:p>
          <a:p>
            <a:r>
              <a:rPr lang="en-US" b="1" dirty="0"/>
              <a:t>Developers </a:t>
            </a:r>
            <a:r>
              <a:rPr lang="en-US" dirty="0"/>
              <a:t>are people skilled in designing computer programs and creating them using programming languages</a:t>
            </a:r>
          </a:p>
          <a:p>
            <a:r>
              <a:rPr lang="en-US" b="1" dirty="0"/>
              <a:t>Applications</a:t>
            </a:r>
            <a:r>
              <a:rPr lang="en-US" dirty="0"/>
              <a:t> may consist of several computer programs working together to solve a problem</a:t>
            </a:r>
          </a:p>
          <a:p>
            <a:r>
              <a:rPr lang="en-US" dirty="0"/>
              <a:t>Developers </a:t>
            </a:r>
            <a:r>
              <a:rPr lang="en-US" dirty="0" smtClean="0"/>
              <a:t>create </a:t>
            </a:r>
            <a:r>
              <a:rPr lang="en-US" dirty="0"/>
              <a:t>the program by writing its code using a </a:t>
            </a:r>
            <a:r>
              <a:rPr lang="en-US" b="1" dirty="0"/>
              <a:t>programming language</a:t>
            </a:r>
          </a:p>
        </p:txBody>
      </p:sp>
    </p:spTree>
    <p:extLst>
      <p:ext uri="{BB962C8B-B14F-4D97-AF65-F5344CB8AC3E}">
        <p14:creationId xmlns:p14="http://schemas.microsoft.com/office/powerpoint/2010/main" val="27102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Event-Driven Computer Programs </a:t>
            </a:r>
            <a:br>
              <a:rPr lang="en-US" dirty="0"/>
            </a:br>
            <a:r>
              <a:rPr lang="en-US" dirty="0"/>
              <a:t>with a Graphical User </a:t>
            </a:r>
            <a:r>
              <a:rPr lang="en-US" dirty="0" smtClean="0"/>
              <a:t>Interface (1 of 2)</a:t>
            </a:r>
            <a:endParaRPr lang="en-US" altLang="en-US" dirty="0"/>
          </a:p>
        </p:txBody>
      </p:sp>
      <p:sp>
        <p:nvSpPr>
          <p:cNvPr id="27650" name="Content Placeholder 3"/>
          <p:cNvSpPr>
            <a:spLocks noGrp="1" noChangeArrowheads="1"/>
          </p:cNvSpPr>
          <p:nvPr>
            <p:ph idx="1"/>
          </p:nvPr>
        </p:nvSpPr>
        <p:spPr/>
        <p:txBody>
          <a:bodyPr>
            <a:normAutofit/>
          </a:bodyPr>
          <a:lstStyle/>
          <a:p>
            <a:r>
              <a:rPr lang="en-US" dirty="0"/>
              <a:t>Most Visual Basic 2017 programs are </a:t>
            </a:r>
            <a:r>
              <a:rPr lang="en-US" b="1" dirty="0"/>
              <a:t>event-driven programs</a:t>
            </a:r>
            <a:r>
              <a:rPr lang="en-US" dirty="0"/>
              <a:t> that communicate with the user through a </a:t>
            </a:r>
            <a:r>
              <a:rPr lang="en-US" b="1" dirty="0"/>
              <a:t>graphical user interface</a:t>
            </a:r>
            <a:r>
              <a:rPr lang="en-US" dirty="0"/>
              <a:t> (</a:t>
            </a:r>
            <a:r>
              <a:rPr lang="en-US" b="1" dirty="0"/>
              <a:t>GUI</a:t>
            </a:r>
            <a:r>
              <a:rPr lang="en-US" dirty="0"/>
              <a:t>)</a:t>
            </a:r>
          </a:p>
          <a:p>
            <a:pPr lvl="1"/>
            <a:r>
              <a:rPr lang="en-US" dirty="0"/>
              <a:t>The GUI usually consists of a window, containing a variety of objects</a:t>
            </a:r>
          </a:p>
          <a:p>
            <a:r>
              <a:rPr lang="en-US" dirty="0"/>
              <a:t>An </a:t>
            </a:r>
            <a:r>
              <a:rPr lang="en-US" b="1" dirty="0"/>
              <a:t>event</a:t>
            </a:r>
            <a:r>
              <a:rPr lang="en-US" dirty="0"/>
              <a:t> means the user has initiated an action that causes the program to perform a type of processing in response to that action</a:t>
            </a:r>
          </a:p>
        </p:txBody>
      </p:sp>
    </p:spTree>
    <p:extLst>
      <p:ext uri="{BB962C8B-B14F-4D97-AF65-F5344CB8AC3E}">
        <p14:creationId xmlns:p14="http://schemas.microsoft.com/office/powerpoint/2010/main" val="2854674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1062771"/>
          </a:xfrm>
        </p:spPr>
        <p:txBody>
          <a:bodyPr>
            <a:noAutofit/>
          </a:bodyPr>
          <a:lstStyle/>
          <a:p>
            <a:r>
              <a:rPr lang="en-US" dirty="0"/>
              <a:t>Event-Driven Computer Programs </a:t>
            </a:r>
            <a:br>
              <a:rPr lang="en-US" dirty="0"/>
            </a:br>
            <a:r>
              <a:rPr lang="en-US" dirty="0"/>
              <a:t>with a Graphical User </a:t>
            </a:r>
            <a:r>
              <a:rPr lang="en-US" dirty="0" smtClean="0"/>
              <a:t>Interface (2 of 2)</a:t>
            </a:r>
            <a:endParaRPr lang="en-US" altLang="en-US" dirty="0"/>
          </a:p>
        </p:txBody>
      </p:sp>
      <p:sp>
        <p:nvSpPr>
          <p:cNvPr id="27650" name="Content Placeholder 3"/>
          <p:cNvSpPr>
            <a:spLocks noGrp="1" noChangeArrowheads="1"/>
          </p:cNvSpPr>
          <p:nvPr>
            <p:ph type="body" sz="half" idx="2"/>
          </p:nvPr>
        </p:nvSpPr>
        <p:spPr>
          <a:xfrm>
            <a:off x="152400" y="1295400"/>
            <a:ext cx="8839200" cy="1371600"/>
          </a:xfrm>
        </p:spPr>
        <p:txBody>
          <a:bodyPr>
            <a:noAutofit/>
          </a:bodyPr>
          <a:lstStyle/>
          <a:p>
            <a:pPr marL="627063" lvl="1" indent="-457200">
              <a:spcBef>
                <a:spcPts val="600"/>
              </a:spcBef>
              <a:buSzPct val="100000"/>
              <a:buFont typeface="Arial" panose="020B0604020202020204" pitchFamily="34" charset="0"/>
              <a:buChar char="•"/>
              <a:tabLst>
                <a:tab pos="107950" algn="l"/>
                <a:tab pos="169863" algn="l"/>
              </a:tabLst>
            </a:pPr>
            <a:r>
              <a:rPr lang="en-US" altLang="en-US" sz="2600" dirty="0">
                <a:solidFill>
                  <a:srgbClr val="080808"/>
                </a:solidFill>
              </a:rPr>
              <a:t>For </a:t>
            </a:r>
            <a:r>
              <a:rPr lang="en-US" altLang="en-US" sz="2600" dirty="0" smtClean="0">
                <a:solidFill>
                  <a:srgbClr val="080808"/>
                </a:solidFill>
              </a:rPr>
              <a:t>example:</a:t>
            </a:r>
          </a:p>
          <a:p>
            <a:pPr marL="914400" lvl="1" indent="-457200">
              <a:spcBef>
                <a:spcPts val="600"/>
              </a:spcBef>
              <a:buSzPct val="100000"/>
              <a:buFont typeface="Arial" pitchFamily="34" charset="0"/>
              <a:buChar char="–"/>
              <a:tabLst>
                <a:tab pos="107950" algn="l"/>
                <a:tab pos="169863" algn="l"/>
              </a:tabLst>
            </a:pPr>
            <a:r>
              <a:rPr lang="en-US" altLang="en-US" sz="2400" dirty="0" smtClean="0"/>
              <a:t>A user might enter data into the program and then click a button</a:t>
            </a:r>
            <a:endParaRPr lang="en-US" altLang="en-US" sz="2400" dirty="0"/>
          </a:p>
        </p:txBody>
      </p:sp>
      <p:pic>
        <p:nvPicPr>
          <p:cNvPr id="6" name="Picture Placeholder 5" descr="A screenshot shows a window of bank application to display bank balance. A textbox by the side of account number has a call out that reads, &quot;Account Number box.&quot; A hidden textbox by the side of account balance has a call out that reads, &quot;Account Balance label.&quot; There are two buttons labeled as, &quot;Display Bank Balance&quot; and &quot;Refresh.&quot;"/>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bwMode="auto">
          <a:xfrm>
            <a:off x="1615535" y="2766964"/>
            <a:ext cx="5970080" cy="323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04675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smtClean="0"/>
              <a:t>Input </a:t>
            </a:r>
            <a:r>
              <a:rPr lang="en-US" dirty="0"/>
              <a:t>Operation</a:t>
            </a:r>
            <a:endParaRPr lang="en-US" altLang="en-US" dirty="0"/>
          </a:p>
        </p:txBody>
      </p:sp>
      <p:sp>
        <p:nvSpPr>
          <p:cNvPr id="27650" name="Content Placeholder 3"/>
          <p:cNvSpPr>
            <a:spLocks noGrp="1" noChangeArrowheads="1"/>
          </p:cNvSpPr>
          <p:nvPr>
            <p:ph type="body" sz="half" idx="2"/>
          </p:nvPr>
        </p:nvSpPr>
        <p:spPr>
          <a:xfrm>
            <a:off x="152400" y="1184019"/>
            <a:ext cx="8839200" cy="949581"/>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A fundamental operation in most </a:t>
            </a:r>
            <a:r>
              <a:rPr lang="en-US" altLang="en-US" sz="2600" dirty="0" smtClean="0">
                <a:solidFill>
                  <a:srgbClr val="080808"/>
                </a:solidFill>
              </a:rPr>
              <a:t>computer programs </a:t>
            </a:r>
            <a:r>
              <a:rPr lang="en-US" altLang="en-US" sz="2600" dirty="0">
                <a:solidFill>
                  <a:srgbClr val="080808"/>
                </a:solidFill>
              </a:rPr>
              <a:t>involves a user who enters </a:t>
            </a:r>
            <a:r>
              <a:rPr lang="en-US" altLang="en-US" sz="2600" dirty="0" smtClean="0">
                <a:solidFill>
                  <a:srgbClr val="080808"/>
                </a:solidFill>
              </a:rPr>
              <a:t>data</a:t>
            </a:r>
            <a:endParaRPr lang="en-US" altLang="en-US" sz="2600" dirty="0">
              <a:solidFill>
                <a:srgbClr val="080808"/>
              </a:solidFill>
            </a:endParaRPr>
          </a:p>
        </p:txBody>
      </p:sp>
      <p:pic>
        <p:nvPicPr>
          <p:cNvPr id="1027" name="Picture 3" descr="An illustration shows three steps. The step 1 shows a photo of hands typing on keyboard. The corresponding text reads as, “User types the account number on the keyboard.” The corresponding text in step 2 reads as, “The data is stored in RAM.” In Step 3, a window shows a bank application to display bank balance. A textbox by the side of Account Number has the account number entered as 73-0529. A hidden textbox by the side of Account Balance is blank. There are two buttons labeled &quot;Display Bank Balance&quot; and &quot;Refresh.&quot; An arrow from step 1 labeled as, “73-0529” points to RAM which in turn points to the text box shown beside account num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943" y="2216733"/>
            <a:ext cx="4833739" cy="395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91894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14399"/>
          </a:xfrm>
        </p:spPr>
        <p:txBody>
          <a:bodyPr>
            <a:noAutofit/>
          </a:bodyPr>
          <a:lstStyle/>
          <a:p>
            <a:r>
              <a:rPr lang="en-US" dirty="0" smtClean="0"/>
              <a:t>Output Operation (1 of 3)</a:t>
            </a:r>
            <a:endParaRPr lang="en-US" altLang="en-US" dirty="0"/>
          </a:p>
        </p:txBody>
      </p:sp>
      <p:sp>
        <p:nvSpPr>
          <p:cNvPr id="27650" name="Content Placeholder 3"/>
          <p:cNvSpPr>
            <a:spLocks noGrp="1" noChangeArrowheads="1"/>
          </p:cNvSpPr>
          <p:nvPr>
            <p:ph type="body" sz="half" idx="2"/>
          </p:nvPr>
        </p:nvSpPr>
        <p:spPr>
          <a:xfrm>
            <a:off x="152400" y="1184019"/>
            <a:ext cx="8839200" cy="949581"/>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The second basic program operation is creating output, or </a:t>
            </a:r>
            <a:r>
              <a:rPr lang="en-US" altLang="en-US" sz="2600" dirty="0" smtClean="0">
                <a:solidFill>
                  <a:srgbClr val="080808"/>
                </a:solidFill>
              </a:rPr>
              <a:t>information</a:t>
            </a:r>
            <a:endParaRPr lang="en-US" altLang="en-US" sz="2600" dirty="0">
              <a:solidFill>
                <a:srgbClr val="080808"/>
              </a:solidFill>
            </a:endParaRPr>
          </a:p>
        </p:txBody>
      </p:sp>
      <p:pic>
        <p:nvPicPr>
          <p:cNvPr id="10" name="Picture Placeholder 9" descr="An illustration depicts the process to display the account balance which is the output in bank application. A photo of RAM with the text &quot;$13,422.85&quot; points to a textbox by an arrow labeled as, “Account Balance” containing the text &quot;$13,422.85.&quot; An arrow from this textbox points to the window displaying account balance as $13,422.85. A textbox by the side of account number has the account number entered as 73-0529. There are two buttons labeled &quot;Display Bank Balance&quot; and &quot;Refresh&quot;. A pointer is placed on display bank balance."/>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bwMode="auto">
          <a:xfrm>
            <a:off x="1026102" y="2209800"/>
            <a:ext cx="7091795" cy="396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126639"/>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Output Operation </a:t>
            </a:r>
            <a:r>
              <a:rPr lang="en-US" dirty="0" smtClean="0"/>
              <a:t>(2 </a:t>
            </a:r>
            <a:r>
              <a:rPr lang="en-US" dirty="0"/>
              <a:t>of 3)</a:t>
            </a:r>
            <a:endParaRPr lang="en-US" altLang="en-US" dirty="0"/>
          </a:p>
        </p:txBody>
      </p:sp>
      <p:sp>
        <p:nvSpPr>
          <p:cNvPr id="27650" name="Content Placeholder 3"/>
          <p:cNvSpPr>
            <a:spLocks noGrp="1" noChangeArrowheads="1"/>
          </p:cNvSpPr>
          <p:nvPr>
            <p:ph idx="1"/>
          </p:nvPr>
        </p:nvSpPr>
        <p:spPr/>
        <p:txBody>
          <a:bodyPr>
            <a:normAutofit/>
          </a:bodyPr>
          <a:lstStyle/>
          <a:p>
            <a:r>
              <a:rPr lang="en-US" dirty="0"/>
              <a:t>As with input operations, a variety of devices can present </a:t>
            </a:r>
            <a:r>
              <a:rPr lang="en-US" dirty="0" smtClean="0"/>
              <a:t>output</a:t>
            </a:r>
            <a:endParaRPr lang="en-US" dirty="0"/>
          </a:p>
          <a:p>
            <a:r>
              <a:rPr lang="en-US" dirty="0"/>
              <a:t>In addition to computer monitors, common output devices include printers, gaming console screens, and smartphone </a:t>
            </a:r>
            <a:r>
              <a:rPr lang="en-US" dirty="0" smtClean="0"/>
              <a:t>screens</a:t>
            </a:r>
            <a:endParaRPr lang="en-US" dirty="0"/>
          </a:p>
        </p:txBody>
      </p:sp>
    </p:spTree>
    <p:extLst>
      <p:ext uri="{BB962C8B-B14F-4D97-AF65-F5344CB8AC3E}">
        <p14:creationId xmlns:p14="http://schemas.microsoft.com/office/powerpoint/2010/main" val="1646566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a:t>Output Operation </a:t>
            </a:r>
            <a:r>
              <a:rPr lang="en-US" dirty="0" smtClean="0"/>
              <a:t>(3 </a:t>
            </a:r>
            <a:r>
              <a:rPr lang="en-US" dirty="0"/>
              <a:t>of 3)</a:t>
            </a:r>
            <a:endParaRPr lang="en-US" altLang="en-US" dirty="0"/>
          </a:p>
        </p:txBody>
      </p:sp>
      <p:pic>
        <p:nvPicPr>
          <p:cNvPr id="2051" name="Picture 3" descr="A photo shows two smartphones with bank details and a printer printing the bank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95400"/>
            <a:ext cx="4612543" cy="4638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82756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76200" y="27709"/>
            <a:ext cx="9052560" cy="1039091"/>
          </a:xfrm>
        </p:spPr>
        <p:txBody>
          <a:bodyPr>
            <a:noAutofit/>
          </a:bodyPr>
          <a:lstStyle/>
          <a:p>
            <a:r>
              <a:rPr lang="en-US" dirty="0"/>
              <a:t>Basic Arithmetic Operations</a:t>
            </a:r>
            <a:endParaRPr lang="en-US" altLang="en-US" dirty="0"/>
          </a:p>
        </p:txBody>
      </p:sp>
      <p:sp>
        <p:nvSpPr>
          <p:cNvPr id="27650" name="Content Placeholder 3"/>
          <p:cNvSpPr>
            <a:spLocks noGrp="1" noChangeArrowheads="1"/>
          </p:cNvSpPr>
          <p:nvPr>
            <p:ph idx="1"/>
          </p:nvPr>
        </p:nvSpPr>
        <p:spPr/>
        <p:txBody>
          <a:bodyPr>
            <a:normAutofit/>
          </a:bodyPr>
          <a:lstStyle/>
          <a:p>
            <a:r>
              <a:rPr lang="en-US" dirty="0"/>
              <a:t>In many programs, arithmetic operations (addition, subtraction, multiplication, and division) are performed on numeric data to produce useful </a:t>
            </a:r>
            <a:r>
              <a:rPr lang="en-US" dirty="0" smtClean="0"/>
              <a:t>output</a:t>
            </a:r>
            <a:endParaRPr lang="en-US" dirty="0"/>
          </a:p>
        </p:txBody>
      </p:sp>
    </p:spTree>
    <p:extLst>
      <p:ext uri="{BB962C8B-B14F-4D97-AF65-F5344CB8AC3E}">
        <p14:creationId xmlns:p14="http://schemas.microsoft.com/office/powerpoint/2010/main" val="389934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Logical Operations</a:t>
            </a:r>
            <a:endParaRPr lang="en-US" altLang="en-US" dirty="0"/>
          </a:p>
        </p:txBody>
      </p:sp>
      <p:sp>
        <p:nvSpPr>
          <p:cNvPr id="27650" name="Content Placeholder 3"/>
          <p:cNvSpPr>
            <a:spLocks noGrp="1" noChangeArrowheads="1"/>
          </p:cNvSpPr>
          <p:nvPr>
            <p:ph idx="1"/>
          </p:nvPr>
        </p:nvSpPr>
        <p:spPr>
          <a:xfrm>
            <a:off x="228600" y="1295400"/>
            <a:ext cx="8763000" cy="4800600"/>
          </a:xfrm>
        </p:spPr>
        <p:txBody>
          <a:bodyPr>
            <a:normAutofit/>
          </a:bodyPr>
          <a:lstStyle/>
          <a:p>
            <a:pPr>
              <a:lnSpc>
                <a:spcPct val="90000"/>
              </a:lnSpc>
            </a:pPr>
            <a:r>
              <a:rPr lang="en-US" dirty="0"/>
              <a:t>Computers, through the use of programs, can compare numbers, letters of the alphabet, and special characters</a:t>
            </a:r>
          </a:p>
          <a:p>
            <a:pPr>
              <a:lnSpc>
                <a:spcPct val="90000"/>
              </a:lnSpc>
            </a:pPr>
            <a:r>
              <a:rPr lang="en-US" dirty="0"/>
              <a:t>The program can perform one processing task if the tested condition is true</a:t>
            </a:r>
          </a:p>
          <a:p>
            <a:pPr>
              <a:lnSpc>
                <a:spcPct val="90000"/>
              </a:lnSpc>
            </a:pPr>
            <a:r>
              <a:rPr lang="en-US" dirty="0"/>
              <a:t>A program can perform the following logical operations:</a:t>
            </a:r>
          </a:p>
          <a:p>
            <a:pPr lvl="1">
              <a:lnSpc>
                <a:spcPct val="90000"/>
              </a:lnSpc>
            </a:pPr>
            <a:r>
              <a:rPr lang="en-US" dirty="0"/>
              <a:t>Comparing to determine if two values are equal</a:t>
            </a:r>
          </a:p>
          <a:p>
            <a:pPr lvl="1">
              <a:lnSpc>
                <a:spcPct val="90000"/>
              </a:lnSpc>
            </a:pPr>
            <a:r>
              <a:rPr lang="en-US" dirty="0"/>
              <a:t>Comparing to determine if one value is greater than another value</a:t>
            </a:r>
          </a:p>
          <a:p>
            <a:pPr lvl="1">
              <a:lnSpc>
                <a:spcPct val="90000"/>
              </a:lnSpc>
            </a:pPr>
            <a:r>
              <a:rPr lang="en-US" dirty="0"/>
              <a:t>Comparing to determine if one value is less than another value</a:t>
            </a:r>
          </a:p>
        </p:txBody>
      </p:sp>
    </p:spTree>
    <p:extLst>
      <p:ext uri="{BB962C8B-B14F-4D97-AF65-F5344CB8AC3E}">
        <p14:creationId xmlns:p14="http://schemas.microsoft.com/office/powerpoint/2010/main" val="365010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smtClean="0"/>
              <a:t>Objectives (1 of 3)</a:t>
            </a:r>
            <a:endParaRPr lang="en-US" altLang="en-US" dirty="0"/>
          </a:p>
        </p:txBody>
      </p:sp>
      <p:sp>
        <p:nvSpPr>
          <p:cNvPr id="27650" name="Content Placeholder 3"/>
          <p:cNvSpPr>
            <a:spLocks noGrp="1" noChangeArrowheads="1"/>
          </p:cNvSpPr>
          <p:nvPr>
            <p:ph idx="1"/>
          </p:nvPr>
        </p:nvSpPr>
        <p:spPr>
          <a:xfrm>
            <a:off x="228600" y="1265237"/>
            <a:ext cx="8763000" cy="4830763"/>
          </a:xfrm>
        </p:spPr>
        <p:txBody>
          <a:bodyPr>
            <a:noAutofit/>
          </a:bodyPr>
          <a:lstStyle/>
          <a:p>
            <a:pPr marL="457200" lvl="1">
              <a:buSzPct val="100000"/>
              <a:buFont typeface="Arial" pitchFamily="34" charset="0"/>
              <a:buChar char="•"/>
            </a:pPr>
            <a:r>
              <a:rPr lang="en-US" altLang="en-US" sz="2600" dirty="0" smtClean="0">
                <a:solidFill>
                  <a:srgbClr val="080808"/>
                </a:solidFill>
              </a:rPr>
              <a:t>Understand </a:t>
            </a:r>
            <a:r>
              <a:rPr lang="en-US" altLang="en-US" sz="2600" dirty="0">
                <a:solidFill>
                  <a:srgbClr val="080808"/>
                </a:solidFill>
              </a:rPr>
              <a:t>software and computer programs</a:t>
            </a:r>
          </a:p>
          <a:p>
            <a:pPr marL="457200" lvl="1">
              <a:buSzPct val="100000"/>
              <a:buFont typeface="Arial" pitchFamily="34" charset="0"/>
              <a:buChar char="•"/>
            </a:pPr>
            <a:r>
              <a:rPr lang="en-US" altLang="en-US" sz="2600" dirty="0" smtClean="0">
                <a:solidFill>
                  <a:srgbClr val="080808"/>
                </a:solidFill>
              </a:rPr>
              <a:t>State </a:t>
            </a:r>
            <a:r>
              <a:rPr lang="en-US" altLang="en-US" sz="2600" dirty="0">
                <a:solidFill>
                  <a:srgbClr val="080808"/>
                </a:solidFill>
              </a:rPr>
              <a:t>the role of a developer in creating </a:t>
            </a:r>
            <a:r>
              <a:rPr lang="en-US" altLang="en-US" sz="2600" dirty="0" smtClean="0">
                <a:solidFill>
                  <a:srgbClr val="080808"/>
                </a:solidFill>
              </a:rPr>
              <a:t>computer programs</a:t>
            </a:r>
            <a:endParaRPr lang="en-US" altLang="en-US" sz="2600" dirty="0">
              <a:solidFill>
                <a:srgbClr val="080808"/>
              </a:solidFill>
            </a:endParaRPr>
          </a:p>
          <a:p>
            <a:pPr marL="457200" lvl="1">
              <a:buSzPct val="100000"/>
              <a:buFont typeface="Arial" pitchFamily="34" charset="0"/>
              <a:buChar char="•"/>
            </a:pPr>
            <a:r>
              <a:rPr lang="en-US" altLang="en-US" sz="2600" dirty="0" smtClean="0">
                <a:solidFill>
                  <a:srgbClr val="080808"/>
                </a:solidFill>
              </a:rPr>
              <a:t>Specify </a:t>
            </a:r>
            <a:r>
              <a:rPr lang="en-US" altLang="en-US" sz="2600" dirty="0">
                <a:solidFill>
                  <a:srgbClr val="080808"/>
                </a:solidFill>
              </a:rPr>
              <a:t>the use of a graphical user interface </a:t>
            </a:r>
            <a:r>
              <a:rPr lang="en-US" altLang="en-US" sz="2600" dirty="0" smtClean="0">
                <a:solidFill>
                  <a:srgbClr val="080808"/>
                </a:solidFill>
              </a:rPr>
              <a:t>and describe </a:t>
            </a:r>
            <a:r>
              <a:rPr lang="en-US" altLang="en-US" sz="2600" dirty="0">
                <a:solidFill>
                  <a:srgbClr val="080808"/>
                </a:solidFill>
              </a:rPr>
              <a:t>an event-driven program</a:t>
            </a:r>
          </a:p>
          <a:p>
            <a:pPr marL="457200" lvl="1">
              <a:buSzPct val="100000"/>
              <a:buFont typeface="Arial" pitchFamily="34" charset="0"/>
              <a:buChar char="•"/>
            </a:pPr>
            <a:r>
              <a:rPr lang="en-US" altLang="en-US" sz="2600" dirty="0" smtClean="0">
                <a:solidFill>
                  <a:srgbClr val="080808"/>
                </a:solidFill>
              </a:rPr>
              <a:t>Specify </a:t>
            </a:r>
            <a:r>
              <a:rPr lang="en-US" altLang="en-US" sz="2600" dirty="0">
                <a:solidFill>
                  <a:srgbClr val="080808"/>
                </a:solidFill>
              </a:rPr>
              <a:t>the roles of input, processing, output, </a:t>
            </a:r>
            <a:r>
              <a:rPr lang="en-US" altLang="en-US" sz="2600" dirty="0" smtClean="0">
                <a:solidFill>
                  <a:srgbClr val="080808"/>
                </a:solidFill>
              </a:rPr>
              <a:t>and data </a:t>
            </a:r>
            <a:r>
              <a:rPr lang="en-US" altLang="en-US" sz="2600" dirty="0">
                <a:solidFill>
                  <a:srgbClr val="080808"/>
                </a:solidFill>
              </a:rPr>
              <a:t>when running a program on a computer</a:t>
            </a:r>
          </a:p>
          <a:p>
            <a:pPr marL="457200" lvl="1">
              <a:buSzPct val="100000"/>
              <a:buFont typeface="Arial" pitchFamily="34" charset="0"/>
              <a:buChar char="•"/>
            </a:pPr>
            <a:r>
              <a:rPr lang="en-US" altLang="en-US" sz="2600" dirty="0" smtClean="0">
                <a:solidFill>
                  <a:srgbClr val="080808"/>
                </a:solidFill>
              </a:rPr>
              <a:t>Explain </a:t>
            </a:r>
            <a:r>
              <a:rPr lang="en-US" altLang="en-US" sz="2600" dirty="0">
                <a:solidFill>
                  <a:srgbClr val="080808"/>
                </a:solidFill>
              </a:rPr>
              <a:t>the logical operations a computer </a:t>
            </a:r>
            <a:r>
              <a:rPr lang="en-US" altLang="en-US" sz="2600" dirty="0" smtClean="0">
                <a:solidFill>
                  <a:srgbClr val="080808"/>
                </a:solidFill>
              </a:rPr>
              <a:t>program can perform</a:t>
            </a:r>
            <a:endParaRPr lang="en-US" altLang="en-US" sz="2600"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Saving Software and Data</a:t>
            </a:r>
            <a:endParaRPr lang="en-US" altLang="en-US" dirty="0"/>
          </a:p>
        </p:txBody>
      </p:sp>
      <p:sp>
        <p:nvSpPr>
          <p:cNvPr id="27650" name="Content Placeholder 3"/>
          <p:cNvSpPr>
            <a:spLocks noGrp="1" noChangeArrowheads="1"/>
          </p:cNvSpPr>
          <p:nvPr>
            <p:ph idx="1"/>
          </p:nvPr>
        </p:nvSpPr>
        <p:spPr>
          <a:xfrm>
            <a:off x="228600" y="1295400"/>
            <a:ext cx="8763000" cy="4724400"/>
          </a:xfrm>
        </p:spPr>
        <p:txBody>
          <a:bodyPr>
            <a:normAutofit/>
          </a:bodyPr>
          <a:lstStyle/>
          <a:p>
            <a:pPr>
              <a:spcBef>
                <a:spcPts val="300"/>
              </a:spcBef>
            </a:pPr>
            <a:r>
              <a:rPr lang="en-US" dirty="0"/>
              <a:t>When you develop and write a program, the code you write and other features, such as the GUI, must be saved on disk</a:t>
            </a:r>
          </a:p>
          <a:p>
            <a:pPr>
              <a:spcBef>
                <a:spcPts val="300"/>
              </a:spcBef>
            </a:pPr>
            <a:r>
              <a:rPr lang="en-US" dirty="0"/>
              <a:t>When you want the program to run, you can have the program loaded into RAM and executed</a:t>
            </a:r>
          </a:p>
          <a:p>
            <a:pPr>
              <a:spcBef>
                <a:spcPts val="300"/>
              </a:spcBef>
            </a:pPr>
            <a:r>
              <a:rPr lang="en-US" dirty="0"/>
              <a:t>The program you write, however, also can save data</a:t>
            </a:r>
          </a:p>
          <a:p>
            <a:pPr lvl="1">
              <a:spcBef>
                <a:spcPts val="300"/>
              </a:spcBef>
            </a:pPr>
            <a:r>
              <a:rPr lang="en-US" dirty="0"/>
              <a:t>Banking applications must save account data</a:t>
            </a:r>
          </a:p>
          <a:p>
            <a:pPr>
              <a:spcBef>
                <a:spcPts val="300"/>
              </a:spcBef>
            </a:pPr>
            <a:r>
              <a:rPr lang="en-US" dirty="0"/>
              <a:t>In most cases, data is stored in a </a:t>
            </a:r>
            <a:r>
              <a:rPr lang="en-US" b="1" dirty="0"/>
              <a:t>database</a:t>
            </a:r>
          </a:p>
          <a:p>
            <a:pPr lvl="1">
              <a:spcBef>
                <a:spcPts val="300"/>
              </a:spcBef>
            </a:pPr>
            <a:r>
              <a:rPr lang="en-US" dirty="0"/>
              <a:t>Collection of data organized in a manner that allows access, retrieval, and use of that data</a:t>
            </a:r>
          </a:p>
        </p:txBody>
      </p:sp>
    </p:spTree>
    <p:extLst>
      <p:ext uri="{BB962C8B-B14F-4D97-AF65-F5344CB8AC3E}">
        <p14:creationId xmlns:p14="http://schemas.microsoft.com/office/powerpoint/2010/main" val="165424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Visual Basic 2017 and Visual Studio </a:t>
            </a:r>
            <a:r>
              <a:rPr lang="en-US" dirty="0" smtClean="0"/>
              <a:t>2017 (1 of 2) </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pPr>
              <a:lnSpc>
                <a:spcPct val="90000"/>
              </a:lnSpc>
            </a:pPr>
            <a:r>
              <a:rPr lang="en-US" dirty="0"/>
              <a:t>Each program statement causes the computer to perform one or more operations</a:t>
            </a:r>
          </a:p>
          <a:p>
            <a:pPr>
              <a:lnSpc>
                <a:spcPct val="90000"/>
              </a:lnSpc>
            </a:pPr>
            <a:r>
              <a:rPr lang="en-US" dirty="0"/>
              <a:t>The developer must follow the </a:t>
            </a:r>
            <a:r>
              <a:rPr lang="en-US" b="1" dirty="0"/>
              <a:t>syntax</a:t>
            </a:r>
            <a:r>
              <a:rPr lang="en-US" dirty="0"/>
              <a:t>, or </a:t>
            </a:r>
            <a:r>
              <a:rPr lang="en-US" b="1" dirty="0"/>
              <a:t>programming rules</a:t>
            </a:r>
            <a:r>
              <a:rPr lang="en-US" dirty="0"/>
              <a:t>, of the programming language precisely</a:t>
            </a:r>
          </a:p>
          <a:p>
            <a:pPr>
              <a:lnSpc>
                <a:spcPct val="90000"/>
              </a:lnSpc>
            </a:pPr>
            <a:r>
              <a:rPr lang="en-US" dirty="0"/>
              <a:t>Most developers use a tool called </a:t>
            </a:r>
            <a:r>
              <a:rPr lang="en-US" b="1" dirty="0"/>
              <a:t>Visual Studio 2017</a:t>
            </a:r>
            <a:r>
              <a:rPr lang="en-US" dirty="0"/>
              <a:t> to write Visual Basic 2017 programs</a:t>
            </a:r>
          </a:p>
          <a:p>
            <a:pPr>
              <a:lnSpc>
                <a:spcPct val="90000"/>
              </a:lnSpc>
            </a:pPr>
            <a:r>
              <a:rPr lang="en-US" dirty="0"/>
              <a:t>Visual Studio 2017 is a type of </a:t>
            </a:r>
            <a:r>
              <a:rPr lang="en-US" b="1" dirty="0"/>
              <a:t>integrated development environment</a:t>
            </a:r>
            <a:r>
              <a:rPr lang="en-US" dirty="0"/>
              <a:t> (</a:t>
            </a:r>
            <a:r>
              <a:rPr lang="en-US" b="1" dirty="0"/>
              <a:t>IDE</a:t>
            </a:r>
            <a:r>
              <a:rPr lang="en-US" dirty="0"/>
              <a:t>)</a:t>
            </a:r>
          </a:p>
          <a:p>
            <a:pPr lvl="1">
              <a:lnSpc>
                <a:spcPct val="90000"/>
              </a:lnSpc>
            </a:pPr>
            <a:r>
              <a:rPr lang="en-US" dirty="0"/>
              <a:t>Provides services and tools that enable a developer to code, test, and implement a single program or sometimes a series of programs</a:t>
            </a:r>
          </a:p>
        </p:txBody>
      </p:sp>
    </p:spTree>
    <p:extLst>
      <p:ext uri="{BB962C8B-B14F-4D97-AF65-F5344CB8AC3E}">
        <p14:creationId xmlns:p14="http://schemas.microsoft.com/office/powerpoint/2010/main" val="1610324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76200"/>
            <a:ext cx="8839200" cy="1066800"/>
          </a:xfrm>
        </p:spPr>
        <p:txBody>
          <a:bodyPr>
            <a:noAutofit/>
          </a:bodyPr>
          <a:lstStyle/>
          <a:p>
            <a:r>
              <a:rPr lang="en-US" dirty="0"/>
              <a:t>Visual Basic 2017 and Visual Studio 2017 </a:t>
            </a:r>
            <a:r>
              <a:rPr lang="en-US" dirty="0" smtClean="0"/>
              <a:t>(2 </a:t>
            </a:r>
            <a:r>
              <a:rPr lang="en-US" dirty="0"/>
              <a:t>of 2) </a:t>
            </a:r>
            <a:endParaRPr lang="en-US" altLang="en-US" dirty="0"/>
          </a:p>
        </p:txBody>
      </p:sp>
      <p:sp>
        <p:nvSpPr>
          <p:cNvPr id="27650" name="Content Placeholder 3"/>
          <p:cNvSpPr>
            <a:spLocks noGrp="1" noChangeArrowheads="1"/>
          </p:cNvSpPr>
          <p:nvPr>
            <p:ph type="body" sz="half" idx="2"/>
          </p:nvPr>
        </p:nvSpPr>
        <p:spPr>
          <a:xfrm>
            <a:off x="152400" y="1260219"/>
            <a:ext cx="8839200" cy="949581"/>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Coded statements in the Visual Basic </a:t>
            </a:r>
            <a:r>
              <a:rPr lang="en-US" altLang="en-US" sz="2600" dirty="0" smtClean="0">
                <a:solidFill>
                  <a:srgbClr val="080808"/>
                </a:solidFill>
              </a:rPr>
              <a:t>2017 programming language:</a:t>
            </a:r>
            <a:endParaRPr lang="en-US" altLang="en-US" sz="2600" dirty="0">
              <a:solidFill>
                <a:srgbClr val="080808"/>
              </a:solidFill>
            </a:endParaRPr>
          </a:p>
        </p:txBody>
      </p:sp>
      <p:pic>
        <p:nvPicPr>
          <p:cNvPr id="6" name="Picture Placeholder 5" descr="A screenshot shows the right and left pane. The window of Visual Basic 2017 programming language on the left pane reads as&#10;“Associate the frame with a SuspensionManager key.&#10;SuspensionManager.RegisterFrame(rootFrame, &quot;AppFrame&quot;)&#10;TOOO: Change this value to a cache size that is appropriate for your application,&#10;rootFrame.CacheSize = 1&#10;Set the default language&#10;rootFrame.Language = Windows.Globalization.ApplicationLanguages.Languages(0)&#10;If e.PreviousExecutionState = ApplicationExecutionState.Terminated Then&#10;Restore the saved session state only when appropriate.&#10;Try&#10;Await SuspensionManager.RestoreAsync()&#10;Catch ex As SuspensionManagerException&#10;Something went wrong restoring state.&#10;Assume there is no state and continue.&#10;End Try&#10;End If&#10;Place the frame in the current Window&#10;Window.Current.Content = rootFrame&#10;End If&#10;If rootFrame.ContentTransitions IsNot Nothing Then&#10;_transitions = New TransitionCollection()&#10;For Each transition As Transition In rootFrame.ContentTransitions&#10;_transitions.Add(transition)&#10;Next&#10;End If&#10;rootFrame.ContentTransitions = Nothing&#10;AddHandler rootFrame.Navigated, AddressOf RootFrame_FirstNavigated.” The right pane shows the list of group titles."/>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bwMode="auto">
          <a:xfrm>
            <a:off x="979186" y="2376895"/>
            <a:ext cx="7391715" cy="3668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962974"/>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dirty="0"/>
              <a:t>Microsoft Imagine</a:t>
            </a:r>
            <a:endParaRPr lang="en-US" altLang="en-US" dirty="0"/>
          </a:p>
        </p:txBody>
      </p:sp>
      <p:sp>
        <p:nvSpPr>
          <p:cNvPr id="27650" name="Content Placeholder 3"/>
          <p:cNvSpPr>
            <a:spLocks noGrp="1" noChangeArrowheads="1"/>
          </p:cNvSpPr>
          <p:nvPr>
            <p:ph type="body" sz="half" idx="2"/>
          </p:nvPr>
        </p:nvSpPr>
        <p:spPr>
          <a:xfrm>
            <a:off x="152400" y="1066800"/>
            <a:ext cx="8839200" cy="1752600"/>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Microsoft program that supports technical education by providing access to Microsoft software for learning, teaching, and research purposes such as Visual </a:t>
            </a:r>
            <a:r>
              <a:rPr lang="en-US" altLang="en-US" sz="2600" dirty="0" smtClean="0">
                <a:solidFill>
                  <a:srgbClr val="080808"/>
                </a:solidFill>
              </a:rPr>
              <a:t>Studio</a:t>
            </a:r>
            <a:endParaRPr lang="en-US" altLang="en-US" sz="2600" dirty="0">
              <a:solidFill>
                <a:srgbClr val="080808"/>
              </a:solidFill>
            </a:endParaRPr>
          </a:p>
        </p:txBody>
      </p:sp>
      <p:pic>
        <p:nvPicPr>
          <p:cNvPr id="8" name="Picture 7" descr="A screenshot shows Microsoft Imagine window. The window contains three tabs on the top row such as, Technologies, Documentation and Resources. At the top right corner, “Sign In or Register” is displayed. The five tabs below the top row reads as, “Account, Downloads, Code, Compose, and About.” The text below these five tabs reads as, &quot;What is Microsoft Imagine?.&quot; Three photos are displayed below the text and is labeled as, “Competitions, Developer Tools and Online Learning.” Two hyperlinks such as, “Download software now and Find an online course” are shown below developer tools and onl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933700"/>
            <a:ext cx="5277127" cy="316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36906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dirty="0"/>
              <a:t>Visual Studio 2017 </a:t>
            </a:r>
            <a:r>
              <a:rPr lang="en-US" dirty="0" smtClean="0"/>
              <a:t>Window (1 </a:t>
            </a:r>
            <a:r>
              <a:rPr lang="en-US" dirty="0"/>
              <a:t>of 3)</a:t>
            </a:r>
            <a:endParaRPr lang="en-US" altLang="en-US" dirty="0"/>
          </a:p>
        </p:txBody>
      </p:sp>
      <p:pic>
        <p:nvPicPr>
          <p:cNvPr id="6" name="Picture 5" descr="A screenshot shows the window of Visual Studio 2017. On the top of the window, a title bar is displayed with minimize, maximize and close buttons on the right. A call out from the left corner of the window reads, &quot;Title bar.&quot; Below the title bar is the menu bar containing the tabs such as, File, Edit, View, Project, Debug, Tools, Analyze, Window and Help with a call out that reads, &quot;menu bar,&quot; and on the right Microsoft account name is displayed with the call out that reads, &quot;Microsoft account sign in to sync settings.&quot; Below menu bar is the standard toolbar containing buttons to open, save, redo, undo, start etc. with a call out that reads, &quot;Standard toolbar.&quot; The rest of the window is divided into three columns. The first column displays toolbox with a call out that reads, &quot;Toolbox.&quot; The second column displays the main work area containing the window frame showing bank balance application. The third column contains two windows, the one on the top has a call out that reads, &quot;Solution Explorer&quot; and the below window has a call out that reads, &quot;Properties window.&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82" y="1270512"/>
            <a:ext cx="8225835" cy="431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53413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Visual Studio 2017 </a:t>
            </a:r>
            <a:r>
              <a:rPr lang="en-US" dirty="0" smtClean="0"/>
              <a:t>Window (2 </a:t>
            </a:r>
            <a:r>
              <a:rPr lang="en-US" dirty="0"/>
              <a:t>of 3)</a:t>
            </a:r>
            <a:endParaRPr lang="en-US" altLang="en-US" dirty="0"/>
          </a:p>
        </p:txBody>
      </p:sp>
      <p:sp>
        <p:nvSpPr>
          <p:cNvPr id="27650" name="Content Placeholder 3"/>
          <p:cNvSpPr>
            <a:spLocks noGrp="1" noChangeArrowheads="1"/>
          </p:cNvSpPr>
          <p:nvPr>
            <p:ph idx="1"/>
          </p:nvPr>
        </p:nvSpPr>
        <p:spPr>
          <a:xfrm>
            <a:off x="228600" y="1219200"/>
            <a:ext cx="8763000" cy="4876800"/>
          </a:xfrm>
        </p:spPr>
        <p:txBody>
          <a:bodyPr>
            <a:normAutofit/>
          </a:bodyPr>
          <a:lstStyle/>
          <a:p>
            <a:r>
              <a:rPr lang="en-US" dirty="0"/>
              <a:t>The following elements </a:t>
            </a:r>
            <a:r>
              <a:rPr lang="en-US" dirty="0" smtClean="0"/>
              <a:t>help </a:t>
            </a:r>
            <a:r>
              <a:rPr lang="en-US" dirty="0"/>
              <a:t>you to use the Visual Studio 2017 </a:t>
            </a:r>
            <a:r>
              <a:rPr lang="en-US" dirty="0" smtClean="0"/>
              <a:t>Window:</a:t>
            </a:r>
            <a:endParaRPr lang="en-US" dirty="0"/>
          </a:p>
          <a:p>
            <a:r>
              <a:rPr lang="en-US" b="1" dirty="0"/>
              <a:t>Title bar:</a:t>
            </a:r>
            <a:r>
              <a:rPr lang="en-US" dirty="0"/>
              <a:t> The title bar identifies the window and </a:t>
            </a:r>
            <a:r>
              <a:rPr lang="en-US" dirty="0" smtClean="0"/>
              <a:t>the application </a:t>
            </a:r>
            <a:r>
              <a:rPr lang="en-US" dirty="0"/>
              <a:t>open in the </a:t>
            </a:r>
            <a:r>
              <a:rPr lang="en-US" dirty="0" smtClean="0"/>
              <a:t>window</a:t>
            </a:r>
            <a:endParaRPr lang="en-US" dirty="0"/>
          </a:p>
          <a:p>
            <a:r>
              <a:rPr lang="en-US" b="1" dirty="0"/>
              <a:t>Menu bar: </a:t>
            </a:r>
            <a:r>
              <a:rPr lang="en-US" dirty="0"/>
              <a:t>The menus </a:t>
            </a:r>
            <a:r>
              <a:rPr lang="en-US" dirty="0" smtClean="0"/>
              <a:t>contain </a:t>
            </a:r>
            <a:r>
              <a:rPr lang="en-US" dirty="0"/>
              <a:t>lists of commands that allow you to create, edit, save, print, test, and run a Visual Basic program and to perform other </a:t>
            </a:r>
            <a:r>
              <a:rPr lang="en-US" dirty="0" smtClean="0"/>
              <a:t>functions</a:t>
            </a:r>
            <a:endParaRPr lang="en-US" dirty="0"/>
          </a:p>
          <a:p>
            <a:r>
              <a:rPr lang="en-US" b="1" dirty="0"/>
              <a:t>Standard tool bar: </a:t>
            </a:r>
            <a:r>
              <a:rPr lang="en-US" dirty="0"/>
              <a:t>The Standard tool bar contains buttons that execute frequently used commands </a:t>
            </a:r>
            <a:r>
              <a:rPr lang="en-US" dirty="0" smtClean="0"/>
              <a:t>such as</a:t>
            </a:r>
            <a:endParaRPr lang="en-US" dirty="0"/>
          </a:p>
        </p:txBody>
      </p:sp>
    </p:spTree>
    <p:extLst>
      <p:ext uri="{BB962C8B-B14F-4D97-AF65-F5344CB8AC3E}">
        <p14:creationId xmlns:p14="http://schemas.microsoft.com/office/powerpoint/2010/main" val="53896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Visual Studio 2017 </a:t>
            </a:r>
            <a:r>
              <a:rPr lang="en-US" dirty="0" smtClean="0"/>
              <a:t>Window (3 of 3)</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pPr marL="0" indent="0">
              <a:buNone/>
            </a:pPr>
            <a:r>
              <a:rPr lang="en-US" dirty="0"/>
              <a:t>Open Project, New Project, Save, Cut, Copy, Paste, and </a:t>
            </a:r>
            <a:r>
              <a:rPr lang="en-US" dirty="0" smtClean="0"/>
              <a:t>Undo</a:t>
            </a:r>
            <a:endParaRPr lang="en-US" dirty="0"/>
          </a:p>
          <a:p>
            <a:r>
              <a:rPr lang="en-US" b="1" dirty="0"/>
              <a:t>Toolbox:</a:t>
            </a:r>
            <a:r>
              <a:rPr lang="en-US" dirty="0"/>
              <a:t> The </a:t>
            </a:r>
            <a:r>
              <a:rPr lang="en-US" b="1" dirty="0"/>
              <a:t>toolbox</a:t>
            </a:r>
            <a:r>
              <a:rPr lang="en-US" dirty="0"/>
              <a:t> contains </a:t>
            </a:r>
            <a:r>
              <a:rPr lang="en-US" b="1" dirty="0"/>
              <a:t>.NET components</a:t>
            </a:r>
            <a:r>
              <a:rPr lang="en-US" dirty="0"/>
              <a:t> that help you develop the GUI </a:t>
            </a:r>
            <a:r>
              <a:rPr lang="en-US" dirty="0" smtClean="0"/>
              <a:t>program</a:t>
            </a:r>
            <a:endParaRPr lang="en-US" dirty="0"/>
          </a:p>
          <a:p>
            <a:r>
              <a:rPr lang="en-US" b="1" dirty="0"/>
              <a:t>Main work area: </a:t>
            </a:r>
            <a:r>
              <a:rPr lang="en-US" dirty="0"/>
              <a:t>The main work area contains the item you are currently </a:t>
            </a:r>
            <a:r>
              <a:rPr lang="en-US" dirty="0" smtClean="0"/>
              <a:t>developing</a:t>
            </a:r>
            <a:endParaRPr lang="en-US" dirty="0"/>
          </a:p>
          <a:p>
            <a:r>
              <a:rPr lang="en-US" b="1" dirty="0"/>
              <a:t>Solution Explorer: </a:t>
            </a:r>
            <a:r>
              <a:rPr lang="en-US" dirty="0"/>
              <a:t>The Solution Explorer window displays the elements of the Visual Basic </a:t>
            </a:r>
            <a:r>
              <a:rPr lang="en-US" b="1" dirty="0" smtClean="0"/>
              <a:t>solution</a:t>
            </a:r>
            <a:endParaRPr lang="en-US" b="1" dirty="0"/>
          </a:p>
        </p:txBody>
      </p:sp>
    </p:spTree>
    <p:extLst>
      <p:ext uri="{BB962C8B-B14F-4D97-AF65-F5344CB8AC3E}">
        <p14:creationId xmlns:p14="http://schemas.microsoft.com/office/powerpoint/2010/main" val="190458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Programming </a:t>
            </a:r>
            <a:r>
              <a:rPr lang="en-US" dirty="0" smtClean="0"/>
              <a:t>Languages (1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Autofit/>
          </a:bodyPr>
          <a:lstStyle/>
          <a:p>
            <a:r>
              <a:rPr lang="en-US" dirty="0"/>
              <a:t>Visual Basic</a:t>
            </a:r>
          </a:p>
          <a:p>
            <a:pPr lvl="1"/>
            <a:r>
              <a:rPr lang="en-US" dirty="0"/>
              <a:t>Programming language that allows developers to easily build complex Windows and web programs, as well as other software tools</a:t>
            </a:r>
          </a:p>
          <a:p>
            <a:pPr lvl="1"/>
            <a:r>
              <a:rPr lang="en-US" dirty="0"/>
              <a:t>Based on the BASIC language</a:t>
            </a:r>
          </a:p>
          <a:p>
            <a:r>
              <a:rPr lang="en-US" dirty="0"/>
              <a:t>Visual C++</a:t>
            </a:r>
          </a:p>
          <a:p>
            <a:pPr lvl="1"/>
            <a:r>
              <a:rPr lang="en-US" dirty="0"/>
              <a:t>Derivative of the programming language C</a:t>
            </a:r>
          </a:p>
          <a:p>
            <a:r>
              <a:rPr lang="en-US" dirty="0"/>
              <a:t>Visual C#</a:t>
            </a:r>
          </a:p>
          <a:p>
            <a:pPr lvl="1"/>
            <a:r>
              <a:rPr lang="en-US" dirty="0" smtClean="0"/>
              <a:t>synthesis </a:t>
            </a:r>
            <a:r>
              <a:rPr lang="en-US" dirty="0"/>
              <a:t>of the elegance and syntax of C++ with many of the productivity benefits enjoyed in Visual </a:t>
            </a:r>
            <a:r>
              <a:rPr lang="en-US" dirty="0" smtClean="0"/>
              <a:t>Basic</a:t>
            </a:r>
            <a:endParaRPr lang="en-US" dirty="0"/>
          </a:p>
        </p:txBody>
      </p:sp>
    </p:spTree>
    <p:extLst>
      <p:ext uri="{BB962C8B-B14F-4D97-AF65-F5344CB8AC3E}">
        <p14:creationId xmlns:p14="http://schemas.microsoft.com/office/powerpoint/2010/main" val="230514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Programming </a:t>
            </a:r>
            <a:r>
              <a:rPr lang="en-US" dirty="0" smtClean="0"/>
              <a:t>Languages (2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smtClean="0"/>
              <a:t>JavaScript</a:t>
            </a:r>
            <a:endParaRPr lang="en-US" dirty="0"/>
          </a:p>
          <a:p>
            <a:pPr lvl="1"/>
            <a:r>
              <a:rPr lang="en-US" dirty="0" smtClean="0"/>
              <a:t>Open-source </a:t>
            </a:r>
            <a:r>
              <a:rPr lang="en-US" dirty="0"/>
              <a:t>client-side scripting language</a:t>
            </a:r>
          </a:p>
          <a:p>
            <a:r>
              <a:rPr lang="en-US" dirty="0"/>
              <a:t>Visual F#</a:t>
            </a:r>
          </a:p>
          <a:p>
            <a:pPr lvl="1"/>
            <a:r>
              <a:rPr lang="en-US" dirty="0"/>
              <a:t>Multipurpose language known for its math-intensive focus</a:t>
            </a:r>
          </a:p>
        </p:txBody>
      </p:sp>
    </p:spTree>
    <p:extLst>
      <p:ext uri="{BB962C8B-B14F-4D97-AF65-F5344CB8AC3E}">
        <p14:creationId xmlns:p14="http://schemas.microsoft.com/office/powerpoint/2010/main" val="200350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.NET Framework 4.6.2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smtClean="0"/>
              <a:t>.NET technologies and products were designed to work together to allow businesses to connect information, people, systems, and devices through software</a:t>
            </a:r>
          </a:p>
          <a:p>
            <a:r>
              <a:rPr lang="en-US" dirty="0" smtClean="0"/>
              <a:t>The </a:t>
            </a:r>
            <a:r>
              <a:rPr lang="en-US" b="1" dirty="0" smtClean="0"/>
              <a:t>.NET Framework</a:t>
            </a:r>
            <a:r>
              <a:rPr lang="en-US" dirty="0" smtClean="0"/>
              <a:t> provides tools and processes that developers can use to produce and run programs</a:t>
            </a:r>
          </a:p>
          <a:p>
            <a:pPr lvl="1"/>
            <a:r>
              <a:rPr lang="en-US" dirty="0" smtClean="0"/>
              <a:t>Most recent version is </a:t>
            </a:r>
            <a:r>
              <a:rPr lang="en-US" b="1" dirty="0" smtClean="0"/>
              <a:t>.NET Framework 4.6.2</a:t>
            </a:r>
            <a:endParaRPr lang="en-US" dirty="0"/>
          </a:p>
        </p:txBody>
      </p:sp>
    </p:spTree>
    <p:extLst>
      <p:ext uri="{BB962C8B-B14F-4D97-AF65-F5344CB8AC3E}">
        <p14:creationId xmlns:p14="http://schemas.microsoft.com/office/powerpoint/2010/main" val="354119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smtClean="0"/>
              <a:t>Objectives (2 of 3)</a:t>
            </a:r>
            <a:endParaRPr lang="en-US" altLang="en-US" dirty="0"/>
          </a:p>
        </p:txBody>
      </p:sp>
      <p:sp>
        <p:nvSpPr>
          <p:cNvPr id="27650" name="Content Placeholder 3"/>
          <p:cNvSpPr>
            <a:spLocks noGrp="1" noChangeArrowheads="1"/>
          </p:cNvSpPr>
          <p:nvPr>
            <p:ph idx="1"/>
          </p:nvPr>
        </p:nvSpPr>
        <p:spPr/>
        <p:txBody>
          <a:bodyPr>
            <a:normAutofit/>
          </a:bodyPr>
          <a:lstStyle/>
          <a:p>
            <a:pPr marL="457200" lvl="1">
              <a:buSzPct val="100000"/>
              <a:buFont typeface="Arial" pitchFamily="34" charset="0"/>
              <a:buChar char="•"/>
            </a:pPr>
            <a:r>
              <a:rPr lang="en-US" altLang="en-US" sz="2600" dirty="0" smtClean="0">
                <a:solidFill>
                  <a:srgbClr val="080808"/>
                </a:solidFill>
              </a:rPr>
              <a:t>Define and describe the use of a database</a:t>
            </a:r>
          </a:p>
          <a:p>
            <a:pPr marL="457200" lvl="1">
              <a:buSzPct val="100000"/>
              <a:buFont typeface="Arial" pitchFamily="34" charset="0"/>
              <a:buChar char="•"/>
            </a:pPr>
            <a:r>
              <a:rPr lang="en-US" altLang="en-US" sz="2600" dirty="0" smtClean="0">
                <a:solidFill>
                  <a:srgbClr val="080808"/>
                </a:solidFill>
              </a:rPr>
              <a:t>Identify the use of a computer programming language in general and Visual Basic 2017 in particular</a:t>
            </a:r>
          </a:p>
          <a:p>
            <a:pPr marL="457200" lvl="1">
              <a:buSzPct val="100000"/>
              <a:buFont typeface="Arial" pitchFamily="34" charset="0"/>
              <a:buChar char="•"/>
            </a:pPr>
            <a:r>
              <a:rPr lang="en-US" altLang="en-US" sz="2600" dirty="0" smtClean="0">
                <a:solidFill>
                  <a:srgbClr val="080808"/>
                </a:solidFill>
              </a:rPr>
              <a:t>Explain </a:t>
            </a:r>
            <a:r>
              <a:rPr lang="en-US" altLang="en-US" sz="2600" dirty="0">
                <a:solidFill>
                  <a:srgbClr val="080808"/>
                </a:solidFill>
              </a:rPr>
              <a:t>the use of Visual Studio 2017 when </a:t>
            </a:r>
            <a:r>
              <a:rPr lang="en-US" altLang="en-US" sz="2600" dirty="0" smtClean="0">
                <a:solidFill>
                  <a:srgbClr val="080808"/>
                </a:solidFill>
              </a:rPr>
              <a:t>developing Visual </a:t>
            </a:r>
            <a:r>
              <a:rPr lang="en-US" altLang="en-US" sz="2600" dirty="0">
                <a:solidFill>
                  <a:srgbClr val="080808"/>
                </a:solidFill>
              </a:rPr>
              <a:t>Basic 2017 programs</a:t>
            </a:r>
          </a:p>
          <a:p>
            <a:pPr marL="457200" lvl="1">
              <a:buSzPct val="100000"/>
              <a:buFont typeface="Arial" pitchFamily="34" charset="0"/>
              <a:buChar char="•"/>
            </a:pPr>
            <a:r>
              <a:rPr lang="en-US" altLang="en-US" sz="2600" dirty="0" smtClean="0">
                <a:solidFill>
                  <a:srgbClr val="080808"/>
                </a:solidFill>
              </a:rPr>
              <a:t>Specify </a:t>
            </a:r>
            <a:r>
              <a:rPr lang="en-US" altLang="en-US" sz="2600" dirty="0">
                <a:solidFill>
                  <a:srgbClr val="080808"/>
                </a:solidFill>
              </a:rPr>
              <a:t>the programming languages available for </a:t>
            </a:r>
            <a:r>
              <a:rPr lang="en-US" altLang="en-US" sz="2600" dirty="0" smtClean="0">
                <a:solidFill>
                  <a:srgbClr val="080808"/>
                </a:solidFill>
              </a:rPr>
              <a:t>use with </a:t>
            </a:r>
            <a:r>
              <a:rPr lang="en-US" altLang="en-US" sz="2600" dirty="0">
                <a:solidFill>
                  <a:srgbClr val="080808"/>
                </a:solidFill>
              </a:rPr>
              <a:t>Visual Studio 2017</a:t>
            </a:r>
          </a:p>
          <a:p>
            <a:pPr marL="457200" lvl="1">
              <a:buSzPct val="100000"/>
              <a:buFont typeface="Arial" pitchFamily="34" charset="0"/>
              <a:buChar char="•"/>
            </a:pPr>
            <a:r>
              <a:rPr lang="en-US" altLang="en-US" sz="2600" dirty="0" smtClean="0">
                <a:solidFill>
                  <a:srgbClr val="080808"/>
                </a:solidFill>
              </a:rPr>
              <a:t>Explain </a:t>
            </a:r>
            <a:r>
              <a:rPr lang="en-US" altLang="en-US" sz="2600" dirty="0">
                <a:solidFill>
                  <a:srgbClr val="080808"/>
                </a:solidFill>
              </a:rPr>
              <a:t>the .NET Framework </a:t>
            </a:r>
            <a:r>
              <a:rPr lang="en-US" altLang="en-US" sz="2600" dirty="0" smtClean="0">
                <a:solidFill>
                  <a:srgbClr val="080808"/>
                </a:solidFill>
              </a:rPr>
              <a:t>4.6.2</a:t>
            </a:r>
            <a:endParaRPr lang="en-US" altLang="en-US" sz="2600" dirty="0">
              <a:solidFill>
                <a:srgbClr val="000000"/>
              </a:solidFill>
            </a:endParaRPr>
          </a:p>
        </p:txBody>
      </p:sp>
    </p:spTree>
    <p:extLst>
      <p:ext uri="{BB962C8B-B14F-4D97-AF65-F5344CB8AC3E}">
        <p14:creationId xmlns:p14="http://schemas.microsoft.com/office/powerpoint/2010/main" val="3134887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dirty="0"/>
              <a:t>.NET Class </a:t>
            </a:r>
            <a:r>
              <a:rPr lang="en-US" dirty="0" smtClean="0"/>
              <a:t>Library (1 of 2)</a:t>
            </a:r>
            <a:endParaRPr lang="en-US" altLang="en-US" dirty="0"/>
          </a:p>
        </p:txBody>
      </p:sp>
      <p:sp>
        <p:nvSpPr>
          <p:cNvPr id="27650" name="Content Placeholder 3"/>
          <p:cNvSpPr>
            <a:spLocks noGrp="1" noChangeArrowheads="1"/>
          </p:cNvSpPr>
          <p:nvPr>
            <p:ph type="body" sz="half" idx="2"/>
          </p:nvPr>
        </p:nvSpPr>
        <p:spPr>
          <a:xfrm>
            <a:off x="152400" y="1142999"/>
            <a:ext cx="8839200" cy="1864317"/>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800" dirty="0">
                <a:solidFill>
                  <a:srgbClr val="080808"/>
                </a:solidFill>
              </a:rPr>
              <a:t>A </a:t>
            </a:r>
            <a:r>
              <a:rPr lang="en-US" altLang="en-US" sz="2800" b="1" dirty="0">
                <a:solidFill>
                  <a:srgbClr val="080808"/>
                </a:solidFill>
              </a:rPr>
              <a:t>class</a:t>
            </a:r>
            <a:r>
              <a:rPr lang="en-US" altLang="en-US" sz="2800" dirty="0">
                <a:solidFill>
                  <a:srgbClr val="080808"/>
                </a:solidFill>
              </a:rPr>
              <a:t> is a named group of program code</a:t>
            </a:r>
          </a:p>
          <a:p>
            <a:pPr marL="914400" lvl="1" indent="-457200">
              <a:buSzPct val="100000"/>
              <a:buFont typeface="Arial" pitchFamily="34" charset="0"/>
              <a:buChar char="–"/>
              <a:tabLst>
                <a:tab pos="107950" algn="l"/>
                <a:tab pos="169863" algn="l"/>
              </a:tabLst>
            </a:pPr>
            <a:r>
              <a:rPr lang="en-US" altLang="en-US" sz="2400" dirty="0"/>
              <a:t>A button is an example of a class</a:t>
            </a:r>
          </a:p>
          <a:p>
            <a:pPr marL="627063" lvl="1" indent="-457200">
              <a:buSzPct val="100000"/>
              <a:buFont typeface="Arial" panose="020B0604020202020204" pitchFamily="34" charset="0"/>
              <a:buChar char="•"/>
              <a:tabLst>
                <a:tab pos="107950" algn="l"/>
                <a:tab pos="169863" algn="l"/>
              </a:tabLst>
            </a:pPr>
            <a:r>
              <a:rPr lang="en-US" altLang="en-US" sz="2800" dirty="0">
                <a:solidFill>
                  <a:srgbClr val="080808"/>
                </a:solidFill>
              </a:rPr>
              <a:t>A </a:t>
            </a:r>
            <a:r>
              <a:rPr lang="en-US" altLang="en-US" sz="2800" b="1" dirty="0">
                <a:solidFill>
                  <a:srgbClr val="080808"/>
                </a:solidFill>
              </a:rPr>
              <a:t>class library </a:t>
            </a:r>
            <a:r>
              <a:rPr lang="en-US" altLang="en-US" sz="2800" dirty="0">
                <a:solidFill>
                  <a:srgbClr val="080808"/>
                </a:solidFill>
              </a:rPr>
              <a:t>stores the class and makes the class available to all developers who need to use it</a:t>
            </a:r>
          </a:p>
        </p:txBody>
      </p:sp>
      <p:pic>
        <p:nvPicPr>
          <p:cNvPr id="5" name="Picture 4" descr="A screenshot shows Class Library which is further divided into button class, textbox class, and picturebox class in three columns. An arrow from the Button Class points to a text box which reads as, “Display Bank Bal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67074"/>
            <a:ext cx="5082980" cy="253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48755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.NET Class Library </a:t>
            </a:r>
            <a:r>
              <a:rPr lang="en-US" dirty="0" smtClean="0"/>
              <a:t>(2 </a:t>
            </a:r>
            <a:r>
              <a:rPr lang="en-US" dirty="0"/>
              <a:t>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A button created from a class is called an </a:t>
            </a:r>
            <a:r>
              <a:rPr lang="en-US" b="1" dirty="0"/>
              <a:t>object</a:t>
            </a:r>
            <a:r>
              <a:rPr lang="en-US" dirty="0"/>
              <a:t>, or sometimes an </a:t>
            </a:r>
            <a:r>
              <a:rPr lang="en-US" b="1" dirty="0"/>
              <a:t>instance</a:t>
            </a:r>
            <a:r>
              <a:rPr lang="en-US" dirty="0"/>
              <a:t> of a class</a:t>
            </a:r>
          </a:p>
          <a:p>
            <a:r>
              <a:rPr lang="en-US" dirty="0"/>
              <a:t>The process of creating a Button object from the Button class is called </a:t>
            </a:r>
            <a:r>
              <a:rPr lang="en-US" b="1" dirty="0"/>
              <a:t>instantiation</a:t>
            </a:r>
          </a:p>
          <a:p>
            <a:r>
              <a:rPr lang="en-US" b="1" dirty="0"/>
              <a:t>Rapid application development </a:t>
            </a:r>
            <a:r>
              <a:rPr lang="en-US" dirty="0"/>
              <a:t>(</a:t>
            </a:r>
            <a:r>
              <a:rPr lang="en-US" b="1" dirty="0"/>
              <a:t>RAD</a:t>
            </a:r>
            <a:r>
              <a:rPr lang="en-US" dirty="0"/>
              <a:t>) refers to the process of using prebuilt classes to make application development faster, easier, and more reliable</a:t>
            </a:r>
            <a:endParaRPr lang="en-US" b="1" dirty="0"/>
          </a:p>
        </p:txBody>
      </p:sp>
    </p:spTree>
    <p:extLst>
      <p:ext uri="{BB962C8B-B14F-4D97-AF65-F5344CB8AC3E}">
        <p14:creationId xmlns:p14="http://schemas.microsoft.com/office/powerpoint/2010/main" val="315397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ADO.NET</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ADO.NET (ActiveX Data Objects) provides the functionality for a program to perform four primary tasks when working with a database:</a:t>
            </a:r>
          </a:p>
          <a:p>
            <a:pPr lvl="1"/>
            <a:r>
              <a:rPr lang="en-US" dirty="0"/>
              <a:t>Getting the data</a:t>
            </a:r>
          </a:p>
          <a:p>
            <a:pPr lvl="1"/>
            <a:r>
              <a:rPr lang="en-US" dirty="0"/>
              <a:t>Examining the data</a:t>
            </a:r>
          </a:p>
          <a:p>
            <a:pPr lvl="1"/>
            <a:r>
              <a:rPr lang="en-US" dirty="0"/>
              <a:t>Editing the data</a:t>
            </a:r>
          </a:p>
          <a:p>
            <a:pPr lvl="1"/>
            <a:r>
              <a:rPr lang="en-US" dirty="0"/>
              <a:t>Updating the data</a:t>
            </a:r>
          </a:p>
        </p:txBody>
      </p:sp>
    </p:spTree>
    <p:extLst>
      <p:ext uri="{BB962C8B-B14F-4D97-AF65-F5344CB8AC3E}">
        <p14:creationId xmlns:p14="http://schemas.microsoft.com/office/powerpoint/2010/main" val="302952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smtClean="0"/>
              <a:t>ASP.NET</a:t>
            </a:r>
            <a:endParaRPr lang="en-US" altLang="en-US" dirty="0"/>
          </a:p>
        </p:txBody>
      </p:sp>
      <p:sp>
        <p:nvSpPr>
          <p:cNvPr id="27650" name="Content Placeholder 3"/>
          <p:cNvSpPr>
            <a:spLocks noGrp="1" noChangeArrowheads="1"/>
          </p:cNvSpPr>
          <p:nvPr>
            <p:ph idx="1"/>
          </p:nvPr>
        </p:nvSpPr>
        <p:spPr>
          <a:xfrm>
            <a:off x="228600" y="1219200"/>
            <a:ext cx="8763000" cy="4724400"/>
          </a:xfrm>
        </p:spPr>
        <p:txBody>
          <a:bodyPr>
            <a:normAutofit/>
          </a:bodyPr>
          <a:lstStyle/>
          <a:p>
            <a:r>
              <a:rPr lang="en-US" dirty="0"/>
              <a:t>Allows developers to use Visual Studio 2017 to build powerful and sophisticated web applications</a:t>
            </a:r>
          </a:p>
          <a:p>
            <a:r>
              <a:rPr lang="en-US" dirty="0"/>
              <a:t>Using ASP.NET classes, programmers can create websites that perform any function available on web</a:t>
            </a:r>
          </a:p>
          <a:p>
            <a:r>
              <a:rPr lang="en-US" dirty="0"/>
              <a:t>ASP.NET  is designed for cloud technologies and server-side applications</a:t>
            </a:r>
          </a:p>
          <a:p>
            <a:r>
              <a:rPr lang="en-US" b="1" dirty="0"/>
              <a:t>Cloud computing</a:t>
            </a:r>
            <a:r>
              <a:rPr lang="en-US" dirty="0"/>
              <a:t> is the connection of remote servers hosted on the Internet to store and process data, instead of storing the information locally on a personal computer or device</a:t>
            </a:r>
            <a:endParaRPr lang="en-US" b="1" dirty="0"/>
          </a:p>
        </p:txBody>
      </p:sp>
    </p:spTree>
    <p:extLst>
      <p:ext uri="{BB962C8B-B14F-4D97-AF65-F5344CB8AC3E}">
        <p14:creationId xmlns:p14="http://schemas.microsoft.com/office/powerpoint/2010/main" val="96078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Microsoft Intermediate Language </a:t>
            </a:r>
            <a:r>
              <a:rPr lang="en-US" dirty="0" smtClean="0"/>
              <a:t>and </a:t>
            </a:r>
            <a:r>
              <a:rPr lang="en-US" dirty="0"/>
              <a:t>Common Language </a:t>
            </a:r>
            <a:r>
              <a:rPr lang="en-US" dirty="0" smtClean="0"/>
              <a:t>Runtime (1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b="1" dirty="0"/>
              <a:t>Program compilation</a:t>
            </a:r>
            <a:r>
              <a:rPr lang="en-US" dirty="0"/>
              <a:t> translates programming statements into instructions that can be understood by the electronics of the computer</a:t>
            </a:r>
          </a:p>
          <a:p>
            <a:r>
              <a:rPr lang="en-US" dirty="0"/>
              <a:t>Program compilation for a Visual Basic 2017 program creates a set of electronic code expressed in an intermediate language called the </a:t>
            </a:r>
            <a:r>
              <a:rPr lang="en-US" b="1" dirty="0"/>
              <a:t>Microsoft Intermediate Language </a:t>
            </a:r>
            <a:r>
              <a:rPr lang="en-US" dirty="0"/>
              <a:t>(</a:t>
            </a:r>
            <a:r>
              <a:rPr lang="en-US" b="1" dirty="0"/>
              <a:t>MSIL</a:t>
            </a:r>
            <a:r>
              <a:rPr lang="en-US" dirty="0"/>
              <a:t>)</a:t>
            </a:r>
          </a:p>
          <a:p>
            <a:r>
              <a:rPr lang="en-US" dirty="0"/>
              <a:t>When the program is executed, a portion of .NET called the </a:t>
            </a:r>
            <a:r>
              <a:rPr lang="en-US" b="1" dirty="0"/>
              <a:t>Common Language Runtime </a:t>
            </a:r>
            <a:r>
              <a:rPr lang="en-US" dirty="0"/>
              <a:t>(</a:t>
            </a:r>
            <a:r>
              <a:rPr lang="en-US" b="1" dirty="0"/>
              <a:t>CLR</a:t>
            </a:r>
            <a:r>
              <a:rPr lang="en-US" dirty="0"/>
              <a:t>)</a:t>
            </a:r>
            <a:r>
              <a:rPr lang="en-US" b="1" dirty="0"/>
              <a:t> </a:t>
            </a:r>
            <a:r>
              <a:rPr lang="en-US" dirty="0"/>
              <a:t>reads the MSIL and causes the instructions within the program to be executed</a:t>
            </a:r>
            <a:endParaRPr lang="en-US" b="1" dirty="0"/>
          </a:p>
        </p:txBody>
      </p:sp>
    </p:spTree>
    <p:extLst>
      <p:ext uri="{BB962C8B-B14F-4D97-AF65-F5344CB8AC3E}">
        <p14:creationId xmlns:p14="http://schemas.microsoft.com/office/powerpoint/2010/main" val="300773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76200"/>
            <a:ext cx="8839200" cy="1066800"/>
          </a:xfrm>
        </p:spPr>
        <p:txBody>
          <a:bodyPr>
            <a:noAutofit/>
          </a:bodyPr>
          <a:lstStyle/>
          <a:p>
            <a:r>
              <a:rPr lang="en-US" dirty="0"/>
              <a:t>Microsoft Intermediate Language and Common Language Runtime </a:t>
            </a:r>
            <a:r>
              <a:rPr lang="en-US" dirty="0" smtClean="0"/>
              <a:t>(2 </a:t>
            </a:r>
            <a:r>
              <a:rPr lang="en-US" dirty="0"/>
              <a:t>of 2)</a:t>
            </a:r>
            <a:endParaRPr lang="en-US" altLang="en-US" dirty="0"/>
          </a:p>
        </p:txBody>
      </p:sp>
      <p:pic>
        <p:nvPicPr>
          <p:cNvPr id="3074" name="Picture 2" descr="A flow diagram starts with a programming code for Payroll Information, this points to a photo of a RAM (compiler). An arrow from RAM points to the clipart of a cylinder labeled as, “MSIL stored on disk storage.” An arrow from this cylinder points to a RAM labeled as, “CLR” and then finally to a window of Payroll Information. This window shows a textbox entered as &quot;Robert Terrell&quot; by the side of the text &quot;Employee Name&quot;, a textbox entered as &quot;42&quot; by the side of the text &quot;Hours Worked&quot; and a textbox entered as 18.00 by the side of the text &quot;Hourly Rate.&quot; There is a button with the text &quot;Calculate Pay&quot; and mouse pointer is placed on it. Below the button displays the text&#10;Regular Pay $720.00&#10;Overtime Pay $54.00&#10;Total Pay $774.00&#10;The programming code reads as,&#10;“Public Class frmPayroll&#10;Private Sub frmPayroll_Load(ByVal sender As System.Object, ByVal e As System.EventArgs) Handles MyBase.Load&#10;The eventhandler is executed when the form is loaded. It&#10;clears the Label objects for the hours worked nad weekly pay.&#10;lblHoursWorked.Text = &quot;&quot;&#10;lblExtraMinutesWorked.Text = &quot;&quot;&#10;lblRegularPay.Text = &quot;&quot;&#10;txthoursWorked.Focus()&#10;End Sub&#10;Private Sub btnWeeklyPay_Click(ByVal sender As System.Object, ByVal e As System.EventArgs) Handles btnWeeklyPay.Click&#10;This event handler is executed when the user clicks the Weekly&#10;Pay button. It calculates and displays the hours worked, minutes.&#10;worked, and weekly pay.&#10;Dim strHoursWorked As String&#10;Dim strHourslyPay As String&#10;Dim decHourlyPay As Decimal&#10;Dim intHoursWorked As Integer&#10;Dim decRegularPay As Decimal&#10;Dim decOverTimeHours As Decimal&#10;Dim decOvertimePay As Decimal&#10;Convert the user input from string to a numeric value&#10;strHourlyPay = txtHourlyPayRate.Text&#10;decHourlyPay = Convert.ToDecimal(strHourlyPay)&#10;strHoursWorked = txtHoursWorked.Text&#10;intHoursWorked = Convert.ToInt32(strHoursWorked)&#10;If intHoursWorked &gt; 40 Then&#10;decRegularPay = decHourlyPay = 40&#10;lblRegularPay.Text = decRegularPay.ToString(&quot;C&quot;)&#10;decOvertimePay = 1.50 * decOverTimeHours + decHourlyPay&#10;Else&#10;decRegularPay = decHourlyPay * decHourlyPay&#10;Else&#10;decRegularPay = decHourlyPay * decHourlyPay&#10;End 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478" y="1349215"/>
            <a:ext cx="3757044" cy="466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043904"/>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Types of Visual Basic 2017 Applications</a:t>
            </a:r>
            <a:endParaRPr lang="en-US" altLang="en-US" dirty="0"/>
          </a:p>
        </p:txBody>
      </p:sp>
      <p:sp>
        <p:nvSpPr>
          <p:cNvPr id="27650" name="Content Placeholder 3"/>
          <p:cNvSpPr>
            <a:spLocks noGrp="1" noChangeArrowheads="1"/>
          </p:cNvSpPr>
          <p:nvPr>
            <p:ph idx="1"/>
          </p:nvPr>
        </p:nvSpPr>
        <p:spPr>
          <a:xfrm>
            <a:off x="228600" y="1219200"/>
            <a:ext cx="8763000" cy="4800600"/>
          </a:xfrm>
        </p:spPr>
        <p:txBody>
          <a:bodyPr>
            <a:normAutofit/>
          </a:bodyPr>
          <a:lstStyle/>
          <a:p>
            <a:r>
              <a:rPr lang="en-US" b="1" dirty="0"/>
              <a:t>Windows Classic Desktop application</a:t>
            </a:r>
            <a:endParaRPr lang="en-US" dirty="0"/>
          </a:p>
          <a:p>
            <a:pPr lvl="1"/>
            <a:r>
              <a:rPr lang="en-US" dirty="0"/>
              <a:t>Program will run on a computer or other device that supports the Windows </a:t>
            </a:r>
            <a:r>
              <a:rPr lang="en-US" dirty="0" smtClean="0"/>
              <a:t>GUI</a:t>
            </a:r>
            <a:endParaRPr lang="en-US" dirty="0"/>
          </a:p>
          <a:p>
            <a:r>
              <a:rPr lang="en-US" b="1" dirty="0"/>
              <a:t>Windows Universal apps</a:t>
            </a:r>
          </a:p>
          <a:p>
            <a:pPr lvl="1"/>
            <a:r>
              <a:rPr lang="en-US" dirty="0" smtClean="0"/>
              <a:t>Designed to run on Windows 8 or Windows 10 computers and mobile devices</a:t>
            </a:r>
          </a:p>
          <a:p>
            <a:r>
              <a:rPr lang="en-US" b="1" dirty="0"/>
              <a:t>Web application</a:t>
            </a:r>
            <a:endParaRPr lang="en-US" dirty="0"/>
          </a:p>
          <a:p>
            <a:pPr lvl="1"/>
            <a:r>
              <a:rPr lang="en-US" dirty="0"/>
              <a:t>Uses ASP.NET and runs on a web </a:t>
            </a:r>
            <a:r>
              <a:rPr lang="en-US" dirty="0" smtClean="0"/>
              <a:t>server</a:t>
            </a:r>
            <a:endParaRPr lang="en-US" b="1" dirty="0"/>
          </a:p>
          <a:p>
            <a:r>
              <a:rPr lang="en-US" b="1" dirty="0"/>
              <a:t>Database application</a:t>
            </a:r>
          </a:p>
          <a:p>
            <a:pPr lvl="1"/>
            <a:r>
              <a:rPr lang="en-US" dirty="0"/>
              <a:t>Written using ADO.NET to reference, access, display, and update data stored in a </a:t>
            </a:r>
            <a:r>
              <a:rPr lang="en-US" dirty="0" smtClean="0"/>
              <a:t>database</a:t>
            </a:r>
            <a:endParaRPr lang="en-US" dirty="0"/>
          </a:p>
        </p:txBody>
      </p:sp>
    </p:spTree>
    <p:extLst>
      <p:ext uri="{BB962C8B-B14F-4D97-AF65-F5344CB8AC3E}">
        <p14:creationId xmlns:p14="http://schemas.microsoft.com/office/powerpoint/2010/main" val="427824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Microsoft HoloLens Development </a:t>
            </a:r>
            <a:r>
              <a:rPr lang="en-US" dirty="0" smtClean="0"/>
              <a:t>(1 </a:t>
            </a:r>
            <a:r>
              <a:rPr lang="en-US" dirty="0"/>
              <a:t>of 3)</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HoloLens is the augmented reality headset that places 3-D holographic images in your scope of vision</a:t>
            </a:r>
          </a:p>
          <a:p>
            <a:r>
              <a:rPr lang="en-US" dirty="0"/>
              <a:t>HoloLens apps are being developed using Visual Studio: </a:t>
            </a:r>
          </a:p>
          <a:p>
            <a:pPr lvl="1"/>
            <a:r>
              <a:rPr lang="en-US" dirty="0" smtClean="0"/>
              <a:t>To </a:t>
            </a:r>
            <a:r>
              <a:rPr lang="en-US" dirty="0"/>
              <a:t>select car options at Volvo dealerships</a:t>
            </a:r>
          </a:p>
          <a:p>
            <a:pPr lvl="1"/>
            <a:r>
              <a:rPr lang="en-US" dirty="0" smtClean="0"/>
              <a:t>To create </a:t>
            </a:r>
            <a:r>
              <a:rPr lang="en-US" dirty="0"/>
              <a:t>a custom kitchen at Lowe’s Home </a:t>
            </a:r>
            <a:r>
              <a:rPr lang="en-US" dirty="0" smtClean="0"/>
              <a:t>Centers </a:t>
            </a:r>
            <a:endParaRPr lang="en-US" dirty="0"/>
          </a:p>
          <a:p>
            <a:pPr lvl="1"/>
            <a:r>
              <a:rPr lang="en-US" dirty="0" smtClean="0"/>
              <a:t>To explore </a:t>
            </a:r>
            <a:r>
              <a:rPr lang="en-US" dirty="0"/>
              <a:t>other planets at </a:t>
            </a:r>
            <a:r>
              <a:rPr lang="en-US" dirty="0" smtClean="0"/>
              <a:t>NASA</a:t>
            </a:r>
            <a:endParaRPr lang="en-US" dirty="0"/>
          </a:p>
          <a:p>
            <a:pPr lvl="1"/>
            <a:r>
              <a:rPr lang="en-US" dirty="0" smtClean="0"/>
              <a:t>To replace </a:t>
            </a:r>
            <a:r>
              <a:rPr lang="en-US" dirty="0"/>
              <a:t>a </a:t>
            </a:r>
            <a:r>
              <a:rPr lang="en-US" dirty="0" smtClean="0"/>
              <a:t>flat-screen </a:t>
            </a:r>
            <a:r>
              <a:rPr lang="en-US" dirty="0"/>
              <a:t>TV with a much larger holographic display</a:t>
            </a:r>
          </a:p>
        </p:txBody>
      </p:sp>
    </p:spTree>
    <p:extLst>
      <p:ext uri="{BB962C8B-B14F-4D97-AF65-F5344CB8AC3E}">
        <p14:creationId xmlns:p14="http://schemas.microsoft.com/office/powerpoint/2010/main" val="272405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Microsoft HoloLens Development </a:t>
            </a:r>
            <a:r>
              <a:rPr lang="en-US" dirty="0" smtClean="0"/>
              <a:t>(2 </a:t>
            </a:r>
            <a:r>
              <a:rPr lang="en-US" dirty="0"/>
              <a:t>of 3)</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Microsoft Visual Studio works with Unity software to build HoloLens apps and test them on a built-in HoloLens emulator</a:t>
            </a:r>
          </a:p>
          <a:p>
            <a:r>
              <a:rPr lang="en-US" dirty="0"/>
              <a:t>The emulator uses a Hyper-V virtual machine to run the app</a:t>
            </a:r>
          </a:p>
          <a:p>
            <a:r>
              <a:rPr lang="en-US" dirty="0"/>
              <a:t>HoloLens are stimulated using your keyboard, mouse, or Xbox </a:t>
            </a:r>
            <a:r>
              <a:rPr lang="en-US" dirty="0" smtClean="0"/>
              <a:t>controller</a:t>
            </a:r>
            <a:endParaRPr lang="en-US" dirty="0"/>
          </a:p>
        </p:txBody>
      </p:sp>
    </p:spTree>
    <p:extLst>
      <p:ext uri="{BB962C8B-B14F-4D97-AF65-F5344CB8AC3E}">
        <p14:creationId xmlns:p14="http://schemas.microsoft.com/office/powerpoint/2010/main" val="314279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76200"/>
            <a:ext cx="8839200" cy="1066800"/>
          </a:xfrm>
        </p:spPr>
        <p:txBody>
          <a:bodyPr>
            <a:noAutofit/>
          </a:bodyPr>
          <a:lstStyle/>
          <a:p>
            <a:r>
              <a:rPr lang="en-US" dirty="0"/>
              <a:t>Microsoft HoloLens </a:t>
            </a:r>
            <a:r>
              <a:rPr lang="en-US" dirty="0" smtClean="0"/>
              <a:t>Development (3 of 3)</a:t>
            </a:r>
            <a:endParaRPr lang="en-US" altLang="en-US" dirty="0"/>
          </a:p>
        </p:txBody>
      </p:sp>
      <p:pic>
        <p:nvPicPr>
          <p:cNvPr id="4098" name="Picture 2" descr="A photo shows HoloLens emulator that displays internet connectivity, time and volume, and option buttons such as Microsoft Edge, Feedback, Settings, Photos, Store, Holograms and Learn Gestures. At the bottom of the options photos icon and videos icon are displayed. At the extreme right of the window, vertical toolbar with few options like close, minimize, keyboard, full screen, zoom, help etc. are displa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075" y="1542396"/>
            <a:ext cx="6836903" cy="426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56296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smtClean="0"/>
              <a:t>Objectives (3 of 3)</a:t>
            </a:r>
            <a:endParaRPr lang="en-US" altLang="en-US" dirty="0"/>
          </a:p>
        </p:txBody>
      </p:sp>
      <p:sp>
        <p:nvSpPr>
          <p:cNvPr id="27650" name="Content Placeholder 3"/>
          <p:cNvSpPr>
            <a:spLocks noGrp="1" noChangeArrowheads="1"/>
          </p:cNvSpPr>
          <p:nvPr>
            <p:ph idx="1"/>
          </p:nvPr>
        </p:nvSpPr>
        <p:spPr/>
        <p:txBody>
          <a:bodyPr>
            <a:normAutofit/>
          </a:bodyPr>
          <a:lstStyle/>
          <a:p>
            <a:pPr marL="457200" lvl="1">
              <a:buSzPct val="100000"/>
              <a:buFont typeface="Arial" pitchFamily="34" charset="0"/>
              <a:buChar char="•"/>
            </a:pPr>
            <a:r>
              <a:rPr lang="en-US" altLang="en-US" sz="2600" dirty="0" smtClean="0">
                <a:solidFill>
                  <a:srgbClr val="080808"/>
                </a:solidFill>
              </a:rPr>
              <a:t>Explain RAD</a:t>
            </a:r>
          </a:p>
          <a:p>
            <a:pPr marL="457200" lvl="1">
              <a:buSzPct val="100000"/>
              <a:buFont typeface="Arial" pitchFamily="34" charset="0"/>
              <a:buChar char="•"/>
            </a:pPr>
            <a:r>
              <a:rPr lang="en-US" altLang="en-US" sz="2600" dirty="0" smtClean="0">
                <a:solidFill>
                  <a:srgbClr val="080808"/>
                </a:solidFill>
              </a:rPr>
              <a:t>Describe classes, objects, and the .NET Framework class libraries</a:t>
            </a:r>
          </a:p>
          <a:p>
            <a:pPr marL="457200" lvl="1">
              <a:buSzPct val="100000"/>
              <a:buFont typeface="Arial" pitchFamily="34" charset="0"/>
              <a:buChar char="•"/>
            </a:pPr>
            <a:r>
              <a:rPr lang="en-US" altLang="en-US" sz="2600" dirty="0" smtClean="0">
                <a:solidFill>
                  <a:srgbClr val="080808"/>
                </a:solidFill>
              </a:rPr>
              <a:t>Explain </a:t>
            </a:r>
            <a:r>
              <a:rPr lang="en-US" altLang="en-US" sz="2600" dirty="0">
                <a:solidFill>
                  <a:srgbClr val="080808"/>
                </a:solidFill>
              </a:rPr>
              <a:t>ADO.NET, ASP.NET, MSIL, and CLR</a:t>
            </a:r>
          </a:p>
          <a:p>
            <a:pPr marL="457200" lvl="1">
              <a:buSzPct val="100000"/>
              <a:buFont typeface="Arial" pitchFamily="34" charset="0"/>
              <a:buChar char="•"/>
            </a:pPr>
            <a:r>
              <a:rPr lang="en-US" altLang="en-US" sz="2600" dirty="0" smtClean="0">
                <a:solidFill>
                  <a:srgbClr val="080808"/>
                </a:solidFill>
              </a:rPr>
              <a:t>Specify </a:t>
            </a:r>
            <a:r>
              <a:rPr lang="en-US" altLang="en-US" sz="2600" dirty="0">
                <a:solidFill>
                  <a:srgbClr val="080808"/>
                </a:solidFill>
              </a:rPr>
              <a:t>the types of Visual Basic 2017 applications</a:t>
            </a:r>
            <a:endParaRPr lang="en-US" altLang="en-US" sz="2600" dirty="0">
              <a:solidFill>
                <a:srgbClr val="000000"/>
              </a:solidFill>
            </a:endParaRPr>
          </a:p>
        </p:txBody>
      </p:sp>
    </p:spTree>
    <p:extLst>
      <p:ext uri="{BB962C8B-B14F-4D97-AF65-F5344CB8AC3E}">
        <p14:creationId xmlns:p14="http://schemas.microsoft.com/office/powerpoint/2010/main" val="1073111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Summary</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u</a:t>
            </a:r>
            <a:r>
              <a:rPr lang="en-US" dirty="0" smtClean="0"/>
              <a:t>nderstand </a:t>
            </a:r>
            <a:r>
              <a:rPr lang="en-US" dirty="0"/>
              <a:t>the fundamentals of computer programming and have been introduced to the Visual Studio 2017 and Visual Basic </a:t>
            </a:r>
            <a:r>
              <a:rPr lang="en-US" dirty="0" smtClean="0"/>
              <a:t>2017 program </a:t>
            </a:r>
            <a:r>
              <a:rPr lang="en-US" dirty="0"/>
              <a:t>development environments</a:t>
            </a:r>
          </a:p>
          <a:p>
            <a:r>
              <a:rPr lang="en-US" dirty="0"/>
              <a:t>In subsequent chapters, you will learn to use Virtual Studio 2017 and Visual Basic 2017 to create Windows Classic Desktop applications for Windows Universal apps, database applications, Web/Cloud applications for computer and mobile devices, and HoloLens </a:t>
            </a:r>
            <a:r>
              <a:rPr lang="en-US" dirty="0" smtClean="0"/>
              <a:t>apps</a:t>
            </a:r>
            <a:endParaRPr lang="en-US" dirty="0"/>
          </a:p>
        </p:txBody>
      </p:sp>
    </p:spTree>
    <p:extLst>
      <p:ext uri="{BB962C8B-B14F-4D97-AF65-F5344CB8AC3E}">
        <p14:creationId xmlns:p14="http://schemas.microsoft.com/office/powerpoint/2010/main" val="79633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11161"/>
            <a:ext cx="8839200" cy="855640"/>
          </a:xfrm>
        </p:spPr>
        <p:txBody>
          <a:bodyPr>
            <a:noAutofit/>
          </a:bodyPr>
          <a:lstStyle/>
          <a:p>
            <a:r>
              <a:rPr lang="en-US" altLang="en-US" dirty="0"/>
              <a:t>Introduction </a:t>
            </a:r>
            <a:r>
              <a:rPr lang="en-US" altLang="en-US" dirty="0" smtClean="0"/>
              <a:t>(1 </a:t>
            </a:r>
            <a:r>
              <a:rPr lang="en-US" altLang="en-US" dirty="0"/>
              <a:t>of 6)</a:t>
            </a:r>
          </a:p>
        </p:txBody>
      </p:sp>
      <p:sp>
        <p:nvSpPr>
          <p:cNvPr id="27650" name="Content Placeholder 3"/>
          <p:cNvSpPr>
            <a:spLocks noGrp="1" noChangeArrowheads="1"/>
          </p:cNvSpPr>
          <p:nvPr>
            <p:ph type="body" sz="half" idx="2"/>
          </p:nvPr>
        </p:nvSpPr>
        <p:spPr>
          <a:xfrm>
            <a:off x="152400" y="1143000"/>
            <a:ext cx="8839200" cy="2219763"/>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The set of instructions that directs a computer </a:t>
            </a:r>
            <a:r>
              <a:rPr lang="en-US" altLang="en-US" sz="2600" dirty="0" smtClean="0">
                <a:solidFill>
                  <a:srgbClr val="080808"/>
                </a:solidFill>
              </a:rPr>
              <a:t>to perform </a:t>
            </a:r>
            <a:r>
              <a:rPr lang="en-US" altLang="en-US" sz="2600" dirty="0">
                <a:solidFill>
                  <a:srgbClr val="080808"/>
                </a:solidFill>
              </a:rPr>
              <a:t>tasks is called </a:t>
            </a:r>
            <a:r>
              <a:rPr lang="en-US" altLang="en-US" sz="2600" b="1" dirty="0">
                <a:solidFill>
                  <a:srgbClr val="080808"/>
                </a:solidFill>
              </a:rPr>
              <a:t>computer software</a:t>
            </a:r>
            <a:r>
              <a:rPr lang="en-US" altLang="en-US" sz="2600" dirty="0">
                <a:solidFill>
                  <a:srgbClr val="080808"/>
                </a:solidFill>
              </a:rPr>
              <a:t>, or </a:t>
            </a:r>
            <a:r>
              <a:rPr lang="en-US" altLang="en-US" sz="2600" dirty="0" smtClean="0">
                <a:solidFill>
                  <a:srgbClr val="080808"/>
                </a:solidFill>
              </a:rPr>
              <a:t>a </a:t>
            </a:r>
            <a:r>
              <a:rPr lang="en-US" altLang="en-US" sz="2600" b="1" dirty="0" smtClean="0">
                <a:solidFill>
                  <a:srgbClr val="080808"/>
                </a:solidFill>
              </a:rPr>
              <a:t>computer program</a:t>
            </a:r>
          </a:p>
          <a:p>
            <a:pPr marL="627063" lvl="1" indent="-457200">
              <a:buSzPct val="100000"/>
              <a:buFont typeface="Arial" panose="020B0604020202020204" pitchFamily="34" charset="0"/>
              <a:buChar char="•"/>
              <a:tabLst>
                <a:tab pos="107950" algn="l"/>
                <a:tab pos="169863" algn="l"/>
              </a:tabLst>
            </a:pPr>
            <a:r>
              <a:rPr lang="en-US" altLang="en-US" sz="2600" dirty="0" smtClean="0">
                <a:solidFill>
                  <a:srgbClr val="080808"/>
                </a:solidFill>
              </a:rPr>
              <a:t>A </a:t>
            </a:r>
            <a:r>
              <a:rPr lang="en-US" altLang="en-US" sz="2600" dirty="0">
                <a:solidFill>
                  <a:srgbClr val="080808"/>
                </a:solidFill>
              </a:rPr>
              <a:t>computer program on a mobile device </a:t>
            </a:r>
            <a:r>
              <a:rPr lang="en-US" altLang="en-US" sz="2600" dirty="0" smtClean="0">
                <a:solidFill>
                  <a:srgbClr val="080808"/>
                </a:solidFill>
              </a:rPr>
              <a:t>or on </a:t>
            </a:r>
            <a:r>
              <a:rPr lang="en-US" altLang="en-US" sz="2600" dirty="0">
                <a:solidFill>
                  <a:srgbClr val="080808"/>
                </a:solidFill>
              </a:rPr>
              <a:t>a Windows 10 computer is also called an </a:t>
            </a:r>
            <a:r>
              <a:rPr lang="en-US" altLang="en-US" sz="2600" b="1" dirty="0">
                <a:solidFill>
                  <a:srgbClr val="080808"/>
                </a:solidFill>
              </a:rPr>
              <a:t>app</a:t>
            </a:r>
            <a:endParaRPr lang="en-US" altLang="en-US" sz="2600" b="1" dirty="0">
              <a:solidFill>
                <a:srgbClr val="000000"/>
              </a:solidFill>
            </a:endParaRPr>
          </a:p>
        </p:txBody>
      </p:sp>
      <p:pic>
        <p:nvPicPr>
          <p:cNvPr id="6" name="Picture 4" descr="A photo shows HoloLens headset."/>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bwMode="auto">
          <a:xfrm>
            <a:off x="1116097" y="3429000"/>
            <a:ext cx="6961103" cy="26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02638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11161"/>
            <a:ext cx="8839200" cy="855640"/>
          </a:xfrm>
        </p:spPr>
        <p:txBody>
          <a:bodyPr>
            <a:noAutofit/>
          </a:bodyPr>
          <a:lstStyle/>
          <a:p>
            <a:r>
              <a:rPr lang="en-US" altLang="en-US" dirty="0"/>
              <a:t>Introduction </a:t>
            </a:r>
            <a:r>
              <a:rPr lang="en-US" altLang="en-US" dirty="0" smtClean="0"/>
              <a:t>(2 </a:t>
            </a:r>
            <a:r>
              <a:rPr lang="en-US" altLang="en-US" dirty="0"/>
              <a:t>of 6)</a:t>
            </a:r>
          </a:p>
        </p:txBody>
      </p:sp>
      <p:sp>
        <p:nvSpPr>
          <p:cNvPr id="27650" name="Content Placeholder 3"/>
          <p:cNvSpPr>
            <a:spLocks noGrp="1" noChangeArrowheads="1"/>
          </p:cNvSpPr>
          <p:nvPr>
            <p:ph type="body" sz="half" idx="2"/>
          </p:nvPr>
        </p:nvSpPr>
        <p:spPr>
          <a:xfrm>
            <a:off x="152400" y="1107819"/>
            <a:ext cx="8839200" cy="1254381"/>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400" b="1" dirty="0">
                <a:solidFill>
                  <a:srgbClr val="080808"/>
                </a:solidFill>
              </a:rPr>
              <a:t>Computer hardware </a:t>
            </a:r>
            <a:r>
              <a:rPr lang="en-US" altLang="en-US" sz="2400" dirty="0">
                <a:solidFill>
                  <a:srgbClr val="080808"/>
                </a:solidFill>
              </a:rPr>
              <a:t>is the physical equipment associated with a computer</a:t>
            </a:r>
          </a:p>
          <a:p>
            <a:pPr marL="627063" lvl="1" indent="-457200">
              <a:buSzPct val="100000"/>
              <a:buFont typeface="Arial" panose="020B0604020202020204" pitchFamily="34" charset="0"/>
              <a:buChar char="•"/>
              <a:tabLst>
                <a:tab pos="107950" algn="l"/>
                <a:tab pos="169863" algn="l"/>
              </a:tabLst>
            </a:pPr>
            <a:r>
              <a:rPr lang="en-US" altLang="en-US" sz="2400" dirty="0">
                <a:solidFill>
                  <a:srgbClr val="080808"/>
                </a:solidFill>
              </a:rPr>
              <a:t>A </a:t>
            </a:r>
            <a:r>
              <a:rPr lang="en-US" altLang="en-US" sz="2400" b="1" dirty="0">
                <a:solidFill>
                  <a:srgbClr val="080808"/>
                </a:solidFill>
              </a:rPr>
              <a:t>mobile device </a:t>
            </a:r>
            <a:r>
              <a:rPr lang="en-US" altLang="en-US" sz="2400" dirty="0">
                <a:solidFill>
                  <a:srgbClr val="080808"/>
                </a:solidFill>
              </a:rPr>
              <a:t>is portable computer hardware</a:t>
            </a:r>
          </a:p>
        </p:txBody>
      </p:sp>
      <p:pic>
        <p:nvPicPr>
          <p:cNvPr id="6" name="Picture 2" descr="A photo of computer hardware such as internal hard drive (storage), Monitor (output device), Mobile devices, Wearable devices, On-screen keyboard (input device), System unit (processing), Speakers (output device), keyboard (input device), Mouse (input device), Speakers (output device), RAM (storage), Scanner (input device), Digital camera (input device) and Printer (output device)."/>
          <p:cNvPicPr>
            <a:picLocks noGrp="1" noChangeAspect="1"/>
          </p:cNvPicPr>
          <p:nvPr>
            <p:ph type="pic" sz="quarter" idx="10"/>
          </p:nvPr>
        </p:nvPicPr>
        <p:blipFill>
          <a:blip r:embed="rId3"/>
          <a:stretch>
            <a:fillRect/>
          </a:stretch>
        </p:blipFill>
        <p:spPr>
          <a:xfrm>
            <a:off x="1809887" y="2452805"/>
            <a:ext cx="5445274" cy="3643195"/>
          </a:xfrm>
          <a:prstGeom prst="rect">
            <a:avLst/>
          </a:prstGeom>
        </p:spPr>
      </p:pic>
    </p:spTree>
    <p:extLst>
      <p:ext uri="{BB962C8B-B14F-4D97-AF65-F5344CB8AC3E}">
        <p14:creationId xmlns:p14="http://schemas.microsoft.com/office/powerpoint/2010/main" val="239644001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a:t>Introduction </a:t>
            </a:r>
            <a:r>
              <a:rPr lang="en-US" altLang="en-US" dirty="0" smtClean="0"/>
              <a:t>(3 </a:t>
            </a:r>
            <a:r>
              <a:rPr lang="en-US" altLang="en-US" dirty="0"/>
              <a:t>of 6)</a:t>
            </a:r>
          </a:p>
        </p:txBody>
      </p:sp>
      <p:sp>
        <p:nvSpPr>
          <p:cNvPr id="27650" name="Content Placeholder 3"/>
          <p:cNvSpPr>
            <a:spLocks noGrp="1" noChangeArrowheads="1"/>
          </p:cNvSpPr>
          <p:nvPr>
            <p:ph idx="1"/>
          </p:nvPr>
        </p:nvSpPr>
        <p:spPr/>
        <p:txBody>
          <a:bodyPr>
            <a:normAutofit/>
          </a:bodyPr>
          <a:lstStyle/>
          <a:p>
            <a:pPr algn="just"/>
            <a:r>
              <a:rPr lang="en-US" dirty="0"/>
              <a:t>The basic function of many programs is to accept some form of data (sometimes called </a:t>
            </a:r>
            <a:r>
              <a:rPr lang="en-US" b="1" dirty="0"/>
              <a:t>input data</a:t>
            </a:r>
            <a:r>
              <a:rPr lang="en-US" dirty="0"/>
              <a:t>), manipulate the data in some manner (sometimes called </a:t>
            </a:r>
            <a:r>
              <a:rPr lang="en-US" b="1" dirty="0"/>
              <a:t>processing</a:t>
            </a:r>
            <a:r>
              <a:rPr lang="en-US" dirty="0"/>
              <a:t>), and create some form of data that is usable by people or other computers (sometimes called </a:t>
            </a:r>
            <a:r>
              <a:rPr lang="en-US" b="1" dirty="0"/>
              <a:t>output data,</a:t>
            </a:r>
            <a:r>
              <a:rPr lang="en-US" dirty="0"/>
              <a:t> or </a:t>
            </a:r>
            <a:r>
              <a:rPr lang="en-US" b="1" dirty="0"/>
              <a:t>information</a:t>
            </a:r>
            <a:r>
              <a:rPr lang="en-US" dirty="0"/>
              <a:t>)</a:t>
            </a:r>
          </a:p>
          <a:p>
            <a:r>
              <a:rPr lang="en-US" dirty="0"/>
              <a:t>In order for the computer to execute a program:</a:t>
            </a:r>
          </a:p>
          <a:p>
            <a:pPr lvl="1"/>
            <a:r>
              <a:rPr lang="en-US" sz="2600" dirty="0"/>
              <a:t>Program and data must be placed in the computer’s </a:t>
            </a:r>
            <a:r>
              <a:rPr lang="en-US" sz="2600" b="1" dirty="0"/>
              <a:t>random access memory </a:t>
            </a:r>
            <a:r>
              <a:rPr lang="en-US" sz="2600" dirty="0"/>
              <a:t>(</a:t>
            </a:r>
            <a:r>
              <a:rPr lang="en-US" sz="2600" b="1" dirty="0"/>
              <a:t>RAM</a:t>
            </a:r>
            <a:r>
              <a:rPr lang="en-US" sz="2600" dirty="0" smtClean="0"/>
              <a:t>)</a:t>
            </a:r>
            <a:endParaRPr lang="en-US" sz="2600" dirty="0"/>
          </a:p>
        </p:txBody>
      </p:sp>
    </p:spTree>
    <p:extLst>
      <p:ext uri="{BB962C8B-B14F-4D97-AF65-F5344CB8AC3E}">
        <p14:creationId xmlns:p14="http://schemas.microsoft.com/office/powerpoint/2010/main" val="390801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altLang="en-US" dirty="0"/>
              <a:t>Introduction </a:t>
            </a:r>
            <a:r>
              <a:rPr lang="en-US" altLang="en-US" dirty="0" smtClean="0"/>
              <a:t>(4 </a:t>
            </a:r>
            <a:r>
              <a:rPr lang="en-US" altLang="en-US" dirty="0"/>
              <a:t>of 6)</a:t>
            </a:r>
          </a:p>
        </p:txBody>
      </p:sp>
      <p:sp>
        <p:nvSpPr>
          <p:cNvPr id="27650" name="Content Placeholder 3"/>
          <p:cNvSpPr>
            <a:spLocks noGrp="1" noChangeArrowheads="1"/>
          </p:cNvSpPr>
          <p:nvPr>
            <p:ph type="body" sz="half" idx="2"/>
          </p:nvPr>
        </p:nvSpPr>
        <p:spPr>
          <a:xfrm>
            <a:off x="50800" y="1058581"/>
            <a:ext cx="8991600" cy="1456019"/>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The computer’s </a:t>
            </a:r>
            <a:r>
              <a:rPr lang="en-US" altLang="en-US" sz="2600" b="1" dirty="0">
                <a:solidFill>
                  <a:srgbClr val="080808"/>
                </a:solidFill>
              </a:rPr>
              <a:t>central processing unit</a:t>
            </a:r>
            <a:r>
              <a:rPr lang="en-US" altLang="en-US" sz="2600" dirty="0">
                <a:solidFill>
                  <a:srgbClr val="080808"/>
                </a:solidFill>
              </a:rPr>
              <a:t> (CPU) can access the program instructions and the data in RAM to perform activities as directed by the program</a:t>
            </a:r>
          </a:p>
        </p:txBody>
      </p:sp>
      <p:pic>
        <p:nvPicPr>
          <p:cNvPr id="6" name="Picture 4" descr="A photo shows random access memory (RAM)."/>
          <p:cNvPicPr>
            <a:picLocks noGrp="1" noChangeAspect="1"/>
          </p:cNvPicPr>
          <p:nvPr>
            <p:ph type="pic" sz="quarter" idx="10"/>
          </p:nvPr>
        </p:nvPicPr>
        <p:blipFill>
          <a:blip r:embed="rId3"/>
          <a:stretch>
            <a:fillRect/>
          </a:stretch>
        </p:blipFill>
        <p:spPr>
          <a:xfrm>
            <a:off x="2168630" y="2962984"/>
            <a:ext cx="4683781" cy="3133016"/>
          </a:xfrm>
          <a:prstGeom prst="rect">
            <a:avLst/>
          </a:prstGeom>
        </p:spPr>
      </p:pic>
    </p:spTree>
    <p:extLst>
      <p:ext uri="{BB962C8B-B14F-4D97-AF65-F5344CB8AC3E}">
        <p14:creationId xmlns:p14="http://schemas.microsoft.com/office/powerpoint/2010/main" val="70411359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a:t>Introduction </a:t>
            </a:r>
            <a:r>
              <a:rPr lang="en-US" altLang="en-US" dirty="0" smtClean="0"/>
              <a:t>(5 </a:t>
            </a:r>
            <a:r>
              <a:rPr lang="en-US" altLang="en-US" dirty="0"/>
              <a:t>of 6)</a:t>
            </a:r>
          </a:p>
        </p:txBody>
      </p:sp>
      <p:sp>
        <p:nvSpPr>
          <p:cNvPr id="27650" name="Content Placeholder 3"/>
          <p:cNvSpPr>
            <a:spLocks noGrp="1" noChangeArrowheads="1"/>
          </p:cNvSpPr>
          <p:nvPr>
            <p:ph idx="1"/>
          </p:nvPr>
        </p:nvSpPr>
        <p:spPr/>
        <p:txBody>
          <a:bodyPr>
            <a:normAutofit/>
          </a:bodyPr>
          <a:lstStyle/>
          <a:p>
            <a:r>
              <a:rPr lang="en-US" b="1" dirty="0"/>
              <a:t>Saving</a:t>
            </a:r>
            <a:r>
              <a:rPr lang="en-US" dirty="0"/>
              <a:t>, or </a:t>
            </a:r>
            <a:r>
              <a:rPr lang="en-US" b="1" dirty="0"/>
              <a:t>storing</a:t>
            </a:r>
            <a:r>
              <a:rPr lang="en-US" dirty="0"/>
              <a:t>, data refers to placing the data or software electronically on a storage </a:t>
            </a:r>
            <a:r>
              <a:rPr lang="en-US" dirty="0" smtClean="0"/>
              <a:t>medium such as:</a:t>
            </a:r>
            <a:endParaRPr lang="en-US" dirty="0"/>
          </a:p>
          <a:p>
            <a:pPr lvl="1"/>
            <a:r>
              <a:rPr lang="en-US" dirty="0"/>
              <a:t>Hard disk</a:t>
            </a:r>
          </a:p>
          <a:p>
            <a:pPr lvl="1"/>
            <a:r>
              <a:rPr lang="en-US" dirty="0"/>
              <a:t>Universal Serial Bus (USB) drive</a:t>
            </a:r>
          </a:p>
          <a:p>
            <a:pPr lvl="1"/>
            <a:r>
              <a:rPr lang="en-US" dirty="0"/>
              <a:t>Cloud storage server</a:t>
            </a:r>
          </a:p>
          <a:p>
            <a:r>
              <a:rPr lang="en-US" b="1" dirty="0"/>
              <a:t>Persistent</a:t>
            </a:r>
            <a:r>
              <a:rPr lang="en-US" dirty="0"/>
              <a:t> data remains available even after the computer power is turned off</a:t>
            </a:r>
            <a:endParaRPr lang="en-US" b="1" dirty="0"/>
          </a:p>
        </p:txBody>
      </p:sp>
    </p:spTree>
    <p:extLst>
      <p:ext uri="{BB962C8B-B14F-4D97-AF65-F5344CB8AC3E}">
        <p14:creationId xmlns:p14="http://schemas.microsoft.com/office/powerpoint/2010/main" val="179103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19653</TotalTime>
  <Words>1908</Words>
  <Application>Microsoft Office PowerPoint</Application>
  <PresentationFormat>On-screen Show (4:3)</PresentationFormat>
  <Paragraphs>201</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Sample</vt:lpstr>
      <vt:lpstr>Microsoft Visual Basic 2017  for Windows®, Web, and Database Applications</vt:lpstr>
      <vt:lpstr>Objectives (1 of 3)</vt:lpstr>
      <vt:lpstr>Objectives (2 of 3)</vt:lpstr>
      <vt:lpstr>Objectives (3 of 3)</vt:lpstr>
      <vt:lpstr>Introduction (1 of 6)</vt:lpstr>
      <vt:lpstr>Introduction (2 of 6)</vt:lpstr>
      <vt:lpstr>Introduction (3 of 6)</vt:lpstr>
      <vt:lpstr>Introduction (4 of 6)</vt:lpstr>
      <vt:lpstr>Introduction (5 of 6)</vt:lpstr>
      <vt:lpstr>Introduction (6 of 6)</vt:lpstr>
      <vt:lpstr>Computer Programmers and Developers</vt:lpstr>
      <vt:lpstr>Event-Driven Computer Programs  with a Graphical User Interface (1 of 2)</vt:lpstr>
      <vt:lpstr>Event-Driven Computer Programs  with a Graphical User Interface (2 of 2)</vt:lpstr>
      <vt:lpstr>Input Operation</vt:lpstr>
      <vt:lpstr>Output Operation (1 of 3)</vt:lpstr>
      <vt:lpstr>Output Operation (2 of 3)</vt:lpstr>
      <vt:lpstr>Output Operation (3 of 3)</vt:lpstr>
      <vt:lpstr>Basic Arithmetic Operations</vt:lpstr>
      <vt:lpstr>Logical Operations</vt:lpstr>
      <vt:lpstr>Saving Software and Data</vt:lpstr>
      <vt:lpstr>Visual Basic 2017 and Visual Studio 2017 (1 of 2) </vt:lpstr>
      <vt:lpstr>Visual Basic 2017 and Visual Studio 2017 (2 of 2) </vt:lpstr>
      <vt:lpstr>Microsoft Imagine</vt:lpstr>
      <vt:lpstr>Visual Studio 2017 Window (1 of 3)</vt:lpstr>
      <vt:lpstr>Visual Studio 2017 Window (2 of 3)</vt:lpstr>
      <vt:lpstr>Visual Studio 2017 Window (3 of 3)</vt:lpstr>
      <vt:lpstr>Programming Languages (1 of 2)</vt:lpstr>
      <vt:lpstr>Programming Languages (2 of 2)</vt:lpstr>
      <vt:lpstr>.NET Framework 4.6.2</vt:lpstr>
      <vt:lpstr>.NET Class Library (1 of 2)</vt:lpstr>
      <vt:lpstr>.NET Class Library (2 of 2)</vt:lpstr>
      <vt:lpstr>ADO.NET</vt:lpstr>
      <vt:lpstr>ASP.NET</vt:lpstr>
      <vt:lpstr>Microsoft Intermediate Language and Common Language Runtime (1 of 2)</vt:lpstr>
      <vt:lpstr>Microsoft Intermediate Language and Common Language Runtime (2 of 2)</vt:lpstr>
      <vt:lpstr>Types of Visual Basic 2017 Applications</vt:lpstr>
      <vt:lpstr>Microsoft HoloLens Development (1 of 3)</vt:lpstr>
      <vt:lpstr>Microsoft HoloLens Development (2 of 3)</vt:lpstr>
      <vt:lpstr>Microsoft HoloLens Development (3 of 3)</vt:lpstr>
      <vt:lpstr>Summary</vt:lpstr>
    </vt:vector>
  </TitlesOfParts>
  <Company>Cengage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Visual Basic 2017 Programming</dc:title>
  <dc:creator>Hoisington</dc:creator>
  <cp:lastModifiedBy>CD</cp:lastModifiedBy>
  <cp:revision>176</cp:revision>
  <dcterms:created xsi:type="dcterms:W3CDTF">2015-10-15T14:46:28Z</dcterms:created>
  <dcterms:modified xsi:type="dcterms:W3CDTF">2017-06-30T13:19:28Z</dcterms:modified>
</cp:coreProperties>
</file>