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71" r:id="rId4"/>
    <p:sldId id="272" r:id="rId5"/>
    <p:sldId id="274" r:id="rId6"/>
    <p:sldId id="275" r:id="rId7"/>
    <p:sldId id="273" r:id="rId8"/>
    <p:sldId id="276" r:id="rId9"/>
    <p:sldId id="277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1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항등</a:t>
            </a:r>
            <a:r>
              <a:rPr lang="en-US" altLang="ko-KR" dirty="0"/>
              <a:t> </a:t>
            </a:r>
            <a:r>
              <a:rPr lang="ko-KR" altLang="en-US" dirty="0"/>
              <a:t>행렬 </a:t>
            </a:r>
            <a:r>
              <a:rPr lang="en-US" altLang="ko-KR" dirty="0"/>
              <a:t>(identity)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8BC441-438C-D05C-A832-22C151095CBE}"/>
                  </a:ext>
                </a:extLst>
              </p:cNvPr>
              <p:cNvSpPr txBox="1"/>
              <p:nvPr/>
            </p:nvSpPr>
            <p:spPr>
              <a:xfrm>
                <a:off x="3526721" y="2876385"/>
                <a:ext cx="3849108" cy="167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8BC441-438C-D05C-A832-22C15109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721" y="2876385"/>
                <a:ext cx="3849108" cy="1676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51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항등</a:t>
            </a:r>
            <a:r>
              <a:rPr lang="en-US" altLang="ko-KR" dirty="0"/>
              <a:t> </a:t>
            </a:r>
            <a:r>
              <a:rPr lang="ko-KR" altLang="en-US" dirty="0"/>
              <a:t>행렬 </a:t>
            </a:r>
            <a:r>
              <a:rPr lang="en-US" altLang="ko-KR" dirty="0"/>
              <a:t>(identity)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2084890" y="2259100"/>
                <a:ext cx="3849108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A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90" y="2259100"/>
                <a:ext cx="3849108" cy="1022459"/>
              </a:xfrm>
              <a:prstGeom prst="rect">
                <a:avLst/>
              </a:prstGeom>
              <a:blipFill>
                <a:blip r:embed="rId2"/>
                <a:stretch>
                  <a:fillRect l="-7924" b="-8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0972E-3C3A-CB20-06E6-44B4BDF1CDB4}"/>
                  </a:ext>
                </a:extLst>
              </p:cNvPr>
              <p:cNvSpPr txBox="1"/>
              <p:nvPr/>
            </p:nvSpPr>
            <p:spPr>
              <a:xfrm>
                <a:off x="5751118" y="2255124"/>
                <a:ext cx="3717912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0972E-3C3A-CB20-06E6-44B4BDF1C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118" y="2255124"/>
                <a:ext cx="3717912" cy="1026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9BABE2-17F5-A3AD-B6BB-8F6A527F483E}"/>
                  </a:ext>
                </a:extLst>
              </p:cNvPr>
              <p:cNvSpPr txBox="1"/>
              <p:nvPr/>
            </p:nvSpPr>
            <p:spPr>
              <a:xfrm>
                <a:off x="345381" y="3588955"/>
                <a:ext cx="9831464" cy="1036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4000" dirty="0" smtClean="0"/>
                        <m:t>A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9BABE2-17F5-A3AD-B6BB-8F6A527F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81" y="3588955"/>
                <a:ext cx="9831464" cy="1036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EBA00B-E34A-5E0A-7A48-65B0643BCD9B}"/>
                  </a:ext>
                </a:extLst>
              </p:cNvPr>
              <p:cNvSpPr txBox="1"/>
              <p:nvPr/>
            </p:nvSpPr>
            <p:spPr>
              <a:xfrm>
                <a:off x="345381" y="4813113"/>
                <a:ext cx="9831464" cy="1036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4000" dirty="0" smtClean="0"/>
                        <m:t>A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EBA00B-E34A-5E0A-7A48-65B0643BC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81" y="4813113"/>
                <a:ext cx="9831464" cy="1036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CCB9B30-983F-4597-9126-BE1AAEAD304E}"/>
              </a:ext>
            </a:extLst>
          </p:cNvPr>
          <p:cNvSpPr/>
          <p:nvPr/>
        </p:nvSpPr>
        <p:spPr>
          <a:xfrm>
            <a:off x="2284675" y="3598936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4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71668-02EF-4DF8-8FB9-7542259EDA9D}"/>
                  </a:ext>
                </a:extLst>
              </p:cNvPr>
              <p:cNvSpPr txBox="1"/>
              <p:nvPr/>
            </p:nvSpPr>
            <p:spPr>
              <a:xfrm>
                <a:off x="3896406" y="1998770"/>
                <a:ext cx="60946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4000" dirty="0" smtClean="0"/>
                      <m:t>A</m:t>
                    </m:r>
                  </m:oMath>
                </a14:m>
                <a:r>
                  <a:rPr lang="en-US" altLang="ko-KR" sz="4000" dirty="0"/>
                  <a:t>B =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71668-02EF-4DF8-8FB9-7542259ED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406" y="1998770"/>
                <a:ext cx="6094638" cy="707886"/>
              </a:xfrm>
              <a:prstGeom prst="rect">
                <a:avLst/>
              </a:prstGeom>
              <a:blipFill>
                <a:blip r:embed="rId2"/>
                <a:stretch>
                  <a:fillRect t="-16379" b="-35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621ABB-0205-6172-F5BB-75FD7B565F78}"/>
                  </a:ext>
                </a:extLst>
              </p:cNvPr>
              <p:cNvSpPr txBox="1"/>
              <p:nvPr/>
            </p:nvSpPr>
            <p:spPr>
              <a:xfrm>
                <a:off x="1411742" y="3075057"/>
                <a:ext cx="60946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dirty="0" smtClean="0">
                          <a:latin typeface="Cambria Math" panose="02040503050406030204" pitchFamily="18" charset="0"/>
                        </a:rPr>
                        <m:t>𝑀𝐴𝐵</m:t>
                      </m:r>
                      <m:r>
                        <a:rPr lang="en-US" altLang="ko-KR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ko-KR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i="1" dirty="0">
                          <a:latin typeface="Cambria Math" panose="02040503050406030204" pitchFamily="18" charset="0"/>
                        </a:rPr>
                        <m:t>𝑀𝐼</m:t>
                      </m:r>
                      <m:r>
                        <a:rPr lang="en-US" altLang="ko-KR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621ABB-0205-6172-F5BB-75FD7B565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42" y="3075057"/>
                <a:ext cx="609463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43D8BDDB-F6E1-E9B5-5C73-B6F283AB7413}"/>
              </a:ext>
            </a:extLst>
          </p:cNvPr>
          <p:cNvSpPr/>
          <p:nvPr/>
        </p:nvSpPr>
        <p:spPr>
          <a:xfrm>
            <a:off x="2024742" y="3096671"/>
            <a:ext cx="726622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A0CC5C-E019-DDFA-8422-06E7CD0C36D1}"/>
                  </a:ext>
                </a:extLst>
              </p:cNvPr>
              <p:cNvSpPr txBox="1"/>
              <p:nvPr/>
            </p:nvSpPr>
            <p:spPr>
              <a:xfrm>
                <a:off x="3571195" y="4351564"/>
                <a:ext cx="60946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ko-KR" altLang="en-US" sz="4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A0CC5C-E019-DDFA-8422-06E7CD0C3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95" y="4351564"/>
                <a:ext cx="6094638" cy="707886"/>
              </a:xfrm>
              <a:prstGeom prst="rect">
                <a:avLst/>
              </a:prstGeom>
              <a:blipFill>
                <a:blip r:embed="rId4"/>
                <a:stretch>
                  <a:fillRect l="-3600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5C4642-2724-F770-45DE-38122F4265A1}"/>
              </a:ext>
            </a:extLst>
          </p:cNvPr>
          <p:cNvSpPr/>
          <p:nvPr/>
        </p:nvSpPr>
        <p:spPr>
          <a:xfrm>
            <a:off x="3475944" y="4356849"/>
            <a:ext cx="2562905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FDC665-10F9-7369-75A3-F715EBF301D4}"/>
                  </a:ext>
                </a:extLst>
              </p:cNvPr>
              <p:cNvSpPr txBox="1"/>
              <p:nvPr/>
            </p:nvSpPr>
            <p:spPr>
              <a:xfrm>
                <a:off x="3475944" y="5385741"/>
                <a:ext cx="6094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= ? </a:t>
                </a:r>
                <a:endParaRPr lang="ko-KR" alt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FDC665-10F9-7369-75A3-F715EBF3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44" y="5385741"/>
                <a:ext cx="6094674" cy="707886"/>
              </a:xfrm>
              <a:prstGeom prst="rect">
                <a:avLst/>
              </a:prstGeom>
              <a:blipFill>
                <a:blip r:embed="rId5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9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A0CC5C-E019-DDFA-8422-06E7CD0C36D1}"/>
                  </a:ext>
                </a:extLst>
              </p:cNvPr>
              <p:cNvSpPr txBox="1"/>
              <p:nvPr/>
            </p:nvSpPr>
            <p:spPr>
              <a:xfrm>
                <a:off x="2776065" y="2621110"/>
                <a:ext cx="60946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=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ko-KR" altLang="en-US" sz="4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A0CC5C-E019-DDFA-8422-06E7CD0C3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065" y="2621110"/>
                <a:ext cx="6094638" cy="707886"/>
              </a:xfrm>
              <a:prstGeom prst="rect">
                <a:avLst/>
              </a:prstGeom>
              <a:blipFill>
                <a:blip r:embed="rId2"/>
                <a:stretch>
                  <a:fillRect l="-3500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5C4642-2724-F770-45DE-38122F4265A1}"/>
              </a:ext>
            </a:extLst>
          </p:cNvPr>
          <p:cNvSpPr/>
          <p:nvPr/>
        </p:nvSpPr>
        <p:spPr>
          <a:xfrm>
            <a:off x="2680813" y="2626395"/>
            <a:ext cx="4236821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D45A4-0C82-8953-B5AF-7830230CCD3A}"/>
                  </a:ext>
                </a:extLst>
              </p:cNvPr>
              <p:cNvSpPr txBox="1"/>
              <p:nvPr/>
            </p:nvSpPr>
            <p:spPr>
              <a:xfrm>
                <a:off x="1671762" y="4231605"/>
                <a:ext cx="845024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A) = 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)A =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D45A4-0C82-8953-B5AF-7830230C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62" y="4231605"/>
                <a:ext cx="8450248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D67E8-781A-5666-1136-2DAC767055FF}"/>
              </a:ext>
            </a:extLst>
          </p:cNvPr>
          <p:cNvCxnSpPr/>
          <p:nvPr/>
        </p:nvCxnSpPr>
        <p:spPr>
          <a:xfrm>
            <a:off x="2203734" y="4939491"/>
            <a:ext cx="1342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9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D45A4-0C82-8953-B5AF-7830230CCD3A}"/>
                  </a:ext>
                </a:extLst>
              </p:cNvPr>
              <p:cNvSpPr txBox="1"/>
              <p:nvPr/>
            </p:nvSpPr>
            <p:spPr>
              <a:xfrm>
                <a:off x="1079416" y="3437164"/>
                <a:ext cx="8450248" cy="2362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  <m:r>
                      <a:rPr lang="en-US" altLang="ko-KR" sz="4000" dirty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0</a:t>
                </a:r>
              </a:p>
              <a:p>
                <a:endParaRPr lang="en-US" altLang="ko-KR" sz="4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4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D45A4-0C82-8953-B5AF-7830230C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16" y="3437164"/>
                <a:ext cx="8450248" cy="2362378"/>
              </a:xfrm>
              <a:prstGeom prst="rect">
                <a:avLst/>
              </a:prstGeom>
              <a:blipFill>
                <a:blip r:embed="rId2"/>
                <a:stretch>
                  <a:fillRect t="-4910"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B1E0B-6EDA-7282-02C9-2EAE82C21812}"/>
                  </a:ext>
                </a:extLst>
              </p:cNvPr>
              <p:cNvSpPr txBox="1"/>
              <p:nvPr/>
            </p:nvSpPr>
            <p:spPr>
              <a:xfrm>
                <a:off x="1293430" y="1965015"/>
                <a:ext cx="3849108" cy="1034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M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B1E0B-6EDA-7282-02C9-2EAE82C2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30" y="1965015"/>
                <a:ext cx="3849108" cy="1034707"/>
              </a:xfrm>
              <a:prstGeom prst="rect">
                <a:avLst/>
              </a:prstGeom>
              <a:blipFill>
                <a:blip r:embed="rId3"/>
                <a:stretch>
                  <a:fillRect l="-7911" b="-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FFD6A9C5-8AAE-9D6A-014C-2DB515F77F8A}"/>
              </a:ext>
            </a:extLst>
          </p:cNvPr>
          <p:cNvSpPr/>
          <p:nvPr/>
        </p:nvSpPr>
        <p:spPr>
          <a:xfrm>
            <a:off x="972806" y="3437164"/>
            <a:ext cx="4236821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C8C28-AB15-785C-DCBF-7345BCDF77CA}"/>
              </a:ext>
            </a:extLst>
          </p:cNvPr>
          <p:cNvSpPr/>
          <p:nvPr/>
        </p:nvSpPr>
        <p:spPr>
          <a:xfrm>
            <a:off x="905717" y="4618353"/>
            <a:ext cx="4515844" cy="138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E26639-8ED7-DE03-535C-46B6EAC8B4CE}"/>
                  </a:ext>
                </a:extLst>
              </p:cNvPr>
              <p:cNvSpPr txBox="1"/>
              <p:nvPr/>
            </p:nvSpPr>
            <p:spPr>
              <a:xfrm>
                <a:off x="7047289" y="3636829"/>
                <a:ext cx="3849108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E26639-8ED7-DE03-535C-46B6EAC8B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289" y="3636829"/>
                <a:ext cx="3849108" cy="615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A22E67-FB5C-109D-4B4B-CC141AC6EEA3}"/>
                  </a:ext>
                </a:extLst>
              </p:cNvPr>
              <p:cNvSpPr txBox="1"/>
              <p:nvPr/>
            </p:nvSpPr>
            <p:spPr>
              <a:xfrm>
                <a:off x="6990356" y="4565932"/>
                <a:ext cx="4515844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A22E67-FB5C-109D-4B4B-CC141AC6E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56" y="4565932"/>
                <a:ext cx="4515844" cy="920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01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전치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B1E0B-6EDA-7282-02C9-2EAE82C21812}"/>
                  </a:ext>
                </a:extLst>
              </p:cNvPr>
              <p:cNvSpPr txBox="1"/>
              <p:nvPr/>
            </p:nvSpPr>
            <p:spPr>
              <a:xfrm>
                <a:off x="971046" y="1507815"/>
                <a:ext cx="3849108" cy="167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M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B1E0B-6EDA-7282-02C9-2EAE82C2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6" y="1507815"/>
                <a:ext cx="3849108" cy="1676934"/>
              </a:xfrm>
              <a:prstGeom prst="rect">
                <a:avLst/>
              </a:prstGeom>
              <a:blipFill>
                <a:blip r:embed="rId2"/>
                <a:stretch>
                  <a:fillRect l="-7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ABFC46-BB37-90AD-97C3-F449998975AC}"/>
                  </a:ext>
                </a:extLst>
              </p:cNvPr>
              <p:cNvSpPr txBox="1"/>
              <p:nvPr/>
            </p:nvSpPr>
            <p:spPr>
              <a:xfrm>
                <a:off x="774796" y="3673251"/>
                <a:ext cx="4409526" cy="167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ABFC46-BB37-90AD-97C3-F44999897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6" y="3673251"/>
                <a:ext cx="4409526" cy="1676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8F6C1-044B-3604-7C72-D62B0CE71DEC}"/>
                  </a:ext>
                </a:extLst>
              </p:cNvPr>
              <p:cNvSpPr txBox="1"/>
              <p:nvPr/>
            </p:nvSpPr>
            <p:spPr>
              <a:xfrm>
                <a:off x="7086601" y="3196197"/>
                <a:ext cx="346982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𝑀𝑁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8F6C1-044B-3604-7C72-D62B0CE7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1" y="3196197"/>
                <a:ext cx="3469822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0DCAF49-61C2-09AD-B245-160DD7184EAF}"/>
              </a:ext>
            </a:extLst>
          </p:cNvPr>
          <p:cNvSpPr/>
          <p:nvPr/>
        </p:nvSpPr>
        <p:spPr>
          <a:xfrm>
            <a:off x="6199486" y="253223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직교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B1E0B-6EDA-7282-02C9-2EAE82C21812}"/>
                  </a:ext>
                </a:extLst>
              </p:cNvPr>
              <p:cNvSpPr txBox="1"/>
              <p:nvPr/>
            </p:nvSpPr>
            <p:spPr>
              <a:xfrm>
                <a:off x="1779310" y="3123666"/>
                <a:ext cx="3849108" cy="167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M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B1E0B-6EDA-7282-02C9-2EAE82C2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10" y="3123666"/>
                <a:ext cx="3849108" cy="1676934"/>
              </a:xfrm>
              <a:prstGeom prst="rect">
                <a:avLst/>
              </a:prstGeom>
              <a:blipFill>
                <a:blip r:embed="rId2"/>
                <a:stretch>
                  <a:fillRect l="-8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FA28AD2B-E1DA-8725-68CC-A1BB1B3C8431}"/>
              </a:ext>
            </a:extLst>
          </p:cNvPr>
          <p:cNvSpPr/>
          <p:nvPr/>
        </p:nvSpPr>
        <p:spPr>
          <a:xfrm>
            <a:off x="2895600" y="3104082"/>
            <a:ext cx="1994807" cy="531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23A07-6CB0-B49E-CD8F-B218F007A0D5}"/>
              </a:ext>
            </a:extLst>
          </p:cNvPr>
          <p:cNvSpPr/>
          <p:nvPr/>
        </p:nvSpPr>
        <p:spPr>
          <a:xfrm>
            <a:off x="2895600" y="3655193"/>
            <a:ext cx="1994807" cy="531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DBB4E7-C09B-9CB7-9F3E-4405FE2E86BB}"/>
              </a:ext>
            </a:extLst>
          </p:cNvPr>
          <p:cNvSpPr/>
          <p:nvPr/>
        </p:nvSpPr>
        <p:spPr>
          <a:xfrm>
            <a:off x="2895600" y="4227896"/>
            <a:ext cx="1994807" cy="531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543DA6-13F1-85C7-4808-0662E0F2F369}"/>
                  </a:ext>
                </a:extLst>
              </p:cNvPr>
              <p:cNvSpPr txBox="1"/>
              <p:nvPr/>
            </p:nvSpPr>
            <p:spPr>
              <a:xfrm>
                <a:off x="5267742" y="3217094"/>
                <a:ext cx="1002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543DA6-13F1-85C7-4808-0662E0F2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42" y="3217094"/>
                <a:ext cx="100216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CF977-BDAA-0C75-22A4-86E1FBEE90F5}"/>
                  </a:ext>
                </a:extLst>
              </p:cNvPr>
              <p:cNvSpPr txBox="1"/>
              <p:nvPr/>
            </p:nvSpPr>
            <p:spPr>
              <a:xfrm>
                <a:off x="5267742" y="3751378"/>
                <a:ext cx="1002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CF977-BDAA-0C75-22A4-86E1FBEE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42" y="3751378"/>
                <a:ext cx="100216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88AEE6-44EC-F826-394D-E7D33238A374}"/>
                  </a:ext>
                </a:extLst>
              </p:cNvPr>
              <p:cNvSpPr txBox="1"/>
              <p:nvPr/>
            </p:nvSpPr>
            <p:spPr>
              <a:xfrm>
                <a:off x="5267742" y="4300023"/>
                <a:ext cx="1002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88AEE6-44EC-F826-394D-E7D33238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42" y="4300023"/>
                <a:ext cx="100216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BCFB4C-2884-85C8-7357-983166580364}"/>
              </a:ext>
            </a:extLst>
          </p:cNvPr>
          <p:cNvCxnSpPr/>
          <p:nvPr/>
        </p:nvCxnSpPr>
        <p:spPr>
          <a:xfrm>
            <a:off x="4890407" y="3369845"/>
            <a:ext cx="73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0A5EE0-C5FF-D8AD-3DD2-52C77671B019}"/>
              </a:ext>
            </a:extLst>
          </p:cNvPr>
          <p:cNvCxnSpPr/>
          <p:nvPr/>
        </p:nvCxnSpPr>
        <p:spPr>
          <a:xfrm>
            <a:off x="4890406" y="3916230"/>
            <a:ext cx="73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D7E39A-6CDD-34E3-88DE-F6981C291E4A}"/>
              </a:ext>
            </a:extLst>
          </p:cNvPr>
          <p:cNvCxnSpPr/>
          <p:nvPr/>
        </p:nvCxnSpPr>
        <p:spPr>
          <a:xfrm>
            <a:off x="4890405" y="4463419"/>
            <a:ext cx="73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82110C-C4FB-C503-6E76-65C330DB54FF}"/>
                  </a:ext>
                </a:extLst>
              </p:cNvPr>
              <p:cNvSpPr txBox="1"/>
              <p:nvPr/>
            </p:nvSpPr>
            <p:spPr>
              <a:xfrm>
                <a:off x="7391565" y="3217094"/>
                <a:ext cx="1287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= 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82110C-C4FB-C503-6E76-65C330DB5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65" y="3217094"/>
                <a:ext cx="1287072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11065-B264-933F-9A8E-25C561F98BBF}"/>
                  </a:ext>
                </a:extLst>
              </p:cNvPr>
              <p:cNvSpPr txBox="1"/>
              <p:nvPr/>
            </p:nvSpPr>
            <p:spPr>
              <a:xfrm>
                <a:off x="7391565" y="3635609"/>
                <a:ext cx="1287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= 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11065-B264-933F-9A8E-25C561F9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65" y="3635609"/>
                <a:ext cx="128707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E0AB3-E6A0-8C7F-E89D-AAEC64372441}"/>
                  </a:ext>
                </a:extLst>
              </p:cNvPr>
              <p:cNvSpPr txBox="1"/>
              <p:nvPr/>
            </p:nvSpPr>
            <p:spPr>
              <a:xfrm>
                <a:off x="7391565" y="4069842"/>
                <a:ext cx="1287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= 0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E0AB3-E6A0-8C7F-E89D-AAEC64372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65" y="4069842"/>
                <a:ext cx="128707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E33E221E-0D0D-BF90-4256-F3D28B1EAE59}"/>
              </a:ext>
            </a:extLst>
          </p:cNvPr>
          <p:cNvSpPr/>
          <p:nvPr/>
        </p:nvSpPr>
        <p:spPr>
          <a:xfrm>
            <a:off x="6589975" y="2679263"/>
            <a:ext cx="1221850" cy="228202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CAFE2D-D83C-D56E-AAA5-85052F253B15}"/>
                  </a:ext>
                </a:extLst>
              </p:cNvPr>
              <p:cNvSpPr txBox="1"/>
              <p:nvPr/>
            </p:nvSpPr>
            <p:spPr>
              <a:xfrm>
                <a:off x="3382120" y="5413094"/>
                <a:ext cx="6094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4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I</a:t>
                </a:r>
                <a:endParaRPr lang="ko-KR" altLang="en-US" sz="4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CAFE2D-D83C-D56E-AAA5-85052F25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20" y="5413094"/>
                <a:ext cx="6094674" cy="707886"/>
              </a:xfrm>
              <a:prstGeom prst="rect">
                <a:avLst/>
              </a:prstGeom>
              <a:blipFill>
                <a:blip r:embed="rId9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21EE45-E0D2-461B-A567-883E92488F74}"/>
              </a:ext>
            </a:extLst>
          </p:cNvPr>
          <p:cNvSpPr/>
          <p:nvPr/>
        </p:nvSpPr>
        <p:spPr>
          <a:xfrm>
            <a:off x="3299628" y="5420577"/>
            <a:ext cx="4236821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8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직교 행렬의 역행렬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B1E0B-6EDA-7282-02C9-2EAE82C21812}"/>
                  </a:ext>
                </a:extLst>
              </p:cNvPr>
              <p:cNvSpPr txBox="1"/>
              <p:nvPr/>
            </p:nvSpPr>
            <p:spPr>
              <a:xfrm>
                <a:off x="2246892" y="1916320"/>
                <a:ext cx="3849108" cy="167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M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B1E0B-6EDA-7282-02C9-2EAE82C2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92" y="1916320"/>
                <a:ext cx="3849108" cy="1676934"/>
              </a:xfrm>
              <a:prstGeom prst="rect">
                <a:avLst/>
              </a:prstGeom>
              <a:blipFill>
                <a:blip r:embed="rId2"/>
                <a:stretch>
                  <a:fillRect l="-8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51494E-9766-D2BF-C8F2-FD6689AC90B9}"/>
                  </a:ext>
                </a:extLst>
              </p:cNvPr>
              <p:cNvSpPr txBox="1"/>
              <p:nvPr/>
            </p:nvSpPr>
            <p:spPr>
              <a:xfrm>
                <a:off x="2422064" y="4169831"/>
                <a:ext cx="6017889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51494E-9766-D2BF-C8F2-FD6689AC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064" y="4169831"/>
                <a:ext cx="6017889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A90A3-6A71-F89A-A2EC-D6231CCD70A4}"/>
              </a:ext>
            </a:extLst>
          </p:cNvPr>
          <p:cNvSpPr/>
          <p:nvPr/>
        </p:nvSpPr>
        <p:spPr>
          <a:xfrm>
            <a:off x="2346960" y="4661629"/>
            <a:ext cx="2449002" cy="531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3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벡터와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00C87-10D4-B889-5A5D-EFFF70CACF56}"/>
                  </a:ext>
                </a:extLst>
              </p:cNvPr>
              <p:cNvSpPr txBox="1"/>
              <p:nvPr/>
            </p:nvSpPr>
            <p:spPr>
              <a:xfrm>
                <a:off x="-604962" y="4631000"/>
                <a:ext cx="6094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200C87-10D4-B889-5A5D-EFFF70CA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4962" y="4631000"/>
                <a:ext cx="609467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5658346" y="2308462"/>
                <a:ext cx="5464534" cy="2360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6" y="2308462"/>
                <a:ext cx="5464534" cy="2360070"/>
              </a:xfrm>
              <a:prstGeom prst="rect">
                <a:avLst/>
              </a:prstGeom>
              <a:blipFill>
                <a:blip r:embed="rId4"/>
                <a:stretch>
                  <a:fillRect l="-3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3819A3-35F0-FCEA-5318-33C07609D530}"/>
                  </a:ext>
                </a:extLst>
              </p:cNvPr>
              <p:cNvSpPr txBox="1"/>
              <p:nvPr/>
            </p:nvSpPr>
            <p:spPr>
              <a:xfrm>
                <a:off x="5489712" y="4668532"/>
                <a:ext cx="6094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3819A3-35F0-FCEA-5318-33C07609D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712" y="4668532"/>
                <a:ext cx="609467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3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벡터와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blipFill>
                <a:blip r:embed="rId3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/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blipFill>
                <a:blip r:embed="rId4"/>
                <a:stretch>
                  <a:fillRect l="-106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/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3200" dirty="0"/>
                        <m:t>+</m:t>
                      </m:r>
                      <m:r>
                        <m:rPr>
                          <m:nor/>
                        </m:rPr>
                        <a:rPr lang="ko-KR" altLang="en-US" sz="3200" dirty="0">
                          <a:solidFill>
                            <a:srgbClr val="836967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/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blipFill>
                <a:blip r:embed="rId6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BF9D4EE-9EDD-B9BF-1D6C-CBB6F039F294}"/>
              </a:ext>
            </a:extLst>
          </p:cNvPr>
          <p:cNvSpPr/>
          <p:nvPr/>
        </p:nvSpPr>
        <p:spPr>
          <a:xfrm>
            <a:off x="1054992" y="430027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FEAEDE-2EF1-436B-B01D-44AFBD40CC15}"/>
              </a:ext>
            </a:extLst>
          </p:cNvPr>
          <p:cNvSpPr/>
          <p:nvPr/>
        </p:nvSpPr>
        <p:spPr>
          <a:xfrm>
            <a:off x="2714625" y="1352549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F793E-A71A-4031-B425-A2A59DFB2118}"/>
              </a:ext>
            </a:extLst>
          </p:cNvPr>
          <p:cNvSpPr/>
          <p:nvPr/>
        </p:nvSpPr>
        <p:spPr>
          <a:xfrm>
            <a:off x="4624347" y="1352548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C6869-809B-4E3C-B289-E9F005E3A09C}"/>
              </a:ext>
            </a:extLst>
          </p:cNvPr>
          <p:cNvSpPr/>
          <p:nvPr/>
        </p:nvSpPr>
        <p:spPr>
          <a:xfrm>
            <a:off x="6619875" y="1352548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9EB056A-8AD6-42FD-B203-364C65B0C62F}"/>
              </a:ext>
            </a:extLst>
          </p:cNvPr>
          <p:cNvSpPr/>
          <p:nvPr/>
        </p:nvSpPr>
        <p:spPr>
          <a:xfrm>
            <a:off x="1033320" y="5049945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6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행</a:t>
            </a:r>
            <a:r>
              <a:rPr lang="en-US" altLang="ko-KR" sz="4000" dirty="0"/>
              <a:t>(row)x</a:t>
            </a:r>
            <a:r>
              <a:rPr lang="ko-KR" altLang="en-US" sz="4000" dirty="0"/>
              <a:t>열</a:t>
            </a:r>
            <a:r>
              <a:rPr lang="en-US" altLang="ko-KR" sz="4000" dirty="0"/>
              <a:t>(col)</a:t>
            </a:r>
            <a:br>
              <a:rPr lang="ko-KR" altLang="en-US" sz="4000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3F24A-B251-514A-3C60-D9751BA6C045}"/>
                  </a:ext>
                </a:extLst>
              </p:cNvPr>
              <p:cNvSpPr txBox="1"/>
              <p:nvPr/>
            </p:nvSpPr>
            <p:spPr>
              <a:xfrm>
                <a:off x="4960937" y="2236304"/>
                <a:ext cx="4198967" cy="1596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sz="4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4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ko-KR" altLang="en-US" sz="4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4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4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4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ko-KR" altLang="en-US" sz="4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4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ko-KR" altLang="en-US" sz="4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ko-KR" altLang="en-US" sz="40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4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40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4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4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4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40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4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ko-KR" altLang="en-US" sz="4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ko-KR" altLang="en-US" sz="4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4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4000" b="0" i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40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4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40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4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3F24A-B251-514A-3C60-D9751BA6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937" y="2236304"/>
                <a:ext cx="4198967" cy="1596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67AC80-1053-FC18-813F-409C6726302C}"/>
              </a:ext>
            </a:extLst>
          </p:cNvPr>
          <p:cNvSpPr txBox="1"/>
          <p:nvPr/>
        </p:nvSpPr>
        <p:spPr>
          <a:xfrm>
            <a:off x="2577549" y="2875002"/>
            <a:ext cx="194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3x2 </a:t>
            </a:r>
            <a:r>
              <a:rPr lang="ko-KR" altLang="en-US" dirty="0"/>
              <a:t>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7BABE6-EC51-38C5-61EA-718546C736CE}"/>
                  </a:ext>
                </a:extLst>
              </p:cNvPr>
              <p:cNvSpPr txBox="1"/>
              <p:nvPr/>
            </p:nvSpPr>
            <p:spPr>
              <a:xfrm>
                <a:off x="5614270" y="4474036"/>
                <a:ext cx="3823928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A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7BABE6-EC51-38C5-61EA-718546C7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70" y="4474036"/>
                <a:ext cx="3823928" cy="1022459"/>
              </a:xfrm>
              <a:prstGeom prst="rect">
                <a:avLst/>
              </a:prstGeom>
              <a:blipFill>
                <a:blip r:embed="rId3"/>
                <a:stretch>
                  <a:fillRect l="-8134" b="-7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6DAE0C-C85D-1062-DE8C-D56385E61681}"/>
              </a:ext>
            </a:extLst>
          </p:cNvPr>
          <p:cNvSpPr txBox="1"/>
          <p:nvPr/>
        </p:nvSpPr>
        <p:spPr>
          <a:xfrm>
            <a:off x="2577549" y="4800600"/>
            <a:ext cx="194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2x2 </a:t>
            </a:r>
            <a:r>
              <a:rPr lang="ko-KR" altLang="en-US" dirty="0"/>
              <a:t>행렬</a:t>
            </a:r>
          </a:p>
        </p:txBody>
      </p:sp>
    </p:spTree>
    <p:extLst>
      <p:ext uri="{BB962C8B-B14F-4D97-AF65-F5344CB8AC3E}">
        <p14:creationId xmlns:p14="http://schemas.microsoft.com/office/powerpoint/2010/main" val="183913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상수 곱하기</a:t>
            </a:r>
            <a:br>
              <a:rPr lang="ko-KR" altLang="en-US" sz="4000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3F24A-B251-514A-3C60-D9751BA6C045}"/>
                  </a:ext>
                </a:extLst>
              </p:cNvPr>
              <p:cNvSpPr txBox="1"/>
              <p:nvPr/>
            </p:nvSpPr>
            <p:spPr>
              <a:xfrm>
                <a:off x="1343095" y="2716771"/>
                <a:ext cx="3849108" cy="1024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b="0" dirty="0"/>
                  <a:t>M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4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4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4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4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3F24A-B251-514A-3C60-D9751BA6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95" y="2716771"/>
                <a:ext cx="3849108" cy="1024961"/>
              </a:xfrm>
              <a:prstGeom prst="rect">
                <a:avLst/>
              </a:prstGeom>
              <a:blipFill>
                <a:blip r:embed="rId2"/>
                <a:stretch>
                  <a:fillRect l="-7911" b="-7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546098-5FFB-626D-6865-766C32919CA9}"/>
                  </a:ext>
                </a:extLst>
              </p:cNvPr>
              <p:cNvSpPr txBox="1"/>
              <p:nvPr/>
            </p:nvSpPr>
            <p:spPr>
              <a:xfrm>
                <a:off x="5784574" y="2716771"/>
                <a:ext cx="5382383" cy="1164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b="0" dirty="0"/>
                  <a:t>k</a:t>
                </a:r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400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4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4000" b="0" dirty="0"/>
                  <a:t>M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4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4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ko-KR" alt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4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ko-KR" alt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4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4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546098-5FFB-626D-6865-766C3291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574" y="2716771"/>
                <a:ext cx="5382383" cy="1164486"/>
              </a:xfrm>
              <a:prstGeom prst="rect">
                <a:avLst/>
              </a:prstGeom>
              <a:blipFill>
                <a:blip r:embed="rId3"/>
                <a:stretch>
                  <a:fillRect l="-5776" b="-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99ED3-2AFF-DD61-8307-21ABB31D412D}"/>
                  </a:ext>
                </a:extLst>
              </p:cNvPr>
              <p:cNvSpPr txBox="1"/>
              <p:nvPr/>
            </p:nvSpPr>
            <p:spPr>
              <a:xfrm>
                <a:off x="1448786" y="4926174"/>
                <a:ext cx="3849108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A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99ED3-2AFF-DD61-8307-21ABB31D4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6" y="4926174"/>
                <a:ext cx="3849108" cy="1022459"/>
              </a:xfrm>
              <a:prstGeom prst="rect">
                <a:avLst/>
              </a:prstGeom>
              <a:blipFill>
                <a:blip r:embed="rId4"/>
                <a:stretch>
                  <a:fillRect l="-8082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8FB561-B1BD-03D5-347E-634973C48F3A}"/>
                  </a:ext>
                </a:extLst>
              </p:cNvPr>
              <p:cNvSpPr txBox="1"/>
              <p:nvPr/>
            </p:nvSpPr>
            <p:spPr>
              <a:xfrm>
                <a:off x="5784574" y="4914588"/>
                <a:ext cx="3849108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2A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8FB561-B1BD-03D5-347E-634973C4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574" y="4914588"/>
                <a:ext cx="3849108" cy="1022459"/>
              </a:xfrm>
              <a:prstGeom prst="rect">
                <a:avLst/>
              </a:prstGeom>
              <a:blipFill>
                <a:blip r:embed="rId5"/>
                <a:stretch>
                  <a:fillRect l="-8082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85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더하고 빼기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99ED3-2AFF-DD61-8307-21ABB31D412D}"/>
                  </a:ext>
                </a:extLst>
              </p:cNvPr>
              <p:cNvSpPr txBox="1"/>
              <p:nvPr/>
            </p:nvSpPr>
            <p:spPr>
              <a:xfrm>
                <a:off x="2267770" y="2469221"/>
                <a:ext cx="3849108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A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99ED3-2AFF-DD61-8307-21ABB31D4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70" y="2469221"/>
                <a:ext cx="3849108" cy="1022459"/>
              </a:xfrm>
              <a:prstGeom prst="rect">
                <a:avLst/>
              </a:prstGeom>
              <a:blipFill>
                <a:blip r:embed="rId2"/>
                <a:stretch>
                  <a:fillRect l="-7924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8FB561-B1BD-03D5-347E-634973C48F3A}"/>
                  </a:ext>
                </a:extLst>
              </p:cNvPr>
              <p:cNvSpPr txBox="1"/>
              <p:nvPr/>
            </p:nvSpPr>
            <p:spPr>
              <a:xfrm>
                <a:off x="5454594" y="2457635"/>
                <a:ext cx="3717912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8FB561-B1BD-03D5-347E-634973C4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94" y="2457635"/>
                <a:ext cx="3717912" cy="102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E7B93C-C8D0-ED16-BF12-72A5EDF355CC}"/>
                  </a:ext>
                </a:extLst>
              </p:cNvPr>
              <p:cNvSpPr txBox="1"/>
              <p:nvPr/>
            </p:nvSpPr>
            <p:spPr>
              <a:xfrm>
                <a:off x="1997100" y="3903500"/>
                <a:ext cx="9101270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A + B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4000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4000" dirty="0"/>
                  <a:t> </a:t>
                </a:r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E7B93C-C8D0-ED16-BF12-72A5EDF35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00" y="3903500"/>
                <a:ext cx="9101270" cy="1026435"/>
              </a:xfrm>
              <a:prstGeom prst="rect">
                <a:avLst/>
              </a:prstGeom>
              <a:blipFill>
                <a:blip r:embed="rId4"/>
                <a:stretch>
                  <a:fillRect l="-3416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F0F690-64BF-E1A2-DBC7-4D3C85D19A77}"/>
                  </a:ext>
                </a:extLst>
              </p:cNvPr>
              <p:cNvSpPr txBox="1"/>
              <p:nvPr/>
            </p:nvSpPr>
            <p:spPr>
              <a:xfrm>
                <a:off x="1997100" y="5202733"/>
                <a:ext cx="9101270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A - B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4000" dirty="0"/>
                  <a:t> </a:t>
                </a:r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F0F690-64BF-E1A2-DBC7-4D3C85D1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00" y="5202733"/>
                <a:ext cx="9101270" cy="1026435"/>
              </a:xfrm>
              <a:prstGeom prst="rect">
                <a:avLst/>
              </a:prstGeom>
              <a:blipFill>
                <a:blip r:embed="rId5"/>
                <a:stretch>
                  <a:fillRect l="-3416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1679FCF4-069D-D373-0C3C-9EE6B8EFBD54}"/>
              </a:ext>
            </a:extLst>
          </p:cNvPr>
          <p:cNvSpPr/>
          <p:nvPr/>
        </p:nvSpPr>
        <p:spPr>
          <a:xfrm>
            <a:off x="775250" y="3947144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9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행렬의 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99ED3-2AFF-DD61-8307-21ABB31D412D}"/>
                  </a:ext>
                </a:extLst>
              </p:cNvPr>
              <p:cNvSpPr txBox="1"/>
              <p:nvPr/>
            </p:nvSpPr>
            <p:spPr>
              <a:xfrm>
                <a:off x="1679373" y="2230682"/>
                <a:ext cx="3849108" cy="167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A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99ED3-2AFF-DD61-8307-21ABB31D4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73" y="2230682"/>
                <a:ext cx="3849108" cy="1676934"/>
              </a:xfrm>
              <a:prstGeom prst="rect">
                <a:avLst/>
              </a:prstGeom>
              <a:blipFill>
                <a:blip r:embed="rId2"/>
                <a:stretch>
                  <a:fillRect l="-7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AF63A7-9942-33EF-73C2-1C25627AB9BF}"/>
                  </a:ext>
                </a:extLst>
              </p:cNvPr>
              <p:cNvSpPr txBox="1"/>
              <p:nvPr/>
            </p:nvSpPr>
            <p:spPr>
              <a:xfrm>
                <a:off x="6053262" y="2230682"/>
                <a:ext cx="3849108" cy="167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ko-KR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AF63A7-9942-33EF-73C2-1C25627A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262" y="2230682"/>
                <a:ext cx="3849108" cy="1676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B782AC-354E-82C6-7746-E2CD4E3DC18A}"/>
                  </a:ext>
                </a:extLst>
              </p:cNvPr>
              <p:cNvSpPr txBox="1"/>
              <p:nvPr/>
            </p:nvSpPr>
            <p:spPr>
              <a:xfrm>
                <a:off x="3101010" y="4206239"/>
                <a:ext cx="155845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B782AC-354E-82C6-7746-E2CD4E3D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10" y="4206239"/>
                <a:ext cx="155845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6A7959-1A44-61FD-EAF9-B5D8C6E6E65B}"/>
                  </a:ext>
                </a:extLst>
              </p:cNvPr>
              <p:cNvSpPr txBox="1"/>
              <p:nvPr/>
            </p:nvSpPr>
            <p:spPr>
              <a:xfrm>
                <a:off x="7411943" y="4206239"/>
                <a:ext cx="155845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6A7959-1A44-61FD-EAF9-B5D8C6E6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943" y="4206239"/>
                <a:ext cx="155845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1BC9F8-7856-7FF7-274E-A8A165245FF9}"/>
              </a:ext>
            </a:extLst>
          </p:cNvPr>
          <p:cNvCxnSpPr>
            <a:cxnSpLocks/>
          </p:cNvCxnSpPr>
          <p:nvPr/>
        </p:nvCxnSpPr>
        <p:spPr>
          <a:xfrm>
            <a:off x="4636937" y="4643561"/>
            <a:ext cx="2877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C9278A-0EAF-C0E6-1E64-84B75B3F02DF}"/>
                  </a:ext>
                </a:extLst>
              </p:cNvPr>
              <p:cNvSpPr txBox="1"/>
              <p:nvPr/>
            </p:nvSpPr>
            <p:spPr>
              <a:xfrm>
                <a:off x="5316772" y="5385741"/>
                <a:ext cx="155845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C9278A-0EAF-C0E6-1E64-84B75B3F0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72" y="5385741"/>
                <a:ext cx="155845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6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행렬의 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2084890" y="2259100"/>
                <a:ext cx="3849108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4000" dirty="0"/>
                  <a:t>A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90" y="2259100"/>
                <a:ext cx="3849108" cy="1022459"/>
              </a:xfrm>
              <a:prstGeom prst="rect">
                <a:avLst/>
              </a:prstGeom>
              <a:blipFill>
                <a:blip r:embed="rId2"/>
                <a:stretch>
                  <a:fillRect l="-7924" b="-8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0972E-3C3A-CB20-06E6-44B4BDF1CDB4}"/>
                  </a:ext>
                </a:extLst>
              </p:cNvPr>
              <p:cNvSpPr txBox="1"/>
              <p:nvPr/>
            </p:nvSpPr>
            <p:spPr>
              <a:xfrm>
                <a:off x="5933998" y="2259100"/>
                <a:ext cx="3717912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0972E-3C3A-CB20-06E6-44B4BDF1C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998" y="2259100"/>
                <a:ext cx="3717912" cy="102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9BABE2-17F5-A3AD-B6BB-8F6A527F483E}"/>
                  </a:ext>
                </a:extLst>
              </p:cNvPr>
              <p:cNvSpPr txBox="1"/>
              <p:nvPr/>
            </p:nvSpPr>
            <p:spPr>
              <a:xfrm>
                <a:off x="1180268" y="3718463"/>
                <a:ext cx="9831464" cy="1049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4000" dirty="0" smtClean="0"/>
                        <m:t>A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0+2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8+6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9BABE2-17F5-A3AD-B6BB-8F6A527F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68" y="3718463"/>
                <a:ext cx="9831464" cy="10492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99FA0E-C0A7-D6DD-C31A-720F75344D20}"/>
              </a:ext>
            </a:extLst>
          </p:cNvPr>
          <p:cNvCxnSpPr/>
          <p:nvPr/>
        </p:nvCxnSpPr>
        <p:spPr>
          <a:xfrm>
            <a:off x="2576223" y="2157379"/>
            <a:ext cx="2218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E5DA417-4856-BADB-247D-B545990F8FEB}"/>
              </a:ext>
            </a:extLst>
          </p:cNvPr>
          <p:cNvCxnSpPr>
            <a:cxnSpLocks/>
          </p:cNvCxnSpPr>
          <p:nvPr/>
        </p:nvCxnSpPr>
        <p:spPr>
          <a:xfrm>
            <a:off x="9256644" y="2148140"/>
            <a:ext cx="0" cy="143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E9DF44-11BB-BCE4-823F-F360ECA17536}"/>
                  </a:ext>
                </a:extLst>
              </p:cNvPr>
              <p:cNvSpPr txBox="1"/>
              <p:nvPr/>
            </p:nvSpPr>
            <p:spPr>
              <a:xfrm>
                <a:off x="1291586" y="5463326"/>
                <a:ext cx="9363162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3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ko-KR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3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ik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3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kj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=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ko-KR" sz="32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sz="3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32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sz="3200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ko-KR" sz="32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sz="3200" dirty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E9DF44-11BB-BCE4-823F-F360ECA17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86" y="5463326"/>
                <a:ext cx="9363162" cy="630301"/>
              </a:xfrm>
              <a:prstGeom prst="rect">
                <a:avLst/>
              </a:prstGeom>
              <a:blipFill>
                <a:blip r:embed="rId5"/>
                <a:stretch>
                  <a:fillRect t="-13462" b="-22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3A9AB1-DB1A-1CD7-D85D-C2C74CC4ABA7}"/>
              </a:ext>
            </a:extLst>
          </p:cNvPr>
          <p:cNvSpPr/>
          <p:nvPr/>
        </p:nvSpPr>
        <p:spPr>
          <a:xfrm>
            <a:off x="606949" y="5146593"/>
            <a:ext cx="10153816" cy="143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교환 법칙</a:t>
            </a:r>
            <a:r>
              <a:rPr lang="en-US" altLang="ko-KR" dirty="0"/>
              <a:t>, </a:t>
            </a:r>
            <a:r>
              <a:rPr lang="ko-KR" altLang="en-US" dirty="0"/>
              <a:t>결합 법칙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6C6C4E-0567-71B1-23EF-EAFD60D7E315}"/>
                  </a:ext>
                </a:extLst>
              </p:cNvPr>
              <p:cNvSpPr txBox="1"/>
              <p:nvPr/>
            </p:nvSpPr>
            <p:spPr>
              <a:xfrm>
                <a:off x="2417197" y="2774143"/>
                <a:ext cx="680432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dirty="0"/>
                  <a:t>A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4000" dirty="0"/>
                  <a:t>B </a:t>
                </a:r>
                <a14:m>
                  <m:oMath xmlns:m="http://schemas.openxmlformats.org/officeDocument/2006/math">
                    <m:r>
                      <a:rPr lang="en-US" altLang="ko-KR" sz="4000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4000" dirty="0"/>
                  <a:t> B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4000" dirty="0"/>
                  <a:t>A</a:t>
                </a:r>
              </a:p>
              <a:p>
                <a:endParaRPr lang="en-US" altLang="ko-KR" sz="4000" dirty="0"/>
              </a:p>
              <a:p>
                <a:r>
                  <a:rPr lang="en-US" altLang="ko-KR" sz="4000" dirty="0"/>
                  <a:t>(A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4000" dirty="0"/>
                  <a:t>B)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4000" dirty="0"/>
                  <a:t>C = A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4000" dirty="0"/>
                  <a:t>(B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4000" dirty="0"/>
                  <a:t>C)</a:t>
                </a:r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6C6C4E-0567-71B1-23EF-EAFD60D7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2774143"/>
                <a:ext cx="6804329" cy="1938992"/>
              </a:xfrm>
              <a:prstGeom prst="rect">
                <a:avLst/>
              </a:prstGeom>
              <a:blipFill>
                <a:blip r:embed="rId2"/>
                <a:stretch>
                  <a:fillRect l="-3226" t="-5975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87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FEAEDE-2EF1-436B-B01D-44AFBD40CC15}"/>
              </a:ext>
            </a:extLst>
          </p:cNvPr>
          <p:cNvSpPr/>
          <p:nvPr/>
        </p:nvSpPr>
        <p:spPr>
          <a:xfrm>
            <a:off x="2714625" y="1352549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F793E-A71A-4031-B425-A2A59DFB2118}"/>
              </a:ext>
            </a:extLst>
          </p:cNvPr>
          <p:cNvSpPr/>
          <p:nvPr/>
        </p:nvSpPr>
        <p:spPr>
          <a:xfrm>
            <a:off x="4624347" y="1352548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C6869-809B-4E3C-B289-E9F005E3A09C}"/>
              </a:ext>
            </a:extLst>
          </p:cNvPr>
          <p:cNvSpPr/>
          <p:nvPr/>
        </p:nvSpPr>
        <p:spPr>
          <a:xfrm>
            <a:off x="6619875" y="1352548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9EB056A-8AD6-42FD-B203-364C65B0C62F}"/>
              </a:ext>
            </a:extLst>
          </p:cNvPr>
          <p:cNvSpPr/>
          <p:nvPr/>
        </p:nvSpPr>
        <p:spPr>
          <a:xfrm>
            <a:off x="1033320" y="5049945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132348-7230-D9D9-749F-B6F9336EBAA7}"/>
                  </a:ext>
                </a:extLst>
              </p:cNvPr>
              <p:cNvSpPr txBox="1"/>
              <p:nvPr/>
            </p:nvSpPr>
            <p:spPr>
              <a:xfrm>
                <a:off x="2500023" y="3743278"/>
                <a:ext cx="60946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dirty="0"/>
                  <a:t>(A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4000" dirty="0"/>
                  <a:t>B)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4000" dirty="0"/>
                  <a:t>C = A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4000" dirty="0"/>
                  <a:t>(B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4000" dirty="0"/>
                  <a:t>C)</a:t>
                </a:r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132348-7230-D9D9-749F-B6F9336E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23" y="3743278"/>
                <a:ext cx="6094674" cy="707886"/>
              </a:xfrm>
              <a:prstGeom prst="rect">
                <a:avLst/>
              </a:prstGeom>
              <a:blipFill>
                <a:blip r:embed="rId2"/>
                <a:stretch>
                  <a:fillRect l="-3500" t="-16379" r="-2600" b="-35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90674080-A197-A223-BF60-C5C85CEE7AA6}"/>
              </a:ext>
            </a:extLst>
          </p:cNvPr>
          <p:cNvSpPr/>
          <p:nvPr/>
        </p:nvSpPr>
        <p:spPr>
          <a:xfrm>
            <a:off x="2218414" y="1001864"/>
            <a:ext cx="6480313" cy="263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47898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453</TotalTime>
  <Words>362</Words>
  <Application>Microsoft Office PowerPoint</Application>
  <PresentationFormat>와이드스크린</PresentationFormat>
  <Paragraphs>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Century Gothic</vt:lpstr>
      <vt:lpstr>비행기 구름</vt:lpstr>
      <vt:lpstr>matrix</vt:lpstr>
      <vt:lpstr>PowerPoint 프레젠테이션</vt:lpstr>
      <vt:lpstr>행(row)x열(col) </vt:lpstr>
      <vt:lpstr>상수 곱하기 </vt:lpstr>
      <vt:lpstr>더하고 빼기</vt:lpstr>
      <vt:lpstr>행렬의 곱</vt:lpstr>
      <vt:lpstr>행렬의 곱</vt:lpstr>
      <vt:lpstr>교환 법칙, 결합 법칙</vt:lpstr>
      <vt:lpstr>PowerPoint 프레젠테이션</vt:lpstr>
      <vt:lpstr>항등 행렬 (identity)</vt:lpstr>
      <vt:lpstr>항등 행렬 (identity)</vt:lpstr>
      <vt:lpstr>역행렬</vt:lpstr>
      <vt:lpstr>역행렬</vt:lpstr>
      <vt:lpstr>역행렬</vt:lpstr>
      <vt:lpstr>전치 행렬</vt:lpstr>
      <vt:lpstr>직교 행렬</vt:lpstr>
      <vt:lpstr>직교 행렬의 역행렬</vt:lpstr>
      <vt:lpstr>벡터와 행렬</vt:lpstr>
      <vt:lpstr>벡터와 행렬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104</cp:revision>
  <dcterms:created xsi:type="dcterms:W3CDTF">2021-01-24T13:46:17Z</dcterms:created>
  <dcterms:modified xsi:type="dcterms:W3CDTF">2023-02-10T15:43:03Z</dcterms:modified>
</cp:coreProperties>
</file>