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7" r:id="rId4"/>
    <p:sldId id="326" r:id="rId5"/>
    <p:sldId id="296" r:id="rId6"/>
    <p:sldId id="301" r:id="rId7"/>
    <p:sldId id="323" r:id="rId8"/>
    <p:sldId id="273" r:id="rId9"/>
    <p:sldId id="318" r:id="rId10"/>
    <p:sldId id="295" r:id="rId11"/>
    <p:sldId id="327" r:id="rId12"/>
    <p:sldId id="324" r:id="rId13"/>
    <p:sldId id="322" r:id="rId14"/>
    <p:sldId id="33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2E6-A232-4511-96E3-A3232ABA18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6C11D-71EF-4726-ACA6-45D3375B0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3CA82F-4E2A-4C5C-A93B-40E721CD1985}"/>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8E59B4D1-935D-4E6E-A60D-53419E3B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7B6C-12DF-4925-90F1-330EA846DCEB}"/>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724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EBAB-791B-4769-ABCA-E531B5A027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8E798-E422-4428-971C-9387420AA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0A7C2-6370-4461-985B-115C63696202}"/>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6995A1C1-6440-4C3C-90DE-A815AA54B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B974-62A4-47C6-97C5-08B76241ABDF}"/>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4244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B4964-88E7-414A-9483-FBD38930A1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AF8DF2-231A-4609-9B46-C2EE9A094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AAC51-B8B8-439F-8DA5-8FE20431B187}"/>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000829B0-EBFE-4D3B-A952-4C89793DF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B1AED-B9DC-4FE0-B075-9517DFB2C7ED}"/>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29505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0035-9B48-4A88-96A7-BAF712116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608BA-FCC3-4DC4-9727-771A2FD4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94C3F-12A6-45C4-A2CC-3A3B0743F58F}"/>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FB930C37-16CA-4655-84DB-123477270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06950-7258-4867-B638-8CA72D19C3BC}"/>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9621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7DF1-72DA-4370-8659-3BBAB4327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9E9C3-E084-45A9-A1EB-897A4BF56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AA1CA-DF73-45B6-ADD8-35EA353DD94F}"/>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DD8752A2-CD48-4969-B93F-D45E1ACE5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F5EA9-0053-473B-ACF7-FD1B2ADC3FE5}"/>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687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7F2-D116-41D5-8091-28C83F3FE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3AE14-8C82-4C49-9C69-D407FDB09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4DC3CB-4D73-422B-8450-3C98CE40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16C58-A135-400F-85BF-EA8F96821985}"/>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6" name="Footer Placeholder 5">
            <a:extLst>
              <a:ext uri="{FF2B5EF4-FFF2-40B4-BE49-F238E27FC236}">
                <a16:creationId xmlns:a16="http://schemas.microsoft.com/office/drawing/2014/main" id="{D92FA93B-2FA0-4D46-B435-A02574F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7F2CA-0890-4C10-90EA-24720CAE7D90}"/>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630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FA26-325D-4366-A80D-A89C7AC71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DEF338-904E-4644-915A-7CF775998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7BD64-41D2-4C73-8E91-99578B592B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B6465-C95A-4B4B-8AE5-E153E4896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12E2B-0D7C-4DE0-A1CD-0226935B3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32113-515B-41D4-A93F-93D7EEC5ED98}"/>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8" name="Footer Placeholder 7">
            <a:extLst>
              <a:ext uri="{FF2B5EF4-FFF2-40B4-BE49-F238E27FC236}">
                <a16:creationId xmlns:a16="http://schemas.microsoft.com/office/drawing/2014/main" id="{E08D682A-142F-4858-8151-3FD712B12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B3C82-293F-446D-92E4-2EBE749A2806}"/>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310398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3A02-C516-4E84-9961-45E326858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539F12-2457-4C73-A69D-C68500F5AAA3}"/>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4" name="Footer Placeholder 3">
            <a:extLst>
              <a:ext uri="{FF2B5EF4-FFF2-40B4-BE49-F238E27FC236}">
                <a16:creationId xmlns:a16="http://schemas.microsoft.com/office/drawing/2014/main" id="{C4C21069-1697-4073-8F4F-5F8AC5EF1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4946D-2DE0-49A8-BDA5-1F44F56EA643}"/>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1488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4FBAB-39E0-4518-B0AE-09826C50DABC}"/>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3" name="Footer Placeholder 2">
            <a:extLst>
              <a:ext uri="{FF2B5EF4-FFF2-40B4-BE49-F238E27FC236}">
                <a16:creationId xmlns:a16="http://schemas.microsoft.com/office/drawing/2014/main" id="{7040B29D-E780-4A23-8A67-101586BF4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F65BA-2294-4D7D-84E5-672D2C2412D7}"/>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46757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EFB-D85B-4CC1-A12D-1A0F85A8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258BC-7DC1-4111-9A1B-EC05A9392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B43047-E6B9-422B-8A70-3A22618A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19C2-B34C-4C50-8BBD-30678BD9EECB}"/>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6" name="Footer Placeholder 5">
            <a:extLst>
              <a:ext uri="{FF2B5EF4-FFF2-40B4-BE49-F238E27FC236}">
                <a16:creationId xmlns:a16="http://schemas.microsoft.com/office/drawing/2014/main" id="{73DC9281-23F4-4F00-AC43-43B7091B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A7120-05A3-4A0C-A4C3-608E671EBE51}"/>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141200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F0C0-7A24-446D-A679-63AC27EC4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8BA55-F74A-478F-A687-7AAE1401A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F2DEB-35F8-4CCA-AA12-613A10D67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30E74-2CA4-4678-B127-A5EBCDC10631}"/>
              </a:ext>
            </a:extLst>
          </p:cNvPr>
          <p:cNvSpPr>
            <a:spLocks noGrp="1"/>
          </p:cNvSpPr>
          <p:nvPr>
            <p:ph type="dt" sz="half" idx="10"/>
          </p:nvPr>
        </p:nvSpPr>
        <p:spPr/>
        <p:txBody>
          <a:bodyPr/>
          <a:lstStyle/>
          <a:p>
            <a:fld id="{A5AB515C-D570-4DC1-AC33-A1C6FAAF56DB}" type="datetimeFigureOut">
              <a:rPr lang="en-US" smtClean="0"/>
              <a:t>10/28/2021</a:t>
            </a:fld>
            <a:endParaRPr lang="en-US"/>
          </a:p>
        </p:txBody>
      </p:sp>
      <p:sp>
        <p:nvSpPr>
          <p:cNvPr id="6" name="Footer Placeholder 5">
            <a:extLst>
              <a:ext uri="{FF2B5EF4-FFF2-40B4-BE49-F238E27FC236}">
                <a16:creationId xmlns:a16="http://schemas.microsoft.com/office/drawing/2014/main" id="{CB34292D-D1C5-46BF-89DB-51A15D4BF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BDA0F-8058-4457-BE57-FB54FFE3F0AE}"/>
              </a:ext>
            </a:extLst>
          </p:cNvPr>
          <p:cNvSpPr>
            <a:spLocks noGrp="1"/>
          </p:cNvSpPr>
          <p:nvPr>
            <p:ph type="sldNum" sz="quarter" idx="12"/>
          </p:nvPr>
        </p:nvSpPr>
        <p:spPr/>
        <p:txBody>
          <a:bodyPr/>
          <a:lstStyle/>
          <a:p>
            <a:fld id="{DE9AF346-505F-4723-A89A-5C0AE853DD0B}" type="slidenum">
              <a:rPr lang="en-US" smtClean="0"/>
              <a:t>‹#›</a:t>
            </a:fld>
            <a:endParaRPr lang="en-US"/>
          </a:p>
        </p:txBody>
      </p:sp>
    </p:spTree>
    <p:extLst>
      <p:ext uri="{BB962C8B-B14F-4D97-AF65-F5344CB8AC3E}">
        <p14:creationId xmlns:p14="http://schemas.microsoft.com/office/powerpoint/2010/main" val="29183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549C7-E2D7-426A-89A3-12361CA71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5AA0CD-10A4-4D47-9871-CD7CA4D36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5CD4C-3E88-493D-8163-16521FC2D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515C-D570-4DC1-AC33-A1C6FAAF56DB}" type="datetimeFigureOut">
              <a:rPr lang="en-US" smtClean="0"/>
              <a:t>10/28/2021</a:t>
            </a:fld>
            <a:endParaRPr lang="en-US"/>
          </a:p>
        </p:txBody>
      </p:sp>
      <p:sp>
        <p:nvSpPr>
          <p:cNvPr id="5" name="Footer Placeholder 4">
            <a:extLst>
              <a:ext uri="{FF2B5EF4-FFF2-40B4-BE49-F238E27FC236}">
                <a16:creationId xmlns:a16="http://schemas.microsoft.com/office/drawing/2014/main" id="{0B1A2B1C-EC64-4AFD-B241-235170363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C607F-881E-4522-86F2-8F76D9E42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AF346-505F-4723-A89A-5C0AE853DD0B}" type="slidenum">
              <a:rPr lang="en-US" smtClean="0"/>
              <a:t>‹#›</a:t>
            </a:fld>
            <a:endParaRPr lang="en-US"/>
          </a:p>
        </p:txBody>
      </p:sp>
    </p:spTree>
    <p:extLst>
      <p:ext uri="{BB962C8B-B14F-4D97-AF65-F5344CB8AC3E}">
        <p14:creationId xmlns:p14="http://schemas.microsoft.com/office/powerpoint/2010/main" val="253117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9CDC-24CC-4304-87DC-5B8D10753701}"/>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A3301E86-157E-422F-889C-08F12EFE96DF}"/>
              </a:ext>
            </a:extLst>
          </p:cNvPr>
          <p:cNvSpPr>
            <a:spLocks noGrp="1"/>
          </p:cNvSpPr>
          <p:nvPr>
            <p:ph type="subTitle" idx="1"/>
          </p:nvPr>
        </p:nvSpPr>
        <p:spPr/>
        <p:txBody>
          <a:bodyPr/>
          <a:lstStyle/>
          <a:p>
            <a:r>
              <a:rPr lang="en-US" dirty="0">
                <a:effectLst/>
                <a:ea typeface="Times New Roman" panose="02020603050405020304" pitchFamily="18" charset="0"/>
              </a:rPr>
              <a:t>Inference: </a:t>
            </a:r>
            <a:r>
              <a:rPr lang="en-US" dirty="0">
                <a:effectLst/>
                <a:latin typeface="Times New Roman" panose="02020603050405020304" pitchFamily="18" charset="0"/>
                <a:ea typeface="Times New Roman" panose="02020603050405020304" pitchFamily="18" charset="0"/>
              </a:rPr>
              <a:t>Distribution tests and power analysis</a:t>
            </a:r>
            <a:r>
              <a:rPr lang="en-US" dirty="0">
                <a:effectLst/>
                <a:ea typeface="Times New Roman" panose="02020603050405020304" pitchFamily="18" charset="0"/>
              </a:rPr>
              <a:t> </a:t>
            </a:r>
            <a:endParaRPr lang="en-US" dirty="0"/>
          </a:p>
        </p:txBody>
      </p:sp>
    </p:spTree>
    <p:extLst>
      <p:ext uri="{BB962C8B-B14F-4D97-AF65-F5344CB8AC3E}">
        <p14:creationId xmlns:p14="http://schemas.microsoft.com/office/powerpoint/2010/main" val="67589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3AD5-BC1E-4F36-B1A2-84C3ADFC35CA}"/>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F46A5575-BD3C-4728-AF13-0A0DEB9D295E}"/>
              </a:ext>
            </a:extLst>
          </p:cNvPr>
          <p:cNvSpPr>
            <a:spLocks noGrp="1"/>
          </p:cNvSpPr>
          <p:nvPr>
            <p:ph type="body" idx="1"/>
          </p:nvPr>
        </p:nvSpPr>
        <p:spPr/>
        <p:txBody>
          <a:bodyPr/>
          <a:lstStyle/>
          <a:p>
            <a:r>
              <a:rPr lang="en-US" dirty="0"/>
              <a:t>T-tests: Miles-per-gallon, CA/NY covid deaths. Proportion test and power: Doll &amp; Hill smoking and lung cancer study.</a:t>
            </a:r>
          </a:p>
        </p:txBody>
      </p:sp>
    </p:spTree>
    <p:extLst>
      <p:ext uri="{BB962C8B-B14F-4D97-AF65-F5344CB8AC3E}">
        <p14:creationId xmlns:p14="http://schemas.microsoft.com/office/powerpoint/2010/main" val="13946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E4F4-BC54-4341-A150-63B9020C174C}"/>
              </a:ext>
            </a:extLst>
          </p:cNvPr>
          <p:cNvSpPr>
            <a:spLocks noGrp="1"/>
          </p:cNvSpPr>
          <p:nvPr>
            <p:ph type="title"/>
          </p:nvPr>
        </p:nvSpPr>
        <p:spPr/>
        <p:txBody>
          <a:bodyPr/>
          <a:lstStyle/>
          <a:p>
            <a:r>
              <a:rPr lang="en-US" dirty="0"/>
              <a:t>t-test on miles-per-gallon: Automatic vs. manual transmission</a:t>
            </a:r>
          </a:p>
        </p:txBody>
      </p:sp>
      <p:pic>
        <p:nvPicPr>
          <p:cNvPr id="5" name="Content Placeholder 4">
            <a:extLst>
              <a:ext uri="{FF2B5EF4-FFF2-40B4-BE49-F238E27FC236}">
                <a16:creationId xmlns:a16="http://schemas.microsoft.com/office/drawing/2014/main" id="{5927E64C-655D-4EE6-A26C-9F58FED06476}"/>
              </a:ext>
            </a:extLst>
          </p:cNvPr>
          <p:cNvPicPr>
            <a:picLocks noGrp="1" noChangeAspect="1"/>
          </p:cNvPicPr>
          <p:nvPr>
            <p:ph sz="half" idx="2"/>
          </p:nvPr>
        </p:nvPicPr>
        <p:blipFill>
          <a:blip r:embed="rId2"/>
          <a:stretch>
            <a:fillRect/>
          </a:stretch>
        </p:blipFill>
        <p:spPr>
          <a:xfrm>
            <a:off x="6410325" y="3110706"/>
            <a:ext cx="4705350" cy="1781175"/>
          </a:xfrm>
        </p:spPr>
      </p:pic>
      <p:sp>
        <p:nvSpPr>
          <p:cNvPr id="9" name="TextBox 8">
            <a:extLst>
              <a:ext uri="{FF2B5EF4-FFF2-40B4-BE49-F238E27FC236}">
                <a16:creationId xmlns:a16="http://schemas.microsoft.com/office/drawing/2014/main" id="{D3282E27-833F-4A81-A894-A26052996016}"/>
              </a:ext>
            </a:extLst>
          </p:cNvPr>
          <p:cNvSpPr txBox="1"/>
          <p:nvPr/>
        </p:nvSpPr>
        <p:spPr>
          <a:xfrm>
            <a:off x="1216403" y="5747334"/>
            <a:ext cx="4120394" cy="923330"/>
          </a:xfrm>
          <a:prstGeom prst="rect">
            <a:avLst/>
          </a:prstGeom>
          <a:noFill/>
        </p:spPr>
        <p:txBody>
          <a:bodyPr wrap="square" rtlCol="0">
            <a:spAutoFit/>
          </a:bodyPr>
          <a:lstStyle/>
          <a:p>
            <a:r>
              <a:rPr lang="en-US" dirty="0"/>
              <a:t>Automatic transmissions have a narrower distribution with lower MPGs. Manual transmissions have a wider distribution.</a:t>
            </a:r>
          </a:p>
        </p:txBody>
      </p:sp>
      <p:pic>
        <p:nvPicPr>
          <p:cNvPr id="6148" name="Picture 4">
            <a:extLst>
              <a:ext uri="{FF2B5EF4-FFF2-40B4-BE49-F238E27FC236}">
                <a16:creationId xmlns:a16="http://schemas.microsoft.com/office/drawing/2014/main" id="{8B5D7398-1BEC-46FB-9235-5E1C8E9AFDF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F34D8-9252-4D5F-ABAD-F038BCD1E753}"/>
              </a:ext>
            </a:extLst>
          </p:cNvPr>
          <p:cNvSpPr txBox="1"/>
          <p:nvPr/>
        </p:nvSpPr>
        <p:spPr>
          <a:xfrm>
            <a:off x="2211199" y="2863334"/>
            <a:ext cx="1149291" cy="646331"/>
          </a:xfrm>
          <a:prstGeom prst="rect">
            <a:avLst/>
          </a:prstGeom>
          <a:noFill/>
        </p:spPr>
        <p:txBody>
          <a:bodyPr wrap="square" rtlCol="0">
            <a:spAutoFit/>
          </a:bodyPr>
          <a:lstStyle/>
          <a:p>
            <a:r>
              <a:rPr lang="en-US" dirty="0"/>
              <a:t>Automatic</a:t>
            </a:r>
          </a:p>
          <a:p>
            <a:r>
              <a:rPr lang="en-US" dirty="0"/>
              <a:t>= 17 mpg</a:t>
            </a:r>
          </a:p>
        </p:txBody>
      </p:sp>
      <p:sp>
        <p:nvSpPr>
          <p:cNvPr id="14" name="TextBox 13">
            <a:extLst>
              <a:ext uri="{FF2B5EF4-FFF2-40B4-BE49-F238E27FC236}">
                <a16:creationId xmlns:a16="http://schemas.microsoft.com/office/drawing/2014/main" id="{70732B48-8BCF-4A88-B203-D3FB7CA8EB14}"/>
              </a:ext>
            </a:extLst>
          </p:cNvPr>
          <p:cNvSpPr txBox="1"/>
          <p:nvPr/>
        </p:nvSpPr>
        <p:spPr>
          <a:xfrm>
            <a:off x="3842858" y="2863334"/>
            <a:ext cx="1149291" cy="646331"/>
          </a:xfrm>
          <a:prstGeom prst="rect">
            <a:avLst/>
          </a:prstGeom>
          <a:noFill/>
        </p:spPr>
        <p:txBody>
          <a:bodyPr wrap="square" rtlCol="0">
            <a:spAutoFit/>
          </a:bodyPr>
          <a:lstStyle/>
          <a:p>
            <a:r>
              <a:rPr lang="en-US" dirty="0"/>
              <a:t>Manual</a:t>
            </a:r>
          </a:p>
          <a:p>
            <a:r>
              <a:rPr lang="en-US" dirty="0"/>
              <a:t>= 24 mpg</a:t>
            </a:r>
          </a:p>
        </p:txBody>
      </p:sp>
      <p:sp>
        <p:nvSpPr>
          <p:cNvPr id="12" name="TextBox 11">
            <a:extLst>
              <a:ext uri="{FF2B5EF4-FFF2-40B4-BE49-F238E27FC236}">
                <a16:creationId xmlns:a16="http://schemas.microsoft.com/office/drawing/2014/main" id="{738E8D00-6EC2-44C6-B664-20FC0EC0211F}"/>
              </a:ext>
            </a:extLst>
          </p:cNvPr>
          <p:cNvSpPr txBox="1"/>
          <p:nvPr/>
        </p:nvSpPr>
        <p:spPr>
          <a:xfrm>
            <a:off x="6410325" y="1766468"/>
            <a:ext cx="3360491" cy="1200329"/>
          </a:xfrm>
          <a:prstGeom prst="rect">
            <a:avLst/>
          </a:prstGeom>
          <a:noFill/>
        </p:spPr>
        <p:txBody>
          <a:bodyPr wrap="square" rtlCol="0">
            <a:spAutoFit/>
          </a:bodyPr>
          <a:lstStyle/>
          <a:p>
            <a:r>
              <a:rPr lang="en-US" dirty="0"/>
              <a:t>Difference= 17.14- 24.39= -7.25</a:t>
            </a:r>
          </a:p>
          <a:p>
            <a:r>
              <a:rPr lang="en-US" dirty="0"/>
              <a:t>SE=1.92</a:t>
            </a:r>
          </a:p>
          <a:p>
            <a:r>
              <a:rPr lang="en-US" dirty="0"/>
              <a:t>Test statistic= -7.25/ 1.92= -3.77</a:t>
            </a:r>
          </a:p>
          <a:p>
            <a:r>
              <a:rPr lang="en-US" dirty="0"/>
              <a:t>Test stats can be + or -, it is ok.</a:t>
            </a:r>
          </a:p>
        </p:txBody>
      </p:sp>
      <p:cxnSp>
        <p:nvCxnSpPr>
          <p:cNvPr id="15" name="Straight Arrow Connector 14">
            <a:extLst>
              <a:ext uri="{FF2B5EF4-FFF2-40B4-BE49-F238E27FC236}">
                <a16:creationId xmlns:a16="http://schemas.microsoft.com/office/drawing/2014/main" id="{5D2ED835-A260-491E-A982-DD30FA059E0D}"/>
              </a:ext>
            </a:extLst>
          </p:cNvPr>
          <p:cNvCxnSpPr>
            <a:cxnSpLocks/>
          </p:cNvCxnSpPr>
          <p:nvPr/>
        </p:nvCxnSpPr>
        <p:spPr>
          <a:xfrm>
            <a:off x="6758162" y="2863334"/>
            <a:ext cx="129199" cy="75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CC42A4CE-6CCC-4E3E-92A8-C059A03F2028}"/>
              </a:ext>
            </a:extLst>
          </p:cNvPr>
          <p:cNvSpPr/>
          <p:nvPr/>
        </p:nvSpPr>
        <p:spPr>
          <a:xfrm>
            <a:off x="8909109" y="3615655"/>
            <a:ext cx="612396"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CAB100E-2593-4281-BBF8-F877EA838C9E}"/>
              </a:ext>
            </a:extLst>
          </p:cNvPr>
          <p:cNvSpPr/>
          <p:nvPr/>
        </p:nvSpPr>
        <p:spPr>
          <a:xfrm>
            <a:off x="6410325" y="3989793"/>
            <a:ext cx="2255503"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7C42925-F4C3-4E41-842B-B32EFD6C4293}"/>
              </a:ext>
            </a:extLst>
          </p:cNvPr>
          <p:cNvCxnSpPr>
            <a:cxnSpLocks/>
          </p:cNvCxnSpPr>
          <p:nvPr/>
        </p:nvCxnSpPr>
        <p:spPr>
          <a:xfrm flipH="1" flipV="1">
            <a:off x="8753101" y="4296379"/>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639BCD-72F4-4077-A0F4-5D04824FC27E}"/>
              </a:ext>
            </a:extLst>
          </p:cNvPr>
          <p:cNvSpPr txBox="1"/>
          <p:nvPr/>
        </p:nvSpPr>
        <p:spPr>
          <a:xfrm>
            <a:off x="9005467" y="5292546"/>
            <a:ext cx="2139299" cy="1200329"/>
          </a:xfrm>
          <a:prstGeom prst="rect">
            <a:avLst/>
          </a:prstGeom>
          <a:noFill/>
        </p:spPr>
        <p:txBody>
          <a:bodyPr wrap="square" rtlCol="0">
            <a:spAutoFit/>
          </a:bodyPr>
          <a:lstStyle/>
          <a:p>
            <a:r>
              <a:rPr lang="en-US" dirty="0">
                <a:highlight>
                  <a:srgbClr val="FFFF00"/>
                </a:highlight>
              </a:rPr>
              <a:t>The 95% CI for differences does not contain 0, therefore it is significant.</a:t>
            </a:r>
          </a:p>
        </p:txBody>
      </p:sp>
      <p:sp>
        <p:nvSpPr>
          <p:cNvPr id="23" name="Rectangle: Rounded Corners 22">
            <a:extLst>
              <a:ext uri="{FF2B5EF4-FFF2-40B4-BE49-F238E27FC236}">
                <a16:creationId xmlns:a16="http://schemas.microsoft.com/office/drawing/2014/main" id="{AEDD9FA9-99EA-4DFB-8C0F-6B784FD5729F}"/>
              </a:ext>
            </a:extLst>
          </p:cNvPr>
          <p:cNvSpPr/>
          <p:nvPr/>
        </p:nvSpPr>
        <p:spPr>
          <a:xfrm>
            <a:off x="6422471" y="3667440"/>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6EBF18D-85F5-4615-9C58-2C83C0241AA2}"/>
              </a:ext>
            </a:extLst>
          </p:cNvPr>
          <p:cNvSpPr txBox="1"/>
          <p:nvPr/>
        </p:nvSpPr>
        <p:spPr>
          <a:xfrm>
            <a:off x="9521505" y="2863334"/>
            <a:ext cx="1912690" cy="646331"/>
          </a:xfrm>
          <a:prstGeom prst="rect">
            <a:avLst/>
          </a:prstGeom>
          <a:noFill/>
        </p:spPr>
        <p:txBody>
          <a:bodyPr wrap="square" rtlCol="0">
            <a:spAutoFit/>
          </a:bodyPr>
          <a:lstStyle/>
          <a:p>
            <a:r>
              <a:rPr lang="en-US" dirty="0">
                <a:highlight>
                  <a:srgbClr val="FFFF00"/>
                </a:highlight>
              </a:rPr>
              <a:t>Significant at the p &lt; 0.01 level.</a:t>
            </a:r>
          </a:p>
        </p:txBody>
      </p:sp>
      <p:cxnSp>
        <p:nvCxnSpPr>
          <p:cNvPr id="25" name="Straight Arrow Connector 24">
            <a:extLst>
              <a:ext uri="{FF2B5EF4-FFF2-40B4-BE49-F238E27FC236}">
                <a16:creationId xmlns:a16="http://schemas.microsoft.com/office/drawing/2014/main" id="{D72E7B41-5260-4993-9A68-28E6A5238BC2}"/>
              </a:ext>
            </a:extLst>
          </p:cNvPr>
          <p:cNvCxnSpPr>
            <a:cxnSpLocks/>
          </p:cNvCxnSpPr>
          <p:nvPr/>
        </p:nvCxnSpPr>
        <p:spPr>
          <a:xfrm flipH="1">
            <a:off x="9215308" y="3242345"/>
            <a:ext cx="306197" cy="30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4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D0C2-7EF4-4A10-B03E-753FC227CB27}"/>
              </a:ext>
            </a:extLst>
          </p:cNvPr>
          <p:cNvSpPr>
            <a:spLocks noGrp="1"/>
          </p:cNvSpPr>
          <p:nvPr>
            <p:ph type="title"/>
          </p:nvPr>
        </p:nvSpPr>
        <p:spPr/>
        <p:txBody>
          <a:bodyPr/>
          <a:lstStyle/>
          <a:p>
            <a:r>
              <a:rPr lang="en-US" dirty="0"/>
              <a:t>t-test: Daily covid deaths in CA and NY (2020-2021)</a:t>
            </a:r>
          </a:p>
        </p:txBody>
      </p:sp>
      <p:pic>
        <p:nvPicPr>
          <p:cNvPr id="4098" name="Picture 2">
            <a:extLst>
              <a:ext uri="{FF2B5EF4-FFF2-40B4-BE49-F238E27FC236}">
                <a16:creationId xmlns:a16="http://schemas.microsoft.com/office/drawing/2014/main" id="{8E6CF367-37D1-4603-A189-DD627EFDC15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B70D4565-4C5A-4081-B426-1F2B8BF0AE08}"/>
              </a:ext>
            </a:extLst>
          </p:cNvPr>
          <p:cNvPicPr>
            <a:picLocks noGrp="1" noChangeAspect="1"/>
          </p:cNvPicPr>
          <p:nvPr>
            <p:ph sz="half" idx="2"/>
          </p:nvPr>
        </p:nvPicPr>
        <p:blipFill>
          <a:blip r:embed="rId3"/>
          <a:stretch>
            <a:fillRect/>
          </a:stretch>
        </p:blipFill>
        <p:spPr>
          <a:xfrm>
            <a:off x="6410324" y="3101181"/>
            <a:ext cx="5401163" cy="2066437"/>
          </a:xfrm>
          <a:ln>
            <a:solidFill>
              <a:srgbClr val="FF0000"/>
            </a:solidFill>
          </a:ln>
        </p:spPr>
      </p:pic>
      <p:sp>
        <p:nvSpPr>
          <p:cNvPr id="5" name="TextBox 4">
            <a:extLst>
              <a:ext uri="{FF2B5EF4-FFF2-40B4-BE49-F238E27FC236}">
                <a16:creationId xmlns:a16="http://schemas.microsoft.com/office/drawing/2014/main" id="{4EB7CA32-D5DD-4F90-9CDB-09AA08BBD65D}"/>
              </a:ext>
            </a:extLst>
          </p:cNvPr>
          <p:cNvSpPr txBox="1"/>
          <p:nvPr/>
        </p:nvSpPr>
        <p:spPr>
          <a:xfrm>
            <a:off x="1434517" y="2852257"/>
            <a:ext cx="1778466" cy="2031325"/>
          </a:xfrm>
          <a:prstGeom prst="rect">
            <a:avLst/>
          </a:prstGeom>
          <a:noFill/>
        </p:spPr>
        <p:txBody>
          <a:bodyPr wrap="square" rtlCol="0">
            <a:spAutoFit/>
          </a:bodyPr>
          <a:lstStyle/>
          <a:p>
            <a:r>
              <a:rPr lang="en-US" dirty="0"/>
              <a:t>The distributions look different. CA has more normality but both are positively skewed.</a:t>
            </a:r>
          </a:p>
        </p:txBody>
      </p:sp>
      <p:sp>
        <p:nvSpPr>
          <p:cNvPr id="8" name="TextBox 7">
            <a:extLst>
              <a:ext uri="{FF2B5EF4-FFF2-40B4-BE49-F238E27FC236}">
                <a16:creationId xmlns:a16="http://schemas.microsoft.com/office/drawing/2014/main" id="{63758EE7-0431-4663-A5E6-4433830C6555}"/>
              </a:ext>
            </a:extLst>
          </p:cNvPr>
          <p:cNvSpPr txBox="1"/>
          <p:nvPr/>
        </p:nvSpPr>
        <p:spPr>
          <a:xfrm>
            <a:off x="4241334" y="2736209"/>
            <a:ext cx="1778466" cy="1477328"/>
          </a:xfrm>
          <a:prstGeom prst="rect">
            <a:avLst/>
          </a:prstGeom>
          <a:noFill/>
        </p:spPr>
        <p:txBody>
          <a:bodyPr wrap="square" rtlCol="0">
            <a:spAutoFit/>
          </a:bodyPr>
          <a:lstStyle/>
          <a:p>
            <a:r>
              <a:rPr lang="en-US" dirty="0"/>
              <a:t>NY has greater numbers of days on the very low and very high ends.</a:t>
            </a:r>
          </a:p>
        </p:txBody>
      </p:sp>
      <p:sp>
        <p:nvSpPr>
          <p:cNvPr id="7" name="Rectangle: Rounded Corners 6">
            <a:extLst>
              <a:ext uri="{FF2B5EF4-FFF2-40B4-BE49-F238E27FC236}">
                <a16:creationId xmlns:a16="http://schemas.microsoft.com/office/drawing/2014/main" id="{3AFF6339-E3D0-4501-B117-C029FDA61242}"/>
              </a:ext>
            </a:extLst>
          </p:cNvPr>
          <p:cNvSpPr/>
          <p:nvPr/>
        </p:nvSpPr>
        <p:spPr>
          <a:xfrm>
            <a:off x="9236279" y="3657600"/>
            <a:ext cx="612396" cy="2684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1381C86-8185-4CB8-A3F6-02A6B01BBF08}"/>
              </a:ext>
            </a:extLst>
          </p:cNvPr>
          <p:cNvSpPr/>
          <p:nvPr/>
        </p:nvSpPr>
        <p:spPr>
          <a:xfrm>
            <a:off x="6435754" y="3724712"/>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0742A9-9F3A-42E0-8983-FEB8FA6B8022}"/>
              </a:ext>
            </a:extLst>
          </p:cNvPr>
          <p:cNvSpPr txBox="1"/>
          <p:nvPr/>
        </p:nvSpPr>
        <p:spPr>
          <a:xfrm>
            <a:off x="8909108" y="2248250"/>
            <a:ext cx="1912690" cy="646331"/>
          </a:xfrm>
          <a:prstGeom prst="rect">
            <a:avLst/>
          </a:prstGeom>
          <a:noFill/>
        </p:spPr>
        <p:txBody>
          <a:bodyPr wrap="square" rtlCol="0">
            <a:spAutoFit/>
          </a:bodyPr>
          <a:lstStyle/>
          <a:p>
            <a:r>
              <a:rPr lang="en-US" dirty="0"/>
              <a:t>Not significant at the p &lt; 0.05 level.</a:t>
            </a:r>
          </a:p>
        </p:txBody>
      </p:sp>
      <p:sp>
        <p:nvSpPr>
          <p:cNvPr id="12" name="TextBox 11">
            <a:extLst>
              <a:ext uri="{FF2B5EF4-FFF2-40B4-BE49-F238E27FC236}">
                <a16:creationId xmlns:a16="http://schemas.microsoft.com/office/drawing/2014/main" id="{C1D1B76C-18DA-41A7-BC44-C49226FF96B1}"/>
              </a:ext>
            </a:extLst>
          </p:cNvPr>
          <p:cNvSpPr txBox="1"/>
          <p:nvPr/>
        </p:nvSpPr>
        <p:spPr>
          <a:xfrm>
            <a:off x="6172202" y="2198936"/>
            <a:ext cx="2577515" cy="923330"/>
          </a:xfrm>
          <a:prstGeom prst="rect">
            <a:avLst/>
          </a:prstGeom>
          <a:noFill/>
        </p:spPr>
        <p:txBody>
          <a:bodyPr wrap="square" rtlCol="0">
            <a:spAutoFit/>
          </a:bodyPr>
          <a:lstStyle/>
          <a:p>
            <a:r>
              <a:rPr lang="en-US" dirty="0"/>
              <a:t>The test statistic, t= -1.64 doesn’t exceed the critical value of -1.96.</a:t>
            </a:r>
          </a:p>
        </p:txBody>
      </p:sp>
      <p:cxnSp>
        <p:nvCxnSpPr>
          <p:cNvPr id="13" name="Straight Arrow Connector 12">
            <a:extLst>
              <a:ext uri="{FF2B5EF4-FFF2-40B4-BE49-F238E27FC236}">
                <a16:creationId xmlns:a16="http://schemas.microsoft.com/office/drawing/2014/main" id="{78E79D6F-A4EF-4EDB-B0BD-5BA4A026DADA}"/>
              </a:ext>
            </a:extLst>
          </p:cNvPr>
          <p:cNvCxnSpPr/>
          <p:nvPr/>
        </p:nvCxnSpPr>
        <p:spPr>
          <a:xfrm flipH="1">
            <a:off x="9580228" y="2852257"/>
            <a:ext cx="134223" cy="721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E1AF03-551C-4847-864C-8E8EEA75741F}"/>
              </a:ext>
            </a:extLst>
          </p:cNvPr>
          <p:cNvCxnSpPr/>
          <p:nvPr/>
        </p:nvCxnSpPr>
        <p:spPr>
          <a:xfrm>
            <a:off x="6257922" y="3101181"/>
            <a:ext cx="208942" cy="62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55C5FCB-51C3-41D5-8604-8912229CFE46}"/>
              </a:ext>
            </a:extLst>
          </p:cNvPr>
          <p:cNvSpPr/>
          <p:nvPr/>
        </p:nvSpPr>
        <p:spPr>
          <a:xfrm>
            <a:off x="6466864" y="4132648"/>
            <a:ext cx="2509356" cy="3958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EB7056D-F52F-4220-8EFE-697708235FB2}"/>
              </a:ext>
            </a:extLst>
          </p:cNvPr>
          <p:cNvCxnSpPr>
            <a:cxnSpLocks/>
          </p:cNvCxnSpPr>
          <p:nvPr/>
        </p:nvCxnSpPr>
        <p:spPr>
          <a:xfrm flipH="1" flipV="1">
            <a:off x="9025857" y="4330571"/>
            <a:ext cx="516620" cy="99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C4D6F7-2936-423F-8E53-47AA1E91CB2E}"/>
              </a:ext>
            </a:extLst>
          </p:cNvPr>
          <p:cNvSpPr txBox="1"/>
          <p:nvPr/>
        </p:nvSpPr>
        <p:spPr>
          <a:xfrm>
            <a:off x="9278223" y="5326738"/>
            <a:ext cx="2139299" cy="1200329"/>
          </a:xfrm>
          <a:prstGeom prst="rect">
            <a:avLst/>
          </a:prstGeom>
          <a:noFill/>
        </p:spPr>
        <p:txBody>
          <a:bodyPr wrap="square" rtlCol="0">
            <a:spAutoFit/>
          </a:bodyPr>
          <a:lstStyle/>
          <a:p>
            <a:r>
              <a:rPr lang="en-US" dirty="0">
                <a:highlight>
                  <a:srgbClr val="FFFF00"/>
                </a:highlight>
              </a:rPr>
              <a:t>The 95% CI for differences contains 0, therefore it is not significant.</a:t>
            </a:r>
          </a:p>
        </p:txBody>
      </p:sp>
    </p:spTree>
    <p:extLst>
      <p:ext uri="{BB962C8B-B14F-4D97-AF65-F5344CB8AC3E}">
        <p14:creationId xmlns:p14="http://schemas.microsoft.com/office/powerpoint/2010/main" val="322410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27B3-9D17-4724-90DA-F660CE847289}"/>
              </a:ext>
            </a:extLst>
          </p:cNvPr>
          <p:cNvSpPr>
            <a:spLocks noGrp="1"/>
          </p:cNvSpPr>
          <p:nvPr>
            <p:ph type="title"/>
          </p:nvPr>
        </p:nvSpPr>
        <p:spPr/>
        <p:txBody>
          <a:bodyPr/>
          <a:lstStyle/>
          <a:p>
            <a:r>
              <a:rPr lang="en-US" dirty="0"/>
              <a:t>Exploratory analysis to explain non-significant results</a:t>
            </a:r>
          </a:p>
        </p:txBody>
      </p:sp>
      <p:pic>
        <p:nvPicPr>
          <p:cNvPr id="3078" name="Picture 6">
            <a:extLst>
              <a:ext uri="{FF2B5EF4-FFF2-40B4-BE49-F238E27FC236}">
                <a16:creationId xmlns:a16="http://schemas.microsoft.com/office/drawing/2014/main" id="{541F229A-56F5-4773-9478-6AA2012432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28461"/>
            <a:ext cx="5181600" cy="33456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5E9A88-A943-4051-8D1A-074FB3CBE38D}"/>
              </a:ext>
            </a:extLst>
          </p:cNvPr>
          <p:cNvSpPr txBox="1"/>
          <p:nvPr/>
        </p:nvSpPr>
        <p:spPr>
          <a:xfrm>
            <a:off x="7806655" y="2690336"/>
            <a:ext cx="3291981" cy="1477328"/>
          </a:xfrm>
          <a:prstGeom prst="rect">
            <a:avLst/>
          </a:prstGeom>
          <a:noFill/>
        </p:spPr>
        <p:txBody>
          <a:bodyPr wrap="square" rtlCol="0">
            <a:spAutoFit/>
          </a:bodyPr>
          <a:lstStyle/>
          <a:p>
            <a:r>
              <a:rPr lang="en-US" dirty="0"/>
              <a:t>CA and NY’s 95% CIs show they have significantly different rates over time. NY’s rates has the highest variation. CA finishes higher.</a:t>
            </a:r>
          </a:p>
        </p:txBody>
      </p:sp>
      <p:sp>
        <p:nvSpPr>
          <p:cNvPr id="8" name="TextBox 7">
            <a:extLst>
              <a:ext uri="{FF2B5EF4-FFF2-40B4-BE49-F238E27FC236}">
                <a16:creationId xmlns:a16="http://schemas.microsoft.com/office/drawing/2014/main" id="{CE217C66-6BF5-40E0-A17B-599FB10D5F77}"/>
              </a:ext>
            </a:extLst>
          </p:cNvPr>
          <p:cNvSpPr txBox="1"/>
          <p:nvPr/>
        </p:nvSpPr>
        <p:spPr>
          <a:xfrm>
            <a:off x="9741017" y="4082840"/>
            <a:ext cx="1510019" cy="369332"/>
          </a:xfrm>
          <a:prstGeom prst="rect">
            <a:avLst/>
          </a:prstGeom>
          <a:noFill/>
        </p:spPr>
        <p:txBody>
          <a:bodyPr wrap="square" rtlCol="0">
            <a:spAutoFit/>
          </a:bodyPr>
          <a:lstStyle/>
          <a:p>
            <a:r>
              <a:rPr lang="en-US" dirty="0"/>
              <a:t>January, 2021</a:t>
            </a:r>
          </a:p>
        </p:txBody>
      </p:sp>
      <p:cxnSp>
        <p:nvCxnSpPr>
          <p:cNvPr id="10" name="Straight Arrow Connector 9">
            <a:extLst>
              <a:ext uri="{FF2B5EF4-FFF2-40B4-BE49-F238E27FC236}">
                <a16:creationId xmlns:a16="http://schemas.microsoft.com/office/drawing/2014/main" id="{800F32F3-7E9F-4CB1-B906-1171EECE787E}"/>
              </a:ext>
            </a:extLst>
          </p:cNvPr>
          <p:cNvCxnSpPr>
            <a:cxnSpLocks/>
            <a:stCxn id="8" idx="1"/>
          </p:cNvCxnSpPr>
          <p:nvPr/>
        </p:nvCxnSpPr>
        <p:spPr>
          <a:xfrm flipH="1" flipV="1">
            <a:off x="9226143" y="4167408"/>
            <a:ext cx="514874" cy="1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82" name="Picture 10">
            <a:extLst>
              <a:ext uri="{FF2B5EF4-FFF2-40B4-BE49-F238E27FC236}">
                <a16:creationId xmlns:a16="http://schemas.microsoft.com/office/drawing/2014/main" id="{55EEB5A5-AE1B-4F65-912E-E447CACA369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537565"/>
            <a:ext cx="5181600" cy="292745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692EE05-7F54-440D-AF1D-984D0C6C1C34}"/>
              </a:ext>
            </a:extLst>
          </p:cNvPr>
          <p:cNvSpPr txBox="1"/>
          <p:nvPr/>
        </p:nvSpPr>
        <p:spPr>
          <a:xfrm>
            <a:off x="1409350" y="3077963"/>
            <a:ext cx="4320331" cy="923330"/>
          </a:xfrm>
          <a:prstGeom prst="rect">
            <a:avLst/>
          </a:prstGeom>
          <a:noFill/>
        </p:spPr>
        <p:txBody>
          <a:bodyPr wrap="square" rtlCol="0">
            <a:spAutoFit/>
          </a:bodyPr>
          <a:lstStyle/>
          <a:p>
            <a:r>
              <a:rPr lang="en-US" dirty="0"/>
              <a:t>CA has a narrower 95% CI suggesting more consistency over time. CA’s average falls within NY’s 95% CI. No significant difference.</a:t>
            </a:r>
          </a:p>
        </p:txBody>
      </p:sp>
      <p:sp>
        <p:nvSpPr>
          <p:cNvPr id="26" name="TextBox 25">
            <a:extLst>
              <a:ext uri="{FF2B5EF4-FFF2-40B4-BE49-F238E27FC236}">
                <a16:creationId xmlns:a16="http://schemas.microsoft.com/office/drawing/2014/main" id="{1AC33EB0-F27B-450A-9733-070BB624B7E8}"/>
              </a:ext>
            </a:extLst>
          </p:cNvPr>
          <p:cNvSpPr txBox="1"/>
          <p:nvPr/>
        </p:nvSpPr>
        <p:spPr>
          <a:xfrm>
            <a:off x="1554060" y="4267506"/>
            <a:ext cx="3898784" cy="646331"/>
          </a:xfrm>
          <a:prstGeom prst="rect">
            <a:avLst/>
          </a:prstGeom>
          <a:noFill/>
        </p:spPr>
        <p:txBody>
          <a:bodyPr wrap="square" rtlCol="0">
            <a:spAutoFit/>
          </a:bodyPr>
          <a:lstStyle/>
          <a:p>
            <a:r>
              <a:rPr lang="en-US" dirty="0"/>
              <a:t>NY has a wider 95% CI suggesting more variation over time.</a:t>
            </a:r>
          </a:p>
        </p:txBody>
      </p:sp>
      <p:cxnSp>
        <p:nvCxnSpPr>
          <p:cNvPr id="27" name="Straight Arrow Connector 26">
            <a:extLst>
              <a:ext uri="{FF2B5EF4-FFF2-40B4-BE49-F238E27FC236}">
                <a16:creationId xmlns:a16="http://schemas.microsoft.com/office/drawing/2014/main" id="{261F7B81-EFBD-43AA-96F6-BB371552EA66}"/>
              </a:ext>
            </a:extLst>
          </p:cNvPr>
          <p:cNvCxnSpPr/>
          <p:nvPr/>
        </p:nvCxnSpPr>
        <p:spPr>
          <a:xfrm flipV="1">
            <a:off x="1711354" y="2936147"/>
            <a:ext cx="260059" cy="14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28EF99-C2EF-420C-9212-E085C4A8A615}"/>
              </a:ext>
            </a:extLst>
          </p:cNvPr>
          <p:cNvCxnSpPr/>
          <p:nvPr/>
        </p:nvCxnSpPr>
        <p:spPr>
          <a:xfrm>
            <a:off x="3607266" y="4655890"/>
            <a:ext cx="100668" cy="30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09955F-2F45-4306-8B28-25C0171E3DB7}"/>
              </a:ext>
            </a:extLst>
          </p:cNvPr>
          <p:cNvSpPr txBox="1"/>
          <p:nvPr/>
        </p:nvSpPr>
        <p:spPr>
          <a:xfrm>
            <a:off x="3607266" y="5674126"/>
            <a:ext cx="4832059" cy="1200329"/>
          </a:xfrm>
          <a:prstGeom prst="rect">
            <a:avLst/>
          </a:prstGeom>
          <a:noFill/>
        </p:spPr>
        <p:txBody>
          <a:bodyPr wrap="square" rtlCol="0">
            <a:spAutoFit/>
          </a:bodyPr>
          <a:lstStyle/>
          <a:p>
            <a:r>
              <a:rPr lang="en-US" dirty="0">
                <a:highlight>
                  <a:srgbClr val="FFFF00"/>
                </a:highlight>
              </a:rPr>
              <a:t>Time is important in understanding differences in average daily covid death rates. CA and NY had significantly alternating levels over time. </a:t>
            </a:r>
          </a:p>
          <a:p>
            <a:r>
              <a:rPr lang="en-US" dirty="0">
                <a:highlight>
                  <a:srgbClr val="FFFF00"/>
                </a:highlight>
              </a:rPr>
              <a:t>2020 and 2021 paint different pictures.</a:t>
            </a:r>
          </a:p>
        </p:txBody>
      </p:sp>
    </p:spTree>
    <p:extLst>
      <p:ext uri="{BB962C8B-B14F-4D97-AF65-F5344CB8AC3E}">
        <p14:creationId xmlns:p14="http://schemas.microsoft.com/office/powerpoint/2010/main" val="4783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5FD4-1ABD-41AD-8BDD-667A145D5CFF}"/>
              </a:ext>
            </a:extLst>
          </p:cNvPr>
          <p:cNvSpPr>
            <a:spLocks noGrp="1"/>
          </p:cNvSpPr>
          <p:nvPr>
            <p:ph type="title"/>
          </p:nvPr>
        </p:nvSpPr>
        <p:spPr/>
        <p:txBody>
          <a:bodyPr/>
          <a:lstStyle/>
          <a:p>
            <a:r>
              <a:rPr lang="en-US" dirty="0"/>
              <a:t>Binomial proportion test: 1950 Smoking and lung cancer study (Doll &amp; Hill)</a:t>
            </a:r>
          </a:p>
        </p:txBody>
      </p:sp>
      <p:pic>
        <p:nvPicPr>
          <p:cNvPr id="1026" name="Picture 2">
            <a:extLst>
              <a:ext uri="{FF2B5EF4-FFF2-40B4-BE49-F238E27FC236}">
                <a16:creationId xmlns:a16="http://schemas.microsoft.com/office/drawing/2014/main" id="{738C6DC9-0658-47F1-99B3-A2AE158968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10732" y="2574969"/>
            <a:ext cx="5181600" cy="3454399"/>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CB2C687F-ED1C-4BEA-9D68-50E270A66419}"/>
              </a:ext>
            </a:extLst>
          </p:cNvPr>
          <p:cNvPicPr>
            <a:picLocks noGrp="1" noChangeAspect="1"/>
          </p:cNvPicPr>
          <p:nvPr>
            <p:ph sz="half" idx="2"/>
          </p:nvPr>
        </p:nvPicPr>
        <p:blipFill>
          <a:blip r:embed="rId3"/>
          <a:stretch>
            <a:fillRect/>
          </a:stretch>
        </p:blipFill>
        <p:spPr>
          <a:xfrm>
            <a:off x="6172200" y="1690688"/>
            <a:ext cx="5181600" cy="1817629"/>
          </a:xfrm>
        </p:spPr>
      </p:pic>
      <p:sp>
        <p:nvSpPr>
          <p:cNvPr id="7" name="Rectangle: Rounded Corners 6">
            <a:extLst>
              <a:ext uri="{FF2B5EF4-FFF2-40B4-BE49-F238E27FC236}">
                <a16:creationId xmlns:a16="http://schemas.microsoft.com/office/drawing/2014/main" id="{A7AE0636-11A8-44C0-9B81-4E2C5CC742EE}"/>
              </a:ext>
            </a:extLst>
          </p:cNvPr>
          <p:cNvSpPr/>
          <p:nvPr/>
        </p:nvSpPr>
        <p:spPr>
          <a:xfrm>
            <a:off x="8681556" y="2299674"/>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3D1F36-D65E-4190-BB04-BCE8E838463C}"/>
              </a:ext>
            </a:extLst>
          </p:cNvPr>
          <p:cNvSpPr/>
          <p:nvPr/>
        </p:nvSpPr>
        <p:spPr>
          <a:xfrm>
            <a:off x="6980689" y="2233653"/>
            <a:ext cx="538293"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93831D7-4FAA-408B-A248-085863189CD9}"/>
              </a:ext>
            </a:extLst>
          </p:cNvPr>
          <p:cNvSpPr/>
          <p:nvPr/>
        </p:nvSpPr>
        <p:spPr>
          <a:xfrm>
            <a:off x="6172200" y="2596805"/>
            <a:ext cx="2252793" cy="3752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30017C-229F-44F4-994E-8D7D94965574}"/>
              </a:ext>
            </a:extLst>
          </p:cNvPr>
          <p:cNvSpPr txBox="1"/>
          <p:nvPr/>
        </p:nvSpPr>
        <p:spPr>
          <a:xfrm>
            <a:off x="8800400" y="2628362"/>
            <a:ext cx="2252793" cy="646331"/>
          </a:xfrm>
          <a:prstGeom prst="rect">
            <a:avLst/>
          </a:prstGeom>
          <a:noFill/>
        </p:spPr>
        <p:txBody>
          <a:bodyPr wrap="square" rtlCol="0">
            <a:spAutoFit/>
          </a:bodyPr>
          <a:lstStyle/>
          <a:p>
            <a:r>
              <a:rPr lang="en-US" dirty="0">
                <a:highlight>
                  <a:srgbClr val="FFFF00"/>
                </a:highlight>
              </a:rPr>
              <a:t>The 95% CI doesn’t contain 0</a:t>
            </a:r>
          </a:p>
        </p:txBody>
      </p:sp>
      <p:cxnSp>
        <p:nvCxnSpPr>
          <p:cNvPr id="11" name="Straight Arrow Connector 10">
            <a:extLst>
              <a:ext uri="{FF2B5EF4-FFF2-40B4-BE49-F238E27FC236}">
                <a16:creationId xmlns:a16="http://schemas.microsoft.com/office/drawing/2014/main" id="{736CE74C-A942-49D6-900F-5BE89DCCB419}"/>
              </a:ext>
            </a:extLst>
          </p:cNvPr>
          <p:cNvCxnSpPr>
            <a:cxnSpLocks/>
            <a:stCxn id="10" idx="1"/>
          </p:cNvCxnSpPr>
          <p:nvPr/>
        </p:nvCxnSpPr>
        <p:spPr>
          <a:xfrm flipH="1" flipV="1">
            <a:off x="8462394" y="2662828"/>
            <a:ext cx="338006" cy="28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A6F1E7-7B3E-4F23-B1EB-5193BD988768}"/>
              </a:ext>
            </a:extLst>
          </p:cNvPr>
          <p:cNvSpPr txBox="1"/>
          <p:nvPr/>
        </p:nvSpPr>
        <p:spPr>
          <a:xfrm>
            <a:off x="9796619" y="2065657"/>
            <a:ext cx="1656342" cy="369332"/>
          </a:xfrm>
          <a:prstGeom prst="rect">
            <a:avLst/>
          </a:prstGeom>
          <a:noFill/>
        </p:spPr>
        <p:txBody>
          <a:bodyPr wrap="square" rtlCol="0">
            <a:spAutoFit/>
          </a:bodyPr>
          <a:lstStyle/>
          <a:p>
            <a:r>
              <a:rPr lang="en-US" dirty="0">
                <a:highlight>
                  <a:srgbClr val="FFFF00"/>
                </a:highlight>
              </a:rPr>
              <a:t>Very significant</a:t>
            </a:r>
          </a:p>
        </p:txBody>
      </p:sp>
      <p:cxnSp>
        <p:nvCxnSpPr>
          <p:cNvPr id="13" name="Straight Arrow Connector 12">
            <a:extLst>
              <a:ext uri="{FF2B5EF4-FFF2-40B4-BE49-F238E27FC236}">
                <a16:creationId xmlns:a16="http://schemas.microsoft.com/office/drawing/2014/main" id="{9D7FC07D-ED3D-4367-AB85-2240D9FFD3C6}"/>
              </a:ext>
            </a:extLst>
          </p:cNvPr>
          <p:cNvCxnSpPr/>
          <p:nvPr/>
        </p:nvCxnSpPr>
        <p:spPr>
          <a:xfrm flipH="1">
            <a:off x="9213558" y="2116910"/>
            <a:ext cx="459538" cy="11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FEEB7F-C8D1-4DE5-9AFE-7CF8698E9456}"/>
              </a:ext>
            </a:extLst>
          </p:cNvPr>
          <p:cNvSpPr txBox="1"/>
          <p:nvPr/>
        </p:nvSpPr>
        <p:spPr>
          <a:xfrm>
            <a:off x="6883520" y="1898799"/>
            <a:ext cx="1361221" cy="369332"/>
          </a:xfrm>
          <a:prstGeom prst="rect">
            <a:avLst/>
          </a:prstGeom>
          <a:noFill/>
        </p:spPr>
        <p:txBody>
          <a:bodyPr wrap="square" rtlCol="0">
            <a:spAutoFit/>
          </a:bodyPr>
          <a:lstStyle/>
          <a:p>
            <a:r>
              <a:rPr lang="en-US" dirty="0">
                <a:highlight>
                  <a:srgbClr val="FFFF00"/>
                </a:highlight>
              </a:rPr>
              <a:t>Test statistic</a:t>
            </a:r>
          </a:p>
        </p:txBody>
      </p:sp>
      <p:sp>
        <p:nvSpPr>
          <p:cNvPr id="15" name="TextBox 14">
            <a:extLst>
              <a:ext uri="{FF2B5EF4-FFF2-40B4-BE49-F238E27FC236}">
                <a16:creationId xmlns:a16="http://schemas.microsoft.com/office/drawing/2014/main" id="{46809BA1-EFDF-476D-A139-2B6C867481E5}"/>
              </a:ext>
            </a:extLst>
          </p:cNvPr>
          <p:cNvSpPr txBox="1"/>
          <p:nvPr/>
        </p:nvSpPr>
        <p:spPr>
          <a:xfrm>
            <a:off x="6172200" y="3447303"/>
            <a:ext cx="4613946" cy="646331"/>
          </a:xfrm>
          <a:prstGeom prst="rect">
            <a:avLst/>
          </a:prstGeom>
          <a:noFill/>
        </p:spPr>
        <p:txBody>
          <a:bodyPr wrap="square" rtlCol="0">
            <a:spAutoFit/>
          </a:bodyPr>
          <a:lstStyle/>
          <a:p>
            <a:r>
              <a:rPr lang="en-US" dirty="0"/>
              <a:t>26% of non-smokers had lung cancer (n= 21).</a:t>
            </a:r>
          </a:p>
          <a:p>
            <a:r>
              <a:rPr lang="en-US" dirty="0"/>
              <a:t>51% of smokers had lung cancer (n= 588).</a:t>
            </a:r>
          </a:p>
        </p:txBody>
      </p:sp>
      <p:pic>
        <p:nvPicPr>
          <p:cNvPr id="16" name="Content Placeholder 4">
            <a:extLst>
              <a:ext uri="{FF2B5EF4-FFF2-40B4-BE49-F238E27FC236}">
                <a16:creationId xmlns:a16="http://schemas.microsoft.com/office/drawing/2014/main" id="{74088677-5BFB-4B48-9F33-D89B3050567C}"/>
              </a:ext>
            </a:extLst>
          </p:cNvPr>
          <p:cNvPicPr>
            <a:picLocks noChangeAspect="1"/>
          </p:cNvPicPr>
          <p:nvPr/>
        </p:nvPicPr>
        <p:blipFill>
          <a:blip r:embed="rId4"/>
          <a:stretch>
            <a:fillRect/>
          </a:stretch>
        </p:blipFill>
        <p:spPr>
          <a:xfrm>
            <a:off x="6294188" y="4833880"/>
            <a:ext cx="4210050" cy="1828800"/>
          </a:xfrm>
          <a:prstGeom prst="rect">
            <a:avLst/>
          </a:prstGeom>
        </p:spPr>
      </p:pic>
      <p:sp>
        <p:nvSpPr>
          <p:cNvPr id="17" name="TextBox 16">
            <a:extLst>
              <a:ext uri="{FF2B5EF4-FFF2-40B4-BE49-F238E27FC236}">
                <a16:creationId xmlns:a16="http://schemas.microsoft.com/office/drawing/2014/main" id="{2D85217D-0914-47EE-BFA7-AFD08BDB9B3C}"/>
              </a:ext>
            </a:extLst>
          </p:cNvPr>
          <p:cNvSpPr txBox="1"/>
          <p:nvPr/>
        </p:nvSpPr>
        <p:spPr>
          <a:xfrm>
            <a:off x="7877830" y="4384205"/>
            <a:ext cx="1607452" cy="369332"/>
          </a:xfrm>
          <a:prstGeom prst="rect">
            <a:avLst/>
          </a:prstGeom>
          <a:noFill/>
        </p:spPr>
        <p:txBody>
          <a:bodyPr wrap="square" rtlCol="0">
            <a:spAutoFit/>
          </a:bodyPr>
          <a:lstStyle/>
          <a:p>
            <a:r>
              <a:rPr lang="en-US" dirty="0">
                <a:highlight>
                  <a:srgbClr val="00FFFF"/>
                </a:highlight>
              </a:rPr>
              <a:t>Power analysis</a:t>
            </a:r>
          </a:p>
        </p:txBody>
      </p:sp>
      <p:sp>
        <p:nvSpPr>
          <p:cNvPr id="18" name="Rectangle: Rounded Corners 17">
            <a:extLst>
              <a:ext uri="{FF2B5EF4-FFF2-40B4-BE49-F238E27FC236}">
                <a16:creationId xmlns:a16="http://schemas.microsoft.com/office/drawing/2014/main" id="{79F0DB23-20B2-4897-A11F-4F3B806C5F68}"/>
              </a:ext>
            </a:extLst>
          </p:cNvPr>
          <p:cNvSpPr/>
          <p:nvPr/>
        </p:nvSpPr>
        <p:spPr>
          <a:xfrm>
            <a:off x="6980689" y="5897281"/>
            <a:ext cx="929779" cy="201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DEBF94B-C078-467C-A205-AEC01264498B}"/>
              </a:ext>
            </a:extLst>
          </p:cNvPr>
          <p:cNvSpPr txBox="1"/>
          <p:nvPr/>
        </p:nvSpPr>
        <p:spPr>
          <a:xfrm>
            <a:off x="8877997" y="5158617"/>
            <a:ext cx="2903639" cy="1477328"/>
          </a:xfrm>
          <a:prstGeom prst="rect">
            <a:avLst/>
          </a:prstGeom>
          <a:noFill/>
        </p:spPr>
        <p:txBody>
          <a:bodyPr wrap="square" rtlCol="0">
            <a:spAutoFit/>
          </a:bodyPr>
          <a:lstStyle/>
          <a:p>
            <a:r>
              <a:rPr lang="en-US" dirty="0">
                <a:highlight>
                  <a:srgbClr val="FFFF00"/>
                </a:highlight>
              </a:rPr>
              <a:t>Because of the large difference in rates between smokers and non-smokers and the big sample, post-hoc power = 100%. </a:t>
            </a:r>
          </a:p>
        </p:txBody>
      </p:sp>
      <p:sp>
        <p:nvSpPr>
          <p:cNvPr id="5" name="TextBox 4">
            <a:extLst>
              <a:ext uri="{FF2B5EF4-FFF2-40B4-BE49-F238E27FC236}">
                <a16:creationId xmlns:a16="http://schemas.microsoft.com/office/drawing/2014/main" id="{EE0DD4F4-54D8-469D-85EF-1A25C8C518B5}"/>
              </a:ext>
            </a:extLst>
          </p:cNvPr>
          <p:cNvSpPr txBox="1"/>
          <p:nvPr/>
        </p:nvSpPr>
        <p:spPr>
          <a:xfrm>
            <a:off x="1166070" y="3036333"/>
            <a:ext cx="3506598" cy="1200329"/>
          </a:xfrm>
          <a:prstGeom prst="rect">
            <a:avLst/>
          </a:prstGeom>
          <a:noFill/>
        </p:spPr>
        <p:txBody>
          <a:bodyPr wrap="square" rtlCol="0">
            <a:spAutoFit/>
          </a:bodyPr>
          <a:lstStyle/>
          <a:p>
            <a:r>
              <a:rPr lang="en-US" dirty="0"/>
              <a:t>There is a significant (p &lt; 0.001) and positive correlation between lung cancer and levels of cigarettes smoked per day.</a:t>
            </a:r>
          </a:p>
        </p:txBody>
      </p:sp>
      <p:sp>
        <p:nvSpPr>
          <p:cNvPr id="21" name="TextBox 20">
            <a:extLst>
              <a:ext uri="{FF2B5EF4-FFF2-40B4-BE49-F238E27FC236}">
                <a16:creationId xmlns:a16="http://schemas.microsoft.com/office/drawing/2014/main" id="{67AFD51F-45C3-453E-9E8A-AFF090D3B5C2}"/>
              </a:ext>
            </a:extLst>
          </p:cNvPr>
          <p:cNvSpPr txBox="1"/>
          <p:nvPr/>
        </p:nvSpPr>
        <p:spPr>
          <a:xfrm>
            <a:off x="2919369" y="4841440"/>
            <a:ext cx="2801341" cy="369332"/>
          </a:xfrm>
          <a:prstGeom prst="rect">
            <a:avLst/>
          </a:prstGeom>
          <a:noFill/>
        </p:spPr>
        <p:txBody>
          <a:bodyPr wrap="square" rtlCol="0">
            <a:spAutoFit/>
          </a:bodyPr>
          <a:lstStyle/>
          <a:p>
            <a:r>
              <a:rPr lang="en-US" dirty="0"/>
              <a:t>Levels range from 0 to 50+</a:t>
            </a:r>
          </a:p>
        </p:txBody>
      </p:sp>
      <p:sp>
        <p:nvSpPr>
          <p:cNvPr id="22" name="TextBox 21">
            <a:extLst>
              <a:ext uri="{FF2B5EF4-FFF2-40B4-BE49-F238E27FC236}">
                <a16:creationId xmlns:a16="http://schemas.microsoft.com/office/drawing/2014/main" id="{12370475-055A-4A1A-99AC-5DFF2328C626}"/>
              </a:ext>
            </a:extLst>
          </p:cNvPr>
          <p:cNvSpPr txBox="1"/>
          <p:nvPr/>
        </p:nvSpPr>
        <p:spPr>
          <a:xfrm>
            <a:off x="7827671" y="1281185"/>
            <a:ext cx="1607452" cy="369332"/>
          </a:xfrm>
          <a:prstGeom prst="rect">
            <a:avLst/>
          </a:prstGeom>
          <a:noFill/>
        </p:spPr>
        <p:txBody>
          <a:bodyPr wrap="square" rtlCol="0">
            <a:spAutoFit/>
          </a:bodyPr>
          <a:lstStyle/>
          <a:p>
            <a:r>
              <a:rPr lang="en-US" dirty="0">
                <a:highlight>
                  <a:srgbClr val="00FFFF"/>
                </a:highlight>
              </a:rPr>
              <a:t>Proportion test</a:t>
            </a:r>
          </a:p>
        </p:txBody>
      </p:sp>
    </p:spTree>
    <p:extLst>
      <p:ext uri="{BB962C8B-B14F-4D97-AF65-F5344CB8AC3E}">
        <p14:creationId xmlns:p14="http://schemas.microsoft.com/office/powerpoint/2010/main" val="144378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CBB-095D-4E60-BF81-80DC1BDA505F}"/>
              </a:ext>
            </a:extLst>
          </p:cNvPr>
          <p:cNvSpPr>
            <a:spLocks noGrp="1"/>
          </p:cNvSpPr>
          <p:nvPr>
            <p:ph type="title"/>
          </p:nvPr>
        </p:nvSpPr>
        <p:spPr>
          <a:xfrm>
            <a:off x="838200" y="355600"/>
            <a:ext cx="10515600" cy="1325563"/>
          </a:xfrm>
        </p:spPr>
        <p:txBody>
          <a:bodyPr/>
          <a:lstStyle/>
          <a:p>
            <a:r>
              <a:rPr lang="en-US" dirty="0"/>
              <a:t>Session overview</a:t>
            </a:r>
          </a:p>
        </p:txBody>
      </p:sp>
      <p:sp>
        <p:nvSpPr>
          <p:cNvPr id="3" name="Text Placeholder 2">
            <a:extLst>
              <a:ext uri="{FF2B5EF4-FFF2-40B4-BE49-F238E27FC236}">
                <a16:creationId xmlns:a16="http://schemas.microsoft.com/office/drawing/2014/main" id="{64158D46-88D9-4E5A-9BFD-1B4EDBC8BB6C}"/>
              </a:ext>
            </a:extLst>
          </p:cNvPr>
          <p:cNvSpPr>
            <a:spLocks noGrp="1"/>
          </p:cNvSpPr>
          <p:nvPr>
            <p:ph type="body" idx="1"/>
          </p:nvPr>
        </p:nvSpPr>
        <p:spPr/>
        <p:txBody>
          <a:bodyPr/>
          <a:lstStyle/>
          <a:p>
            <a:r>
              <a:rPr lang="en-US" dirty="0"/>
              <a:t>Topics</a:t>
            </a:r>
          </a:p>
        </p:txBody>
      </p:sp>
      <p:sp>
        <p:nvSpPr>
          <p:cNvPr id="4" name="Content Placeholder 3">
            <a:extLst>
              <a:ext uri="{FF2B5EF4-FFF2-40B4-BE49-F238E27FC236}">
                <a16:creationId xmlns:a16="http://schemas.microsoft.com/office/drawing/2014/main" id="{96741883-484B-4DE8-A3B8-6E501FF71045}"/>
              </a:ext>
            </a:extLst>
          </p:cNvPr>
          <p:cNvSpPr>
            <a:spLocks noGrp="1"/>
          </p:cNvSpPr>
          <p:nvPr>
            <p:ph sz="half" idx="2"/>
          </p:nvPr>
        </p:nvSpPr>
        <p:spPr/>
        <p:txBody>
          <a:bodyPr>
            <a:normAutofit/>
          </a:bodyPr>
          <a:lstStyle/>
          <a:p>
            <a:r>
              <a:rPr lang="en-US" dirty="0"/>
              <a:t>t-tests</a:t>
            </a:r>
          </a:p>
          <a:p>
            <a:r>
              <a:rPr lang="en-US" dirty="0"/>
              <a:t>Proportion tests</a:t>
            </a:r>
          </a:p>
          <a:p>
            <a:r>
              <a:rPr lang="en-US" dirty="0"/>
              <a:t>Power analysis</a:t>
            </a:r>
          </a:p>
          <a:p>
            <a:endParaRPr lang="en-US" dirty="0"/>
          </a:p>
        </p:txBody>
      </p:sp>
      <p:sp>
        <p:nvSpPr>
          <p:cNvPr id="5" name="Text Placeholder 4">
            <a:extLst>
              <a:ext uri="{FF2B5EF4-FFF2-40B4-BE49-F238E27FC236}">
                <a16:creationId xmlns:a16="http://schemas.microsoft.com/office/drawing/2014/main" id="{ED4F7248-B389-41AE-B0D4-AA8CF9E7BC0B}"/>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CF0914C7-86A9-40B4-96DE-158C81ACD179}"/>
              </a:ext>
            </a:extLst>
          </p:cNvPr>
          <p:cNvSpPr>
            <a:spLocks noGrp="1"/>
          </p:cNvSpPr>
          <p:nvPr>
            <p:ph sz="quarter" idx="4"/>
          </p:nvPr>
        </p:nvSpPr>
        <p:spPr/>
        <p:txBody>
          <a:bodyPr>
            <a:normAutofit/>
          </a:bodyPr>
          <a:lstStyle/>
          <a:p>
            <a:r>
              <a:rPr lang="en-US" dirty="0"/>
              <a:t>Motor Trend cars</a:t>
            </a:r>
          </a:p>
          <a:p>
            <a:r>
              <a:rPr lang="en-US" dirty="0"/>
              <a:t>US Dept. of Health covid-19</a:t>
            </a:r>
          </a:p>
          <a:p>
            <a:r>
              <a:rPr lang="en-US" dirty="0"/>
              <a:t>1950 Doll &amp; Hill lung cancer study</a:t>
            </a:r>
          </a:p>
        </p:txBody>
      </p:sp>
    </p:spTree>
    <p:extLst>
      <p:ext uri="{BB962C8B-B14F-4D97-AF65-F5344CB8AC3E}">
        <p14:creationId xmlns:p14="http://schemas.microsoft.com/office/powerpoint/2010/main" val="24301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F199-F8EB-4857-A055-4D8EE17BF135}"/>
              </a:ext>
            </a:extLst>
          </p:cNvPr>
          <p:cNvSpPr>
            <a:spLocks noGrp="1"/>
          </p:cNvSpPr>
          <p:nvPr>
            <p:ph type="title"/>
          </p:nvPr>
        </p:nvSpPr>
        <p:spPr/>
        <p:txBody>
          <a:bodyPr/>
          <a:lstStyle/>
          <a:p>
            <a:r>
              <a:rPr lang="en-US" dirty="0"/>
              <a:t>Purpose of statistics</a:t>
            </a:r>
          </a:p>
        </p:txBody>
      </p:sp>
      <p:sp>
        <p:nvSpPr>
          <p:cNvPr id="3" name="Content Placeholder 2">
            <a:extLst>
              <a:ext uri="{FF2B5EF4-FFF2-40B4-BE49-F238E27FC236}">
                <a16:creationId xmlns:a16="http://schemas.microsoft.com/office/drawing/2014/main" id="{6432E27A-AD60-4D92-B1DA-2DBD61BA8EE2}"/>
              </a:ext>
            </a:extLst>
          </p:cNvPr>
          <p:cNvSpPr>
            <a:spLocks noGrp="1"/>
          </p:cNvSpPr>
          <p:nvPr>
            <p:ph idx="1"/>
          </p:nvPr>
        </p:nvSpPr>
        <p:spPr/>
        <p:txBody>
          <a:bodyPr/>
          <a:lstStyle/>
          <a:p>
            <a:pPr marL="514350" indent="-514350">
              <a:buFont typeface="+mj-lt"/>
              <a:buAutoNum type="arabicPeriod"/>
            </a:pPr>
            <a:r>
              <a:rPr lang="en-US" u="sng" dirty="0"/>
              <a:t>Description</a:t>
            </a:r>
            <a:r>
              <a:rPr lang="en-US" dirty="0"/>
              <a:t> of the population or sample.</a:t>
            </a:r>
          </a:p>
          <a:p>
            <a:pPr marL="514350" indent="-514350">
              <a:buFont typeface="+mj-lt"/>
              <a:buAutoNum type="arabicPeriod"/>
            </a:pPr>
            <a:r>
              <a:rPr lang="en-US" u="sng" dirty="0"/>
              <a:t>Inferences</a:t>
            </a:r>
            <a:r>
              <a:rPr lang="en-US" dirty="0"/>
              <a:t> from the sample to the population</a:t>
            </a:r>
            <a:r>
              <a:rPr lang="en-US" i="1" dirty="0"/>
              <a:t>. </a:t>
            </a:r>
            <a:r>
              <a:rPr lang="en-US" i="1" dirty="0">
                <a:solidFill>
                  <a:srgbClr val="00B0F0"/>
                </a:solidFill>
              </a:rPr>
              <a:t>This includes differences between groups in the population</a:t>
            </a:r>
            <a:r>
              <a:rPr lang="en-US" i="1" dirty="0"/>
              <a:t>.</a:t>
            </a:r>
          </a:p>
        </p:txBody>
      </p:sp>
    </p:spTree>
    <p:extLst>
      <p:ext uri="{BB962C8B-B14F-4D97-AF65-F5344CB8AC3E}">
        <p14:creationId xmlns:p14="http://schemas.microsoft.com/office/powerpoint/2010/main" val="387646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9D6-867E-4C5F-82AD-57A20BB41342}"/>
              </a:ext>
            </a:extLst>
          </p:cNvPr>
          <p:cNvSpPr>
            <a:spLocks noGrp="1"/>
          </p:cNvSpPr>
          <p:nvPr>
            <p:ph type="title"/>
          </p:nvPr>
        </p:nvSpPr>
        <p:spPr/>
        <p:txBody>
          <a:bodyPr/>
          <a:lstStyle/>
          <a:p>
            <a:r>
              <a:rPr lang="en-US" dirty="0"/>
              <a:t>Distribution tests</a:t>
            </a:r>
          </a:p>
        </p:txBody>
      </p:sp>
      <p:sp>
        <p:nvSpPr>
          <p:cNvPr id="3" name="Content Placeholder 2">
            <a:extLst>
              <a:ext uri="{FF2B5EF4-FFF2-40B4-BE49-F238E27FC236}">
                <a16:creationId xmlns:a16="http://schemas.microsoft.com/office/drawing/2014/main" id="{17D78071-BC98-4134-9768-8B6BCA2D2DD5}"/>
              </a:ext>
            </a:extLst>
          </p:cNvPr>
          <p:cNvSpPr>
            <a:spLocks noGrp="1"/>
          </p:cNvSpPr>
          <p:nvPr>
            <p:ph idx="1"/>
          </p:nvPr>
        </p:nvSpPr>
        <p:spPr/>
        <p:txBody>
          <a:bodyPr/>
          <a:lstStyle/>
          <a:p>
            <a:r>
              <a:rPr lang="en-US" dirty="0"/>
              <a:t>Compare 2 or more distributions of different groups on the same outcome. Does not test causality but can help.</a:t>
            </a:r>
          </a:p>
          <a:p>
            <a:r>
              <a:rPr lang="en-US" u="sng" dirty="0">
                <a:solidFill>
                  <a:srgbClr val="00B0F0"/>
                </a:solidFill>
              </a:rPr>
              <a:t>Parametric tests</a:t>
            </a:r>
            <a:r>
              <a:rPr lang="en-US" dirty="0"/>
              <a:t> such as the t-test. It uses a sampling distribution and tests whether the difference exceeds a critical value that denotes significance. Helpful in smaller samples, it resembles the normal distribution when N &gt; 500. Only compares 2 groups.</a:t>
            </a:r>
          </a:p>
          <a:p>
            <a:r>
              <a:rPr lang="en-US" u="sng" dirty="0">
                <a:solidFill>
                  <a:srgbClr val="00B0F0"/>
                </a:solidFill>
              </a:rPr>
              <a:t>Non-parametric tests</a:t>
            </a:r>
            <a:r>
              <a:rPr lang="en-US" dirty="0"/>
              <a:t> such as the binomial proportion test. It does </a:t>
            </a:r>
            <a:r>
              <a:rPr lang="en-US" u="sng" dirty="0"/>
              <a:t>not</a:t>
            </a:r>
            <a:r>
              <a:rPr lang="en-US" dirty="0"/>
              <a:t> use a sampling distribution but still tests whether the difference exceeds a critical value that denotes significance. Can compare 2 or more groups.</a:t>
            </a:r>
          </a:p>
        </p:txBody>
      </p:sp>
    </p:spTree>
    <p:extLst>
      <p:ext uri="{BB962C8B-B14F-4D97-AF65-F5344CB8AC3E}">
        <p14:creationId xmlns:p14="http://schemas.microsoft.com/office/powerpoint/2010/main" val="60587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FB69-BAFA-4878-A95C-C0CF8770A14F}"/>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Different reasons for </a:t>
            </a:r>
            <a:r>
              <a:rPr lang="en-US" dirty="0">
                <a:latin typeface="Calibri" panose="020F0502020204030204" pitchFamily="34" charset="0"/>
                <a:ea typeface="Calibri" panose="020F0502020204030204" pitchFamily="34" charset="0"/>
                <a:cs typeface="Times New Roman" panose="02020603050405020304" pitchFamily="18" charset="0"/>
              </a:rPr>
              <a:t>using distribution tests</a:t>
            </a:r>
            <a:endParaRPr lang="en-US" dirty="0"/>
          </a:p>
        </p:txBody>
      </p:sp>
      <p:sp>
        <p:nvSpPr>
          <p:cNvPr id="3" name="Text Placeholder 2">
            <a:extLst>
              <a:ext uri="{FF2B5EF4-FFF2-40B4-BE49-F238E27FC236}">
                <a16:creationId xmlns:a16="http://schemas.microsoft.com/office/drawing/2014/main" id="{80A8A532-D7D6-4DD7-8E41-184D524194AA}"/>
              </a:ext>
            </a:extLst>
          </p:cNvPr>
          <p:cNvSpPr>
            <a:spLocks noGrp="1"/>
          </p:cNvSpPr>
          <p:nvPr>
            <p:ph type="body" idx="1"/>
          </p:nvPr>
        </p:nvSpPr>
        <p:spPr/>
        <p:txBody>
          <a:bodyPr/>
          <a:lstStyle/>
          <a:p>
            <a:r>
              <a:rPr lang="en-US" dirty="0"/>
              <a:t>Reasons</a:t>
            </a:r>
          </a:p>
        </p:txBody>
      </p:sp>
      <p:sp>
        <p:nvSpPr>
          <p:cNvPr id="4" name="Content Placeholder 3">
            <a:extLst>
              <a:ext uri="{FF2B5EF4-FFF2-40B4-BE49-F238E27FC236}">
                <a16:creationId xmlns:a16="http://schemas.microsoft.com/office/drawing/2014/main" id="{849C79C0-8CB6-4261-AEDB-F0A2F8FC7648}"/>
              </a:ext>
            </a:extLst>
          </p:cNvPr>
          <p:cNvSpPr>
            <a:spLocks noGrp="1"/>
          </p:cNvSpPr>
          <p:nvPr>
            <p:ph sz="half" idx="2"/>
          </p:nvPr>
        </p:nvSpPr>
        <p:spPr>
          <a:xfrm>
            <a:off x="665825" y="2505074"/>
            <a:ext cx="5331750" cy="3833581"/>
          </a:xfrm>
        </p:spPr>
        <p:txBody>
          <a:bodyPr>
            <a:normAutofit/>
          </a:bodyPr>
          <a:lstStyle/>
          <a:p>
            <a:pPr marL="514350" indent="-514350">
              <a:buFont typeface="+mj-lt"/>
              <a:buAutoNum type="arabicPeriod"/>
            </a:pPr>
            <a:r>
              <a:rPr lang="en-US" dirty="0"/>
              <a:t>Check to see if 2 groups have significantly different rates.</a:t>
            </a:r>
          </a:p>
          <a:p>
            <a:pPr marL="514350" indent="-514350">
              <a:buFont typeface="+mj-lt"/>
              <a:buAutoNum type="arabicPeriod"/>
            </a:pPr>
            <a:r>
              <a:rPr lang="en-US" dirty="0"/>
              <a:t>Assess if rates of 2 years differ.</a:t>
            </a:r>
          </a:p>
          <a:p>
            <a:pPr marL="514350" indent="-514350">
              <a:buFont typeface="+mj-lt"/>
              <a:buAutoNum type="arabicPeriod"/>
            </a:pPr>
            <a:r>
              <a:rPr lang="en-US" dirty="0"/>
              <a:t>Test a hypothesis.</a:t>
            </a:r>
            <a:endParaRPr lang="en-US"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417F050-F38E-4972-AD38-498FF923BF45}"/>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4986BC40-A120-4BC9-9E59-E8C50ED97AA0}"/>
              </a:ext>
            </a:extLst>
          </p:cNvPr>
          <p:cNvSpPr>
            <a:spLocks noGrp="1"/>
          </p:cNvSpPr>
          <p:nvPr>
            <p:ph sz="quarter" idx="4"/>
          </p:nvPr>
        </p:nvSpPr>
        <p:spPr>
          <a:xfrm>
            <a:off x="6096001" y="2505074"/>
            <a:ext cx="5981700" cy="4352925"/>
          </a:xfrm>
        </p:spPr>
        <p:txBody>
          <a:bodyPr>
            <a:normAutofit/>
          </a:bodyPr>
          <a:lstStyle/>
          <a:p>
            <a:pPr marL="514350" indent="-514350">
              <a:buFont typeface="+mj-lt"/>
              <a:buAutoNum type="arabicPeriod"/>
            </a:pPr>
            <a:r>
              <a:rPr lang="en-US" dirty="0"/>
              <a:t>Compare if CA and NY differ significantly in covid death rates.</a:t>
            </a:r>
          </a:p>
          <a:p>
            <a:pPr marL="514350" indent="-514350">
              <a:buFont typeface="+mj-lt"/>
              <a:buAutoNum type="arabicPeriod"/>
            </a:pPr>
            <a:r>
              <a:rPr lang="en-US" dirty="0"/>
              <a:t>The readmission rate in 2021 is better than in 2020.</a:t>
            </a:r>
          </a:p>
          <a:p>
            <a:pPr marL="514350" indent="-514350">
              <a:buFont typeface="+mj-lt"/>
              <a:buAutoNum type="arabicPeriod"/>
            </a:pPr>
            <a:r>
              <a:rPr lang="en-US" dirty="0"/>
              <a:t>The intervention program reduced CHF deaths 20% as expected. Is it significant?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20370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3EDE-27D8-4CE3-B78A-0753129FFB90}"/>
              </a:ext>
            </a:extLst>
          </p:cNvPr>
          <p:cNvSpPr>
            <a:spLocks noGrp="1"/>
          </p:cNvSpPr>
          <p:nvPr>
            <p:ph type="title"/>
          </p:nvPr>
        </p:nvSpPr>
        <p:spPr/>
        <p:txBody>
          <a:bodyPr/>
          <a:lstStyle/>
          <a:p>
            <a:r>
              <a:rPr lang="en-US" dirty="0"/>
              <a:t>Significance tests and sampling distributions</a:t>
            </a:r>
          </a:p>
        </p:txBody>
      </p:sp>
      <p:pic>
        <p:nvPicPr>
          <p:cNvPr id="1026" name="Picture 2" descr="Critical Values ( Read ) | Statistics | CK-12 Foundation">
            <a:extLst>
              <a:ext uri="{FF2B5EF4-FFF2-40B4-BE49-F238E27FC236}">
                <a16:creationId xmlns:a16="http://schemas.microsoft.com/office/drawing/2014/main" id="{4FA9F417-1EA4-4711-974B-6BF25ABD95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9376" y="1941805"/>
            <a:ext cx="5413248"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9484B3-70BF-4F09-8F3A-C99BA2445B66}"/>
              </a:ext>
            </a:extLst>
          </p:cNvPr>
          <p:cNvSpPr txBox="1"/>
          <p:nvPr/>
        </p:nvSpPr>
        <p:spPr>
          <a:xfrm>
            <a:off x="533399" y="2914650"/>
            <a:ext cx="3409949" cy="646331"/>
          </a:xfrm>
          <a:prstGeom prst="rect">
            <a:avLst/>
          </a:prstGeom>
          <a:noFill/>
        </p:spPr>
        <p:txBody>
          <a:bodyPr wrap="square" rtlCol="0">
            <a:spAutoFit/>
          </a:bodyPr>
          <a:lstStyle/>
          <a:p>
            <a:r>
              <a:rPr lang="en-US" dirty="0"/>
              <a:t>The </a:t>
            </a:r>
            <a:r>
              <a:rPr lang="en-US" dirty="0">
                <a:solidFill>
                  <a:srgbClr val="FF0000"/>
                </a:solidFill>
              </a:rPr>
              <a:t>red </a:t>
            </a:r>
            <a:r>
              <a:rPr lang="en-US" dirty="0"/>
              <a:t>circles form the “sampling distribution”. </a:t>
            </a:r>
          </a:p>
        </p:txBody>
      </p:sp>
      <p:sp>
        <p:nvSpPr>
          <p:cNvPr id="6" name="TextBox 5">
            <a:extLst>
              <a:ext uri="{FF2B5EF4-FFF2-40B4-BE49-F238E27FC236}">
                <a16:creationId xmlns:a16="http://schemas.microsoft.com/office/drawing/2014/main" id="{D4494B88-814F-4F4F-BFFC-725A54862BC6}"/>
              </a:ext>
            </a:extLst>
          </p:cNvPr>
          <p:cNvSpPr txBox="1"/>
          <p:nvPr/>
        </p:nvSpPr>
        <p:spPr>
          <a:xfrm>
            <a:off x="227075" y="4654332"/>
            <a:ext cx="3716852" cy="1477328"/>
          </a:xfrm>
          <a:prstGeom prst="rect">
            <a:avLst/>
          </a:prstGeom>
          <a:noFill/>
        </p:spPr>
        <p:txBody>
          <a:bodyPr wrap="square" rtlCol="0">
            <a:spAutoFit/>
          </a:bodyPr>
          <a:lstStyle/>
          <a:p>
            <a:r>
              <a:rPr lang="en-US" dirty="0"/>
              <a:t>If our study’s rare group difference falls into the (blue) critical region, that indicates there is at most a </a:t>
            </a:r>
            <a:r>
              <a:rPr lang="en-US" dirty="0">
                <a:solidFill>
                  <a:srgbClr val="00B0F0"/>
                </a:solidFill>
              </a:rPr>
              <a:t>5% chance of being wrong </a:t>
            </a:r>
            <a:r>
              <a:rPr lang="en-US" dirty="0"/>
              <a:t>when we say there is a significant difference. </a:t>
            </a:r>
          </a:p>
        </p:txBody>
      </p:sp>
      <p:sp>
        <p:nvSpPr>
          <p:cNvPr id="7" name="TextBox 6">
            <a:extLst>
              <a:ext uri="{FF2B5EF4-FFF2-40B4-BE49-F238E27FC236}">
                <a16:creationId xmlns:a16="http://schemas.microsoft.com/office/drawing/2014/main" id="{C326466B-320B-4A44-BAF9-F6A8F5E7D465}"/>
              </a:ext>
            </a:extLst>
          </p:cNvPr>
          <p:cNvSpPr txBox="1"/>
          <p:nvPr/>
        </p:nvSpPr>
        <p:spPr>
          <a:xfrm>
            <a:off x="8401050" y="2828835"/>
            <a:ext cx="3409950" cy="923330"/>
          </a:xfrm>
          <a:prstGeom prst="rect">
            <a:avLst/>
          </a:prstGeom>
          <a:noFill/>
        </p:spPr>
        <p:txBody>
          <a:bodyPr wrap="square" rtlCol="0">
            <a:spAutoFit/>
          </a:bodyPr>
          <a:lstStyle/>
          <a:p>
            <a:r>
              <a:rPr lang="en-US" dirty="0"/>
              <a:t>The white region between the blue is </a:t>
            </a:r>
            <a:r>
              <a:rPr lang="en-US" dirty="0">
                <a:solidFill>
                  <a:srgbClr val="FF0000"/>
                </a:solidFill>
              </a:rPr>
              <a:t>95% of the graph area</a:t>
            </a:r>
            <a:r>
              <a:rPr lang="en-US" dirty="0"/>
              <a:t>. This is the </a:t>
            </a:r>
            <a:r>
              <a:rPr lang="en-US" dirty="0">
                <a:solidFill>
                  <a:srgbClr val="FF0000"/>
                </a:solidFill>
              </a:rPr>
              <a:t>95% Confidence interval</a:t>
            </a:r>
            <a:r>
              <a:rPr lang="en-US" dirty="0"/>
              <a:t>.</a:t>
            </a:r>
          </a:p>
        </p:txBody>
      </p:sp>
      <p:sp>
        <p:nvSpPr>
          <p:cNvPr id="8" name="TextBox 7">
            <a:extLst>
              <a:ext uri="{FF2B5EF4-FFF2-40B4-BE49-F238E27FC236}">
                <a16:creationId xmlns:a16="http://schemas.microsoft.com/office/drawing/2014/main" id="{CA5C833B-442B-4A8D-B94F-0FB4379D8CE6}"/>
              </a:ext>
            </a:extLst>
          </p:cNvPr>
          <p:cNvSpPr txBox="1"/>
          <p:nvPr/>
        </p:nvSpPr>
        <p:spPr>
          <a:xfrm>
            <a:off x="8401050" y="4746664"/>
            <a:ext cx="3502928" cy="923330"/>
          </a:xfrm>
          <a:prstGeom prst="rect">
            <a:avLst/>
          </a:prstGeom>
          <a:noFill/>
        </p:spPr>
        <p:txBody>
          <a:bodyPr wrap="square" rtlCol="0">
            <a:spAutoFit/>
          </a:bodyPr>
          <a:lstStyle/>
          <a:p>
            <a:r>
              <a:rPr lang="en-US" dirty="0"/>
              <a:t>A </a:t>
            </a:r>
            <a:r>
              <a:rPr lang="en-US" dirty="0">
                <a:solidFill>
                  <a:srgbClr val="00B0F0"/>
                </a:solidFill>
              </a:rPr>
              <a:t>significance test</a:t>
            </a:r>
            <a:r>
              <a:rPr lang="en-US" dirty="0"/>
              <a:t> indicates when estimated group differences are not likely to be in the normal range.</a:t>
            </a:r>
          </a:p>
        </p:txBody>
      </p:sp>
      <p:sp>
        <p:nvSpPr>
          <p:cNvPr id="9" name="Oval 8">
            <a:extLst>
              <a:ext uri="{FF2B5EF4-FFF2-40B4-BE49-F238E27FC236}">
                <a16:creationId xmlns:a16="http://schemas.microsoft.com/office/drawing/2014/main" id="{620D366E-99F9-434D-AC30-56443D3A9551}"/>
              </a:ext>
            </a:extLst>
          </p:cNvPr>
          <p:cNvSpPr/>
          <p:nvPr/>
        </p:nvSpPr>
        <p:spPr>
          <a:xfrm>
            <a:off x="5844890" y="358876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805054-A428-4A92-AFBD-800ABAAC5220}"/>
              </a:ext>
            </a:extLst>
          </p:cNvPr>
          <p:cNvSpPr/>
          <p:nvPr/>
        </p:nvSpPr>
        <p:spPr>
          <a:xfrm>
            <a:off x="5776559" y="38520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BEDD48-F7E1-4106-941F-4855630DE6E1}"/>
              </a:ext>
            </a:extLst>
          </p:cNvPr>
          <p:cNvSpPr/>
          <p:nvPr/>
        </p:nvSpPr>
        <p:spPr>
          <a:xfrm>
            <a:off x="5928959" y="40044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0C92481-6531-49C3-AE4E-ABF95CAC751E}"/>
              </a:ext>
            </a:extLst>
          </p:cNvPr>
          <p:cNvSpPr/>
          <p:nvPr/>
        </p:nvSpPr>
        <p:spPr>
          <a:xfrm>
            <a:off x="6081359" y="4156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F09608-1FD6-4886-A00E-D39E13843AD6}"/>
              </a:ext>
            </a:extLst>
          </p:cNvPr>
          <p:cNvSpPr/>
          <p:nvPr/>
        </p:nvSpPr>
        <p:spPr>
          <a:xfrm>
            <a:off x="6201072" y="464896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2AFD47-BF1A-49B8-BA02-9F15A22EBCEA}"/>
              </a:ext>
            </a:extLst>
          </p:cNvPr>
          <p:cNvSpPr/>
          <p:nvPr/>
        </p:nvSpPr>
        <p:spPr>
          <a:xfrm>
            <a:off x="5711658" y="446163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3FA5EE-A2A8-44C1-8EB1-E8ED6CDEE9A1}"/>
              </a:ext>
            </a:extLst>
          </p:cNvPr>
          <p:cNvSpPr/>
          <p:nvPr/>
        </p:nvSpPr>
        <p:spPr>
          <a:xfrm>
            <a:off x="6473117" y="45977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D3DA60E-D786-4E86-B6AE-109778D73835}"/>
              </a:ext>
            </a:extLst>
          </p:cNvPr>
          <p:cNvSpPr/>
          <p:nvPr/>
        </p:nvSpPr>
        <p:spPr>
          <a:xfrm>
            <a:off x="6843359" y="49188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811E99-D269-4589-9983-002C84CD76DB}"/>
              </a:ext>
            </a:extLst>
          </p:cNvPr>
          <p:cNvSpPr/>
          <p:nvPr/>
        </p:nvSpPr>
        <p:spPr>
          <a:xfrm>
            <a:off x="5186461" y="558170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57F703E-E63A-4945-AAD1-B4F1BDC0E048}"/>
              </a:ext>
            </a:extLst>
          </p:cNvPr>
          <p:cNvSpPr/>
          <p:nvPr/>
        </p:nvSpPr>
        <p:spPr>
          <a:xfrm>
            <a:off x="6763392" y="54748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FC2367-99B3-400E-95D1-E94716B27D5C}"/>
              </a:ext>
            </a:extLst>
          </p:cNvPr>
          <p:cNvSpPr/>
          <p:nvPr/>
        </p:nvSpPr>
        <p:spPr>
          <a:xfrm>
            <a:off x="6201073" y="271248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C7E1922-DDDE-407E-A29F-07DB6AB63BE2}"/>
              </a:ext>
            </a:extLst>
          </p:cNvPr>
          <p:cNvSpPr/>
          <p:nvPr/>
        </p:nvSpPr>
        <p:spPr>
          <a:xfrm>
            <a:off x="5784092" y="285366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83D6DB-DBE0-4BB3-8549-E0245B3C6D69}"/>
              </a:ext>
            </a:extLst>
          </p:cNvPr>
          <p:cNvSpPr/>
          <p:nvPr/>
        </p:nvSpPr>
        <p:spPr>
          <a:xfrm>
            <a:off x="6233759" y="43092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232381-E9E6-428C-9582-AE5596C81517}"/>
              </a:ext>
            </a:extLst>
          </p:cNvPr>
          <p:cNvSpPr/>
          <p:nvPr/>
        </p:nvSpPr>
        <p:spPr>
          <a:xfrm>
            <a:off x="6226360" y="366471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974641-F1C1-45CF-B5C8-ECEA8A023BF4}"/>
              </a:ext>
            </a:extLst>
          </p:cNvPr>
          <p:cNvSpPr/>
          <p:nvPr/>
        </p:nvSpPr>
        <p:spPr>
          <a:xfrm>
            <a:off x="6226360" y="549350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0A6D5A8-79F8-47A2-9EEC-E0D9016311BA}"/>
              </a:ext>
            </a:extLst>
          </p:cNvPr>
          <p:cNvSpPr/>
          <p:nvPr/>
        </p:nvSpPr>
        <p:spPr>
          <a:xfrm>
            <a:off x="5784090" y="53538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2D59E6B-01D2-4FFC-8D1F-86F8C8964A1B}"/>
              </a:ext>
            </a:extLst>
          </p:cNvPr>
          <p:cNvSpPr/>
          <p:nvPr/>
        </p:nvSpPr>
        <p:spPr>
          <a:xfrm>
            <a:off x="5651060" y="56515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6273FE-46CC-4A11-8E03-186831F3130A}"/>
              </a:ext>
            </a:extLst>
          </p:cNvPr>
          <p:cNvSpPr/>
          <p:nvPr/>
        </p:nvSpPr>
        <p:spPr>
          <a:xfrm>
            <a:off x="6418373" y="534190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BC24AC1-D40B-4897-A92B-7541D58FE075}"/>
              </a:ext>
            </a:extLst>
          </p:cNvPr>
          <p:cNvSpPr/>
          <p:nvPr/>
        </p:nvSpPr>
        <p:spPr>
          <a:xfrm>
            <a:off x="6359726" y="4095720"/>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E42D67-2FA2-4680-AA3D-DC29993422EE}"/>
              </a:ext>
            </a:extLst>
          </p:cNvPr>
          <p:cNvSpPr/>
          <p:nvPr/>
        </p:nvSpPr>
        <p:spPr>
          <a:xfrm>
            <a:off x="5723493" y="471070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A8791-C944-4F94-A2C2-076964DD2892}"/>
              </a:ext>
            </a:extLst>
          </p:cNvPr>
          <p:cNvSpPr/>
          <p:nvPr/>
        </p:nvSpPr>
        <p:spPr>
          <a:xfrm>
            <a:off x="6023566" y="258722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A66360E-61D6-45D6-B80C-D20B8C6ABD69}"/>
              </a:ext>
            </a:extLst>
          </p:cNvPr>
          <p:cNvSpPr/>
          <p:nvPr/>
        </p:nvSpPr>
        <p:spPr>
          <a:xfrm>
            <a:off x="5624159" y="369963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37DDFBF-A1B0-4908-A528-09E8E04D92FA}"/>
              </a:ext>
            </a:extLst>
          </p:cNvPr>
          <p:cNvSpPr/>
          <p:nvPr/>
        </p:nvSpPr>
        <p:spPr>
          <a:xfrm>
            <a:off x="4694256" y="5721404"/>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B7EB23C-0F3D-420B-A81A-CF9A99779ED7}"/>
              </a:ext>
            </a:extLst>
          </p:cNvPr>
          <p:cNvSpPr/>
          <p:nvPr/>
        </p:nvSpPr>
        <p:spPr>
          <a:xfrm>
            <a:off x="6172488" y="5681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CC2536-662D-4D45-BC0B-740FA0D64E91}"/>
              </a:ext>
            </a:extLst>
          </p:cNvPr>
          <p:cNvSpPr/>
          <p:nvPr/>
        </p:nvSpPr>
        <p:spPr>
          <a:xfrm>
            <a:off x="7360986" y="5721405"/>
            <a:ext cx="144867" cy="13970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575D6B5-DB02-4A52-8C17-B6B394DC298F}"/>
              </a:ext>
            </a:extLst>
          </p:cNvPr>
          <p:cNvSpPr/>
          <p:nvPr/>
        </p:nvSpPr>
        <p:spPr>
          <a:xfrm>
            <a:off x="6126567" y="514839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7E6A4B5-C629-448A-BAFD-76DF00DFBFA6}"/>
              </a:ext>
            </a:extLst>
          </p:cNvPr>
          <p:cNvSpPr/>
          <p:nvPr/>
        </p:nvSpPr>
        <p:spPr>
          <a:xfrm>
            <a:off x="5637152" y="5021386"/>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9EABA4-0F3F-4C53-8A34-5716D71DCA2C}"/>
              </a:ext>
            </a:extLst>
          </p:cNvPr>
          <p:cNvSpPr/>
          <p:nvPr/>
        </p:nvSpPr>
        <p:spPr>
          <a:xfrm>
            <a:off x="6271434" y="495153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C1ABB72-5E30-4E1E-AEEC-038C48670025}"/>
              </a:ext>
            </a:extLst>
          </p:cNvPr>
          <p:cNvSpPr/>
          <p:nvPr/>
        </p:nvSpPr>
        <p:spPr>
          <a:xfrm>
            <a:off x="5471302" y="421943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C561795-EFCD-46AE-8573-8612F6B81795}"/>
              </a:ext>
            </a:extLst>
          </p:cNvPr>
          <p:cNvSpPr/>
          <p:nvPr/>
        </p:nvSpPr>
        <p:spPr>
          <a:xfrm>
            <a:off x="5857884" y="297363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32BE97A-0AD4-46C3-BA89-78164906D734}"/>
              </a:ext>
            </a:extLst>
          </p:cNvPr>
          <p:cNvSpPr/>
          <p:nvPr/>
        </p:nvSpPr>
        <p:spPr>
          <a:xfrm>
            <a:off x="6172488" y="322548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F4CBE78-E97A-416B-AA30-A7B1CCA64612}"/>
              </a:ext>
            </a:extLst>
          </p:cNvPr>
          <p:cNvSpPr/>
          <p:nvPr/>
        </p:nvSpPr>
        <p:spPr>
          <a:xfrm>
            <a:off x="5727604" y="331176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9FAA1D3-6124-4478-8D8D-DC950D9E9583}"/>
              </a:ext>
            </a:extLst>
          </p:cNvPr>
          <p:cNvSpPr/>
          <p:nvPr/>
        </p:nvSpPr>
        <p:spPr>
          <a:xfrm>
            <a:off x="6114410" y="3844577"/>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27D4324-1D7E-49FD-8360-BBE0CB1AA901}"/>
              </a:ext>
            </a:extLst>
          </p:cNvPr>
          <p:cNvSpPr/>
          <p:nvPr/>
        </p:nvSpPr>
        <p:spPr>
          <a:xfrm>
            <a:off x="6200720" y="2995852"/>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1A1F787-8CBD-4622-9A51-3D44CE17E889}"/>
              </a:ext>
            </a:extLst>
          </p:cNvPr>
          <p:cNvSpPr/>
          <p:nvPr/>
        </p:nvSpPr>
        <p:spPr>
          <a:xfrm>
            <a:off x="5868360" y="266295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94A587E-01B8-43C6-A844-F625C79C35FC}"/>
              </a:ext>
            </a:extLst>
          </p:cNvPr>
          <p:cNvSpPr/>
          <p:nvPr/>
        </p:nvSpPr>
        <p:spPr>
          <a:xfrm>
            <a:off x="5564154" y="527884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CE04941-4A01-48BA-8F0D-EAADC7963D07}"/>
              </a:ext>
            </a:extLst>
          </p:cNvPr>
          <p:cNvSpPr/>
          <p:nvPr/>
        </p:nvSpPr>
        <p:spPr>
          <a:xfrm>
            <a:off x="5502157" y="4592845"/>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773550E-5FFD-490C-9353-5E7890BAF6FC}"/>
              </a:ext>
            </a:extLst>
          </p:cNvPr>
          <p:cNvSpPr/>
          <p:nvPr/>
        </p:nvSpPr>
        <p:spPr>
          <a:xfrm>
            <a:off x="6479282" y="512839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7C7BA60-F466-4DFE-BA9B-069794AE1832}"/>
              </a:ext>
            </a:extLst>
          </p:cNvPr>
          <p:cNvSpPr/>
          <p:nvPr/>
        </p:nvSpPr>
        <p:spPr>
          <a:xfrm>
            <a:off x="5981700" y="3419183"/>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51CA3D-5398-4FE0-8753-BF1E84AF01FD}"/>
              </a:ext>
            </a:extLst>
          </p:cNvPr>
          <p:cNvSpPr/>
          <p:nvPr/>
        </p:nvSpPr>
        <p:spPr>
          <a:xfrm>
            <a:off x="5987289" y="4803279"/>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B591B02-4824-46A6-B0AF-8ED591D1DDEE}"/>
              </a:ext>
            </a:extLst>
          </p:cNvPr>
          <p:cNvSpPr/>
          <p:nvPr/>
        </p:nvSpPr>
        <p:spPr>
          <a:xfrm>
            <a:off x="5977885" y="447558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7637AB9-4917-41C4-B594-218106312B1A}"/>
              </a:ext>
            </a:extLst>
          </p:cNvPr>
          <p:cNvSpPr/>
          <p:nvPr/>
        </p:nvSpPr>
        <p:spPr>
          <a:xfrm>
            <a:off x="5496169" y="5489658"/>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5E0D9A-0C8C-492D-8056-B6FC19222565}"/>
              </a:ext>
            </a:extLst>
          </p:cNvPr>
          <p:cNvSpPr/>
          <p:nvPr/>
        </p:nvSpPr>
        <p:spPr>
          <a:xfrm>
            <a:off x="6448894" y="5648081"/>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03614-6DDA-40E8-8BDD-68824BF9C83E}"/>
              </a:ext>
            </a:extLst>
          </p:cNvPr>
          <p:cNvSpPr/>
          <p:nvPr/>
        </p:nvSpPr>
        <p:spPr>
          <a:xfrm>
            <a:off x="6479281" y="4826154"/>
            <a:ext cx="144867" cy="1397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30FBFA-1613-440D-B299-F7A721AC7A7A}"/>
              </a:ext>
            </a:extLst>
          </p:cNvPr>
          <p:cNvSpPr txBox="1"/>
          <p:nvPr/>
        </p:nvSpPr>
        <p:spPr>
          <a:xfrm>
            <a:off x="8401050" y="5821336"/>
            <a:ext cx="1333364" cy="923330"/>
          </a:xfrm>
          <a:prstGeom prst="rect">
            <a:avLst/>
          </a:prstGeom>
          <a:noFill/>
        </p:spPr>
        <p:txBody>
          <a:bodyPr wrap="square" rtlCol="0">
            <a:spAutoFit/>
          </a:bodyPr>
          <a:lstStyle/>
          <a:p>
            <a:r>
              <a:rPr lang="en-US" dirty="0">
                <a:highlight>
                  <a:srgbClr val="FFFF00"/>
                </a:highlight>
              </a:rPr>
              <a:t>p &lt; 0.05</a:t>
            </a:r>
          </a:p>
          <a:p>
            <a:r>
              <a:rPr lang="en-US" dirty="0">
                <a:highlight>
                  <a:srgbClr val="FFFF00"/>
                </a:highlight>
              </a:rPr>
              <a:t>p &lt; 0.01</a:t>
            </a:r>
          </a:p>
          <a:p>
            <a:r>
              <a:rPr lang="en-US" dirty="0">
                <a:highlight>
                  <a:srgbClr val="FFFF00"/>
                </a:highlight>
              </a:rPr>
              <a:t>p &lt; 0.001</a:t>
            </a:r>
          </a:p>
        </p:txBody>
      </p:sp>
      <p:cxnSp>
        <p:nvCxnSpPr>
          <p:cNvPr id="53" name="Straight Arrow Connector 52">
            <a:extLst>
              <a:ext uri="{FF2B5EF4-FFF2-40B4-BE49-F238E27FC236}">
                <a16:creationId xmlns:a16="http://schemas.microsoft.com/office/drawing/2014/main" id="{01964606-6A07-4CE2-A512-6B0FCD2024D6}"/>
              </a:ext>
            </a:extLst>
          </p:cNvPr>
          <p:cNvCxnSpPr>
            <a:cxnSpLocks/>
          </p:cNvCxnSpPr>
          <p:nvPr/>
        </p:nvCxnSpPr>
        <p:spPr>
          <a:xfrm flipH="1" flipV="1">
            <a:off x="7118148" y="5353806"/>
            <a:ext cx="1296810" cy="607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94B3964-0B08-46BF-B112-4EC27D207A16}"/>
              </a:ext>
            </a:extLst>
          </p:cNvPr>
          <p:cNvCxnSpPr>
            <a:cxnSpLocks/>
            <a:stCxn id="3" idx="1"/>
          </p:cNvCxnSpPr>
          <p:nvPr/>
        </p:nvCxnSpPr>
        <p:spPr>
          <a:xfrm flipH="1" flipV="1">
            <a:off x="7316078" y="5559509"/>
            <a:ext cx="1084972" cy="723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EE67003-D141-4263-A20B-142897A1548C}"/>
              </a:ext>
            </a:extLst>
          </p:cNvPr>
          <p:cNvCxnSpPr>
            <a:cxnSpLocks/>
          </p:cNvCxnSpPr>
          <p:nvPr/>
        </p:nvCxnSpPr>
        <p:spPr>
          <a:xfrm flipH="1" flipV="1">
            <a:off x="7566871" y="5961041"/>
            <a:ext cx="848087" cy="562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55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ED82-0F09-4191-9775-63BA275B231A}"/>
              </a:ext>
            </a:extLst>
          </p:cNvPr>
          <p:cNvSpPr>
            <a:spLocks noGrp="1"/>
          </p:cNvSpPr>
          <p:nvPr>
            <p:ph type="title"/>
          </p:nvPr>
        </p:nvSpPr>
        <p:spPr/>
        <p:txBody>
          <a:bodyPr/>
          <a:lstStyle/>
          <a:p>
            <a:r>
              <a:rPr lang="en-US" dirty="0"/>
              <a:t>Sampling distributions on group differences</a:t>
            </a:r>
          </a:p>
        </p:txBody>
      </p:sp>
      <p:pic>
        <p:nvPicPr>
          <p:cNvPr id="5" name="Content Placeholder 4">
            <a:extLst>
              <a:ext uri="{FF2B5EF4-FFF2-40B4-BE49-F238E27FC236}">
                <a16:creationId xmlns:a16="http://schemas.microsoft.com/office/drawing/2014/main" id="{37FB5A19-7915-4553-8A16-641288E5C61B}"/>
              </a:ext>
            </a:extLst>
          </p:cNvPr>
          <p:cNvPicPr>
            <a:picLocks noGrp="1" noChangeAspect="1"/>
          </p:cNvPicPr>
          <p:nvPr>
            <p:ph idx="1"/>
          </p:nvPr>
        </p:nvPicPr>
        <p:blipFill>
          <a:blip r:embed="rId2"/>
          <a:stretch>
            <a:fillRect/>
          </a:stretch>
        </p:blipFill>
        <p:spPr>
          <a:xfrm>
            <a:off x="3645491" y="1881981"/>
            <a:ext cx="4901018" cy="4610894"/>
          </a:xfrm>
        </p:spPr>
      </p:pic>
      <p:sp>
        <p:nvSpPr>
          <p:cNvPr id="6" name="TextBox 5">
            <a:extLst>
              <a:ext uri="{FF2B5EF4-FFF2-40B4-BE49-F238E27FC236}">
                <a16:creationId xmlns:a16="http://schemas.microsoft.com/office/drawing/2014/main" id="{A555C65F-4473-4D5F-9C52-EDD9BEDA675A}"/>
              </a:ext>
            </a:extLst>
          </p:cNvPr>
          <p:cNvSpPr txBox="1"/>
          <p:nvPr/>
        </p:nvSpPr>
        <p:spPr>
          <a:xfrm>
            <a:off x="315285" y="2277087"/>
            <a:ext cx="2989977" cy="1477328"/>
          </a:xfrm>
          <a:prstGeom prst="rect">
            <a:avLst/>
          </a:prstGeom>
          <a:noFill/>
        </p:spPr>
        <p:txBody>
          <a:bodyPr wrap="square" rtlCol="0">
            <a:spAutoFit/>
          </a:bodyPr>
          <a:lstStyle/>
          <a:p>
            <a:r>
              <a:rPr lang="en-US" dirty="0"/>
              <a:t>We can have sampling distributions on differences in average values between 2 groups. </a:t>
            </a:r>
          </a:p>
          <a:p>
            <a:r>
              <a:rPr lang="en-US" dirty="0"/>
              <a:t>Group 1 – Group 2 = 10.</a:t>
            </a:r>
          </a:p>
        </p:txBody>
      </p:sp>
      <p:sp>
        <p:nvSpPr>
          <p:cNvPr id="7" name="TextBox 6">
            <a:extLst>
              <a:ext uri="{FF2B5EF4-FFF2-40B4-BE49-F238E27FC236}">
                <a16:creationId xmlns:a16="http://schemas.microsoft.com/office/drawing/2014/main" id="{CADB0977-3382-4065-B85C-CC703C9AE574}"/>
              </a:ext>
            </a:extLst>
          </p:cNvPr>
          <p:cNvSpPr txBox="1"/>
          <p:nvPr/>
        </p:nvSpPr>
        <p:spPr>
          <a:xfrm>
            <a:off x="8781173" y="4433471"/>
            <a:ext cx="2989977" cy="2031325"/>
          </a:xfrm>
          <a:prstGeom prst="rect">
            <a:avLst/>
          </a:prstGeom>
          <a:noFill/>
        </p:spPr>
        <p:txBody>
          <a:bodyPr wrap="square" rtlCol="0">
            <a:spAutoFit/>
          </a:bodyPr>
          <a:lstStyle/>
          <a:p>
            <a:r>
              <a:rPr lang="en-US" dirty="0"/>
              <a:t>The difference between Group A and Group B is 10 points. </a:t>
            </a:r>
          </a:p>
          <a:p>
            <a:r>
              <a:rPr lang="en-US" dirty="0"/>
              <a:t>The Standard Error= 2.83</a:t>
            </a:r>
          </a:p>
          <a:p>
            <a:r>
              <a:rPr lang="en-US" dirty="0"/>
              <a:t>Test statistic= 10/ 2.83= 3.53</a:t>
            </a:r>
          </a:p>
          <a:p>
            <a:r>
              <a:rPr lang="en-US" dirty="0"/>
              <a:t>Surpassed the critical value of 1.96, have </a:t>
            </a:r>
            <a:r>
              <a:rPr lang="en-US" u="sng" dirty="0"/>
              <a:t>significant results</a:t>
            </a:r>
            <a:r>
              <a:rPr lang="en-US" dirty="0"/>
              <a:t>.</a:t>
            </a:r>
          </a:p>
        </p:txBody>
      </p:sp>
      <p:sp>
        <p:nvSpPr>
          <p:cNvPr id="8" name="TextBox 7">
            <a:extLst>
              <a:ext uri="{FF2B5EF4-FFF2-40B4-BE49-F238E27FC236}">
                <a16:creationId xmlns:a16="http://schemas.microsoft.com/office/drawing/2014/main" id="{1D8312A7-DBA8-4E96-A54C-45BC37AB68ED}"/>
              </a:ext>
            </a:extLst>
          </p:cNvPr>
          <p:cNvSpPr txBox="1"/>
          <p:nvPr/>
        </p:nvSpPr>
        <p:spPr>
          <a:xfrm>
            <a:off x="8781174" y="1881981"/>
            <a:ext cx="2989977" cy="2031325"/>
          </a:xfrm>
          <a:prstGeom prst="rect">
            <a:avLst/>
          </a:prstGeom>
          <a:noFill/>
        </p:spPr>
        <p:txBody>
          <a:bodyPr wrap="square" rtlCol="0">
            <a:spAutoFit/>
          </a:bodyPr>
          <a:lstStyle/>
          <a:p>
            <a:r>
              <a:rPr lang="en-US" dirty="0"/>
              <a:t>We want to test if our group difference is significantly different from 0 (0= no difference). When a test statistic exceeds the critical value (positive or negative), we have significant results. </a:t>
            </a:r>
          </a:p>
        </p:txBody>
      </p:sp>
      <p:sp>
        <p:nvSpPr>
          <p:cNvPr id="9" name="TextBox 8">
            <a:extLst>
              <a:ext uri="{FF2B5EF4-FFF2-40B4-BE49-F238E27FC236}">
                <a16:creationId xmlns:a16="http://schemas.microsoft.com/office/drawing/2014/main" id="{183D6EB6-A161-4673-9D4C-6FB94DCCD7F5}"/>
              </a:ext>
            </a:extLst>
          </p:cNvPr>
          <p:cNvSpPr txBox="1"/>
          <p:nvPr/>
        </p:nvSpPr>
        <p:spPr>
          <a:xfrm>
            <a:off x="315285" y="4710469"/>
            <a:ext cx="2989977" cy="1477328"/>
          </a:xfrm>
          <a:prstGeom prst="rect">
            <a:avLst/>
          </a:prstGeom>
          <a:noFill/>
        </p:spPr>
        <p:txBody>
          <a:bodyPr wrap="square" rtlCol="0">
            <a:spAutoFit/>
          </a:bodyPr>
          <a:lstStyle/>
          <a:p>
            <a:r>
              <a:rPr lang="en-US" dirty="0"/>
              <a:t>When we examine group differences, correlation or regression coefficients, etc., we assume the mean is 0 with  negative to positive values.</a:t>
            </a:r>
          </a:p>
        </p:txBody>
      </p:sp>
      <p:cxnSp>
        <p:nvCxnSpPr>
          <p:cNvPr id="11" name="Straight Arrow Connector 10">
            <a:extLst>
              <a:ext uri="{FF2B5EF4-FFF2-40B4-BE49-F238E27FC236}">
                <a16:creationId xmlns:a16="http://schemas.microsoft.com/office/drawing/2014/main" id="{B0EEFF8F-084B-40E7-A256-7DEF5C70BAD4}"/>
              </a:ext>
            </a:extLst>
          </p:cNvPr>
          <p:cNvCxnSpPr/>
          <p:nvPr/>
        </p:nvCxnSpPr>
        <p:spPr>
          <a:xfrm flipH="1" flipV="1">
            <a:off x="6551802" y="5159229"/>
            <a:ext cx="209725" cy="40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93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838200" y="1825624"/>
            <a:ext cx="10595994" cy="5032375"/>
          </a:xfrm>
        </p:spPr>
        <p:txBody>
          <a:bodyPr>
            <a:normAutofit lnSpcReduction="10000"/>
          </a:bodyPr>
          <a:lstStyle/>
          <a:p>
            <a:r>
              <a:rPr lang="en-US" u="sng" dirty="0"/>
              <a:t>Definition</a:t>
            </a:r>
            <a:r>
              <a:rPr lang="en-US" dirty="0"/>
              <a:t>: The probability of obtaining statistical significance, and thus rejecting the null hypothesis, if the alternative hypothesis is true.</a:t>
            </a:r>
          </a:p>
          <a:p>
            <a:r>
              <a:rPr lang="en-US" dirty="0"/>
              <a:t>Power gives us the probability that we are correct in saying we have significant results. We use it to determine the sample size needed to get power or the level of power if we already have our sample.</a:t>
            </a:r>
          </a:p>
          <a:p>
            <a:r>
              <a:rPr lang="en-US" dirty="0"/>
              <a:t>For example, we conduct an experiment and find that Treatment B is better than Treatment A and has a power level of 0.80. If we conduct the same experiment 100 times, we would expect to see significant results in about 80 of the 100 trials.</a:t>
            </a:r>
          </a:p>
          <a:p>
            <a:r>
              <a:rPr lang="en-US" dirty="0"/>
              <a:t>A suggested power level is 0.80 (when alpha=0.05). Attaining levels over 0.90 are considered costly in terms of sample size or requires very high effect sizes in smaller samples.</a:t>
            </a:r>
          </a:p>
          <a:p>
            <a:pPr marL="0" indent="0">
              <a:buNone/>
            </a:pPr>
            <a:endParaRPr lang="en-US" dirty="0"/>
          </a:p>
        </p:txBody>
      </p:sp>
    </p:spTree>
    <p:extLst>
      <p:ext uri="{BB962C8B-B14F-4D97-AF65-F5344CB8AC3E}">
        <p14:creationId xmlns:p14="http://schemas.microsoft.com/office/powerpoint/2010/main" val="18366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0BDA53-9338-433F-BD48-0C25F06C4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
        <p:nvSpPr>
          <p:cNvPr id="7" name="TextBox 6">
            <a:extLst>
              <a:ext uri="{FF2B5EF4-FFF2-40B4-BE49-F238E27FC236}">
                <a16:creationId xmlns:a16="http://schemas.microsoft.com/office/drawing/2014/main" id="{FB3253EB-863F-4328-AD77-43F5E8654731}"/>
              </a:ext>
            </a:extLst>
          </p:cNvPr>
          <p:cNvSpPr txBox="1"/>
          <p:nvPr/>
        </p:nvSpPr>
        <p:spPr>
          <a:xfrm>
            <a:off x="9320168" y="830510"/>
            <a:ext cx="2491531" cy="1754326"/>
          </a:xfrm>
          <a:prstGeom prst="rect">
            <a:avLst/>
          </a:prstGeom>
          <a:noFill/>
        </p:spPr>
        <p:txBody>
          <a:bodyPr wrap="square" rtlCol="0">
            <a:spAutoFit/>
          </a:bodyPr>
          <a:lstStyle/>
          <a:p>
            <a:r>
              <a:rPr lang="en-US" dirty="0"/>
              <a:t>E.g., 80% (</a:t>
            </a:r>
            <a:r>
              <a:rPr lang="en-US" dirty="0">
                <a:solidFill>
                  <a:srgbClr val="00B0F0"/>
                </a:solidFill>
              </a:rPr>
              <a:t>power</a:t>
            </a:r>
            <a:r>
              <a:rPr lang="en-US" dirty="0"/>
              <a:t>) of the </a:t>
            </a:r>
            <a:r>
              <a:rPr lang="en-US" i="1" u="sng" dirty="0"/>
              <a:t>estimated population distribution</a:t>
            </a:r>
            <a:r>
              <a:rPr lang="en-US" i="1" dirty="0"/>
              <a:t> </a:t>
            </a:r>
            <a:r>
              <a:rPr lang="en-US" dirty="0"/>
              <a:t>of means for Treatment B is above the top 2.5% of   Treatment A.</a:t>
            </a:r>
          </a:p>
        </p:txBody>
      </p:sp>
      <p:sp>
        <p:nvSpPr>
          <p:cNvPr id="8" name="TextBox 7">
            <a:extLst>
              <a:ext uri="{FF2B5EF4-FFF2-40B4-BE49-F238E27FC236}">
                <a16:creationId xmlns:a16="http://schemas.microsoft.com/office/drawing/2014/main" id="{55211429-B47B-4887-B923-86BA6C516781}"/>
              </a:ext>
            </a:extLst>
          </p:cNvPr>
          <p:cNvSpPr txBox="1"/>
          <p:nvPr/>
        </p:nvSpPr>
        <p:spPr>
          <a:xfrm>
            <a:off x="4169328" y="4100249"/>
            <a:ext cx="1926672" cy="923330"/>
          </a:xfrm>
          <a:prstGeom prst="rect">
            <a:avLst/>
          </a:prstGeom>
          <a:noFill/>
        </p:spPr>
        <p:txBody>
          <a:bodyPr wrap="square" rtlCol="0">
            <a:spAutoFit/>
          </a:bodyPr>
          <a:lstStyle/>
          <a:p>
            <a:r>
              <a:rPr lang="en-US" dirty="0">
                <a:solidFill>
                  <a:srgbClr val="FF0000"/>
                </a:solidFill>
              </a:rPr>
              <a:t>Distribution of means if the null hypothesis is true</a:t>
            </a:r>
          </a:p>
        </p:txBody>
      </p:sp>
      <p:cxnSp>
        <p:nvCxnSpPr>
          <p:cNvPr id="10" name="Straight Arrow Connector 9">
            <a:extLst>
              <a:ext uri="{FF2B5EF4-FFF2-40B4-BE49-F238E27FC236}">
                <a16:creationId xmlns:a16="http://schemas.microsoft.com/office/drawing/2014/main" id="{EE4EE0DF-BEA4-444C-AADA-A69D5C68D6F8}"/>
              </a:ext>
            </a:extLst>
          </p:cNvPr>
          <p:cNvCxnSpPr>
            <a:cxnSpLocks/>
          </p:cNvCxnSpPr>
          <p:nvPr/>
        </p:nvCxnSpPr>
        <p:spPr>
          <a:xfrm flipH="1">
            <a:off x="7441036" y="2231472"/>
            <a:ext cx="2994869" cy="164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A997B2-6FC1-48AF-9AC1-3C2A67A08424}"/>
              </a:ext>
            </a:extLst>
          </p:cNvPr>
          <p:cNvCxnSpPr/>
          <p:nvPr/>
        </p:nvCxnSpPr>
        <p:spPr>
          <a:xfrm>
            <a:off x="5125673" y="1707673"/>
            <a:ext cx="29948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70D783A-62DB-44B9-B0FD-F56F007241BC}"/>
              </a:ext>
            </a:extLst>
          </p:cNvPr>
          <p:cNvSpPr txBox="1"/>
          <p:nvPr/>
        </p:nvSpPr>
        <p:spPr>
          <a:xfrm>
            <a:off x="6096000" y="1338341"/>
            <a:ext cx="1187043" cy="369332"/>
          </a:xfrm>
          <a:prstGeom prst="rect">
            <a:avLst/>
          </a:prstGeom>
          <a:noFill/>
        </p:spPr>
        <p:txBody>
          <a:bodyPr wrap="square" rtlCol="0">
            <a:spAutoFit/>
          </a:bodyPr>
          <a:lstStyle/>
          <a:p>
            <a:r>
              <a:rPr lang="en-US" dirty="0">
                <a:highlight>
                  <a:srgbClr val="FFFF00"/>
                </a:highlight>
              </a:rPr>
              <a:t>Effect size</a:t>
            </a:r>
          </a:p>
        </p:txBody>
      </p:sp>
      <p:sp>
        <p:nvSpPr>
          <p:cNvPr id="18" name="TextBox 17">
            <a:extLst>
              <a:ext uri="{FF2B5EF4-FFF2-40B4-BE49-F238E27FC236}">
                <a16:creationId xmlns:a16="http://schemas.microsoft.com/office/drawing/2014/main" id="{76CAE63F-4BFF-4D9C-BD63-9C122CE04CDE}"/>
              </a:ext>
            </a:extLst>
          </p:cNvPr>
          <p:cNvSpPr txBox="1"/>
          <p:nvPr/>
        </p:nvSpPr>
        <p:spPr>
          <a:xfrm>
            <a:off x="906010" y="3053593"/>
            <a:ext cx="2550253" cy="1200329"/>
          </a:xfrm>
          <a:prstGeom prst="rect">
            <a:avLst/>
          </a:prstGeom>
          <a:noFill/>
        </p:spPr>
        <p:txBody>
          <a:bodyPr wrap="square" rtlCol="0">
            <a:spAutoFit/>
          </a:bodyPr>
          <a:lstStyle/>
          <a:p>
            <a:r>
              <a:rPr lang="en-US" u="sng" dirty="0">
                <a:solidFill>
                  <a:srgbClr val="00B0F0"/>
                </a:solidFill>
              </a:rPr>
              <a:t>What increases power?</a:t>
            </a:r>
          </a:p>
          <a:p>
            <a:pPr marL="342900" indent="-342900">
              <a:buAutoNum type="arabicPeriod"/>
            </a:pPr>
            <a:r>
              <a:rPr lang="en-US" dirty="0"/>
              <a:t>Higher effect sizes</a:t>
            </a:r>
          </a:p>
          <a:p>
            <a:pPr marL="342900" indent="-342900">
              <a:buAutoNum type="arabicPeriod"/>
            </a:pPr>
            <a:r>
              <a:rPr lang="en-US" dirty="0"/>
              <a:t>Higher sample sizes</a:t>
            </a:r>
          </a:p>
          <a:p>
            <a:pPr marL="342900" indent="-342900">
              <a:buAutoNum type="arabicPeriod"/>
            </a:pPr>
            <a:r>
              <a:rPr lang="en-US" dirty="0"/>
              <a:t>Higher alpha levels </a:t>
            </a:r>
          </a:p>
        </p:txBody>
      </p:sp>
      <p:sp>
        <p:nvSpPr>
          <p:cNvPr id="19" name="Title 1">
            <a:extLst>
              <a:ext uri="{FF2B5EF4-FFF2-40B4-BE49-F238E27FC236}">
                <a16:creationId xmlns:a16="http://schemas.microsoft.com/office/drawing/2014/main" id="{474CAA87-6AF6-4F38-8EAF-88E0A8DE45D0}"/>
              </a:ext>
            </a:extLst>
          </p:cNvPr>
          <p:cNvSpPr txBox="1">
            <a:spLocks/>
          </p:cNvSpPr>
          <p:nvPr/>
        </p:nvSpPr>
        <p:spPr>
          <a:xfrm>
            <a:off x="-86688" y="-3532"/>
            <a:ext cx="5402511" cy="10832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Estimated pop. distributions</a:t>
            </a:r>
          </a:p>
        </p:txBody>
      </p:sp>
      <p:sp>
        <p:nvSpPr>
          <p:cNvPr id="20" name="TextBox 19">
            <a:extLst>
              <a:ext uri="{FF2B5EF4-FFF2-40B4-BE49-F238E27FC236}">
                <a16:creationId xmlns:a16="http://schemas.microsoft.com/office/drawing/2014/main" id="{A6832211-C984-4D2A-996D-E1C22B9689E8}"/>
              </a:ext>
            </a:extLst>
          </p:cNvPr>
          <p:cNvSpPr txBox="1"/>
          <p:nvPr/>
        </p:nvSpPr>
        <p:spPr>
          <a:xfrm>
            <a:off x="7625591" y="4100953"/>
            <a:ext cx="1926672" cy="1200329"/>
          </a:xfrm>
          <a:prstGeom prst="rect">
            <a:avLst/>
          </a:prstGeom>
          <a:noFill/>
        </p:spPr>
        <p:txBody>
          <a:bodyPr wrap="square" rtlCol="0">
            <a:spAutoFit/>
          </a:bodyPr>
          <a:lstStyle/>
          <a:p>
            <a:r>
              <a:rPr lang="en-US" dirty="0">
                <a:solidFill>
                  <a:srgbClr val="FF0000"/>
                </a:solidFill>
              </a:rPr>
              <a:t>Distribution of means if the alternative hypothesis is true</a:t>
            </a:r>
          </a:p>
        </p:txBody>
      </p:sp>
    </p:spTree>
    <p:extLst>
      <p:ext uri="{BB962C8B-B14F-4D97-AF65-F5344CB8AC3E}">
        <p14:creationId xmlns:p14="http://schemas.microsoft.com/office/powerpoint/2010/main" val="275069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1079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Week 4</vt:lpstr>
      <vt:lpstr>Session overview</vt:lpstr>
      <vt:lpstr>Purpose of statistics</vt:lpstr>
      <vt:lpstr>Distribution tests</vt:lpstr>
      <vt:lpstr>Different reasons for using distribution tests</vt:lpstr>
      <vt:lpstr>Significance tests and sampling distributions</vt:lpstr>
      <vt:lpstr>Sampling distributions on group differences</vt:lpstr>
      <vt:lpstr>Power</vt:lpstr>
      <vt:lpstr>PowerPoint Presentation</vt:lpstr>
      <vt:lpstr>Examples</vt:lpstr>
      <vt:lpstr>t-test on miles-per-gallon: Automatic vs. manual transmission</vt:lpstr>
      <vt:lpstr>t-test: Daily covid deaths in CA and NY (2020-2021)</vt:lpstr>
      <vt:lpstr>Exploratory analysis to explain non-significant results</vt:lpstr>
      <vt:lpstr>Binomial proportion test: 1950 Smoking and lung cancer study (Doll &amp; Hill)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Zuniga</dc:creator>
  <cp:lastModifiedBy>Stephen Zuniga</cp:lastModifiedBy>
  <cp:revision>145</cp:revision>
  <dcterms:created xsi:type="dcterms:W3CDTF">2021-10-16T16:22:37Z</dcterms:created>
  <dcterms:modified xsi:type="dcterms:W3CDTF">2021-10-28T21:36:25Z</dcterms:modified>
</cp:coreProperties>
</file>