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8" r:id="rId3"/>
    <p:sldId id="290" r:id="rId4"/>
    <p:sldId id="294" r:id="rId5"/>
    <p:sldId id="292" r:id="rId6"/>
    <p:sldId id="291" r:id="rId7"/>
    <p:sldId id="293" r:id="rId8"/>
    <p:sldId id="295" r:id="rId9"/>
    <p:sldId id="285" r:id="rId10"/>
    <p:sldId id="284" r:id="rId11"/>
    <p:sldId id="282" r:id="rId12"/>
    <p:sldId id="287"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FE41-50E6-4635-8219-C4259F3F65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94CABA-5071-46B7-AD7B-4EA4B8B00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59AE2E-25AE-4190-9EFC-4CF167ADF95E}"/>
              </a:ext>
            </a:extLst>
          </p:cNvPr>
          <p:cNvSpPr>
            <a:spLocks noGrp="1"/>
          </p:cNvSpPr>
          <p:nvPr>
            <p:ph type="dt" sz="half" idx="10"/>
          </p:nvPr>
        </p:nvSpPr>
        <p:spPr/>
        <p:txBody>
          <a:bodyPr/>
          <a:lstStyle/>
          <a:p>
            <a:fld id="{DCBE41B3-0D43-4CB1-9CF4-2C9194C6F156}" type="datetimeFigureOut">
              <a:rPr lang="en-US" smtClean="0"/>
              <a:t>10/12/2021</a:t>
            </a:fld>
            <a:endParaRPr lang="en-US"/>
          </a:p>
        </p:txBody>
      </p:sp>
      <p:sp>
        <p:nvSpPr>
          <p:cNvPr id="5" name="Footer Placeholder 4">
            <a:extLst>
              <a:ext uri="{FF2B5EF4-FFF2-40B4-BE49-F238E27FC236}">
                <a16:creationId xmlns:a16="http://schemas.microsoft.com/office/drawing/2014/main" id="{138D3C0F-8F61-4C94-8125-62B27DC40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FA898-F9FD-43F7-BF42-2F185A9B6900}"/>
              </a:ext>
            </a:extLst>
          </p:cNvPr>
          <p:cNvSpPr>
            <a:spLocks noGrp="1"/>
          </p:cNvSpPr>
          <p:nvPr>
            <p:ph type="sldNum" sz="quarter" idx="12"/>
          </p:nvPr>
        </p:nvSpPr>
        <p:spPr/>
        <p:txBody>
          <a:bodyPr/>
          <a:lstStyle/>
          <a:p>
            <a:fld id="{CFC9E076-713A-4CBC-86AD-5EDD67A69EBE}" type="slidenum">
              <a:rPr lang="en-US" smtClean="0"/>
              <a:t>‹#›</a:t>
            </a:fld>
            <a:endParaRPr lang="en-US"/>
          </a:p>
        </p:txBody>
      </p:sp>
    </p:spTree>
    <p:extLst>
      <p:ext uri="{BB962C8B-B14F-4D97-AF65-F5344CB8AC3E}">
        <p14:creationId xmlns:p14="http://schemas.microsoft.com/office/powerpoint/2010/main" val="92394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A0F9-CEE0-4AEC-95B6-B83170A537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B9AFC8-2664-4D90-A28C-D5B963D3EA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D4264-EBBE-4112-8FD4-6C6A4625D395}"/>
              </a:ext>
            </a:extLst>
          </p:cNvPr>
          <p:cNvSpPr>
            <a:spLocks noGrp="1"/>
          </p:cNvSpPr>
          <p:nvPr>
            <p:ph type="dt" sz="half" idx="10"/>
          </p:nvPr>
        </p:nvSpPr>
        <p:spPr/>
        <p:txBody>
          <a:bodyPr/>
          <a:lstStyle/>
          <a:p>
            <a:fld id="{DCBE41B3-0D43-4CB1-9CF4-2C9194C6F156}" type="datetimeFigureOut">
              <a:rPr lang="en-US" smtClean="0"/>
              <a:t>10/12/2021</a:t>
            </a:fld>
            <a:endParaRPr lang="en-US"/>
          </a:p>
        </p:txBody>
      </p:sp>
      <p:sp>
        <p:nvSpPr>
          <p:cNvPr id="5" name="Footer Placeholder 4">
            <a:extLst>
              <a:ext uri="{FF2B5EF4-FFF2-40B4-BE49-F238E27FC236}">
                <a16:creationId xmlns:a16="http://schemas.microsoft.com/office/drawing/2014/main" id="{E764B5BC-59AE-41B0-9578-C9865D4C7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ACA12-1FDA-4F22-A09C-BD41A933C083}"/>
              </a:ext>
            </a:extLst>
          </p:cNvPr>
          <p:cNvSpPr>
            <a:spLocks noGrp="1"/>
          </p:cNvSpPr>
          <p:nvPr>
            <p:ph type="sldNum" sz="quarter" idx="12"/>
          </p:nvPr>
        </p:nvSpPr>
        <p:spPr/>
        <p:txBody>
          <a:bodyPr/>
          <a:lstStyle/>
          <a:p>
            <a:fld id="{CFC9E076-713A-4CBC-86AD-5EDD67A69EBE}" type="slidenum">
              <a:rPr lang="en-US" smtClean="0"/>
              <a:t>‹#›</a:t>
            </a:fld>
            <a:endParaRPr lang="en-US"/>
          </a:p>
        </p:txBody>
      </p:sp>
    </p:spTree>
    <p:extLst>
      <p:ext uri="{BB962C8B-B14F-4D97-AF65-F5344CB8AC3E}">
        <p14:creationId xmlns:p14="http://schemas.microsoft.com/office/powerpoint/2010/main" val="71164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7655A6-DE1B-459F-AAFE-D07553BA74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C06A70-8B7A-4FE3-B842-54F2A728B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917CE-69C9-4559-852D-13470647B1BE}"/>
              </a:ext>
            </a:extLst>
          </p:cNvPr>
          <p:cNvSpPr>
            <a:spLocks noGrp="1"/>
          </p:cNvSpPr>
          <p:nvPr>
            <p:ph type="dt" sz="half" idx="10"/>
          </p:nvPr>
        </p:nvSpPr>
        <p:spPr/>
        <p:txBody>
          <a:bodyPr/>
          <a:lstStyle/>
          <a:p>
            <a:fld id="{DCBE41B3-0D43-4CB1-9CF4-2C9194C6F156}" type="datetimeFigureOut">
              <a:rPr lang="en-US" smtClean="0"/>
              <a:t>10/12/2021</a:t>
            </a:fld>
            <a:endParaRPr lang="en-US"/>
          </a:p>
        </p:txBody>
      </p:sp>
      <p:sp>
        <p:nvSpPr>
          <p:cNvPr id="5" name="Footer Placeholder 4">
            <a:extLst>
              <a:ext uri="{FF2B5EF4-FFF2-40B4-BE49-F238E27FC236}">
                <a16:creationId xmlns:a16="http://schemas.microsoft.com/office/drawing/2014/main" id="{15A8A61A-48B0-4FA6-8EE7-10F8C9739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A526C-BF27-410F-AA7F-4CEBF390C6D4}"/>
              </a:ext>
            </a:extLst>
          </p:cNvPr>
          <p:cNvSpPr>
            <a:spLocks noGrp="1"/>
          </p:cNvSpPr>
          <p:nvPr>
            <p:ph type="sldNum" sz="quarter" idx="12"/>
          </p:nvPr>
        </p:nvSpPr>
        <p:spPr/>
        <p:txBody>
          <a:bodyPr/>
          <a:lstStyle/>
          <a:p>
            <a:fld id="{CFC9E076-713A-4CBC-86AD-5EDD67A69EBE}" type="slidenum">
              <a:rPr lang="en-US" smtClean="0"/>
              <a:t>‹#›</a:t>
            </a:fld>
            <a:endParaRPr lang="en-US"/>
          </a:p>
        </p:txBody>
      </p:sp>
    </p:spTree>
    <p:extLst>
      <p:ext uri="{BB962C8B-B14F-4D97-AF65-F5344CB8AC3E}">
        <p14:creationId xmlns:p14="http://schemas.microsoft.com/office/powerpoint/2010/main" val="471025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0394-A8E0-4B36-88A1-4A3EE4CAC6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F5A0B6-F7FE-4616-8EFF-75995292DE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CE175-1092-473F-9248-9956D407F11D}"/>
              </a:ext>
            </a:extLst>
          </p:cNvPr>
          <p:cNvSpPr>
            <a:spLocks noGrp="1"/>
          </p:cNvSpPr>
          <p:nvPr>
            <p:ph type="dt" sz="half" idx="10"/>
          </p:nvPr>
        </p:nvSpPr>
        <p:spPr/>
        <p:txBody>
          <a:bodyPr/>
          <a:lstStyle/>
          <a:p>
            <a:fld id="{DCBE41B3-0D43-4CB1-9CF4-2C9194C6F156}" type="datetimeFigureOut">
              <a:rPr lang="en-US" smtClean="0"/>
              <a:t>10/12/2021</a:t>
            </a:fld>
            <a:endParaRPr lang="en-US"/>
          </a:p>
        </p:txBody>
      </p:sp>
      <p:sp>
        <p:nvSpPr>
          <p:cNvPr id="5" name="Footer Placeholder 4">
            <a:extLst>
              <a:ext uri="{FF2B5EF4-FFF2-40B4-BE49-F238E27FC236}">
                <a16:creationId xmlns:a16="http://schemas.microsoft.com/office/drawing/2014/main" id="{11EFCF94-C93B-4402-B3A1-5E340D668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8C299-6D38-41E8-A954-A57AA9664F60}"/>
              </a:ext>
            </a:extLst>
          </p:cNvPr>
          <p:cNvSpPr>
            <a:spLocks noGrp="1"/>
          </p:cNvSpPr>
          <p:nvPr>
            <p:ph type="sldNum" sz="quarter" idx="12"/>
          </p:nvPr>
        </p:nvSpPr>
        <p:spPr/>
        <p:txBody>
          <a:bodyPr/>
          <a:lstStyle/>
          <a:p>
            <a:fld id="{CFC9E076-713A-4CBC-86AD-5EDD67A69EBE}" type="slidenum">
              <a:rPr lang="en-US" smtClean="0"/>
              <a:t>‹#›</a:t>
            </a:fld>
            <a:endParaRPr lang="en-US"/>
          </a:p>
        </p:txBody>
      </p:sp>
    </p:spTree>
    <p:extLst>
      <p:ext uri="{BB962C8B-B14F-4D97-AF65-F5344CB8AC3E}">
        <p14:creationId xmlns:p14="http://schemas.microsoft.com/office/powerpoint/2010/main" val="184695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ABB77-A0C3-4B0D-A2F3-5AB3AEEA1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E1F9DF-0307-415E-9C5A-0F5C4A625A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8888C7-05AC-4FD6-9E36-486205F9E1E4}"/>
              </a:ext>
            </a:extLst>
          </p:cNvPr>
          <p:cNvSpPr>
            <a:spLocks noGrp="1"/>
          </p:cNvSpPr>
          <p:nvPr>
            <p:ph type="dt" sz="half" idx="10"/>
          </p:nvPr>
        </p:nvSpPr>
        <p:spPr/>
        <p:txBody>
          <a:bodyPr/>
          <a:lstStyle/>
          <a:p>
            <a:fld id="{DCBE41B3-0D43-4CB1-9CF4-2C9194C6F156}" type="datetimeFigureOut">
              <a:rPr lang="en-US" smtClean="0"/>
              <a:t>10/12/2021</a:t>
            </a:fld>
            <a:endParaRPr lang="en-US"/>
          </a:p>
        </p:txBody>
      </p:sp>
      <p:sp>
        <p:nvSpPr>
          <p:cNvPr id="5" name="Footer Placeholder 4">
            <a:extLst>
              <a:ext uri="{FF2B5EF4-FFF2-40B4-BE49-F238E27FC236}">
                <a16:creationId xmlns:a16="http://schemas.microsoft.com/office/drawing/2014/main" id="{1957FA3D-BE9D-47E9-AC74-EB4051BFC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6A945-DE20-483F-BA17-69CA56D579EB}"/>
              </a:ext>
            </a:extLst>
          </p:cNvPr>
          <p:cNvSpPr>
            <a:spLocks noGrp="1"/>
          </p:cNvSpPr>
          <p:nvPr>
            <p:ph type="sldNum" sz="quarter" idx="12"/>
          </p:nvPr>
        </p:nvSpPr>
        <p:spPr/>
        <p:txBody>
          <a:bodyPr/>
          <a:lstStyle/>
          <a:p>
            <a:fld id="{CFC9E076-713A-4CBC-86AD-5EDD67A69EBE}" type="slidenum">
              <a:rPr lang="en-US" smtClean="0"/>
              <a:t>‹#›</a:t>
            </a:fld>
            <a:endParaRPr lang="en-US"/>
          </a:p>
        </p:txBody>
      </p:sp>
    </p:spTree>
    <p:extLst>
      <p:ext uri="{BB962C8B-B14F-4D97-AF65-F5344CB8AC3E}">
        <p14:creationId xmlns:p14="http://schemas.microsoft.com/office/powerpoint/2010/main" val="1270197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F470-79A9-4E45-A485-30AF67FD72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28682-FB00-4944-A721-FCBA244A6B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248583-B7EB-42A8-9D06-3A6F1C3D34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5DB4B0-8619-4D73-9F3B-84AB376C4112}"/>
              </a:ext>
            </a:extLst>
          </p:cNvPr>
          <p:cNvSpPr>
            <a:spLocks noGrp="1"/>
          </p:cNvSpPr>
          <p:nvPr>
            <p:ph type="dt" sz="half" idx="10"/>
          </p:nvPr>
        </p:nvSpPr>
        <p:spPr/>
        <p:txBody>
          <a:bodyPr/>
          <a:lstStyle/>
          <a:p>
            <a:fld id="{DCBE41B3-0D43-4CB1-9CF4-2C9194C6F156}" type="datetimeFigureOut">
              <a:rPr lang="en-US" smtClean="0"/>
              <a:t>10/12/2021</a:t>
            </a:fld>
            <a:endParaRPr lang="en-US"/>
          </a:p>
        </p:txBody>
      </p:sp>
      <p:sp>
        <p:nvSpPr>
          <p:cNvPr id="6" name="Footer Placeholder 5">
            <a:extLst>
              <a:ext uri="{FF2B5EF4-FFF2-40B4-BE49-F238E27FC236}">
                <a16:creationId xmlns:a16="http://schemas.microsoft.com/office/drawing/2014/main" id="{3249ED40-D1E4-42E8-8C8D-76B6C2D93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5D14D-1E74-43BF-98F9-D0AD5207AC90}"/>
              </a:ext>
            </a:extLst>
          </p:cNvPr>
          <p:cNvSpPr>
            <a:spLocks noGrp="1"/>
          </p:cNvSpPr>
          <p:nvPr>
            <p:ph type="sldNum" sz="quarter" idx="12"/>
          </p:nvPr>
        </p:nvSpPr>
        <p:spPr/>
        <p:txBody>
          <a:bodyPr/>
          <a:lstStyle/>
          <a:p>
            <a:fld id="{CFC9E076-713A-4CBC-86AD-5EDD67A69EBE}" type="slidenum">
              <a:rPr lang="en-US" smtClean="0"/>
              <a:t>‹#›</a:t>
            </a:fld>
            <a:endParaRPr lang="en-US"/>
          </a:p>
        </p:txBody>
      </p:sp>
    </p:spTree>
    <p:extLst>
      <p:ext uri="{BB962C8B-B14F-4D97-AF65-F5344CB8AC3E}">
        <p14:creationId xmlns:p14="http://schemas.microsoft.com/office/powerpoint/2010/main" val="72652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D1A5-1404-49E0-ABE6-D2F0873E38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EACFA6-6050-4056-A32E-DA0DF5448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A0A0DD-3B2D-44F0-A03C-428F4E1CA7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BE952A-B118-4EC3-84D9-9F670BE157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C61347-3D2B-4160-A3FD-DCBBE9A038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2A757F-1320-42F7-953C-50C3E13E44A9}"/>
              </a:ext>
            </a:extLst>
          </p:cNvPr>
          <p:cNvSpPr>
            <a:spLocks noGrp="1"/>
          </p:cNvSpPr>
          <p:nvPr>
            <p:ph type="dt" sz="half" idx="10"/>
          </p:nvPr>
        </p:nvSpPr>
        <p:spPr/>
        <p:txBody>
          <a:bodyPr/>
          <a:lstStyle/>
          <a:p>
            <a:fld id="{DCBE41B3-0D43-4CB1-9CF4-2C9194C6F156}" type="datetimeFigureOut">
              <a:rPr lang="en-US" smtClean="0"/>
              <a:t>10/12/2021</a:t>
            </a:fld>
            <a:endParaRPr lang="en-US"/>
          </a:p>
        </p:txBody>
      </p:sp>
      <p:sp>
        <p:nvSpPr>
          <p:cNvPr id="8" name="Footer Placeholder 7">
            <a:extLst>
              <a:ext uri="{FF2B5EF4-FFF2-40B4-BE49-F238E27FC236}">
                <a16:creationId xmlns:a16="http://schemas.microsoft.com/office/drawing/2014/main" id="{E3A4AE53-64AA-493F-8A4E-5590EF4C51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1A9550-F517-429B-B0BC-DE30E35BF73A}"/>
              </a:ext>
            </a:extLst>
          </p:cNvPr>
          <p:cNvSpPr>
            <a:spLocks noGrp="1"/>
          </p:cNvSpPr>
          <p:nvPr>
            <p:ph type="sldNum" sz="quarter" idx="12"/>
          </p:nvPr>
        </p:nvSpPr>
        <p:spPr/>
        <p:txBody>
          <a:bodyPr/>
          <a:lstStyle/>
          <a:p>
            <a:fld id="{CFC9E076-713A-4CBC-86AD-5EDD67A69EBE}" type="slidenum">
              <a:rPr lang="en-US" smtClean="0"/>
              <a:t>‹#›</a:t>
            </a:fld>
            <a:endParaRPr lang="en-US"/>
          </a:p>
        </p:txBody>
      </p:sp>
    </p:spTree>
    <p:extLst>
      <p:ext uri="{BB962C8B-B14F-4D97-AF65-F5344CB8AC3E}">
        <p14:creationId xmlns:p14="http://schemas.microsoft.com/office/powerpoint/2010/main" val="233873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6D82-AC7E-488D-9466-346D9BBAE7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5D4253-8524-4308-AAA5-0E5A23924E45}"/>
              </a:ext>
            </a:extLst>
          </p:cNvPr>
          <p:cNvSpPr>
            <a:spLocks noGrp="1"/>
          </p:cNvSpPr>
          <p:nvPr>
            <p:ph type="dt" sz="half" idx="10"/>
          </p:nvPr>
        </p:nvSpPr>
        <p:spPr/>
        <p:txBody>
          <a:bodyPr/>
          <a:lstStyle/>
          <a:p>
            <a:fld id="{DCBE41B3-0D43-4CB1-9CF4-2C9194C6F156}" type="datetimeFigureOut">
              <a:rPr lang="en-US" smtClean="0"/>
              <a:t>10/12/2021</a:t>
            </a:fld>
            <a:endParaRPr lang="en-US"/>
          </a:p>
        </p:txBody>
      </p:sp>
      <p:sp>
        <p:nvSpPr>
          <p:cNvPr id="4" name="Footer Placeholder 3">
            <a:extLst>
              <a:ext uri="{FF2B5EF4-FFF2-40B4-BE49-F238E27FC236}">
                <a16:creationId xmlns:a16="http://schemas.microsoft.com/office/drawing/2014/main" id="{40DD917C-894A-43E6-8BA5-050612BC2D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4F9E5F-D3F8-4A68-8C81-37374231BFC7}"/>
              </a:ext>
            </a:extLst>
          </p:cNvPr>
          <p:cNvSpPr>
            <a:spLocks noGrp="1"/>
          </p:cNvSpPr>
          <p:nvPr>
            <p:ph type="sldNum" sz="quarter" idx="12"/>
          </p:nvPr>
        </p:nvSpPr>
        <p:spPr/>
        <p:txBody>
          <a:bodyPr/>
          <a:lstStyle/>
          <a:p>
            <a:fld id="{CFC9E076-713A-4CBC-86AD-5EDD67A69EBE}" type="slidenum">
              <a:rPr lang="en-US" smtClean="0"/>
              <a:t>‹#›</a:t>
            </a:fld>
            <a:endParaRPr lang="en-US"/>
          </a:p>
        </p:txBody>
      </p:sp>
    </p:spTree>
    <p:extLst>
      <p:ext uri="{BB962C8B-B14F-4D97-AF65-F5344CB8AC3E}">
        <p14:creationId xmlns:p14="http://schemas.microsoft.com/office/powerpoint/2010/main" val="371900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C13C4A-C5D5-483C-BC0F-165131F5003C}"/>
              </a:ext>
            </a:extLst>
          </p:cNvPr>
          <p:cNvSpPr>
            <a:spLocks noGrp="1"/>
          </p:cNvSpPr>
          <p:nvPr>
            <p:ph type="dt" sz="half" idx="10"/>
          </p:nvPr>
        </p:nvSpPr>
        <p:spPr/>
        <p:txBody>
          <a:bodyPr/>
          <a:lstStyle/>
          <a:p>
            <a:fld id="{DCBE41B3-0D43-4CB1-9CF4-2C9194C6F156}" type="datetimeFigureOut">
              <a:rPr lang="en-US" smtClean="0"/>
              <a:t>10/12/2021</a:t>
            </a:fld>
            <a:endParaRPr lang="en-US"/>
          </a:p>
        </p:txBody>
      </p:sp>
      <p:sp>
        <p:nvSpPr>
          <p:cNvPr id="3" name="Footer Placeholder 2">
            <a:extLst>
              <a:ext uri="{FF2B5EF4-FFF2-40B4-BE49-F238E27FC236}">
                <a16:creationId xmlns:a16="http://schemas.microsoft.com/office/drawing/2014/main" id="{BF372596-232E-4B0E-8043-5924E60F63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8087C4-0411-4599-8A56-487B9A8E8CAA}"/>
              </a:ext>
            </a:extLst>
          </p:cNvPr>
          <p:cNvSpPr>
            <a:spLocks noGrp="1"/>
          </p:cNvSpPr>
          <p:nvPr>
            <p:ph type="sldNum" sz="quarter" idx="12"/>
          </p:nvPr>
        </p:nvSpPr>
        <p:spPr/>
        <p:txBody>
          <a:bodyPr/>
          <a:lstStyle/>
          <a:p>
            <a:fld id="{CFC9E076-713A-4CBC-86AD-5EDD67A69EBE}" type="slidenum">
              <a:rPr lang="en-US" smtClean="0"/>
              <a:t>‹#›</a:t>
            </a:fld>
            <a:endParaRPr lang="en-US"/>
          </a:p>
        </p:txBody>
      </p:sp>
    </p:spTree>
    <p:extLst>
      <p:ext uri="{BB962C8B-B14F-4D97-AF65-F5344CB8AC3E}">
        <p14:creationId xmlns:p14="http://schemas.microsoft.com/office/powerpoint/2010/main" val="610921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B58C-ACE8-44EF-9733-47B573C43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282B89-9DDF-4BCB-8F76-EF7D2CC217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265A70-8BDE-4203-AD55-72F152AF3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53D22-96B6-4090-AE75-57B8C22AEF30}"/>
              </a:ext>
            </a:extLst>
          </p:cNvPr>
          <p:cNvSpPr>
            <a:spLocks noGrp="1"/>
          </p:cNvSpPr>
          <p:nvPr>
            <p:ph type="dt" sz="half" idx="10"/>
          </p:nvPr>
        </p:nvSpPr>
        <p:spPr/>
        <p:txBody>
          <a:bodyPr/>
          <a:lstStyle/>
          <a:p>
            <a:fld id="{DCBE41B3-0D43-4CB1-9CF4-2C9194C6F156}" type="datetimeFigureOut">
              <a:rPr lang="en-US" smtClean="0"/>
              <a:t>10/12/2021</a:t>
            </a:fld>
            <a:endParaRPr lang="en-US"/>
          </a:p>
        </p:txBody>
      </p:sp>
      <p:sp>
        <p:nvSpPr>
          <p:cNvPr id="6" name="Footer Placeholder 5">
            <a:extLst>
              <a:ext uri="{FF2B5EF4-FFF2-40B4-BE49-F238E27FC236}">
                <a16:creationId xmlns:a16="http://schemas.microsoft.com/office/drawing/2014/main" id="{C0521BFF-E506-4EF1-B4C3-AC5D43A4D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CD325-B6B2-4587-AA05-A122F72D2A62}"/>
              </a:ext>
            </a:extLst>
          </p:cNvPr>
          <p:cNvSpPr>
            <a:spLocks noGrp="1"/>
          </p:cNvSpPr>
          <p:nvPr>
            <p:ph type="sldNum" sz="quarter" idx="12"/>
          </p:nvPr>
        </p:nvSpPr>
        <p:spPr/>
        <p:txBody>
          <a:bodyPr/>
          <a:lstStyle/>
          <a:p>
            <a:fld id="{CFC9E076-713A-4CBC-86AD-5EDD67A69EBE}" type="slidenum">
              <a:rPr lang="en-US" smtClean="0"/>
              <a:t>‹#›</a:t>
            </a:fld>
            <a:endParaRPr lang="en-US"/>
          </a:p>
        </p:txBody>
      </p:sp>
    </p:spTree>
    <p:extLst>
      <p:ext uri="{BB962C8B-B14F-4D97-AF65-F5344CB8AC3E}">
        <p14:creationId xmlns:p14="http://schemas.microsoft.com/office/powerpoint/2010/main" val="53444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5870-160B-4FD2-8FE5-68D070FB8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167DED-C629-4427-87B6-25046F4131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D35955-BAF1-4D9B-A4B9-CACB47030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5D250-9425-450B-A484-E31067E31653}"/>
              </a:ext>
            </a:extLst>
          </p:cNvPr>
          <p:cNvSpPr>
            <a:spLocks noGrp="1"/>
          </p:cNvSpPr>
          <p:nvPr>
            <p:ph type="dt" sz="half" idx="10"/>
          </p:nvPr>
        </p:nvSpPr>
        <p:spPr/>
        <p:txBody>
          <a:bodyPr/>
          <a:lstStyle/>
          <a:p>
            <a:fld id="{DCBE41B3-0D43-4CB1-9CF4-2C9194C6F156}" type="datetimeFigureOut">
              <a:rPr lang="en-US" smtClean="0"/>
              <a:t>10/12/2021</a:t>
            </a:fld>
            <a:endParaRPr lang="en-US"/>
          </a:p>
        </p:txBody>
      </p:sp>
      <p:sp>
        <p:nvSpPr>
          <p:cNvPr id="6" name="Footer Placeholder 5">
            <a:extLst>
              <a:ext uri="{FF2B5EF4-FFF2-40B4-BE49-F238E27FC236}">
                <a16:creationId xmlns:a16="http://schemas.microsoft.com/office/drawing/2014/main" id="{23EFA60C-AD09-44F3-955C-EA4BAEEF3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8CB47B-80AD-4FC8-8C8B-300EEAFF87EE}"/>
              </a:ext>
            </a:extLst>
          </p:cNvPr>
          <p:cNvSpPr>
            <a:spLocks noGrp="1"/>
          </p:cNvSpPr>
          <p:nvPr>
            <p:ph type="sldNum" sz="quarter" idx="12"/>
          </p:nvPr>
        </p:nvSpPr>
        <p:spPr/>
        <p:txBody>
          <a:bodyPr/>
          <a:lstStyle/>
          <a:p>
            <a:fld id="{CFC9E076-713A-4CBC-86AD-5EDD67A69EBE}" type="slidenum">
              <a:rPr lang="en-US" smtClean="0"/>
              <a:t>‹#›</a:t>
            </a:fld>
            <a:endParaRPr lang="en-US"/>
          </a:p>
        </p:txBody>
      </p:sp>
    </p:spTree>
    <p:extLst>
      <p:ext uri="{BB962C8B-B14F-4D97-AF65-F5344CB8AC3E}">
        <p14:creationId xmlns:p14="http://schemas.microsoft.com/office/powerpoint/2010/main" val="145481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7C0562-EAD6-444C-AE31-3B9192744C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35FDB0-E7A7-4CC2-83F4-D17250B87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2964D-676C-4C5C-B190-153A9FC14B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E41B3-0D43-4CB1-9CF4-2C9194C6F156}" type="datetimeFigureOut">
              <a:rPr lang="en-US" smtClean="0"/>
              <a:t>10/12/2021</a:t>
            </a:fld>
            <a:endParaRPr lang="en-US"/>
          </a:p>
        </p:txBody>
      </p:sp>
      <p:sp>
        <p:nvSpPr>
          <p:cNvPr id="5" name="Footer Placeholder 4">
            <a:extLst>
              <a:ext uri="{FF2B5EF4-FFF2-40B4-BE49-F238E27FC236}">
                <a16:creationId xmlns:a16="http://schemas.microsoft.com/office/drawing/2014/main" id="{782477EC-DC4C-442E-AD1F-85DF4AFAB5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9199C2-C58A-493F-84CA-E2CCD28594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9E076-713A-4CBC-86AD-5EDD67A69EBE}" type="slidenum">
              <a:rPr lang="en-US" smtClean="0"/>
              <a:t>‹#›</a:t>
            </a:fld>
            <a:endParaRPr lang="en-US"/>
          </a:p>
        </p:txBody>
      </p:sp>
    </p:spTree>
    <p:extLst>
      <p:ext uri="{BB962C8B-B14F-4D97-AF65-F5344CB8AC3E}">
        <p14:creationId xmlns:p14="http://schemas.microsoft.com/office/powerpoint/2010/main" val="2654833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1FE9-2EE4-47D2-9293-E45200127CF0}"/>
              </a:ext>
            </a:extLst>
          </p:cNvPr>
          <p:cNvSpPr>
            <a:spLocks noGrp="1"/>
          </p:cNvSpPr>
          <p:nvPr>
            <p:ph type="ctrTitle"/>
          </p:nvPr>
        </p:nvSpPr>
        <p:spPr/>
        <p:txBody>
          <a:bodyPr/>
          <a:lstStyle/>
          <a:p>
            <a:r>
              <a:rPr lang="en-US" dirty="0"/>
              <a:t>Week 2</a:t>
            </a:r>
          </a:p>
        </p:txBody>
      </p:sp>
      <p:sp>
        <p:nvSpPr>
          <p:cNvPr id="3" name="Subtitle 2">
            <a:extLst>
              <a:ext uri="{FF2B5EF4-FFF2-40B4-BE49-F238E27FC236}">
                <a16:creationId xmlns:a16="http://schemas.microsoft.com/office/drawing/2014/main" id="{E2C70B72-97F9-4548-B630-1A533A2F0DD2}"/>
              </a:ext>
            </a:extLst>
          </p:cNvPr>
          <p:cNvSpPr>
            <a:spLocks noGrp="1"/>
          </p:cNvSpPr>
          <p:nvPr>
            <p:ph type="subTitle" idx="1"/>
          </p:nvPr>
        </p:nvSpPr>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Relationships in the data: Correlations and scatterplots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6215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B058-62F2-4882-95DD-AFBBEE4DD1BD}"/>
              </a:ext>
            </a:extLst>
          </p:cNvPr>
          <p:cNvSpPr>
            <a:spLocks noGrp="1"/>
          </p:cNvSpPr>
          <p:nvPr>
            <p:ph type="title"/>
          </p:nvPr>
        </p:nvSpPr>
        <p:spPr/>
        <p:txBody>
          <a:bodyPr/>
          <a:lstStyle/>
          <a:p>
            <a:r>
              <a:rPr lang="en-US" dirty="0"/>
              <a:t>Positive and moderate correlation</a:t>
            </a:r>
          </a:p>
        </p:txBody>
      </p:sp>
      <p:pic>
        <p:nvPicPr>
          <p:cNvPr id="2050" name="Picture 2">
            <a:extLst>
              <a:ext uri="{FF2B5EF4-FFF2-40B4-BE49-F238E27FC236}">
                <a16:creationId xmlns:a16="http://schemas.microsoft.com/office/drawing/2014/main" id="{FD463AD9-5B32-453A-B810-C698DC75DB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2496" y="1825625"/>
            <a:ext cx="6527007"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C6F5AA-5B74-42C5-8792-0FF4161F0F0F}"/>
              </a:ext>
            </a:extLst>
          </p:cNvPr>
          <p:cNvSpPr txBox="1"/>
          <p:nvPr/>
        </p:nvSpPr>
        <p:spPr>
          <a:xfrm>
            <a:off x="130547" y="2109697"/>
            <a:ext cx="2511986" cy="2308324"/>
          </a:xfrm>
          <a:prstGeom prst="rect">
            <a:avLst/>
          </a:prstGeom>
          <a:noFill/>
        </p:spPr>
        <p:txBody>
          <a:bodyPr wrap="square" rtlCol="0">
            <a:spAutoFit/>
          </a:bodyPr>
          <a:lstStyle/>
          <a:p>
            <a:r>
              <a:rPr lang="en-US" dirty="0"/>
              <a:t>1. The Pearson correlation is 0.29 but susceptible to outliers. The Kendall (0.47) and Spearman (0.63) correlations are better for outliers so consider it “moderate”. </a:t>
            </a:r>
          </a:p>
        </p:txBody>
      </p:sp>
      <p:sp>
        <p:nvSpPr>
          <p:cNvPr id="4" name="TextBox 3">
            <a:extLst>
              <a:ext uri="{FF2B5EF4-FFF2-40B4-BE49-F238E27FC236}">
                <a16:creationId xmlns:a16="http://schemas.microsoft.com/office/drawing/2014/main" id="{6EF5693B-FDAE-41FA-9473-275E23DF7F8A}"/>
              </a:ext>
            </a:extLst>
          </p:cNvPr>
          <p:cNvSpPr txBox="1"/>
          <p:nvPr/>
        </p:nvSpPr>
        <p:spPr>
          <a:xfrm>
            <a:off x="9359503" y="2109697"/>
            <a:ext cx="2519384" cy="3970318"/>
          </a:xfrm>
          <a:prstGeom prst="rect">
            <a:avLst/>
          </a:prstGeom>
          <a:noFill/>
        </p:spPr>
        <p:txBody>
          <a:bodyPr wrap="square" rtlCol="0">
            <a:spAutoFit/>
          </a:bodyPr>
          <a:lstStyle/>
          <a:p>
            <a:r>
              <a:rPr lang="en-US" dirty="0"/>
              <a:t>2. The R2 you can calculate from the Pearson correlation is helpful in stating that the correlation is significant and the % of inpatients with covid explains 8% of the variance in covid deaths. It is an important predictor of deaths but there still are other important factors that remain.</a:t>
            </a:r>
          </a:p>
        </p:txBody>
      </p:sp>
      <p:sp>
        <p:nvSpPr>
          <p:cNvPr id="6" name="Oval 5">
            <a:extLst>
              <a:ext uri="{FF2B5EF4-FFF2-40B4-BE49-F238E27FC236}">
                <a16:creationId xmlns:a16="http://schemas.microsoft.com/office/drawing/2014/main" id="{6F2D4828-FDE9-4927-AB56-FA8DE6648317}"/>
              </a:ext>
            </a:extLst>
          </p:cNvPr>
          <p:cNvSpPr/>
          <p:nvPr/>
        </p:nvSpPr>
        <p:spPr>
          <a:xfrm>
            <a:off x="3699164" y="2186247"/>
            <a:ext cx="1080654" cy="432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071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6665B91-588B-4D8D-B045-4814284FE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24" y="0"/>
            <a:ext cx="106219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06275C-C251-4997-B9BF-647A818108B6}"/>
              </a:ext>
            </a:extLst>
          </p:cNvPr>
          <p:cNvSpPr txBox="1"/>
          <p:nvPr/>
        </p:nvSpPr>
        <p:spPr>
          <a:xfrm>
            <a:off x="1570973" y="704846"/>
            <a:ext cx="4524232" cy="1200329"/>
          </a:xfrm>
          <a:prstGeom prst="rect">
            <a:avLst/>
          </a:prstGeom>
          <a:noFill/>
        </p:spPr>
        <p:txBody>
          <a:bodyPr wrap="square" rtlCol="0">
            <a:spAutoFit/>
          </a:bodyPr>
          <a:lstStyle/>
          <a:p>
            <a:r>
              <a:rPr lang="en-US" dirty="0"/>
              <a:t>1. The number of deaths is most strongly associated with % of inpatients with covid in Eastern states. The North had the worst mortality as it spread there first. </a:t>
            </a:r>
          </a:p>
        </p:txBody>
      </p:sp>
      <p:sp>
        <p:nvSpPr>
          <p:cNvPr id="3" name="TextBox 2">
            <a:extLst>
              <a:ext uri="{FF2B5EF4-FFF2-40B4-BE49-F238E27FC236}">
                <a16:creationId xmlns:a16="http://schemas.microsoft.com/office/drawing/2014/main" id="{A7C69C56-3F7A-40B2-87FE-0E6F983B4A73}"/>
              </a:ext>
            </a:extLst>
          </p:cNvPr>
          <p:cNvSpPr txBox="1"/>
          <p:nvPr/>
        </p:nvSpPr>
        <p:spPr>
          <a:xfrm>
            <a:off x="7018053" y="704846"/>
            <a:ext cx="3862316" cy="1477328"/>
          </a:xfrm>
          <a:prstGeom prst="rect">
            <a:avLst/>
          </a:prstGeom>
          <a:noFill/>
        </p:spPr>
        <p:txBody>
          <a:bodyPr wrap="square" rtlCol="0">
            <a:spAutoFit/>
          </a:bodyPr>
          <a:lstStyle/>
          <a:p>
            <a:r>
              <a:rPr lang="en-US" dirty="0"/>
              <a:t>2. The lower rates in the West may have been partially due to a better understanding in how to treat covid by time it reached the West in high numbers.</a:t>
            </a:r>
          </a:p>
        </p:txBody>
      </p:sp>
      <p:sp>
        <p:nvSpPr>
          <p:cNvPr id="4" name="TextBox 3">
            <a:extLst>
              <a:ext uri="{FF2B5EF4-FFF2-40B4-BE49-F238E27FC236}">
                <a16:creationId xmlns:a16="http://schemas.microsoft.com/office/drawing/2014/main" id="{EA64D9CF-7E94-4729-B2C0-40FFA4B1E4F4}"/>
              </a:ext>
            </a:extLst>
          </p:cNvPr>
          <p:cNvSpPr txBox="1"/>
          <p:nvPr/>
        </p:nvSpPr>
        <p:spPr>
          <a:xfrm>
            <a:off x="8828116" y="3005911"/>
            <a:ext cx="839337" cy="369332"/>
          </a:xfrm>
          <a:prstGeom prst="rect">
            <a:avLst/>
          </a:prstGeom>
          <a:noFill/>
        </p:spPr>
        <p:txBody>
          <a:bodyPr wrap="square" rtlCol="0">
            <a:spAutoFit/>
          </a:bodyPr>
          <a:lstStyle/>
          <a:p>
            <a:r>
              <a:rPr lang="en-US" dirty="0"/>
              <a:t>North</a:t>
            </a:r>
          </a:p>
        </p:txBody>
      </p:sp>
      <p:cxnSp>
        <p:nvCxnSpPr>
          <p:cNvPr id="6" name="Straight Arrow Connector 5">
            <a:extLst>
              <a:ext uri="{FF2B5EF4-FFF2-40B4-BE49-F238E27FC236}">
                <a16:creationId xmlns:a16="http://schemas.microsoft.com/office/drawing/2014/main" id="{01806665-411A-415B-B2C6-5C50E8E11376}"/>
              </a:ext>
            </a:extLst>
          </p:cNvPr>
          <p:cNvCxnSpPr>
            <a:cxnSpLocks/>
            <a:stCxn id="4" idx="2"/>
          </p:cNvCxnSpPr>
          <p:nvPr/>
        </p:nvCxnSpPr>
        <p:spPr>
          <a:xfrm flipH="1">
            <a:off x="8828117" y="3375243"/>
            <a:ext cx="419668" cy="830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FB386DA-910C-4841-A54B-8BB5D89796F5}"/>
              </a:ext>
            </a:extLst>
          </p:cNvPr>
          <p:cNvSpPr txBox="1"/>
          <p:nvPr/>
        </p:nvSpPr>
        <p:spPr>
          <a:xfrm>
            <a:off x="9979785" y="5805639"/>
            <a:ext cx="839337" cy="369332"/>
          </a:xfrm>
          <a:prstGeom prst="rect">
            <a:avLst/>
          </a:prstGeom>
          <a:solidFill>
            <a:srgbClr val="FFFF00"/>
          </a:solidFill>
        </p:spPr>
        <p:txBody>
          <a:bodyPr wrap="square" rtlCol="0">
            <a:spAutoFit/>
          </a:bodyPr>
          <a:lstStyle/>
          <a:p>
            <a:r>
              <a:rPr lang="en-US" dirty="0"/>
              <a:t>West</a:t>
            </a:r>
          </a:p>
        </p:txBody>
      </p:sp>
      <p:cxnSp>
        <p:nvCxnSpPr>
          <p:cNvPr id="10" name="Straight Arrow Connector 9">
            <a:extLst>
              <a:ext uri="{FF2B5EF4-FFF2-40B4-BE49-F238E27FC236}">
                <a16:creationId xmlns:a16="http://schemas.microsoft.com/office/drawing/2014/main" id="{3276B6AE-CC99-470D-BF6C-D251DDA7DDB8}"/>
              </a:ext>
            </a:extLst>
          </p:cNvPr>
          <p:cNvCxnSpPr>
            <a:cxnSpLocks/>
          </p:cNvCxnSpPr>
          <p:nvPr/>
        </p:nvCxnSpPr>
        <p:spPr>
          <a:xfrm flipH="1" flipV="1">
            <a:off x="9182586" y="5899917"/>
            <a:ext cx="692271" cy="18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5052DA1-0EB3-4208-A693-4ECD47FAA895}"/>
              </a:ext>
            </a:extLst>
          </p:cNvPr>
          <p:cNvSpPr txBox="1"/>
          <p:nvPr/>
        </p:nvSpPr>
        <p:spPr>
          <a:xfrm>
            <a:off x="1570973" y="3190577"/>
            <a:ext cx="3807361" cy="2031325"/>
          </a:xfrm>
          <a:prstGeom prst="rect">
            <a:avLst/>
          </a:prstGeom>
          <a:noFill/>
        </p:spPr>
        <p:txBody>
          <a:bodyPr wrap="square" rtlCol="0">
            <a:spAutoFit/>
          </a:bodyPr>
          <a:lstStyle/>
          <a:p>
            <a:r>
              <a:rPr lang="en-US" i="1" dirty="0"/>
              <a:t>These Loess trend lines are descriptive only. They are similar to the scatterplots above but have multiple lines for each level in the “Region” factor. There are no datapoints nor correlation tests. Values at the top are percentiles of the X-axis variable.</a:t>
            </a:r>
          </a:p>
        </p:txBody>
      </p:sp>
      <p:sp>
        <p:nvSpPr>
          <p:cNvPr id="16" name="TextBox 15">
            <a:extLst>
              <a:ext uri="{FF2B5EF4-FFF2-40B4-BE49-F238E27FC236}">
                <a16:creationId xmlns:a16="http://schemas.microsoft.com/office/drawing/2014/main" id="{D9F02660-9DAA-4468-9592-35A763B21A36}"/>
              </a:ext>
            </a:extLst>
          </p:cNvPr>
          <p:cNvSpPr txBox="1"/>
          <p:nvPr/>
        </p:nvSpPr>
        <p:spPr>
          <a:xfrm>
            <a:off x="5233596" y="2702216"/>
            <a:ext cx="2607658" cy="1200329"/>
          </a:xfrm>
          <a:prstGeom prst="rect">
            <a:avLst/>
          </a:prstGeom>
          <a:solidFill>
            <a:srgbClr val="FFFF00"/>
          </a:solidFill>
        </p:spPr>
        <p:txBody>
          <a:bodyPr wrap="square" rtlCol="0">
            <a:spAutoFit/>
          </a:bodyPr>
          <a:lstStyle/>
          <a:p>
            <a:r>
              <a:rPr lang="en-US" dirty="0"/>
              <a:t>Region</a:t>
            </a:r>
          </a:p>
          <a:p>
            <a:r>
              <a:rPr lang="en-US" dirty="0"/>
              <a:t>Note: The more levels we use, the more data is required.</a:t>
            </a:r>
          </a:p>
        </p:txBody>
      </p:sp>
    </p:spTree>
    <p:extLst>
      <p:ext uri="{BB962C8B-B14F-4D97-AF65-F5344CB8AC3E}">
        <p14:creationId xmlns:p14="http://schemas.microsoft.com/office/powerpoint/2010/main" val="2687392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418303-50F4-4492-8461-68DFEBE9C5A8}"/>
              </a:ext>
            </a:extLst>
          </p:cNvPr>
          <p:cNvPicPr>
            <a:picLocks noChangeAspect="1"/>
          </p:cNvPicPr>
          <p:nvPr/>
        </p:nvPicPr>
        <p:blipFill>
          <a:blip r:embed="rId2"/>
          <a:stretch>
            <a:fillRect/>
          </a:stretch>
        </p:blipFill>
        <p:spPr>
          <a:xfrm>
            <a:off x="0" y="2946315"/>
            <a:ext cx="12192000" cy="2008070"/>
          </a:xfrm>
          <a:prstGeom prst="rect">
            <a:avLst/>
          </a:prstGeom>
        </p:spPr>
      </p:pic>
      <p:sp>
        <p:nvSpPr>
          <p:cNvPr id="8" name="Oval 7">
            <a:extLst>
              <a:ext uri="{FF2B5EF4-FFF2-40B4-BE49-F238E27FC236}">
                <a16:creationId xmlns:a16="http://schemas.microsoft.com/office/drawing/2014/main" id="{A081CB6D-1272-432B-BB82-C5D6CA156324}"/>
              </a:ext>
            </a:extLst>
          </p:cNvPr>
          <p:cNvSpPr/>
          <p:nvPr/>
        </p:nvSpPr>
        <p:spPr>
          <a:xfrm>
            <a:off x="9005454" y="4283826"/>
            <a:ext cx="504306" cy="437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CF65D47-197D-4FB8-8F79-FD4D4226B46D}"/>
              </a:ext>
            </a:extLst>
          </p:cNvPr>
          <p:cNvSpPr/>
          <p:nvPr/>
        </p:nvSpPr>
        <p:spPr>
          <a:xfrm>
            <a:off x="11252662" y="4028000"/>
            <a:ext cx="504306" cy="437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B8946721-4C04-4C2B-BF1E-8E1D6F3F788B}"/>
              </a:ext>
            </a:extLst>
          </p:cNvPr>
          <p:cNvSpPr txBox="1">
            <a:spLocks/>
          </p:cNvSpPr>
          <p:nvPr/>
        </p:nvSpPr>
        <p:spPr>
          <a:xfrm>
            <a:off x="838200" y="35560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Correlation matrix</a:t>
            </a:r>
          </a:p>
        </p:txBody>
      </p:sp>
      <p:sp>
        <p:nvSpPr>
          <p:cNvPr id="11" name="Oval 10">
            <a:extLst>
              <a:ext uri="{FF2B5EF4-FFF2-40B4-BE49-F238E27FC236}">
                <a16:creationId xmlns:a16="http://schemas.microsoft.com/office/drawing/2014/main" id="{1FF869E3-E955-4863-BE2A-4B0A15A089E9}"/>
              </a:ext>
            </a:extLst>
          </p:cNvPr>
          <p:cNvSpPr/>
          <p:nvPr/>
        </p:nvSpPr>
        <p:spPr>
          <a:xfrm>
            <a:off x="2934394" y="4304189"/>
            <a:ext cx="504306" cy="3232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FF6A81F-77F5-4D1C-89E7-471483B7F97A}"/>
              </a:ext>
            </a:extLst>
          </p:cNvPr>
          <p:cNvSpPr txBox="1"/>
          <p:nvPr/>
        </p:nvSpPr>
        <p:spPr>
          <a:xfrm>
            <a:off x="3186547" y="5020887"/>
            <a:ext cx="2392132" cy="923330"/>
          </a:xfrm>
          <a:prstGeom prst="rect">
            <a:avLst/>
          </a:prstGeom>
          <a:noFill/>
        </p:spPr>
        <p:txBody>
          <a:bodyPr wrap="square" rtlCol="0">
            <a:spAutoFit/>
          </a:bodyPr>
          <a:lstStyle/>
          <a:p>
            <a:r>
              <a:rPr lang="en-US" dirty="0"/>
              <a:t>Strongest correlation with covid deaths of retained variables.</a:t>
            </a:r>
          </a:p>
        </p:txBody>
      </p:sp>
      <p:cxnSp>
        <p:nvCxnSpPr>
          <p:cNvPr id="14" name="Straight Arrow Connector 13">
            <a:extLst>
              <a:ext uri="{FF2B5EF4-FFF2-40B4-BE49-F238E27FC236}">
                <a16:creationId xmlns:a16="http://schemas.microsoft.com/office/drawing/2014/main" id="{8473D29F-1A65-40F8-BD20-6D0B371FAF92}"/>
              </a:ext>
            </a:extLst>
          </p:cNvPr>
          <p:cNvCxnSpPr>
            <a:cxnSpLocks/>
          </p:cNvCxnSpPr>
          <p:nvPr/>
        </p:nvCxnSpPr>
        <p:spPr>
          <a:xfrm flipH="1" flipV="1">
            <a:off x="3514987" y="4502727"/>
            <a:ext cx="815945" cy="51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6E5FC9F-2C04-45C7-98B3-65FB0D673F61}"/>
              </a:ext>
            </a:extLst>
          </p:cNvPr>
          <p:cNvSpPr txBox="1"/>
          <p:nvPr/>
        </p:nvSpPr>
        <p:spPr>
          <a:xfrm>
            <a:off x="8842125" y="5283551"/>
            <a:ext cx="3170910" cy="1477328"/>
          </a:xfrm>
          <a:prstGeom prst="rect">
            <a:avLst/>
          </a:prstGeom>
          <a:noFill/>
        </p:spPr>
        <p:txBody>
          <a:bodyPr wrap="square" rtlCol="0">
            <a:spAutoFit/>
          </a:bodyPr>
          <a:lstStyle/>
          <a:p>
            <a:r>
              <a:rPr lang="en-US" dirty="0"/>
              <a:t>Consider removing redundant variables that have correlations with each other above 0.80 or making composite variables. We’ll use PIWC instead of IBCU.</a:t>
            </a:r>
          </a:p>
        </p:txBody>
      </p:sp>
      <p:cxnSp>
        <p:nvCxnSpPr>
          <p:cNvPr id="4" name="Straight Arrow Connector 3">
            <a:extLst>
              <a:ext uri="{FF2B5EF4-FFF2-40B4-BE49-F238E27FC236}">
                <a16:creationId xmlns:a16="http://schemas.microsoft.com/office/drawing/2014/main" id="{7FD18362-6B0A-40A4-ADC8-E4436E10A4B1}"/>
              </a:ext>
            </a:extLst>
          </p:cNvPr>
          <p:cNvCxnSpPr/>
          <p:nvPr/>
        </p:nvCxnSpPr>
        <p:spPr>
          <a:xfrm flipV="1">
            <a:off x="10570128" y="4304189"/>
            <a:ext cx="682534" cy="804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AE7D6CA-BCB7-4974-B583-76E4A2F10BB4}"/>
              </a:ext>
            </a:extLst>
          </p:cNvPr>
          <p:cNvCxnSpPr/>
          <p:nvPr/>
        </p:nvCxnSpPr>
        <p:spPr>
          <a:xfrm flipH="1" flipV="1">
            <a:off x="9627130" y="4502727"/>
            <a:ext cx="412814" cy="648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AB77561-7979-4641-B651-B409AB76E719}"/>
              </a:ext>
            </a:extLst>
          </p:cNvPr>
          <p:cNvSpPr txBox="1"/>
          <p:nvPr/>
        </p:nvSpPr>
        <p:spPr>
          <a:xfrm>
            <a:off x="2157433" y="1983443"/>
            <a:ext cx="7877134" cy="646331"/>
          </a:xfrm>
          <a:prstGeom prst="rect">
            <a:avLst/>
          </a:prstGeom>
          <a:noFill/>
        </p:spPr>
        <p:txBody>
          <a:bodyPr wrap="square" rtlCol="0">
            <a:spAutoFit/>
          </a:bodyPr>
          <a:lstStyle/>
          <a:p>
            <a:r>
              <a:rPr lang="en-US" dirty="0"/>
              <a:t>A correlation can help identify which variables are closely related to the outcome and what variables may be redundant in your project.</a:t>
            </a:r>
          </a:p>
        </p:txBody>
      </p:sp>
      <p:cxnSp>
        <p:nvCxnSpPr>
          <p:cNvPr id="16" name="Straight Arrow Connector 15">
            <a:extLst>
              <a:ext uri="{FF2B5EF4-FFF2-40B4-BE49-F238E27FC236}">
                <a16:creationId xmlns:a16="http://schemas.microsoft.com/office/drawing/2014/main" id="{262912D4-100C-4160-96EE-225A7FF9BC34}"/>
              </a:ext>
            </a:extLst>
          </p:cNvPr>
          <p:cNvCxnSpPr>
            <a:cxnSpLocks/>
          </p:cNvCxnSpPr>
          <p:nvPr/>
        </p:nvCxnSpPr>
        <p:spPr>
          <a:xfrm>
            <a:off x="3053593" y="2352775"/>
            <a:ext cx="0" cy="46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FE3C5D3-3EAE-4091-A5BC-19D7B29078FE}"/>
              </a:ext>
            </a:extLst>
          </p:cNvPr>
          <p:cNvSpPr/>
          <p:nvPr/>
        </p:nvSpPr>
        <p:spPr>
          <a:xfrm>
            <a:off x="2439696" y="2879813"/>
            <a:ext cx="998995" cy="369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35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083C-4567-4127-9FC6-DD41467507DF}"/>
              </a:ext>
            </a:extLst>
          </p:cNvPr>
          <p:cNvSpPr>
            <a:spLocks noGrp="1"/>
          </p:cNvSpPr>
          <p:nvPr>
            <p:ph type="title"/>
          </p:nvPr>
        </p:nvSpPr>
        <p:spPr/>
        <p:txBody>
          <a:bodyPr/>
          <a:lstStyle/>
          <a:p>
            <a:r>
              <a:rPr lang="en-US" dirty="0"/>
              <a:t>Variable importance results from a regression</a:t>
            </a:r>
          </a:p>
        </p:txBody>
      </p:sp>
      <p:pic>
        <p:nvPicPr>
          <p:cNvPr id="5122" name="Picture 2">
            <a:extLst>
              <a:ext uri="{FF2B5EF4-FFF2-40B4-BE49-F238E27FC236}">
                <a16:creationId xmlns:a16="http://schemas.microsoft.com/office/drawing/2014/main" id="{CFE1561B-E638-402A-9921-19FF5ECD52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5066" y="1825625"/>
            <a:ext cx="7701868"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FEDAB9A-8DCD-491D-8C40-7E14329CC191}"/>
              </a:ext>
            </a:extLst>
          </p:cNvPr>
          <p:cNvSpPr txBox="1"/>
          <p:nvPr/>
        </p:nvSpPr>
        <p:spPr>
          <a:xfrm>
            <a:off x="6325986" y="3275966"/>
            <a:ext cx="1521229" cy="923330"/>
          </a:xfrm>
          <a:prstGeom prst="rect">
            <a:avLst/>
          </a:prstGeom>
          <a:noFill/>
        </p:spPr>
        <p:txBody>
          <a:bodyPr wrap="square" rtlCol="0">
            <a:spAutoFit/>
          </a:bodyPr>
          <a:lstStyle/>
          <a:p>
            <a:r>
              <a:rPr lang="en-US" u="sng" dirty="0"/>
              <a:t>Model results</a:t>
            </a:r>
          </a:p>
          <a:p>
            <a:r>
              <a:rPr lang="en-US" dirty="0"/>
              <a:t>R =  0.37</a:t>
            </a:r>
          </a:p>
          <a:p>
            <a:r>
              <a:rPr lang="en-US" dirty="0"/>
              <a:t>R^2= 0.14</a:t>
            </a:r>
          </a:p>
        </p:txBody>
      </p:sp>
      <p:sp>
        <p:nvSpPr>
          <p:cNvPr id="5" name="TextBox 4">
            <a:extLst>
              <a:ext uri="{FF2B5EF4-FFF2-40B4-BE49-F238E27FC236}">
                <a16:creationId xmlns:a16="http://schemas.microsoft.com/office/drawing/2014/main" id="{19D9C9A5-CC8A-4DAB-8938-4EECA97F0C32}"/>
              </a:ext>
            </a:extLst>
          </p:cNvPr>
          <p:cNvSpPr txBox="1"/>
          <p:nvPr/>
        </p:nvSpPr>
        <p:spPr>
          <a:xfrm>
            <a:off x="124690" y="2587733"/>
            <a:ext cx="2350061" cy="1200329"/>
          </a:xfrm>
          <a:prstGeom prst="rect">
            <a:avLst/>
          </a:prstGeom>
          <a:noFill/>
        </p:spPr>
        <p:txBody>
          <a:bodyPr wrap="square" rtlCol="0">
            <a:spAutoFit/>
          </a:bodyPr>
          <a:lstStyle/>
          <a:p>
            <a:r>
              <a:rPr lang="en-US" dirty="0"/>
              <a:t>The model R was bigger than the strongest variable in the correlation matrix. </a:t>
            </a:r>
          </a:p>
        </p:txBody>
      </p:sp>
      <p:sp>
        <p:nvSpPr>
          <p:cNvPr id="6" name="Oval 5">
            <a:extLst>
              <a:ext uri="{FF2B5EF4-FFF2-40B4-BE49-F238E27FC236}">
                <a16:creationId xmlns:a16="http://schemas.microsoft.com/office/drawing/2014/main" id="{9CF84C63-1C4F-4059-B51F-2ABCBF5FBE82}"/>
              </a:ext>
            </a:extLst>
          </p:cNvPr>
          <p:cNvSpPr/>
          <p:nvPr/>
        </p:nvSpPr>
        <p:spPr>
          <a:xfrm>
            <a:off x="8615493" y="5173056"/>
            <a:ext cx="312375" cy="2638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E401BE5-A895-4E6A-B56D-39BAC6CF81CE}"/>
              </a:ext>
            </a:extLst>
          </p:cNvPr>
          <p:cNvSpPr/>
          <p:nvPr/>
        </p:nvSpPr>
        <p:spPr>
          <a:xfrm>
            <a:off x="8303118" y="4457984"/>
            <a:ext cx="312375" cy="2638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3F1A99-BB00-40AA-BE0A-F5D90771CC48}"/>
              </a:ext>
            </a:extLst>
          </p:cNvPr>
          <p:cNvSpPr/>
          <p:nvPr/>
        </p:nvSpPr>
        <p:spPr>
          <a:xfrm>
            <a:off x="5019412" y="3861732"/>
            <a:ext cx="312375" cy="2638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BCFA9CF-803F-462F-B084-9DF21306A415}"/>
              </a:ext>
            </a:extLst>
          </p:cNvPr>
          <p:cNvSpPr/>
          <p:nvPr/>
        </p:nvSpPr>
        <p:spPr>
          <a:xfrm>
            <a:off x="4208844" y="3144035"/>
            <a:ext cx="312375" cy="2638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F319CAF-ED0C-4EB7-B50B-21C71466E8F0}"/>
              </a:ext>
            </a:extLst>
          </p:cNvPr>
          <p:cNvSpPr/>
          <p:nvPr/>
        </p:nvSpPr>
        <p:spPr>
          <a:xfrm>
            <a:off x="4022712" y="2455802"/>
            <a:ext cx="312375" cy="2638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86C8316-176E-449A-B33C-02DD2D7A245E}"/>
              </a:ext>
            </a:extLst>
          </p:cNvPr>
          <p:cNvSpPr txBox="1"/>
          <p:nvPr/>
        </p:nvSpPr>
        <p:spPr>
          <a:xfrm>
            <a:off x="1" y="6176963"/>
            <a:ext cx="12192000" cy="646331"/>
          </a:xfrm>
          <a:prstGeom prst="rect">
            <a:avLst/>
          </a:prstGeom>
          <a:noFill/>
        </p:spPr>
        <p:txBody>
          <a:bodyPr wrap="square" rtlCol="0">
            <a:spAutoFit/>
          </a:bodyPr>
          <a:lstStyle/>
          <a:p>
            <a:r>
              <a:rPr lang="en-US" dirty="0"/>
              <a:t>Because of significant correlations between variables, the R^2 isn’t closer to the sum in the correlation matrix. However, we can identify important predictors from the matrix and identify which variables would have the most impact in understanding results</a:t>
            </a:r>
          </a:p>
        </p:txBody>
      </p:sp>
    </p:spTree>
    <p:extLst>
      <p:ext uri="{BB962C8B-B14F-4D97-AF65-F5344CB8AC3E}">
        <p14:creationId xmlns:p14="http://schemas.microsoft.com/office/powerpoint/2010/main" val="293613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9CBB-095D-4E60-BF81-80DC1BDA505F}"/>
              </a:ext>
            </a:extLst>
          </p:cNvPr>
          <p:cNvSpPr>
            <a:spLocks noGrp="1"/>
          </p:cNvSpPr>
          <p:nvPr>
            <p:ph type="title"/>
          </p:nvPr>
        </p:nvSpPr>
        <p:spPr>
          <a:xfrm>
            <a:off x="838200" y="355600"/>
            <a:ext cx="10515600" cy="1325563"/>
          </a:xfrm>
        </p:spPr>
        <p:txBody>
          <a:bodyPr/>
          <a:lstStyle/>
          <a:p>
            <a:r>
              <a:rPr lang="en-US" dirty="0"/>
              <a:t>Session overview</a:t>
            </a:r>
          </a:p>
        </p:txBody>
      </p:sp>
      <p:sp>
        <p:nvSpPr>
          <p:cNvPr id="3" name="Text Placeholder 2">
            <a:extLst>
              <a:ext uri="{FF2B5EF4-FFF2-40B4-BE49-F238E27FC236}">
                <a16:creationId xmlns:a16="http://schemas.microsoft.com/office/drawing/2014/main" id="{64158D46-88D9-4E5A-9BFD-1B4EDBC8BB6C}"/>
              </a:ext>
            </a:extLst>
          </p:cNvPr>
          <p:cNvSpPr>
            <a:spLocks noGrp="1"/>
          </p:cNvSpPr>
          <p:nvPr>
            <p:ph type="body" idx="1"/>
          </p:nvPr>
        </p:nvSpPr>
        <p:spPr/>
        <p:txBody>
          <a:bodyPr/>
          <a:lstStyle/>
          <a:p>
            <a:r>
              <a:rPr lang="en-US" dirty="0"/>
              <a:t>Topics</a:t>
            </a:r>
          </a:p>
        </p:txBody>
      </p:sp>
      <p:sp>
        <p:nvSpPr>
          <p:cNvPr id="4" name="Content Placeholder 3">
            <a:extLst>
              <a:ext uri="{FF2B5EF4-FFF2-40B4-BE49-F238E27FC236}">
                <a16:creationId xmlns:a16="http://schemas.microsoft.com/office/drawing/2014/main" id="{96741883-484B-4DE8-A3B8-6E501FF71045}"/>
              </a:ext>
            </a:extLst>
          </p:cNvPr>
          <p:cNvSpPr>
            <a:spLocks noGrp="1"/>
          </p:cNvSpPr>
          <p:nvPr>
            <p:ph sz="half" idx="2"/>
          </p:nvPr>
        </p:nvSpPr>
        <p:spPr/>
        <p:txBody>
          <a:bodyPr>
            <a:normAutofit/>
          </a:bodyPr>
          <a:lstStyle/>
          <a:p>
            <a:r>
              <a:rPr lang="en-US" dirty="0"/>
              <a:t>Correlations</a:t>
            </a:r>
          </a:p>
          <a:p>
            <a:r>
              <a:rPr lang="en-US" dirty="0"/>
              <a:t>Scatterplots</a:t>
            </a:r>
          </a:p>
          <a:p>
            <a:r>
              <a:rPr lang="en-US" dirty="0"/>
              <a:t>Predictions and “variance explained”</a:t>
            </a:r>
          </a:p>
        </p:txBody>
      </p:sp>
      <p:sp>
        <p:nvSpPr>
          <p:cNvPr id="5" name="Text Placeholder 4">
            <a:extLst>
              <a:ext uri="{FF2B5EF4-FFF2-40B4-BE49-F238E27FC236}">
                <a16:creationId xmlns:a16="http://schemas.microsoft.com/office/drawing/2014/main" id="{ED4F7248-B389-41AE-B0D4-AA8CF9E7BC0B}"/>
              </a:ext>
            </a:extLst>
          </p:cNvPr>
          <p:cNvSpPr>
            <a:spLocks noGrp="1"/>
          </p:cNvSpPr>
          <p:nvPr>
            <p:ph type="body" sz="quarter" idx="3"/>
          </p:nvPr>
        </p:nvSpPr>
        <p:spPr/>
        <p:txBody>
          <a:bodyPr/>
          <a:lstStyle/>
          <a:p>
            <a:r>
              <a:rPr lang="en-US" dirty="0"/>
              <a:t>Examples</a:t>
            </a:r>
          </a:p>
        </p:txBody>
      </p:sp>
      <p:sp>
        <p:nvSpPr>
          <p:cNvPr id="6" name="Content Placeholder 5">
            <a:extLst>
              <a:ext uri="{FF2B5EF4-FFF2-40B4-BE49-F238E27FC236}">
                <a16:creationId xmlns:a16="http://schemas.microsoft.com/office/drawing/2014/main" id="{CF0914C7-86A9-40B4-96DE-158C81ACD179}"/>
              </a:ext>
            </a:extLst>
          </p:cNvPr>
          <p:cNvSpPr>
            <a:spLocks noGrp="1"/>
          </p:cNvSpPr>
          <p:nvPr>
            <p:ph sz="quarter" idx="4"/>
          </p:nvPr>
        </p:nvSpPr>
        <p:spPr/>
        <p:txBody>
          <a:bodyPr>
            <a:normAutofit/>
          </a:bodyPr>
          <a:lstStyle/>
          <a:p>
            <a:r>
              <a:rPr lang="en-US" dirty="0"/>
              <a:t>MPG and horsepower</a:t>
            </a:r>
          </a:p>
          <a:p>
            <a:r>
              <a:rPr lang="en-US" dirty="0"/>
              <a:t>MPG and horsepower, US Dept. of Health’s Covid-19 data.</a:t>
            </a:r>
          </a:p>
          <a:p>
            <a:r>
              <a:rPr lang="en-US" dirty="0"/>
              <a:t>US Dept. of Health’s Covid-19 data.</a:t>
            </a:r>
          </a:p>
        </p:txBody>
      </p:sp>
    </p:spTree>
    <p:extLst>
      <p:ext uri="{BB962C8B-B14F-4D97-AF65-F5344CB8AC3E}">
        <p14:creationId xmlns:p14="http://schemas.microsoft.com/office/powerpoint/2010/main" val="243013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0BA3-0186-4738-B4E3-5C067CD1DF56}"/>
              </a:ext>
            </a:extLst>
          </p:cNvPr>
          <p:cNvSpPr>
            <a:spLocks noGrp="1"/>
          </p:cNvSpPr>
          <p:nvPr>
            <p:ph type="title"/>
          </p:nvPr>
        </p:nvSpPr>
        <p:spPr/>
        <p:txBody>
          <a:bodyPr/>
          <a:lstStyle/>
          <a:p>
            <a:r>
              <a:rPr lang="en-US" dirty="0"/>
              <a:t>Glossary</a:t>
            </a:r>
          </a:p>
        </p:txBody>
      </p:sp>
      <p:sp>
        <p:nvSpPr>
          <p:cNvPr id="3" name="Content Placeholder 2">
            <a:extLst>
              <a:ext uri="{FF2B5EF4-FFF2-40B4-BE49-F238E27FC236}">
                <a16:creationId xmlns:a16="http://schemas.microsoft.com/office/drawing/2014/main" id="{C30A7EF7-16D5-4444-BAE9-0F4D67AFC3B4}"/>
              </a:ext>
            </a:extLst>
          </p:cNvPr>
          <p:cNvSpPr>
            <a:spLocks noGrp="1"/>
          </p:cNvSpPr>
          <p:nvPr>
            <p:ph idx="1"/>
          </p:nvPr>
        </p:nvSpPr>
        <p:spPr>
          <a:xfrm>
            <a:off x="201336" y="1619075"/>
            <a:ext cx="11786531" cy="5238925"/>
          </a:xfrm>
        </p:spPr>
        <p:txBody>
          <a:bodyPr>
            <a:normAutofit fontScale="77500" lnSpcReduction="20000"/>
          </a:bodyPr>
          <a:lstStyle/>
          <a:p>
            <a:r>
              <a:rPr lang="en-US" dirty="0">
                <a:solidFill>
                  <a:srgbClr val="00B0F0"/>
                </a:solidFill>
              </a:rPr>
              <a:t>Variable</a:t>
            </a:r>
            <a:r>
              <a:rPr lang="en-US" dirty="0"/>
              <a:t>: Any characteristics of an individual. A variable can take different values for different individuals . Categorical or quantitative (e.g., gender and age). Independent variable -&gt; dependent variable (e.g., high cholesterol -&gt; heart disease, number of past visits -&gt; LOS). </a:t>
            </a:r>
          </a:p>
          <a:p>
            <a:r>
              <a:rPr lang="en-US" dirty="0">
                <a:solidFill>
                  <a:srgbClr val="00B0F0"/>
                </a:solidFill>
              </a:rPr>
              <a:t>Significance</a:t>
            </a:r>
            <a:r>
              <a:rPr lang="en-US" dirty="0"/>
              <a:t>: After selecting an alpha level (e.g., A= 0.05), we check if correlations are sufficiently away from 0 to indicate they are unlikely to happen by chance. For example, when R= -0.78 with p &lt;0.01, it indicates there is less than a 1% chance of being wrong in rejecting the null hypothesis that there is no correlation. We feel confident in saying there is a significant correlation. We then consider if it is a </a:t>
            </a:r>
            <a:r>
              <a:rPr lang="en-US" u="sng" dirty="0"/>
              <a:t>substantial</a:t>
            </a:r>
            <a:r>
              <a:rPr lang="en-US" dirty="0"/>
              <a:t> correlation. </a:t>
            </a:r>
          </a:p>
          <a:p>
            <a:r>
              <a:rPr lang="en-US" dirty="0">
                <a:solidFill>
                  <a:srgbClr val="00B0F0"/>
                </a:solidFill>
              </a:rPr>
              <a:t>Outlier</a:t>
            </a:r>
            <a:r>
              <a:rPr lang="en-US" dirty="0"/>
              <a:t>: (1.5 * IQR) above the 75</a:t>
            </a:r>
            <a:r>
              <a:rPr lang="en-US" baseline="30000" dirty="0"/>
              <a:t>th</a:t>
            </a:r>
            <a:r>
              <a:rPr lang="en-US" dirty="0"/>
              <a:t> and below the 25</a:t>
            </a:r>
            <a:r>
              <a:rPr lang="en-US" baseline="30000" dirty="0"/>
              <a:t>th</a:t>
            </a:r>
            <a:r>
              <a:rPr lang="en-US" dirty="0"/>
              <a:t> percentile. For example, outliers in MPG are found below -4.3 (doesn’t exist) or above 33.1. We have 1 outlier car with an MPG= 33.9.</a:t>
            </a:r>
          </a:p>
          <a:p>
            <a:r>
              <a:rPr lang="en-US" dirty="0">
                <a:solidFill>
                  <a:srgbClr val="00B0F0"/>
                </a:solidFill>
              </a:rPr>
              <a:t>Causation vs. correlation vs. confounding</a:t>
            </a:r>
            <a:r>
              <a:rPr lang="en-US" dirty="0"/>
              <a:t>: Causation indicates a cause-and-effect path. Cause and effects can be correlated but correlations are not necessarily cause-and-effects. Confounders can be a 3</a:t>
            </a:r>
            <a:r>
              <a:rPr lang="en-US" baseline="30000" dirty="0"/>
              <a:t>rd</a:t>
            </a:r>
            <a:r>
              <a:rPr lang="en-US" dirty="0"/>
              <a:t> variable correlated with both causes and effects that impact the relationship (e.g., motivation can confound the correlation between math ability and SAT math scores). </a:t>
            </a:r>
          </a:p>
          <a:p>
            <a:r>
              <a:rPr lang="en-US" dirty="0">
                <a:solidFill>
                  <a:srgbClr val="00B0F0"/>
                </a:solidFill>
              </a:rPr>
              <a:t>Composite variable</a:t>
            </a:r>
            <a:r>
              <a:rPr lang="en-US" dirty="0"/>
              <a:t>: A constructed variable that is the mean of 2 highly correlated variables (e.g., R &gt;= 0.95 or 0.90). Generally on the same scale (e.g., air flow tests of different devices, HCAHPS).</a:t>
            </a:r>
          </a:p>
          <a:p>
            <a:r>
              <a:rPr lang="en-US" dirty="0">
                <a:solidFill>
                  <a:srgbClr val="00B0F0"/>
                </a:solidFill>
              </a:rPr>
              <a:t>Reliability</a:t>
            </a:r>
            <a:r>
              <a:rPr lang="en-US" dirty="0"/>
              <a:t>: Often referred to as the correlation between two variables  (e.g., air flow tests of different devices). If the alternative but less expensive device is highly correlated with the gold standard device, we purchase the lower costing device.</a:t>
            </a:r>
          </a:p>
        </p:txBody>
      </p:sp>
    </p:spTree>
    <p:extLst>
      <p:ext uri="{BB962C8B-B14F-4D97-AF65-F5344CB8AC3E}">
        <p14:creationId xmlns:p14="http://schemas.microsoft.com/office/powerpoint/2010/main" val="350788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B0E9-6436-4DDF-95BA-8C9F2930D9B3}"/>
              </a:ext>
            </a:extLst>
          </p:cNvPr>
          <p:cNvSpPr>
            <a:spLocks noGrp="1"/>
          </p:cNvSpPr>
          <p:nvPr>
            <p:ph type="title"/>
          </p:nvPr>
        </p:nvSpPr>
        <p:spPr/>
        <p:txBody>
          <a:bodyPr/>
          <a:lstStyle/>
          <a:p>
            <a:r>
              <a:rPr lang="en-US" dirty="0"/>
              <a:t>Correlations</a:t>
            </a:r>
          </a:p>
        </p:txBody>
      </p:sp>
      <p:sp>
        <p:nvSpPr>
          <p:cNvPr id="3" name="Content Placeholder 2">
            <a:extLst>
              <a:ext uri="{FF2B5EF4-FFF2-40B4-BE49-F238E27FC236}">
                <a16:creationId xmlns:a16="http://schemas.microsoft.com/office/drawing/2014/main" id="{657DA2C3-B011-4EEC-B9F9-6EB38E0B5775}"/>
              </a:ext>
            </a:extLst>
          </p:cNvPr>
          <p:cNvSpPr>
            <a:spLocks noGrp="1"/>
          </p:cNvSpPr>
          <p:nvPr>
            <p:ph idx="1"/>
          </p:nvPr>
        </p:nvSpPr>
        <p:spPr>
          <a:xfrm>
            <a:off x="494950" y="1825624"/>
            <a:ext cx="11291582" cy="4944291"/>
          </a:xfrm>
        </p:spPr>
        <p:txBody>
          <a:bodyPr>
            <a:normAutofit/>
          </a:bodyPr>
          <a:lstStyle/>
          <a:p>
            <a:r>
              <a:rPr lang="en-US" dirty="0"/>
              <a:t>Spearman correlations are basically the relationship in rank order of 2 variables. Other correlations use different formulas but the general concept of showing relationships or associations between variables remains constant.</a:t>
            </a:r>
          </a:p>
          <a:p>
            <a:r>
              <a:rPr lang="en-US" dirty="0"/>
              <a:t>The correlation coefficient (R) ranges from -1 to 1. Negative and positive correlations. R=0 indicates no correlation.</a:t>
            </a:r>
          </a:p>
          <a:p>
            <a:r>
              <a:rPr lang="en-US" dirty="0"/>
              <a:t>The following rules apply to positive correlation values but have similar meaning for negative correlations. </a:t>
            </a:r>
            <a:r>
              <a:rPr lang="en-US" u="sng" dirty="0"/>
              <a:t>General guidelines</a:t>
            </a:r>
            <a:r>
              <a:rPr lang="en-US" dirty="0"/>
              <a:t> in the strength of correlations: 1) &gt;= 0.70 is strong, 2) 0.30 – 0.70 is moderate, 3)  &lt; 0.30 is weak, 4) 0.0 = no correlation, 5) correlations of -1 or 1 are perfect correlations. </a:t>
            </a:r>
          </a:p>
        </p:txBody>
      </p:sp>
    </p:spTree>
    <p:extLst>
      <p:ext uri="{BB962C8B-B14F-4D97-AF65-F5344CB8AC3E}">
        <p14:creationId xmlns:p14="http://schemas.microsoft.com/office/powerpoint/2010/main" val="135792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CF89-FA3C-476B-A9D9-2357F8508695}"/>
              </a:ext>
            </a:extLst>
          </p:cNvPr>
          <p:cNvSpPr>
            <a:spLocks noGrp="1"/>
          </p:cNvSpPr>
          <p:nvPr>
            <p:ph type="title"/>
          </p:nvPr>
        </p:nvSpPr>
        <p:spPr/>
        <p:txBody>
          <a:bodyPr/>
          <a:lstStyle/>
          <a:p>
            <a:r>
              <a:rPr lang="en-US" dirty="0"/>
              <a:t>Positive correlation calculation</a:t>
            </a:r>
          </a:p>
        </p:txBody>
      </p:sp>
      <p:pic>
        <p:nvPicPr>
          <p:cNvPr id="5" name="Content Placeholder 4">
            <a:extLst>
              <a:ext uri="{FF2B5EF4-FFF2-40B4-BE49-F238E27FC236}">
                <a16:creationId xmlns:a16="http://schemas.microsoft.com/office/drawing/2014/main" id="{3263BD7C-8CDB-431A-9719-3CB20B2313B9}"/>
              </a:ext>
            </a:extLst>
          </p:cNvPr>
          <p:cNvPicPr>
            <a:picLocks noGrp="1" noChangeAspect="1"/>
          </p:cNvPicPr>
          <p:nvPr>
            <p:ph idx="1"/>
          </p:nvPr>
        </p:nvPicPr>
        <p:blipFill>
          <a:blip r:embed="rId2"/>
          <a:stretch>
            <a:fillRect/>
          </a:stretch>
        </p:blipFill>
        <p:spPr>
          <a:xfrm>
            <a:off x="2205037" y="2277269"/>
            <a:ext cx="7781925" cy="3448050"/>
          </a:xfrm>
        </p:spPr>
      </p:pic>
      <p:sp>
        <p:nvSpPr>
          <p:cNvPr id="3" name="TextBox 2">
            <a:extLst>
              <a:ext uri="{FF2B5EF4-FFF2-40B4-BE49-F238E27FC236}">
                <a16:creationId xmlns:a16="http://schemas.microsoft.com/office/drawing/2014/main" id="{84A6E030-3851-4CEF-993F-BDC35EC7459A}"/>
              </a:ext>
            </a:extLst>
          </p:cNvPr>
          <p:cNvSpPr txBox="1"/>
          <p:nvPr/>
        </p:nvSpPr>
        <p:spPr>
          <a:xfrm>
            <a:off x="1343636" y="5846544"/>
            <a:ext cx="9504726" cy="646331"/>
          </a:xfrm>
          <a:prstGeom prst="rect">
            <a:avLst/>
          </a:prstGeom>
          <a:noFill/>
        </p:spPr>
        <p:txBody>
          <a:bodyPr wrap="square" rtlCol="0">
            <a:spAutoFit/>
          </a:bodyPr>
          <a:lstStyle/>
          <a:p>
            <a:r>
              <a:rPr lang="en-US" dirty="0"/>
              <a:t>Notice the rank on X matches the rank in Y. As one values goes up, the other values goes up. This is a perfect positive correlation (R= 1.0). </a:t>
            </a:r>
          </a:p>
        </p:txBody>
      </p:sp>
    </p:spTree>
    <p:extLst>
      <p:ext uri="{BB962C8B-B14F-4D97-AF65-F5344CB8AC3E}">
        <p14:creationId xmlns:p14="http://schemas.microsoft.com/office/powerpoint/2010/main" val="33956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D7D6-006E-49B3-B9B0-23E87D46C806}"/>
              </a:ext>
            </a:extLst>
          </p:cNvPr>
          <p:cNvSpPr>
            <a:spLocks noGrp="1"/>
          </p:cNvSpPr>
          <p:nvPr>
            <p:ph type="title"/>
          </p:nvPr>
        </p:nvSpPr>
        <p:spPr/>
        <p:txBody>
          <a:bodyPr/>
          <a:lstStyle/>
          <a:p>
            <a:r>
              <a:rPr lang="en-US" dirty="0"/>
              <a:t>Negative correlation calculation</a:t>
            </a:r>
          </a:p>
        </p:txBody>
      </p:sp>
      <p:pic>
        <p:nvPicPr>
          <p:cNvPr id="5" name="Content Placeholder 4">
            <a:extLst>
              <a:ext uri="{FF2B5EF4-FFF2-40B4-BE49-F238E27FC236}">
                <a16:creationId xmlns:a16="http://schemas.microsoft.com/office/drawing/2014/main" id="{01C5792E-2FEC-4330-923C-1FB7DB902E5C}"/>
              </a:ext>
            </a:extLst>
          </p:cNvPr>
          <p:cNvPicPr>
            <a:picLocks noGrp="1" noChangeAspect="1"/>
          </p:cNvPicPr>
          <p:nvPr>
            <p:ph idx="1"/>
          </p:nvPr>
        </p:nvPicPr>
        <p:blipFill>
          <a:blip r:embed="rId2"/>
          <a:stretch>
            <a:fillRect/>
          </a:stretch>
        </p:blipFill>
        <p:spPr>
          <a:xfrm>
            <a:off x="2286000" y="2372519"/>
            <a:ext cx="7620000" cy="3257550"/>
          </a:xfrm>
        </p:spPr>
      </p:pic>
      <p:sp>
        <p:nvSpPr>
          <p:cNvPr id="4" name="TextBox 3">
            <a:extLst>
              <a:ext uri="{FF2B5EF4-FFF2-40B4-BE49-F238E27FC236}">
                <a16:creationId xmlns:a16="http://schemas.microsoft.com/office/drawing/2014/main" id="{7A977167-E9A4-42F9-A73F-397D9221063B}"/>
              </a:ext>
            </a:extLst>
          </p:cNvPr>
          <p:cNvSpPr txBox="1"/>
          <p:nvPr/>
        </p:nvSpPr>
        <p:spPr>
          <a:xfrm>
            <a:off x="1343637" y="5846544"/>
            <a:ext cx="9504726" cy="646331"/>
          </a:xfrm>
          <a:prstGeom prst="rect">
            <a:avLst/>
          </a:prstGeom>
          <a:noFill/>
        </p:spPr>
        <p:txBody>
          <a:bodyPr wrap="square" rtlCol="0">
            <a:spAutoFit/>
          </a:bodyPr>
          <a:lstStyle/>
          <a:p>
            <a:r>
              <a:rPr lang="en-US" dirty="0"/>
              <a:t>For perfect negative correlations, the rank on X matches is in the opposite rank in Y. As one values goes up, the other values goes down  (R= -1.0). </a:t>
            </a:r>
          </a:p>
        </p:txBody>
      </p:sp>
    </p:spTree>
    <p:extLst>
      <p:ext uri="{BB962C8B-B14F-4D97-AF65-F5344CB8AC3E}">
        <p14:creationId xmlns:p14="http://schemas.microsoft.com/office/powerpoint/2010/main" val="64191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D61D-6AE3-4A9E-8B07-F9541E6AA404}"/>
              </a:ext>
            </a:extLst>
          </p:cNvPr>
          <p:cNvSpPr>
            <a:spLocks noGrp="1"/>
          </p:cNvSpPr>
          <p:nvPr>
            <p:ph type="title"/>
          </p:nvPr>
        </p:nvSpPr>
        <p:spPr/>
        <p:txBody>
          <a:bodyPr/>
          <a:lstStyle/>
          <a:p>
            <a:r>
              <a:rPr lang="en-US" dirty="0"/>
              <a:t>Special considerations</a:t>
            </a:r>
          </a:p>
        </p:txBody>
      </p:sp>
      <p:sp>
        <p:nvSpPr>
          <p:cNvPr id="3" name="Content Placeholder 2">
            <a:extLst>
              <a:ext uri="{FF2B5EF4-FFF2-40B4-BE49-F238E27FC236}">
                <a16:creationId xmlns:a16="http://schemas.microsoft.com/office/drawing/2014/main" id="{90BF792E-238A-49E9-8319-C97610E8DEA3}"/>
              </a:ext>
            </a:extLst>
          </p:cNvPr>
          <p:cNvSpPr>
            <a:spLocks noGrp="1"/>
          </p:cNvSpPr>
          <p:nvPr>
            <p:ph idx="1"/>
          </p:nvPr>
        </p:nvSpPr>
        <p:spPr>
          <a:xfrm>
            <a:off x="352339" y="1602298"/>
            <a:ext cx="11610362" cy="5255702"/>
          </a:xfrm>
        </p:spPr>
        <p:txBody>
          <a:bodyPr>
            <a:normAutofit fontScale="92500"/>
          </a:bodyPr>
          <a:lstStyle/>
          <a:p>
            <a:r>
              <a:rPr lang="en-US" dirty="0">
                <a:solidFill>
                  <a:srgbClr val="00B0F0"/>
                </a:solidFill>
              </a:rPr>
              <a:t>Small sample statistic</a:t>
            </a:r>
            <a:r>
              <a:rPr lang="en-US" dirty="0"/>
              <a:t>. Correlations are helpful with large and small samples.</a:t>
            </a:r>
          </a:p>
          <a:p>
            <a:r>
              <a:rPr lang="en-US" dirty="0">
                <a:solidFill>
                  <a:srgbClr val="00B0F0"/>
                </a:solidFill>
              </a:rPr>
              <a:t>Aggregated data</a:t>
            </a:r>
            <a:r>
              <a:rPr lang="en-US" dirty="0"/>
              <a:t>. Aggregated data can be helpful when there is at least 25-30 rows of data. Consider a correlation test for 2 to 3 years of monthly data. However, it is important to caution this use because aggregated data can mask variance and inflate correlation coefficients (i.e., correlations could look better than they are).</a:t>
            </a:r>
          </a:p>
          <a:p>
            <a:r>
              <a:rPr lang="en-US" dirty="0">
                <a:solidFill>
                  <a:srgbClr val="00B0F0"/>
                </a:solidFill>
              </a:rPr>
              <a:t>R^2</a:t>
            </a:r>
            <a:r>
              <a:rPr lang="en-US" dirty="0"/>
              <a:t> represents the amount of variance in Y (dependent variable) explained by X (independent variable). Knowing X gives us an idea </a:t>
            </a:r>
            <a:r>
              <a:rPr lang="en-US"/>
              <a:t>of why </a:t>
            </a:r>
            <a:r>
              <a:rPr lang="en-US" dirty="0"/>
              <a:t>we get different Y values. For example when R= -0.78, the R^2 is 0.60. The </a:t>
            </a:r>
            <a:r>
              <a:rPr lang="en-US" u="sng" dirty="0"/>
              <a:t>Pearson</a:t>
            </a:r>
            <a:r>
              <a:rPr lang="en-US" dirty="0"/>
              <a:t> correlation gives the same R^2 that we get from a single linear regression. </a:t>
            </a:r>
          </a:p>
          <a:p>
            <a:r>
              <a:rPr lang="en-US" dirty="0">
                <a:solidFill>
                  <a:srgbClr val="00B0F0"/>
                </a:solidFill>
              </a:rPr>
              <a:t>Pearson, Spearman, and Kendall tau </a:t>
            </a:r>
            <a:r>
              <a:rPr lang="en-US" dirty="0"/>
              <a:t>correlations can handle continuous, ordinal, and binary data. Kendall works especially well in ordinal correlations, Spearman work well in skewed data. Pearson fastest to calculate results.</a:t>
            </a:r>
          </a:p>
          <a:p>
            <a:r>
              <a:rPr lang="en-US" dirty="0">
                <a:solidFill>
                  <a:srgbClr val="00B0F0"/>
                </a:solidFill>
              </a:rPr>
              <a:t>Partial correlations</a:t>
            </a:r>
            <a:r>
              <a:rPr lang="en-US" dirty="0"/>
              <a:t> control for other variables but we get more power in regression.</a:t>
            </a:r>
          </a:p>
        </p:txBody>
      </p:sp>
    </p:spTree>
    <p:extLst>
      <p:ext uri="{BB962C8B-B14F-4D97-AF65-F5344CB8AC3E}">
        <p14:creationId xmlns:p14="http://schemas.microsoft.com/office/powerpoint/2010/main" val="324150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3AD5-BC1E-4F36-B1A2-84C3ADFC35CA}"/>
              </a:ext>
            </a:extLst>
          </p:cNvPr>
          <p:cNvSpPr>
            <a:spLocks noGrp="1"/>
          </p:cNvSpPr>
          <p:nvPr>
            <p:ph type="title"/>
          </p:nvPr>
        </p:nvSpPr>
        <p:spPr/>
        <p:txBody>
          <a:bodyPr/>
          <a:lstStyle/>
          <a:p>
            <a:r>
              <a:rPr lang="en-US" dirty="0"/>
              <a:t>Examples</a:t>
            </a:r>
          </a:p>
        </p:txBody>
      </p:sp>
      <p:sp>
        <p:nvSpPr>
          <p:cNvPr id="3" name="Text Placeholder 2">
            <a:extLst>
              <a:ext uri="{FF2B5EF4-FFF2-40B4-BE49-F238E27FC236}">
                <a16:creationId xmlns:a16="http://schemas.microsoft.com/office/drawing/2014/main" id="{F46A5575-BD3C-4728-AF13-0A0DEB9D295E}"/>
              </a:ext>
            </a:extLst>
          </p:cNvPr>
          <p:cNvSpPr>
            <a:spLocks noGrp="1"/>
          </p:cNvSpPr>
          <p:nvPr>
            <p:ph type="body" idx="1"/>
          </p:nvPr>
        </p:nvSpPr>
        <p:spPr/>
        <p:txBody>
          <a:bodyPr/>
          <a:lstStyle/>
          <a:p>
            <a:r>
              <a:rPr lang="en-US" dirty="0"/>
              <a:t>Scatterplots with correlation tests, correlation matrix and setting up studies. </a:t>
            </a:r>
          </a:p>
        </p:txBody>
      </p:sp>
    </p:spTree>
    <p:extLst>
      <p:ext uri="{BB962C8B-B14F-4D97-AF65-F5344CB8AC3E}">
        <p14:creationId xmlns:p14="http://schemas.microsoft.com/office/powerpoint/2010/main" val="1394668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8CCA-0189-4357-904C-F39E918AC50C}"/>
              </a:ext>
            </a:extLst>
          </p:cNvPr>
          <p:cNvSpPr>
            <a:spLocks noGrp="1"/>
          </p:cNvSpPr>
          <p:nvPr>
            <p:ph type="title"/>
          </p:nvPr>
        </p:nvSpPr>
        <p:spPr/>
        <p:txBody>
          <a:bodyPr/>
          <a:lstStyle/>
          <a:p>
            <a:r>
              <a:rPr lang="en-US" dirty="0"/>
              <a:t>Negative and strong correlation</a:t>
            </a:r>
          </a:p>
        </p:txBody>
      </p:sp>
      <p:pic>
        <p:nvPicPr>
          <p:cNvPr id="3074" name="Picture 2">
            <a:extLst>
              <a:ext uri="{FF2B5EF4-FFF2-40B4-BE49-F238E27FC236}">
                <a16:creationId xmlns:a16="http://schemas.microsoft.com/office/drawing/2014/main" id="{8DEA2634-DCEE-4812-9B75-A8BB0C169F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2496" y="1825625"/>
            <a:ext cx="6527007"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BB24D4E-F4F9-49A0-A090-95DC76584DEF}"/>
              </a:ext>
            </a:extLst>
          </p:cNvPr>
          <p:cNvSpPr txBox="1"/>
          <p:nvPr/>
        </p:nvSpPr>
        <p:spPr>
          <a:xfrm>
            <a:off x="130546" y="2109697"/>
            <a:ext cx="2527069" cy="2308324"/>
          </a:xfrm>
          <a:prstGeom prst="rect">
            <a:avLst/>
          </a:prstGeom>
          <a:noFill/>
        </p:spPr>
        <p:txBody>
          <a:bodyPr wrap="square" rtlCol="0">
            <a:spAutoFit/>
          </a:bodyPr>
          <a:lstStyle/>
          <a:p>
            <a:r>
              <a:rPr lang="en-US" dirty="0"/>
              <a:t>1. The Pearson correlation is R= -0.78 and significant (p &lt;0.001). We would consider it a strong correlation. We are safe saying that higher HP can lower MPG.</a:t>
            </a:r>
          </a:p>
        </p:txBody>
      </p:sp>
      <p:pic>
        <p:nvPicPr>
          <p:cNvPr id="6" name="Picture 5">
            <a:extLst>
              <a:ext uri="{FF2B5EF4-FFF2-40B4-BE49-F238E27FC236}">
                <a16:creationId xmlns:a16="http://schemas.microsoft.com/office/drawing/2014/main" id="{C21EBF7C-59A9-4BA8-B62E-05940A7C814B}"/>
              </a:ext>
            </a:extLst>
          </p:cNvPr>
          <p:cNvPicPr>
            <a:picLocks noChangeAspect="1"/>
          </p:cNvPicPr>
          <p:nvPr/>
        </p:nvPicPr>
        <p:blipFill>
          <a:blip r:embed="rId3"/>
          <a:stretch>
            <a:fillRect/>
          </a:stretch>
        </p:blipFill>
        <p:spPr>
          <a:xfrm>
            <a:off x="4826924" y="2258219"/>
            <a:ext cx="4267200" cy="1743075"/>
          </a:xfrm>
          <a:prstGeom prst="rect">
            <a:avLst/>
          </a:prstGeom>
        </p:spPr>
      </p:pic>
      <p:sp>
        <p:nvSpPr>
          <p:cNvPr id="8" name="TextBox 7">
            <a:extLst>
              <a:ext uri="{FF2B5EF4-FFF2-40B4-BE49-F238E27FC236}">
                <a16:creationId xmlns:a16="http://schemas.microsoft.com/office/drawing/2014/main" id="{E39530DB-BA2D-4B84-AE54-0123A67855DC}"/>
              </a:ext>
            </a:extLst>
          </p:cNvPr>
          <p:cNvSpPr txBox="1"/>
          <p:nvPr/>
        </p:nvSpPr>
        <p:spPr>
          <a:xfrm>
            <a:off x="9359503" y="2109697"/>
            <a:ext cx="2527069" cy="2862322"/>
          </a:xfrm>
          <a:prstGeom prst="rect">
            <a:avLst/>
          </a:prstGeom>
          <a:noFill/>
        </p:spPr>
        <p:txBody>
          <a:bodyPr wrap="square" rtlCol="0">
            <a:spAutoFit/>
          </a:bodyPr>
          <a:lstStyle/>
          <a:p>
            <a:r>
              <a:rPr lang="en-US" dirty="0"/>
              <a:t>2. From the correlation test output, we calculate the </a:t>
            </a:r>
            <a:r>
              <a:rPr lang="en-US" u="sng" dirty="0"/>
              <a:t>R^2 of 0.60 </a:t>
            </a:r>
            <a:r>
              <a:rPr lang="en-US" dirty="0"/>
              <a:t>which indicates that knowing a cars horsepower gives us a good idea of what the expected MPG is. In other words, HP explains 60% of the MPG variance. </a:t>
            </a:r>
          </a:p>
        </p:txBody>
      </p:sp>
      <p:cxnSp>
        <p:nvCxnSpPr>
          <p:cNvPr id="9" name="Straight Arrow Connector 8">
            <a:extLst>
              <a:ext uri="{FF2B5EF4-FFF2-40B4-BE49-F238E27FC236}">
                <a16:creationId xmlns:a16="http://schemas.microsoft.com/office/drawing/2014/main" id="{C8640D42-33FA-42FA-878E-4EDE02C3AA72}"/>
              </a:ext>
            </a:extLst>
          </p:cNvPr>
          <p:cNvCxnSpPr>
            <a:cxnSpLocks/>
          </p:cNvCxnSpPr>
          <p:nvPr/>
        </p:nvCxnSpPr>
        <p:spPr>
          <a:xfrm>
            <a:off x="2502131" y="2493818"/>
            <a:ext cx="2402378" cy="123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1074D2E-4908-4EA4-8E01-12F9D88846F4}"/>
              </a:ext>
            </a:extLst>
          </p:cNvPr>
          <p:cNvSpPr txBox="1"/>
          <p:nvPr/>
        </p:nvSpPr>
        <p:spPr>
          <a:xfrm>
            <a:off x="488774" y="5221151"/>
            <a:ext cx="2262816" cy="1477328"/>
          </a:xfrm>
          <a:prstGeom prst="rect">
            <a:avLst/>
          </a:prstGeom>
          <a:noFill/>
        </p:spPr>
        <p:txBody>
          <a:bodyPr wrap="square" rtlCol="0">
            <a:spAutoFit/>
          </a:bodyPr>
          <a:lstStyle/>
          <a:p>
            <a:r>
              <a:rPr lang="en-US" dirty="0">
                <a:highlight>
                  <a:srgbClr val="FFFF00"/>
                </a:highlight>
              </a:rPr>
              <a:t>The y-axis is used for our outcomes when applicable. The X-axis is often for predictor variables.</a:t>
            </a:r>
          </a:p>
        </p:txBody>
      </p:sp>
      <p:cxnSp>
        <p:nvCxnSpPr>
          <p:cNvPr id="7" name="Straight Arrow Connector 6">
            <a:extLst>
              <a:ext uri="{FF2B5EF4-FFF2-40B4-BE49-F238E27FC236}">
                <a16:creationId xmlns:a16="http://schemas.microsoft.com/office/drawing/2014/main" id="{80A00CE7-B574-4009-8253-03A568F8926D}"/>
              </a:ext>
            </a:extLst>
          </p:cNvPr>
          <p:cNvCxnSpPr/>
          <p:nvPr/>
        </p:nvCxnSpPr>
        <p:spPr>
          <a:xfrm flipV="1">
            <a:off x="2181138" y="4113156"/>
            <a:ext cx="651358" cy="790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8FBDD7D-843D-41CD-A568-02367DECD6E9}"/>
              </a:ext>
            </a:extLst>
          </p:cNvPr>
          <p:cNvCxnSpPr>
            <a:stCxn id="3" idx="3"/>
          </p:cNvCxnSpPr>
          <p:nvPr/>
        </p:nvCxnSpPr>
        <p:spPr>
          <a:xfrm>
            <a:off x="2751590" y="5959815"/>
            <a:ext cx="3204593" cy="88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834772DF-1DB7-4BF9-B148-89384BEFB902}"/>
              </a:ext>
            </a:extLst>
          </p:cNvPr>
          <p:cNvSpPr/>
          <p:nvPr/>
        </p:nvSpPr>
        <p:spPr>
          <a:xfrm>
            <a:off x="6308521" y="2709644"/>
            <a:ext cx="1759782" cy="2949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77DD661-4C3E-4476-8BEA-6A53329816F7}"/>
              </a:ext>
            </a:extLst>
          </p:cNvPr>
          <p:cNvSpPr txBox="1"/>
          <p:nvPr/>
        </p:nvSpPr>
        <p:spPr>
          <a:xfrm>
            <a:off x="7402971" y="3510577"/>
            <a:ext cx="927298" cy="369332"/>
          </a:xfrm>
          <a:prstGeom prst="rect">
            <a:avLst/>
          </a:prstGeom>
          <a:noFill/>
        </p:spPr>
        <p:txBody>
          <a:bodyPr wrap="square" rtlCol="0">
            <a:spAutoFit/>
          </a:bodyPr>
          <a:lstStyle/>
          <a:p>
            <a:r>
              <a:rPr lang="en-US" dirty="0">
                <a:highlight>
                  <a:srgbClr val="FFFF00"/>
                </a:highlight>
              </a:rPr>
              <a:t>N = 32</a:t>
            </a:r>
          </a:p>
        </p:txBody>
      </p:sp>
      <p:sp>
        <p:nvSpPr>
          <p:cNvPr id="13" name="Oval 12">
            <a:extLst>
              <a:ext uri="{FF2B5EF4-FFF2-40B4-BE49-F238E27FC236}">
                <a16:creationId xmlns:a16="http://schemas.microsoft.com/office/drawing/2014/main" id="{2930678E-0B12-4E77-A06F-215C51F8BB7C}"/>
              </a:ext>
            </a:extLst>
          </p:cNvPr>
          <p:cNvSpPr/>
          <p:nvPr/>
        </p:nvSpPr>
        <p:spPr>
          <a:xfrm>
            <a:off x="4789030" y="3773606"/>
            <a:ext cx="1134580" cy="2949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81E968F-3BC0-4C00-9E66-88F6D9F57F0C}"/>
              </a:ext>
            </a:extLst>
          </p:cNvPr>
          <p:cNvSpPr txBox="1"/>
          <p:nvPr/>
        </p:nvSpPr>
        <p:spPr>
          <a:xfrm>
            <a:off x="6482437" y="4153507"/>
            <a:ext cx="2359559" cy="646331"/>
          </a:xfrm>
          <a:prstGeom prst="rect">
            <a:avLst/>
          </a:prstGeom>
          <a:noFill/>
        </p:spPr>
        <p:txBody>
          <a:bodyPr wrap="square" rtlCol="0">
            <a:spAutoFit/>
          </a:bodyPr>
          <a:lstStyle/>
          <a:p>
            <a:r>
              <a:rPr lang="en-US" dirty="0"/>
              <a:t>Use the line to make a prediction</a:t>
            </a:r>
          </a:p>
        </p:txBody>
      </p:sp>
      <p:cxnSp>
        <p:nvCxnSpPr>
          <p:cNvPr id="12" name="Straight Arrow Connector 11">
            <a:extLst>
              <a:ext uri="{FF2B5EF4-FFF2-40B4-BE49-F238E27FC236}">
                <a16:creationId xmlns:a16="http://schemas.microsoft.com/office/drawing/2014/main" id="{E16B2A45-2B85-43EB-8D3C-DC40A0BF94A2}"/>
              </a:ext>
            </a:extLst>
          </p:cNvPr>
          <p:cNvCxnSpPr>
            <a:cxnSpLocks/>
          </p:cNvCxnSpPr>
          <p:nvPr/>
        </p:nvCxnSpPr>
        <p:spPr>
          <a:xfrm flipH="1">
            <a:off x="6375633" y="4580389"/>
            <a:ext cx="192948" cy="219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44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1267</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Week 2</vt:lpstr>
      <vt:lpstr>Session overview</vt:lpstr>
      <vt:lpstr>Glossary</vt:lpstr>
      <vt:lpstr>Correlations</vt:lpstr>
      <vt:lpstr>Positive correlation calculation</vt:lpstr>
      <vt:lpstr>Negative correlation calculation</vt:lpstr>
      <vt:lpstr>Special considerations</vt:lpstr>
      <vt:lpstr>Examples</vt:lpstr>
      <vt:lpstr>Negative and strong correlation</vt:lpstr>
      <vt:lpstr>Positive and moderate correlation</vt:lpstr>
      <vt:lpstr>PowerPoint Presentation</vt:lpstr>
      <vt:lpstr>PowerPoint Presentation</vt:lpstr>
      <vt:lpstr>Variable importance results from a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Zuniga</dc:creator>
  <cp:lastModifiedBy>Stephen Zuniga</cp:lastModifiedBy>
  <cp:revision>125</cp:revision>
  <dcterms:created xsi:type="dcterms:W3CDTF">2021-10-09T02:54:55Z</dcterms:created>
  <dcterms:modified xsi:type="dcterms:W3CDTF">2021-10-13T03:09:36Z</dcterms:modified>
</cp:coreProperties>
</file>