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8" r:id="rId3"/>
    <p:sldId id="298" r:id="rId4"/>
    <p:sldId id="282" r:id="rId5"/>
    <p:sldId id="283" r:id="rId6"/>
    <p:sldId id="297" r:id="rId7"/>
    <p:sldId id="300" r:id="rId8"/>
    <p:sldId id="285" r:id="rId9"/>
    <p:sldId id="290" r:id="rId10"/>
    <p:sldId id="284" r:id="rId11"/>
    <p:sldId id="286" r:id="rId12"/>
    <p:sldId id="289" r:id="rId13"/>
    <p:sldId id="288" r:id="rId14"/>
    <p:sldId id="270" r:id="rId15"/>
    <p:sldId id="278" r:id="rId16"/>
    <p:sldId id="279" r:id="rId17"/>
    <p:sldId id="287" r:id="rId18"/>
    <p:sldId id="302" r:id="rId19"/>
    <p:sldId id="292" r:id="rId20"/>
    <p:sldId id="291" r:id="rId21"/>
    <p:sldId id="294" r:id="rId22"/>
    <p:sldId id="293" r:id="rId23"/>
    <p:sldId id="295" r:id="rId24"/>
    <p:sldId id="296" r:id="rId25"/>
    <p:sldId id="301" r:id="rId26"/>
    <p:sldId id="281" r:id="rId27"/>
    <p:sldId id="271" r:id="rId28"/>
    <p:sldId id="272" r:id="rId29"/>
    <p:sldId id="277"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C5AF-DE6B-4A2C-A526-523F9DF6A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9AB7CF-32D6-4931-B648-BD7E62423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92569B-F1AD-4EAF-BCE3-CFD9984179CC}"/>
              </a:ext>
            </a:extLst>
          </p:cNvPr>
          <p:cNvSpPr>
            <a:spLocks noGrp="1"/>
          </p:cNvSpPr>
          <p:nvPr>
            <p:ph type="dt" sz="half" idx="10"/>
          </p:nvPr>
        </p:nvSpPr>
        <p:spPr/>
        <p:txBody>
          <a:bodyPr/>
          <a:lstStyle/>
          <a:p>
            <a:fld id="{D8712163-E960-4B4B-8837-A42CB65E69F6}" type="datetimeFigureOut">
              <a:rPr lang="en-US" smtClean="0"/>
              <a:t>10/5/2021</a:t>
            </a:fld>
            <a:endParaRPr lang="en-US"/>
          </a:p>
        </p:txBody>
      </p:sp>
      <p:sp>
        <p:nvSpPr>
          <p:cNvPr id="5" name="Footer Placeholder 4">
            <a:extLst>
              <a:ext uri="{FF2B5EF4-FFF2-40B4-BE49-F238E27FC236}">
                <a16:creationId xmlns:a16="http://schemas.microsoft.com/office/drawing/2014/main" id="{81C2F24E-150C-475D-9846-7A84AFC7D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C56FD-960F-4A1E-86EB-3E2E862BDC62}"/>
              </a:ext>
            </a:extLst>
          </p:cNvPr>
          <p:cNvSpPr>
            <a:spLocks noGrp="1"/>
          </p:cNvSpPr>
          <p:nvPr>
            <p:ph type="sldNum" sz="quarter" idx="12"/>
          </p:nvPr>
        </p:nvSpPr>
        <p:spPr/>
        <p:txBody>
          <a:bodyPr/>
          <a:lstStyle/>
          <a:p>
            <a:fld id="{D82D1AF5-FD13-45F0-B7E0-2D9D2B04B8A3}" type="slidenum">
              <a:rPr lang="en-US" smtClean="0"/>
              <a:t>‹#›</a:t>
            </a:fld>
            <a:endParaRPr lang="en-US"/>
          </a:p>
        </p:txBody>
      </p:sp>
    </p:spTree>
    <p:extLst>
      <p:ext uri="{BB962C8B-B14F-4D97-AF65-F5344CB8AC3E}">
        <p14:creationId xmlns:p14="http://schemas.microsoft.com/office/powerpoint/2010/main" val="296026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B8F4-E5D3-4C23-8B22-6A743FBF03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456377-727E-4CA8-B2AF-F9323C585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333A0-2114-47E5-87D4-31967CCB8308}"/>
              </a:ext>
            </a:extLst>
          </p:cNvPr>
          <p:cNvSpPr>
            <a:spLocks noGrp="1"/>
          </p:cNvSpPr>
          <p:nvPr>
            <p:ph type="dt" sz="half" idx="10"/>
          </p:nvPr>
        </p:nvSpPr>
        <p:spPr/>
        <p:txBody>
          <a:bodyPr/>
          <a:lstStyle/>
          <a:p>
            <a:fld id="{D8712163-E960-4B4B-8837-A42CB65E69F6}" type="datetimeFigureOut">
              <a:rPr lang="en-US" smtClean="0"/>
              <a:t>10/5/2021</a:t>
            </a:fld>
            <a:endParaRPr lang="en-US"/>
          </a:p>
        </p:txBody>
      </p:sp>
      <p:sp>
        <p:nvSpPr>
          <p:cNvPr id="5" name="Footer Placeholder 4">
            <a:extLst>
              <a:ext uri="{FF2B5EF4-FFF2-40B4-BE49-F238E27FC236}">
                <a16:creationId xmlns:a16="http://schemas.microsoft.com/office/drawing/2014/main" id="{0A28BBDE-44A5-4EC9-9E36-8656DBF15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5B6F8-4BA7-4BAF-B5CA-CBBDBB4F4E29}"/>
              </a:ext>
            </a:extLst>
          </p:cNvPr>
          <p:cNvSpPr>
            <a:spLocks noGrp="1"/>
          </p:cNvSpPr>
          <p:nvPr>
            <p:ph type="sldNum" sz="quarter" idx="12"/>
          </p:nvPr>
        </p:nvSpPr>
        <p:spPr/>
        <p:txBody>
          <a:bodyPr/>
          <a:lstStyle/>
          <a:p>
            <a:fld id="{D82D1AF5-FD13-45F0-B7E0-2D9D2B04B8A3}" type="slidenum">
              <a:rPr lang="en-US" smtClean="0"/>
              <a:t>‹#›</a:t>
            </a:fld>
            <a:endParaRPr lang="en-US"/>
          </a:p>
        </p:txBody>
      </p:sp>
    </p:spTree>
    <p:extLst>
      <p:ext uri="{BB962C8B-B14F-4D97-AF65-F5344CB8AC3E}">
        <p14:creationId xmlns:p14="http://schemas.microsoft.com/office/powerpoint/2010/main" val="226121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26ED64-ABED-45D8-94D6-48AB19AB25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887EAE-EF0D-4A2B-B4CB-3FC99CB542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AEED9-3B90-4DBA-A5B1-8A8F6F66415A}"/>
              </a:ext>
            </a:extLst>
          </p:cNvPr>
          <p:cNvSpPr>
            <a:spLocks noGrp="1"/>
          </p:cNvSpPr>
          <p:nvPr>
            <p:ph type="dt" sz="half" idx="10"/>
          </p:nvPr>
        </p:nvSpPr>
        <p:spPr/>
        <p:txBody>
          <a:bodyPr/>
          <a:lstStyle/>
          <a:p>
            <a:fld id="{D8712163-E960-4B4B-8837-A42CB65E69F6}" type="datetimeFigureOut">
              <a:rPr lang="en-US" smtClean="0"/>
              <a:t>10/5/2021</a:t>
            </a:fld>
            <a:endParaRPr lang="en-US"/>
          </a:p>
        </p:txBody>
      </p:sp>
      <p:sp>
        <p:nvSpPr>
          <p:cNvPr id="5" name="Footer Placeholder 4">
            <a:extLst>
              <a:ext uri="{FF2B5EF4-FFF2-40B4-BE49-F238E27FC236}">
                <a16:creationId xmlns:a16="http://schemas.microsoft.com/office/drawing/2014/main" id="{DBF2DE88-CFF2-4142-A5AE-F64BBAEB1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78455-A573-48B2-82B4-B60A167658B8}"/>
              </a:ext>
            </a:extLst>
          </p:cNvPr>
          <p:cNvSpPr>
            <a:spLocks noGrp="1"/>
          </p:cNvSpPr>
          <p:nvPr>
            <p:ph type="sldNum" sz="quarter" idx="12"/>
          </p:nvPr>
        </p:nvSpPr>
        <p:spPr/>
        <p:txBody>
          <a:bodyPr/>
          <a:lstStyle/>
          <a:p>
            <a:fld id="{D82D1AF5-FD13-45F0-B7E0-2D9D2B04B8A3}" type="slidenum">
              <a:rPr lang="en-US" smtClean="0"/>
              <a:t>‹#›</a:t>
            </a:fld>
            <a:endParaRPr lang="en-US"/>
          </a:p>
        </p:txBody>
      </p:sp>
    </p:spTree>
    <p:extLst>
      <p:ext uri="{BB962C8B-B14F-4D97-AF65-F5344CB8AC3E}">
        <p14:creationId xmlns:p14="http://schemas.microsoft.com/office/powerpoint/2010/main" val="95236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F053-2DA6-4692-B92F-5E42FDE0A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57D7BC-EFE0-4C93-858A-E952C20BE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1C16F-A68D-440D-86EF-78830B078AB7}"/>
              </a:ext>
            </a:extLst>
          </p:cNvPr>
          <p:cNvSpPr>
            <a:spLocks noGrp="1"/>
          </p:cNvSpPr>
          <p:nvPr>
            <p:ph type="dt" sz="half" idx="10"/>
          </p:nvPr>
        </p:nvSpPr>
        <p:spPr/>
        <p:txBody>
          <a:bodyPr/>
          <a:lstStyle/>
          <a:p>
            <a:fld id="{D8712163-E960-4B4B-8837-A42CB65E69F6}" type="datetimeFigureOut">
              <a:rPr lang="en-US" smtClean="0"/>
              <a:t>10/5/2021</a:t>
            </a:fld>
            <a:endParaRPr lang="en-US"/>
          </a:p>
        </p:txBody>
      </p:sp>
      <p:sp>
        <p:nvSpPr>
          <p:cNvPr id="5" name="Footer Placeholder 4">
            <a:extLst>
              <a:ext uri="{FF2B5EF4-FFF2-40B4-BE49-F238E27FC236}">
                <a16:creationId xmlns:a16="http://schemas.microsoft.com/office/drawing/2014/main" id="{FF24A9DF-77A2-40E9-B219-6D61FC0B8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8B8BB-CC68-447D-815A-DCC14DCE3488}"/>
              </a:ext>
            </a:extLst>
          </p:cNvPr>
          <p:cNvSpPr>
            <a:spLocks noGrp="1"/>
          </p:cNvSpPr>
          <p:nvPr>
            <p:ph type="sldNum" sz="quarter" idx="12"/>
          </p:nvPr>
        </p:nvSpPr>
        <p:spPr/>
        <p:txBody>
          <a:bodyPr/>
          <a:lstStyle/>
          <a:p>
            <a:fld id="{D82D1AF5-FD13-45F0-B7E0-2D9D2B04B8A3}" type="slidenum">
              <a:rPr lang="en-US" smtClean="0"/>
              <a:t>‹#›</a:t>
            </a:fld>
            <a:endParaRPr lang="en-US"/>
          </a:p>
        </p:txBody>
      </p:sp>
    </p:spTree>
    <p:extLst>
      <p:ext uri="{BB962C8B-B14F-4D97-AF65-F5344CB8AC3E}">
        <p14:creationId xmlns:p14="http://schemas.microsoft.com/office/powerpoint/2010/main" val="82735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E922-9E3B-4AE5-98AF-2996B39FCB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0B7CCA-8167-4E4C-B9AE-77714A46BA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16FFDB-4B18-4098-B5E2-15300118A72C}"/>
              </a:ext>
            </a:extLst>
          </p:cNvPr>
          <p:cNvSpPr>
            <a:spLocks noGrp="1"/>
          </p:cNvSpPr>
          <p:nvPr>
            <p:ph type="dt" sz="half" idx="10"/>
          </p:nvPr>
        </p:nvSpPr>
        <p:spPr/>
        <p:txBody>
          <a:bodyPr/>
          <a:lstStyle/>
          <a:p>
            <a:fld id="{D8712163-E960-4B4B-8837-A42CB65E69F6}" type="datetimeFigureOut">
              <a:rPr lang="en-US" smtClean="0"/>
              <a:t>10/5/2021</a:t>
            </a:fld>
            <a:endParaRPr lang="en-US"/>
          </a:p>
        </p:txBody>
      </p:sp>
      <p:sp>
        <p:nvSpPr>
          <p:cNvPr id="5" name="Footer Placeholder 4">
            <a:extLst>
              <a:ext uri="{FF2B5EF4-FFF2-40B4-BE49-F238E27FC236}">
                <a16:creationId xmlns:a16="http://schemas.microsoft.com/office/drawing/2014/main" id="{4B9668FF-0E2E-4B70-B256-4C5753EF9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DBD5E-9818-4ABC-98FD-3A1391709C95}"/>
              </a:ext>
            </a:extLst>
          </p:cNvPr>
          <p:cNvSpPr>
            <a:spLocks noGrp="1"/>
          </p:cNvSpPr>
          <p:nvPr>
            <p:ph type="sldNum" sz="quarter" idx="12"/>
          </p:nvPr>
        </p:nvSpPr>
        <p:spPr/>
        <p:txBody>
          <a:bodyPr/>
          <a:lstStyle/>
          <a:p>
            <a:fld id="{D82D1AF5-FD13-45F0-B7E0-2D9D2B04B8A3}" type="slidenum">
              <a:rPr lang="en-US" smtClean="0"/>
              <a:t>‹#›</a:t>
            </a:fld>
            <a:endParaRPr lang="en-US"/>
          </a:p>
        </p:txBody>
      </p:sp>
    </p:spTree>
    <p:extLst>
      <p:ext uri="{BB962C8B-B14F-4D97-AF65-F5344CB8AC3E}">
        <p14:creationId xmlns:p14="http://schemas.microsoft.com/office/powerpoint/2010/main" val="27147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B295-FEA0-48CD-A6F1-2A9833252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2BDA87-870F-4FA6-A551-053E62DBD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E12AA-CBCF-43F4-A196-E4C003C7A5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70FA0-5972-4D83-9B85-AFB9E082C5E4}"/>
              </a:ext>
            </a:extLst>
          </p:cNvPr>
          <p:cNvSpPr>
            <a:spLocks noGrp="1"/>
          </p:cNvSpPr>
          <p:nvPr>
            <p:ph type="dt" sz="half" idx="10"/>
          </p:nvPr>
        </p:nvSpPr>
        <p:spPr/>
        <p:txBody>
          <a:bodyPr/>
          <a:lstStyle/>
          <a:p>
            <a:fld id="{D8712163-E960-4B4B-8837-A42CB65E69F6}" type="datetimeFigureOut">
              <a:rPr lang="en-US" smtClean="0"/>
              <a:t>10/5/2021</a:t>
            </a:fld>
            <a:endParaRPr lang="en-US"/>
          </a:p>
        </p:txBody>
      </p:sp>
      <p:sp>
        <p:nvSpPr>
          <p:cNvPr id="6" name="Footer Placeholder 5">
            <a:extLst>
              <a:ext uri="{FF2B5EF4-FFF2-40B4-BE49-F238E27FC236}">
                <a16:creationId xmlns:a16="http://schemas.microsoft.com/office/drawing/2014/main" id="{1B4A1409-F344-4EC8-8E1A-BFDF66CE7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32424-82BB-4D19-9480-EAF3DA3BDD04}"/>
              </a:ext>
            </a:extLst>
          </p:cNvPr>
          <p:cNvSpPr>
            <a:spLocks noGrp="1"/>
          </p:cNvSpPr>
          <p:nvPr>
            <p:ph type="sldNum" sz="quarter" idx="12"/>
          </p:nvPr>
        </p:nvSpPr>
        <p:spPr/>
        <p:txBody>
          <a:bodyPr/>
          <a:lstStyle/>
          <a:p>
            <a:fld id="{D82D1AF5-FD13-45F0-B7E0-2D9D2B04B8A3}" type="slidenum">
              <a:rPr lang="en-US" smtClean="0"/>
              <a:t>‹#›</a:t>
            </a:fld>
            <a:endParaRPr lang="en-US"/>
          </a:p>
        </p:txBody>
      </p:sp>
    </p:spTree>
    <p:extLst>
      <p:ext uri="{BB962C8B-B14F-4D97-AF65-F5344CB8AC3E}">
        <p14:creationId xmlns:p14="http://schemas.microsoft.com/office/powerpoint/2010/main" val="361533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EB47-2547-4AAB-A735-32F1D2A988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06263C-4DCD-408D-BD7A-788E816FD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9FA016-7F78-4641-8F55-B23970168D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05DB43-29B3-49A3-B2D8-7C441BCD5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DD14F-2A8C-45DE-9786-989412B80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D6BAC-1FA2-4325-93FC-A9DC2B8AE180}"/>
              </a:ext>
            </a:extLst>
          </p:cNvPr>
          <p:cNvSpPr>
            <a:spLocks noGrp="1"/>
          </p:cNvSpPr>
          <p:nvPr>
            <p:ph type="dt" sz="half" idx="10"/>
          </p:nvPr>
        </p:nvSpPr>
        <p:spPr/>
        <p:txBody>
          <a:bodyPr/>
          <a:lstStyle/>
          <a:p>
            <a:fld id="{D8712163-E960-4B4B-8837-A42CB65E69F6}" type="datetimeFigureOut">
              <a:rPr lang="en-US" smtClean="0"/>
              <a:t>10/5/2021</a:t>
            </a:fld>
            <a:endParaRPr lang="en-US"/>
          </a:p>
        </p:txBody>
      </p:sp>
      <p:sp>
        <p:nvSpPr>
          <p:cNvPr id="8" name="Footer Placeholder 7">
            <a:extLst>
              <a:ext uri="{FF2B5EF4-FFF2-40B4-BE49-F238E27FC236}">
                <a16:creationId xmlns:a16="http://schemas.microsoft.com/office/drawing/2014/main" id="{1C48AB60-D827-4875-99D8-CE9E580502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92E5A1-8FDB-42CD-8FD7-8A0F97517F3B}"/>
              </a:ext>
            </a:extLst>
          </p:cNvPr>
          <p:cNvSpPr>
            <a:spLocks noGrp="1"/>
          </p:cNvSpPr>
          <p:nvPr>
            <p:ph type="sldNum" sz="quarter" idx="12"/>
          </p:nvPr>
        </p:nvSpPr>
        <p:spPr/>
        <p:txBody>
          <a:bodyPr/>
          <a:lstStyle/>
          <a:p>
            <a:fld id="{D82D1AF5-FD13-45F0-B7E0-2D9D2B04B8A3}" type="slidenum">
              <a:rPr lang="en-US" smtClean="0"/>
              <a:t>‹#›</a:t>
            </a:fld>
            <a:endParaRPr lang="en-US"/>
          </a:p>
        </p:txBody>
      </p:sp>
    </p:spTree>
    <p:extLst>
      <p:ext uri="{BB962C8B-B14F-4D97-AF65-F5344CB8AC3E}">
        <p14:creationId xmlns:p14="http://schemas.microsoft.com/office/powerpoint/2010/main" val="33407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0C31-2A6F-4A48-BEA2-FE0203C25F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E774C1-A22E-4CF3-9995-60066B4D9FE5}"/>
              </a:ext>
            </a:extLst>
          </p:cNvPr>
          <p:cNvSpPr>
            <a:spLocks noGrp="1"/>
          </p:cNvSpPr>
          <p:nvPr>
            <p:ph type="dt" sz="half" idx="10"/>
          </p:nvPr>
        </p:nvSpPr>
        <p:spPr/>
        <p:txBody>
          <a:bodyPr/>
          <a:lstStyle/>
          <a:p>
            <a:fld id="{D8712163-E960-4B4B-8837-A42CB65E69F6}" type="datetimeFigureOut">
              <a:rPr lang="en-US" smtClean="0"/>
              <a:t>10/5/2021</a:t>
            </a:fld>
            <a:endParaRPr lang="en-US"/>
          </a:p>
        </p:txBody>
      </p:sp>
      <p:sp>
        <p:nvSpPr>
          <p:cNvPr id="4" name="Footer Placeholder 3">
            <a:extLst>
              <a:ext uri="{FF2B5EF4-FFF2-40B4-BE49-F238E27FC236}">
                <a16:creationId xmlns:a16="http://schemas.microsoft.com/office/drawing/2014/main" id="{6CB2B759-FA44-476E-8754-25757D1DD6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9BB34-286B-4BFF-B15C-EE80D1ABD039}"/>
              </a:ext>
            </a:extLst>
          </p:cNvPr>
          <p:cNvSpPr>
            <a:spLocks noGrp="1"/>
          </p:cNvSpPr>
          <p:nvPr>
            <p:ph type="sldNum" sz="quarter" idx="12"/>
          </p:nvPr>
        </p:nvSpPr>
        <p:spPr/>
        <p:txBody>
          <a:bodyPr/>
          <a:lstStyle/>
          <a:p>
            <a:fld id="{D82D1AF5-FD13-45F0-B7E0-2D9D2B04B8A3}" type="slidenum">
              <a:rPr lang="en-US" smtClean="0"/>
              <a:t>‹#›</a:t>
            </a:fld>
            <a:endParaRPr lang="en-US"/>
          </a:p>
        </p:txBody>
      </p:sp>
    </p:spTree>
    <p:extLst>
      <p:ext uri="{BB962C8B-B14F-4D97-AF65-F5344CB8AC3E}">
        <p14:creationId xmlns:p14="http://schemas.microsoft.com/office/powerpoint/2010/main" val="182969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CC1B84-7832-4CBA-9DEB-32AB06AC40E3}"/>
              </a:ext>
            </a:extLst>
          </p:cNvPr>
          <p:cNvSpPr>
            <a:spLocks noGrp="1"/>
          </p:cNvSpPr>
          <p:nvPr>
            <p:ph type="dt" sz="half" idx="10"/>
          </p:nvPr>
        </p:nvSpPr>
        <p:spPr/>
        <p:txBody>
          <a:bodyPr/>
          <a:lstStyle/>
          <a:p>
            <a:fld id="{D8712163-E960-4B4B-8837-A42CB65E69F6}" type="datetimeFigureOut">
              <a:rPr lang="en-US" smtClean="0"/>
              <a:t>10/5/2021</a:t>
            </a:fld>
            <a:endParaRPr lang="en-US"/>
          </a:p>
        </p:txBody>
      </p:sp>
      <p:sp>
        <p:nvSpPr>
          <p:cNvPr id="3" name="Footer Placeholder 2">
            <a:extLst>
              <a:ext uri="{FF2B5EF4-FFF2-40B4-BE49-F238E27FC236}">
                <a16:creationId xmlns:a16="http://schemas.microsoft.com/office/drawing/2014/main" id="{4EEF7712-6B6F-4E1D-9B94-3EDEA8B88B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803C31-55C5-47E1-A11D-272CC0C7C646}"/>
              </a:ext>
            </a:extLst>
          </p:cNvPr>
          <p:cNvSpPr>
            <a:spLocks noGrp="1"/>
          </p:cNvSpPr>
          <p:nvPr>
            <p:ph type="sldNum" sz="quarter" idx="12"/>
          </p:nvPr>
        </p:nvSpPr>
        <p:spPr/>
        <p:txBody>
          <a:bodyPr/>
          <a:lstStyle/>
          <a:p>
            <a:fld id="{D82D1AF5-FD13-45F0-B7E0-2D9D2B04B8A3}" type="slidenum">
              <a:rPr lang="en-US" smtClean="0"/>
              <a:t>‹#›</a:t>
            </a:fld>
            <a:endParaRPr lang="en-US"/>
          </a:p>
        </p:txBody>
      </p:sp>
    </p:spTree>
    <p:extLst>
      <p:ext uri="{BB962C8B-B14F-4D97-AF65-F5344CB8AC3E}">
        <p14:creationId xmlns:p14="http://schemas.microsoft.com/office/powerpoint/2010/main" val="285257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0BA7-1555-47B1-885E-B66018272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55C125-F453-472A-8B12-7E62081EC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DC4112-5694-4309-8B37-A719379FC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887E1-7EA6-448A-89BE-0425AB62A25D}"/>
              </a:ext>
            </a:extLst>
          </p:cNvPr>
          <p:cNvSpPr>
            <a:spLocks noGrp="1"/>
          </p:cNvSpPr>
          <p:nvPr>
            <p:ph type="dt" sz="half" idx="10"/>
          </p:nvPr>
        </p:nvSpPr>
        <p:spPr/>
        <p:txBody>
          <a:bodyPr/>
          <a:lstStyle/>
          <a:p>
            <a:fld id="{D8712163-E960-4B4B-8837-A42CB65E69F6}" type="datetimeFigureOut">
              <a:rPr lang="en-US" smtClean="0"/>
              <a:t>10/5/2021</a:t>
            </a:fld>
            <a:endParaRPr lang="en-US"/>
          </a:p>
        </p:txBody>
      </p:sp>
      <p:sp>
        <p:nvSpPr>
          <p:cNvPr id="6" name="Footer Placeholder 5">
            <a:extLst>
              <a:ext uri="{FF2B5EF4-FFF2-40B4-BE49-F238E27FC236}">
                <a16:creationId xmlns:a16="http://schemas.microsoft.com/office/drawing/2014/main" id="{D647AB65-DBC3-46C4-83CE-ECF169455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E8EE0-2254-4A54-93A2-4BE3B1B69844}"/>
              </a:ext>
            </a:extLst>
          </p:cNvPr>
          <p:cNvSpPr>
            <a:spLocks noGrp="1"/>
          </p:cNvSpPr>
          <p:nvPr>
            <p:ph type="sldNum" sz="quarter" idx="12"/>
          </p:nvPr>
        </p:nvSpPr>
        <p:spPr/>
        <p:txBody>
          <a:bodyPr/>
          <a:lstStyle/>
          <a:p>
            <a:fld id="{D82D1AF5-FD13-45F0-B7E0-2D9D2B04B8A3}" type="slidenum">
              <a:rPr lang="en-US" smtClean="0"/>
              <a:t>‹#›</a:t>
            </a:fld>
            <a:endParaRPr lang="en-US"/>
          </a:p>
        </p:txBody>
      </p:sp>
    </p:spTree>
    <p:extLst>
      <p:ext uri="{BB962C8B-B14F-4D97-AF65-F5344CB8AC3E}">
        <p14:creationId xmlns:p14="http://schemas.microsoft.com/office/powerpoint/2010/main" val="334501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5B65-6BCC-4184-A2D8-5E125F100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36B254-3444-42D4-9329-CB92E1522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8950B5-817B-473B-B6BE-8E4BB05D4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E0676-E0FE-430C-B065-85A10CF9455E}"/>
              </a:ext>
            </a:extLst>
          </p:cNvPr>
          <p:cNvSpPr>
            <a:spLocks noGrp="1"/>
          </p:cNvSpPr>
          <p:nvPr>
            <p:ph type="dt" sz="half" idx="10"/>
          </p:nvPr>
        </p:nvSpPr>
        <p:spPr/>
        <p:txBody>
          <a:bodyPr/>
          <a:lstStyle/>
          <a:p>
            <a:fld id="{D8712163-E960-4B4B-8837-A42CB65E69F6}" type="datetimeFigureOut">
              <a:rPr lang="en-US" smtClean="0"/>
              <a:t>10/5/2021</a:t>
            </a:fld>
            <a:endParaRPr lang="en-US"/>
          </a:p>
        </p:txBody>
      </p:sp>
      <p:sp>
        <p:nvSpPr>
          <p:cNvPr id="6" name="Footer Placeholder 5">
            <a:extLst>
              <a:ext uri="{FF2B5EF4-FFF2-40B4-BE49-F238E27FC236}">
                <a16:creationId xmlns:a16="http://schemas.microsoft.com/office/drawing/2014/main" id="{7EF6E518-ECC4-4D4A-8829-45F1BAA24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DCC76-3068-4D02-B462-5FD5E4AFD2D4}"/>
              </a:ext>
            </a:extLst>
          </p:cNvPr>
          <p:cNvSpPr>
            <a:spLocks noGrp="1"/>
          </p:cNvSpPr>
          <p:nvPr>
            <p:ph type="sldNum" sz="quarter" idx="12"/>
          </p:nvPr>
        </p:nvSpPr>
        <p:spPr/>
        <p:txBody>
          <a:bodyPr/>
          <a:lstStyle/>
          <a:p>
            <a:fld id="{D82D1AF5-FD13-45F0-B7E0-2D9D2B04B8A3}" type="slidenum">
              <a:rPr lang="en-US" smtClean="0"/>
              <a:t>‹#›</a:t>
            </a:fld>
            <a:endParaRPr lang="en-US"/>
          </a:p>
        </p:txBody>
      </p:sp>
    </p:spTree>
    <p:extLst>
      <p:ext uri="{BB962C8B-B14F-4D97-AF65-F5344CB8AC3E}">
        <p14:creationId xmlns:p14="http://schemas.microsoft.com/office/powerpoint/2010/main" val="83488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147BD-02CD-4D50-A325-B51549354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6C7AB5-86DE-4B52-813C-AC740CBFFB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10F99-8337-417F-8542-AD0B5468F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12163-E960-4B4B-8837-A42CB65E69F6}" type="datetimeFigureOut">
              <a:rPr lang="en-US" smtClean="0"/>
              <a:t>10/5/2021</a:t>
            </a:fld>
            <a:endParaRPr lang="en-US"/>
          </a:p>
        </p:txBody>
      </p:sp>
      <p:sp>
        <p:nvSpPr>
          <p:cNvPr id="5" name="Footer Placeholder 4">
            <a:extLst>
              <a:ext uri="{FF2B5EF4-FFF2-40B4-BE49-F238E27FC236}">
                <a16:creationId xmlns:a16="http://schemas.microsoft.com/office/drawing/2014/main" id="{94890FEC-F626-43A9-A580-DF3CF81AE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FB90B1-1A03-4657-8B6A-A92CA0E4D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D1AF5-FD13-45F0-B7E0-2D9D2B04B8A3}" type="slidenum">
              <a:rPr lang="en-US" smtClean="0"/>
              <a:t>‹#›</a:t>
            </a:fld>
            <a:endParaRPr lang="en-US"/>
          </a:p>
        </p:txBody>
      </p:sp>
    </p:spTree>
    <p:extLst>
      <p:ext uri="{BB962C8B-B14F-4D97-AF65-F5344CB8AC3E}">
        <p14:creationId xmlns:p14="http://schemas.microsoft.com/office/powerpoint/2010/main" val="1061679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1FE9-2EE4-47D2-9293-E45200127CF0}"/>
              </a:ext>
            </a:extLst>
          </p:cNvPr>
          <p:cNvSpPr>
            <a:spLocks noGrp="1"/>
          </p:cNvSpPr>
          <p:nvPr>
            <p:ph type="ctrTitle"/>
          </p:nvPr>
        </p:nvSpPr>
        <p:spPr/>
        <p:txBody>
          <a:bodyPr/>
          <a:lstStyle/>
          <a:p>
            <a:r>
              <a:rPr lang="en-US" dirty="0"/>
              <a:t>Week 1</a:t>
            </a:r>
          </a:p>
        </p:txBody>
      </p:sp>
      <p:sp>
        <p:nvSpPr>
          <p:cNvPr id="3" name="Subtitle 2">
            <a:extLst>
              <a:ext uri="{FF2B5EF4-FFF2-40B4-BE49-F238E27FC236}">
                <a16:creationId xmlns:a16="http://schemas.microsoft.com/office/drawing/2014/main" id="{E2C70B72-97F9-4548-B630-1A533A2F0DD2}"/>
              </a:ext>
            </a:extLst>
          </p:cNvPr>
          <p:cNvSpPr>
            <a:spLocks noGrp="1"/>
          </p:cNvSpPr>
          <p:nvPr>
            <p:ph type="subTitle" idx="1"/>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Distributions: Central tendency and variability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621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E21B-AB14-4041-AB84-B5D67C93924B}"/>
              </a:ext>
            </a:extLst>
          </p:cNvPr>
          <p:cNvSpPr>
            <a:spLocks noGrp="1"/>
          </p:cNvSpPr>
          <p:nvPr>
            <p:ph type="title"/>
          </p:nvPr>
        </p:nvSpPr>
        <p:spPr>
          <a:xfrm>
            <a:off x="704675" y="365125"/>
            <a:ext cx="10830187" cy="1325563"/>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The center or “average”: Mean, median, mode</a:t>
            </a:r>
            <a:endParaRPr lang="en-US" dirty="0"/>
          </a:p>
        </p:txBody>
      </p:sp>
      <p:pic>
        <p:nvPicPr>
          <p:cNvPr id="4" name="Content Placeholder 3">
            <a:extLst>
              <a:ext uri="{FF2B5EF4-FFF2-40B4-BE49-F238E27FC236}">
                <a16:creationId xmlns:a16="http://schemas.microsoft.com/office/drawing/2014/main" id="{CA9724DE-4327-4AE6-A6C2-2F70FCDD943C}"/>
              </a:ext>
            </a:extLst>
          </p:cNvPr>
          <p:cNvPicPr>
            <a:picLocks noGrp="1"/>
          </p:cNvPicPr>
          <p:nvPr>
            <p:ph idx="1"/>
          </p:nvPr>
        </p:nvPicPr>
        <p:blipFill>
          <a:blip r:embed="rId2"/>
          <a:stretch>
            <a:fillRect/>
          </a:stretch>
        </p:blipFill>
        <p:spPr>
          <a:xfrm>
            <a:off x="1843087" y="2360547"/>
            <a:ext cx="8505825" cy="3796972"/>
          </a:xfrm>
          <a:prstGeom prst="rect">
            <a:avLst/>
          </a:prstGeom>
        </p:spPr>
      </p:pic>
    </p:spTree>
    <p:extLst>
      <p:ext uri="{BB962C8B-B14F-4D97-AF65-F5344CB8AC3E}">
        <p14:creationId xmlns:p14="http://schemas.microsoft.com/office/powerpoint/2010/main" val="366626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445A-B400-4B98-A102-2C26C0E40C90}"/>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Measures of variability (</a:t>
            </a:r>
            <a:r>
              <a:rPr lang="en-US" dirty="0" err="1">
                <a:effectLst/>
                <a:latin typeface="Calibri" panose="020F0502020204030204" pitchFamily="34" charset="0"/>
                <a:ea typeface="Calibri" panose="020F0502020204030204" pitchFamily="34" charset="0"/>
                <a:cs typeface="Times New Roman" panose="02020603050405020304" pitchFamily="18" charset="0"/>
              </a:rPr>
              <a:t>mtcars</a:t>
            </a:r>
            <a:r>
              <a:rPr lang="en-US" dirty="0">
                <a:effectLst/>
                <a:latin typeface="Calibri" panose="020F0502020204030204" pitchFamily="34" charset="0"/>
                <a:ea typeface="Calibri" panose="020F0502020204030204" pitchFamily="34" charset="0"/>
                <a:cs typeface="Times New Roman" panose="02020603050405020304" pitchFamily="18" charset="0"/>
              </a:rPr>
              <a:t> data)</a:t>
            </a:r>
            <a:endParaRPr lang="en-US" dirty="0"/>
          </a:p>
        </p:txBody>
      </p:sp>
      <p:sp>
        <p:nvSpPr>
          <p:cNvPr id="3" name="Content Placeholder 2">
            <a:extLst>
              <a:ext uri="{FF2B5EF4-FFF2-40B4-BE49-F238E27FC236}">
                <a16:creationId xmlns:a16="http://schemas.microsoft.com/office/drawing/2014/main" id="{40A9E893-6E3E-4365-94F6-7FAA37093C6C}"/>
              </a:ext>
            </a:extLst>
          </p:cNvPr>
          <p:cNvSpPr>
            <a:spLocks noGrp="1"/>
          </p:cNvSpPr>
          <p:nvPr>
            <p:ph idx="1"/>
          </p:nvPr>
        </p:nvSpPr>
        <p:spPr/>
        <p:txBody>
          <a:bodyPr>
            <a:norm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Percentiles: Percent of the distribution at which X percentile falls below that value. E.g., 19.2 is 50</a:t>
            </a:r>
            <a:r>
              <a:rPr lang="en-US" sz="2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800" dirty="0">
                <a:effectLst/>
                <a:latin typeface="Calibri" panose="020F0502020204030204" pitchFamily="34" charset="0"/>
                <a:ea typeface="Calibri" panose="020F0502020204030204" pitchFamily="34" charset="0"/>
                <a:cs typeface="Times New Roman" panose="02020603050405020304" pitchFamily="18" charset="0"/>
              </a:rPr>
              <a:t> percentile or median in miles-per-gallon. 50% percent of cars in the sample have MPG at or below 19.2.</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IQR: The distance between the 25</a:t>
            </a:r>
            <a:r>
              <a:rPr lang="en-US" sz="2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800" dirty="0">
                <a:effectLst/>
                <a:latin typeface="Calibri" panose="020F0502020204030204" pitchFamily="34" charset="0"/>
                <a:ea typeface="Calibri" panose="020F0502020204030204" pitchFamily="34" charset="0"/>
                <a:cs typeface="Times New Roman" panose="02020603050405020304" pitchFamily="18" charset="0"/>
              </a:rPr>
              <a:t> to 75</a:t>
            </a:r>
            <a:r>
              <a:rPr lang="en-US" sz="2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800" dirty="0">
                <a:effectLst/>
                <a:latin typeface="Calibri" panose="020F0502020204030204" pitchFamily="34" charset="0"/>
                <a:ea typeface="Calibri" panose="020F0502020204030204" pitchFamily="34" charset="0"/>
                <a:cs typeface="Times New Roman" panose="02020603050405020304" pitchFamily="18" charset="0"/>
              </a:rPr>
              <a:t> percentiles (IQR= 22- 15.4 = 7.4 for MPG).</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Range: The lowest and highest values (MPG: 10.4 and 33.9).</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5 number summary: The range and quartiles (25</a:t>
            </a:r>
            <a:r>
              <a:rPr lang="en-US" sz="2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800" dirty="0">
                <a:effectLst/>
                <a:latin typeface="Calibri" panose="020F0502020204030204" pitchFamily="34" charset="0"/>
                <a:ea typeface="Calibri" panose="020F0502020204030204" pitchFamily="34" charset="0"/>
                <a:cs typeface="Times New Roman" panose="02020603050405020304" pitchFamily="18" charset="0"/>
              </a:rPr>
              <a:t>, 50</a:t>
            </a:r>
            <a:r>
              <a:rPr lang="en-US" sz="2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800" dirty="0">
                <a:effectLst/>
                <a:latin typeface="Calibri" panose="020F0502020204030204" pitchFamily="34" charset="0"/>
                <a:ea typeface="Calibri" panose="020F0502020204030204" pitchFamily="34" charset="0"/>
                <a:cs typeface="Times New Roman" panose="02020603050405020304" pitchFamily="18" charset="0"/>
              </a:rPr>
              <a:t>, 75</a:t>
            </a:r>
            <a:r>
              <a:rPr lang="en-US" sz="2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800" dirty="0">
                <a:effectLst/>
                <a:latin typeface="Calibri" panose="020F0502020204030204" pitchFamily="34" charset="0"/>
                <a:ea typeface="Calibri" panose="020F0502020204030204" pitchFamily="34" charset="0"/>
                <a:cs typeface="Times New Roman" panose="02020603050405020304" pitchFamily="18" charset="0"/>
              </a:rPr>
              <a:t> percentiles). </a:t>
            </a:r>
            <a:r>
              <a:rPr lang="en-US" dirty="0">
                <a:latin typeface="Calibri" panose="020F0502020204030204" pitchFamily="34" charset="0"/>
                <a:ea typeface="Calibri" panose="020F0502020204030204" pitchFamily="34" charset="0"/>
                <a:cs typeface="Times New Roman" panose="02020603050405020304" pitchFamily="18" charset="0"/>
              </a:rPr>
              <a:t>For MPG, it is: 10.4, 15.4, 19.2, 22, 33.9.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Standard deviation: The average squared deviation around the mean.</a:t>
            </a:r>
          </a:p>
        </p:txBody>
      </p:sp>
    </p:spTree>
    <p:extLst>
      <p:ext uri="{BB962C8B-B14F-4D97-AF65-F5344CB8AC3E}">
        <p14:creationId xmlns:p14="http://schemas.microsoft.com/office/powerpoint/2010/main" val="405122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3701-A7A8-439D-9044-02319B795742}"/>
              </a:ext>
            </a:extLst>
          </p:cNvPr>
          <p:cNvSpPr>
            <a:spLocks noGrp="1"/>
          </p:cNvSpPr>
          <p:nvPr>
            <p:ph type="title"/>
          </p:nvPr>
        </p:nvSpPr>
        <p:spPr/>
        <p:txBody>
          <a:bodyPr/>
          <a:lstStyle/>
          <a:p>
            <a:r>
              <a:rPr lang="en-US" dirty="0"/>
              <a:t>Proportion of data within 1 and 2 standard deviations of the mean.</a:t>
            </a:r>
          </a:p>
        </p:txBody>
      </p:sp>
      <p:pic>
        <p:nvPicPr>
          <p:cNvPr id="4" name="Content Placeholder 3">
            <a:extLst>
              <a:ext uri="{FF2B5EF4-FFF2-40B4-BE49-F238E27FC236}">
                <a16:creationId xmlns:a16="http://schemas.microsoft.com/office/drawing/2014/main" id="{9DECF8FF-0CB1-4D23-9D19-991AA15D5FE2}"/>
              </a:ext>
            </a:extLst>
          </p:cNvPr>
          <p:cNvPicPr>
            <a:picLocks noGrp="1"/>
          </p:cNvPicPr>
          <p:nvPr>
            <p:ph idx="1"/>
          </p:nvPr>
        </p:nvPicPr>
        <p:blipFill>
          <a:blip r:embed="rId2"/>
          <a:stretch>
            <a:fillRect/>
          </a:stretch>
        </p:blipFill>
        <p:spPr>
          <a:xfrm>
            <a:off x="2205037" y="2158206"/>
            <a:ext cx="7781925" cy="3686175"/>
          </a:xfrm>
          <a:prstGeom prst="rect">
            <a:avLst/>
          </a:prstGeom>
        </p:spPr>
      </p:pic>
      <p:sp>
        <p:nvSpPr>
          <p:cNvPr id="6" name="TextBox 5">
            <a:extLst>
              <a:ext uri="{FF2B5EF4-FFF2-40B4-BE49-F238E27FC236}">
                <a16:creationId xmlns:a16="http://schemas.microsoft.com/office/drawing/2014/main" id="{16FCC77C-57F4-4745-B545-FFE4F8AEFAAF}"/>
              </a:ext>
            </a:extLst>
          </p:cNvPr>
          <p:cNvSpPr txBox="1"/>
          <p:nvPr/>
        </p:nvSpPr>
        <p:spPr>
          <a:xfrm>
            <a:off x="3658998" y="6050289"/>
            <a:ext cx="4874002" cy="523220"/>
          </a:xfrm>
          <a:prstGeom prst="rect">
            <a:avLst/>
          </a:prstGeom>
          <a:noFill/>
        </p:spPr>
        <p:txBody>
          <a:bodyPr wrap="square">
            <a:spAutoFit/>
          </a:bodyPr>
          <a:lstStyle/>
          <a:p>
            <a:r>
              <a:rPr lang="en-US" sz="2800" dirty="0"/>
              <a:t>68 - 95 - 99.7 rule for 1-2-3 SDs</a:t>
            </a:r>
          </a:p>
        </p:txBody>
      </p:sp>
    </p:spTree>
    <p:extLst>
      <p:ext uri="{BB962C8B-B14F-4D97-AF65-F5344CB8AC3E}">
        <p14:creationId xmlns:p14="http://schemas.microsoft.com/office/powerpoint/2010/main" val="21342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EE45-E84F-4EF5-A4AA-FD0DF38A50A5}"/>
              </a:ext>
            </a:extLst>
          </p:cNvPr>
          <p:cNvSpPr>
            <a:spLocks noGrp="1"/>
          </p:cNvSpPr>
          <p:nvPr>
            <p:ph type="title"/>
          </p:nvPr>
        </p:nvSpPr>
        <p:spPr/>
        <p:txBody>
          <a:bodyPr/>
          <a:lstStyle/>
          <a:p>
            <a:r>
              <a:rPr lang="en-US" dirty="0"/>
              <a:t>Data with the same mean but different variability can look very different</a:t>
            </a:r>
          </a:p>
        </p:txBody>
      </p:sp>
      <p:pic>
        <p:nvPicPr>
          <p:cNvPr id="4" name="Content Placeholder 3">
            <a:extLst>
              <a:ext uri="{FF2B5EF4-FFF2-40B4-BE49-F238E27FC236}">
                <a16:creationId xmlns:a16="http://schemas.microsoft.com/office/drawing/2014/main" id="{7CB935A8-5E2E-4A1B-85B8-2FAA3C76220C}"/>
              </a:ext>
            </a:extLst>
          </p:cNvPr>
          <p:cNvPicPr>
            <a:picLocks noGrp="1"/>
          </p:cNvPicPr>
          <p:nvPr>
            <p:ph idx="1"/>
          </p:nvPr>
        </p:nvPicPr>
        <p:blipFill>
          <a:blip r:embed="rId2"/>
          <a:stretch>
            <a:fillRect/>
          </a:stretch>
        </p:blipFill>
        <p:spPr>
          <a:xfrm>
            <a:off x="3071933" y="1825625"/>
            <a:ext cx="6048133" cy="4351338"/>
          </a:xfrm>
          <a:prstGeom prst="rect">
            <a:avLst/>
          </a:prstGeom>
        </p:spPr>
      </p:pic>
      <p:sp>
        <p:nvSpPr>
          <p:cNvPr id="5" name="TextBox 4">
            <a:extLst>
              <a:ext uri="{FF2B5EF4-FFF2-40B4-BE49-F238E27FC236}">
                <a16:creationId xmlns:a16="http://schemas.microsoft.com/office/drawing/2014/main" id="{BBBADE40-ECDC-47FF-BEBA-7873293CF1C8}"/>
              </a:ext>
            </a:extLst>
          </p:cNvPr>
          <p:cNvSpPr txBox="1"/>
          <p:nvPr/>
        </p:nvSpPr>
        <p:spPr>
          <a:xfrm>
            <a:off x="402671" y="2801923"/>
            <a:ext cx="2350480" cy="369332"/>
          </a:xfrm>
          <a:prstGeom prst="rect">
            <a:avLst/>
          </a:prstGeom>
          <a:noFill/>
        </p:spPr>
        <p:txBody>
          <a:bodyPr wrap="square" rtlCol="0">
            <a:spAutoFit/>
          </a:bodyPr>
          <a:lstStyle/>
          <a:p>
            <a:r>
              <a:rPr lang="en-US" dirty="0"/>
              <a:t>S = standard deviation</a:t>
            </a:r>
          </a:p>
        </p:txBody>
      </p:sp>
    </p:spTree>
    <p:extLst>
      <p:ext uri="{BB962C8B-B14F-4D97-AF65-F5344CB8AC3E}">
        <p14:creationId xmlns:p14="http://schemas.microsoft.com/office/powerpoint/2010/main" val="230544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AF42-117E-4F0E-911B-780B2532F4F8}"/>
              </a:ext>
            </a:extLst>
          </p:cNvPr>
          <p:cNvSpPr>
            <a:spLocks noGrp="1"/>
          </p:cNvSpPr>
          <p:nvPr>
            <p:ph type="title"/>
          </p:nvPr>
        </p:nvSpPr>
        <p:spPr/>
        <p:txBody>
          <a:bodyPr/>
          <a:lstStyle/>
          <a:p>
            <a:r>
              <a:rPr lang="en-US" dirty="0"/>
              <a:t>Change over time</a:t>
            </a:r>
          </a:p>
        </p:txBody>
      </p:sp>
      <p:pic>
        <p:nvPicPr>
          <p:cNvPr id="4" name="Picture 3">
            <a:extLst>
              <a:ext uri="{FF2B5EF4-FFF2-40B4-BE49-F238E27FC236}">
                <a16:creationId xmlns:a16="http://schemas.microsoft.com/office/drawing/2014/main" id="{6AE79F8F-D0E1-4EDE-A3CC-31A888677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
        <p:nvSpPr>
          <p:cNvPr id="3" name="TextBox 2">
            <a:extLst>
              <a:ext uri="{FF2B5EF4-FFF2-40B4-BE49-F238E27FC236}">
                <a16:creationId xmlns:a16="http://schemas.microsoft.com/office/drawing/2014/main" id="{5638106C-2FC1-461A-BF09-52DD09C54578}"/>
              </a:ext>
            </a:extLst>
          </p:cNvPr>
          <p:cNvSpPr txBox="1"/>
          <p:nvPr/>
        </p:nvSpPr>
        <p:spPr>
          <a:xfrm>
            <a:off x="9009776" y="1057013"/>
            <a:ext cx="2793534" cy="646331"/>
          </a:xfrm>
          <a:prstGeom prst="rect">
            <a:avLst/>
          </a:prstGeom>
          <a:noFill/>
        </p:spPr>
        <p:txBody>
          <a:bodyPr wrap="square" rtlCol="0">
            <a:spAutoFit/>
          </a:bodyPr>
          <a:lstStyle/>
          <a:p>
            <a:r>
              <a:rPr lang="en-US" dirty="0"/>
              <a:t>In January 2020, beds were not over-utilized in the US.</a:t>
            </a:r>
          </a:p>
        </p:txBody>
      </p:sp>
      <p:sp>
        <p:nvSpPr>
          <p:cNvPr id="5" name="TextBox 4">
            <a:extLst>
              <a:ext uri="{FF2B5EF4-FFF2-40B4-BE49-F238E27FC236}">
                <a16:creationId xmlns:a16="http://schemas.microsoft.com/office/drawing/2014/main" id="{0785C8C9-144F-44F3-B61E-403C937968ED}"/>
              </a:ext>
            </a:extLst>
          </p:cNvPr>
          <p:cNvSpPr txBox="1"/>
          <p:nvPr/>
        </p:nvSpPr>
        <p:spPr>
          <a:xfrm>
            <a:off x="9093666" y="2051021"/>
            <a:ext cx="2709644" cy="1200329"/>
          </a:xfrm>
          <a:prstGeom prst="rect">
            <a:avLst/>
          </a:prstGeom>
          <a:noFill/>
        </p:spPr>
        <p:txBody>
          <a:bodyPr wrap="square" rtlCol="0">
            <a:spAutoFit/>
          </a:bodyPr>
          <a:lstStyle/>
          <a:p>
            <a:r>
              <a:rPr lang="en-US" dirty="0"/>
              <a:t>As covid spread in the next 1 ½ years, bed use increased consistently across the country.</a:t>
            </a:r>
          </a:p>
        </p:txBody>
      </p:sp>
    </p:spTree>
    <p:extLst>
      <p:ext uri="{BB962C8B-B14F-4D97-AF65-F5344CB8AC3E}">
        <p14:creationId xmlns:p14="http://schemas.microsoft.com/office/powerpoint/2010/main" val="425685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A8D3-51CA-4E14-83E8-4056AA6932BB}"/>
              </a:ext>
            </a:extLst>
          </p:cNvPr>
          <p:cNvSpPr>
            <a:spLocks noGrp="1"/>
          </p:cNvSpPr>
          <p:nvPr>
            <p:ph type="title"/>
          </p:nvPr>
        </p:nvSpPr>
        <p:spPr/>
        <p:txBody>
          <a:bodyPr/>
          <a:lstStyle/>
          <a:p>
            <a:r>
              <a:rPr lang="en-US" dirty="0"/>
              <a:t>Summary of variables from covid data </a:t>
            </a:r>
            <a:br>
              <a:rPr lang="en-US" dirty="0"/>
            </a:br>
            <a:r>
              <a:rPr lang="en-US" dirty="0"/>
              <a:t>(center and spread)</a:t>
            </a:r>
          </a:p>
        </p:txBody>
      </p:sp>
      <p:pic>
        <p:nvPicPr>
          <p:cNvPr id="5" name="Content Placeholder 4">
            <a:extLst>
              <a:ext uri="{FF2B5EF4-FFF2-40B4-BE49-F238E27FC236}">
                <a16:creationId xmlns:a16="http://schemas.microsoft.com/office/drawing/2014/main" id="{BC6361AA-C76C-4D13-83E1-A61083A2D754}"/>
              </a:ext>
            </a:extLst>
          </p:cNvPr>
          <p:cNvPicPr>
            <a:picLocks noGrp="1" noChangeAspect="1"/>
          </p:cNvPicPr>
          <p:nvPr>
            <p:ph idx="1"/>
          </p:nvPr>
        </p:nvPicPr>
        <p:blipFill>
          <a:blip r:embed="rId2"/>
          <a:stretch>
            <a:fillRect/>
          </a:stretch>
        </p:blipFill>
        <p:spPr>
          <a:xfrm>
            <a:off x="1214000" y="1995188"/>
            <a:ext cx="9763999" cy="4676059"/>
          </a:xfrm>
        </p:spPr>
      </p:pic>
      <p:sp>
        <p:nvSpPr>
          <p:cNvPr id="3" name="TextBox 2">
            <a:extLst>
              <a:ext uri="{FF2B5EF4-FFF2-40B4-BE49-F238E27FC236}">
                <a16:creationId xmlns:a16="http://schemas.microsoft.com/office/drawing/2014/main" id="{9B693DD7-6C5E-4DE9-B759-75F36F34A294}"/>
              </a:ext>
            </a:extLst>
          </p:cNvPr>
          <p:cNvSpPr txBox="1"/>
          <p:nvPr/>
        </p:nvSpPr>
        <p:spPr>
          <a:xfrm>
            <a:off x="3993160" y="5410899"/>
            <a:ext cx="3607266" cy="369332"/>
          </a:xfrm>
          <a:prstGeom prst="rect">
            <a:avLst/>
          </a:prstGeom>
          <a:noFill/>
        </p:spPr>
        <p:txBody>
          <a:bodyPr wrap="square" rtlCol="0">
            <a:spAutoFit/>
          </a:bodyPr>
          <a:lstStyle/>
          <a:p>
            <a:r>
              <a:rPr lang="en-US" dirty="0">
                <a:highlight>
                  <a:srgbClr val="00FF00"/>
                </a:highlight>
              </a:rPr>
              <a:t>COV= SD/Mean. Not commonly used</a:t>
            </a:r>
          </a:p>
        </p:txBody>
      </p:sp>
      <p:cxnSp>
        <p:nvCxnSpPr>
          <p:cNvPr id="6" name="Straight Arrow Connector 5">
            <a:extLst>
              <a:ext uri="{FF2B5EF4-FFF2-40B4-BE49-F238E27FC236}">
                <a16:creationId xmlns:a16="http://schemas.microsoft.com/office/drawing/2014/main" id="{DA023BC0-46E4-46EE-A9D9-400276F9F6DD}"/>
              </a:ext>
            </a:extLst>
          </p:cNvPr>
          <p:cNvCxnSpPr>
            <a:cxnSpLocks/>
          </p:cNvCxnSpPr>
          <p:nvPr/>
        </p:nvCxnSpPr>
        <p:spPr>
          <a:xfrm flipH="1">
            <a:off x="3556932" y="5587068"/>
            <a:ext cx="436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991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ED4D-FB8B-44CF-98FA-831F6684395D}"/>
              </a:ext>
            </a:extLst>
          </p:cNvPr>
          <p:cNvSpPr>
            <a:spLocks noGrp="1"/>
          </p:cNvSpPr>
          <p:nvPr>
            <p:ph type="title"/>
          </p:nvPr>
        </p:nvSpPr>
        <p:spPr/>
        <p:txBody>
          <a:bodyPr/>
          <a:lstStyle/>
          <a:p>
            <a:r>
              <a:rPr lang="en-US" dirty="0"/>
              <a:t>Special considerations</a:t>
            </a:r>
          </a:p>
        </p:txBody>
      </p:sp>
      <p:sp>
        <p:nvSpPr>
          <p:cNvPr id="3" name="Content Placeholder 2">
            <a:extLst>
              <a:ext uri="{FF2B5EF4-FFF2-40B4-BE49-F238E27FC236}">
                <a16:creationId xmlns:a16="http://schemas.microsoft.com/office/drawing/2014/main" id="{B35FB5E9-051E-4272-89FB-04AED45CF6DD}"/>
              </a:ext>
            </a:extLst>
          </p:cNvPr>
          <p:cNvSpPr>
            <a:spLocks noGrp="1"/>
          </p:cNvSpPr>
          <p:nvPr>
            <p:ph idx="1"/>
          </p:nvPr>
        </p:nvSpPr>
        <p:spPr/>
        <p:txBody>
          <a:bodyPr>
            <a:normAutofit/>
          </a:bodyPr>
          <a:lstStyle/>
          <a:p>
            <a:r>
              <a:rPr lang="en-US" dirty="0"/>
              <a:t>Non-normal distributions are common. We can still use the mean to estimate important values. For example, length of stay values are often very skewed but stable. The mean might be 11 days and that value would be helpful for projecting staffing requirements, etc. But to describe the “average patient’s stay”, using the median of 2 days is more appropriate.</a:t>
            </a:r>
          </a:p>
          <a:p>
            <a:r>
              <a:rPr lang="en-US" dirty="0"/>
              <a:t>With skewed distributions,  be careful about your interpretations that use SDs such as control charts. For example, the 68-95-99.7 rule fits on the IBU outcome (0.14% above) for 3 SD in a control chart but overestimates IBU-C (2.17% instead of the expected 0.15%).  </a:t>
            </a:r>
          </a:p>
        </p:txBody>
      </p:sp>
    </p:spTree>
    <p:extLst>
      <p:ext uri="{BB962C8B-B14F-4D97-AF65-F5344CB8AC3E}">
        <p14:creationId xmlns:p14="http://schemas.microsoft.com/office/powerpoint/2010/main" val="83356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519F-A325-4EF3-B9C6-7061E976249E}"/>
              </a:ext>
            </a:extLst>
          </p:cNvPr>
          <p:cNvSpPr>
            <a:spLocks noGrp="1"/>
          </p:cNvSpPr>
          <p:nvPr>
            <p:ph type="title"/>
          </p:nvPr>
        </p:nvSpPr>
        <p:spPr/>
        <p:txBody>
          <a:bodyPr/>
          <a:lstStyle/>
          <a:p>
            <a:r>
              <a:rPr lang="en-US" dirty="0"/>
              <a:t>Examples of other distributions</a:t>
            </a:r>
          </a:p>
        </p:txBody>
      </p:sp>
      <p:pic>
        <p:nvPicPr>
          <p:cNvPr id="4" name="Content Placeholder 3">
            <a:extLst>
              <a:ext uri="{FF2B5EF4-FFF2-40B4-BE49-F238E27FC236}">
                <a16:creationId xmlns:a16="http://schemas.microsoft.com/office/drawing/2014/main" id="{A9A460EB-B756-4DBB-93E8-A73AA07D7786}"/>
              </a:ext>
            </a:extLst>
          </p:cNvPr>
          <p:cNvPicPr>
            <a:picLocks noGrp="1"/>
          </p:cNvPicPr>
          <p:nvPr>
            <p:ph idx="1"/>
          </p:nvPr>
        </p:nvPicPr>
        <p:blipFill>
          <a:blip r:embed="rId2"/>
          <a:stretch>
            <a:fillRect/>
          </a:stretch>
        </p:blipFill>
        <p:spPr>
          <a:xfrm>
            <a:off x="1549483" y="1690688"/>
            <a:ext cx="9093033" cy="4351338"/>
          </a:xfrm>
          <a:prstGeom prst="rect">
            <a:avLst/>
          </a:prstGeom>
        </p:spPr>
      </p:pic>
      <p:sp>
        <p:nvSpPr>
          <p:cNvPr id="5" name="TextBox 4">
            <a:extLst>
              <a:ext uri="{FF2B5EF4-FFF2-40B4-BE49-F238E27FC236}">
                <a16:creationId xmlns:a16="http://schemas.microsoft.com/office/drawing/2014/main" id="{76A81F5C-1F8A-49FE-B357-2ED5F2AD43AF}"/>
              </a:ext>
            </a:extLst>
          </p:cNvPr>
          <p:cNvSpPr txBox="1"/>
          <p:nvPr/>
        </p:nvSpPr>
        <p:spPr>
          <a:xfrm>
            <a:off x="6795083" y="6169709"/>
            <a:ext cx="3775046" cy="646331"/>
          </a:xfrm>
          <a:prstGeom prst="rect">
            <a:avLst/>
          </a:prstGeom>
          <a:noFill/>
        </p:spPr>
        <p:txBody>
          <a:bodyPr wrap="square" rtlCol="0">
            <a:spAutoFit/>
          </a:bodyPr>
          <a:lstStyle/>
          <a:p>
            <a:r>
              <a:rPr lang="en-US" dirty="0"/>
              <a:t>Men and women may differ, we’ll want to examine this more.</a:t>
            </a:r>
          </a:p>
        </p:txBody>
      </p:sp>
      <p:cxnSp>
        <p:nvCxnSpPr>
          <p:cNvPr id="7" name="Straight Arrow Connector 6">
            <a:extLst>
              <a:ext uri="{FF2B5EF4-FFF2-40B4-BE49-F238E27FC236}">
                <a16:creationId xmlns:a16="http://schemas.microsoft.com/office/drawing/2014/main" id="{B2FAF488-1358-420F-B434-741953520C7A}"/>
              </a:ext>
            </a:extLst>
          </p:cNvPr>
          <p:cNvCxnSpPr/>
          <p:nvPr/>
        </p:nvCxnSpPr>
        <p:spPr>
          <a:xfrm flipV="1">
            <a:off x="7759816" y="5879312"/>
            <a:ext cx="260059" cy="278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13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DC15-F438-4578-A3AB-3FBD10A268F2}"/>
              </a:ext>
            </a:extLst>
          </p:cNvPr>
          <p:cNvSpPr>
            <a:spLocks noGrp="1"/>
          </p:cNvSpPr>
          <p:nvPr>
            <p:ph type="title"/>
          </p:nvPr>
        </p:nvSpPr>
        <p:spPr/>
        <p:txBody>
          <a:bodyPr/>
          <a:lstStyle/>
          <a:p>
            <a:r>
              <a:rPr lang="en-US" dirty="0"/>
              <a:t>Analyzing data</a:t>
            </a:r>
          </a:p>
        </p:txBody>
      </p:sp>
      <p:sp>
        <p:nvSpPr>
          <p:cNvPr id="3" name="Text Placeholder 2">
            <a:extLst>
              <a:ext uri="{FF2B5EF4-FFF2-40B4-BE49-F238E27FC236}">
                <a16:creationId xmlns:a16="http://schemas.microsoft.com/office/drawing/2014/main" id="{E9DC1079-BE69-40CF-88D3-79EC1660B39B}"/>
              </a:ext>
            </a:extLst>
          </p:cNvPr>
          <p:cNvSpPr>
            <a:spLocks noGrp="1"/>
          </p:cNvSpPr>
          <p:nvPr>
            <p:ph type="body" idx="1"/>
          </p:nvPr>
        </p:nvSpPr>
        <p:spPr/>
        <p:txBody>
          <a:bodyPr/>
          <a:lstStyle/>
          <a:p>
            <a:r>
              <a:rPr lang="en-US" dirty="0"/>
              <a:t>Using descriptive and inferential statistics to explore data</a:t>
            </a:r>
          </a:p>
        </p:txBody>
      </p:sp>
    </p:spTree>
    <p:extLst>
      <p:ext uri="{BB962C8B-B14F-4D97-AF65-F5344CB8AC3E}">
        <p14:creationId xmlns:p14="http://schemas.microsoft.com/office/powerpoint/2010/main" val="2694401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54ED-760A-4875-AFCB-224A1455ABDA}"/>
              </a:ext>
            </a:extLst>
          </p:cNvPr>
          <p:cNvSpPr>
            <a:spLocks noGrp="1"/>
          </p:cNvSpPr>
          <p:nvPr>
            <p:ph type="title"/>
          </p:nvPr>
        </p:nvSpPr>
        <p:spPr/>
        <p:txBody>
          <a:bodyPr/>
          <a:lstStyle/>
          <a:p>
            <a:r>
              <a:rPr lang="en-US" dirty="0"/>
              <a:t>Titanic passenger age</a:t>
            </a:r>
          </a:p>
        </p:txBody>
      </p:sp>
      <p:pic>
        <p:nvPicPr>
          <p:cNvPr id="4" name="Content Placeholder 3">
            <a:extLst>
              <a:ext uri="{FF2B5EF4-FFF2-40B4-BE49-F238E27FC236}">
                <a16:creationId xmlns:a16="http://schemas.microsoft.com/office/drawing/2014/main" id="{7B93DD3F-775B-44F2-A703-0A62C5C12CC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302" y="1690688"/>
            <a:ext cx="8007396" cy="5182781"/>
          </a:xfrm>
          <a:prstGeom prst="rect">
            <a:avLst/>
          </a:prstGeom>
          <a:noFill/>
          <a:ln>
            <a:noFill/>
          </a:ln>
        </p:spPr>
      </p:pic>
      <p:sp>
        <p:nvSpPr>
          <p:cNvPr id="6" name="TextBox 5">
            <a:extLst>
              <a:ext uri="{FF2B5EF4-FFF2-40B4-BE49-F238E27FC236}">
                <a16:creationId xmlns:a16="http://schemas.microsoft.com/office/drawing/2014/main" id="{21481494-4517-4247-9FEB-91324973FC96}"/>
              </a:ext>
            </a:extLst>
          </p:cNvPr>
          <p:cNvSpPr txBox="1"/>
          <p:nvPr/>
        </p:nvSpPr>
        <p:spPr>
          <a:xfrm>
            <a:off x="7910818" y="2030136"/>
            <a:ext cx="3347208" cy="2677656"/>
          </a:xfrm>
          <a:prstGeom prst="rect">
            <a:avLst/>
          </a:prstGeom>
          <a:noFill/>
        </p:spPr>
        <p:txBody>
          <a:bodyPr wrap="square" rtlCol="0">
            <a:spAutoFit/>
          </a:bodyPr>
          <a:lstStyle/>
          <a:p>
            <a:r>
              <a:rPr lang="en-US" sz="2400" dirty="0"/>
              <a:t>There may never be another Titanic so let’s consider this the population of Titanic passengers. </a:t>
            </a:r>
            <a:r>
              <a:rPr lang="en-US" sz="2400" u="sng" dirty="0"/>
              <a:t>Are there groups distinct from each other in terms of age?</a:t>
            </a:r>
          </a:p>
        </p:txBody>
      </p:sp>
    </p:spTree>
    <p:extLst>
      <p:ext uri="{BB962C8B-B14F-4D97-AF65-F5344CB8AC3E}">
        <p14:creationId xmlns:p14="http://schemas.microsoft.com/office/powerpoint/2010/main" val="339842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9CBB-095D-4E60-BF81-80DC1BDA505F}"/>
              </a:ext>
            </a:extLst>
          </p:cNvPr>
          <p:cNvSpPr>
            <a:spLocks noGrp="1"/>
          </p:cNvSpPr>
          <p:nvPr>
            <p:ph type="title"/>
          </p:nvPr>
        </p:nvSpPr>
        <p:spPr/>
        <p:txBody>
          <a:bodyPr/>
          <a:lstStyle/>
          <a:p>
            <a:r>
              <a:rPr lang="en-US" dirty="0"/>
              <a:t>Course overview</a:t>
            </a:r>
          </a:p>
        </p:txBody>
      </p:sp>
      <p:sp>
        <p:nvSpPr>
          <p:cNvPr id="3" name="Text Placeholder 2">
            <a:extLst>
              <a:ext uri="{FF2B5EF4-FFF2-40B4-BE49-F238E27FC236}">
                <a16:creationId xmlns:a16="http://schemas.microsoft.com/office/drawing/2014/main" id="{64158D46-88D9-4E5A-9BFD-1B4EDBC8BB6C}"/>
              </a:ext>
            </a:extLst>
          </p:cNvPr>
          <p:cNvSpPr>
            <a:spLocks noGrp="1"/>
          </p:cNvSpPr>
          <p:nvPr>
            <p:ph type="body" idx="1"/>
          </p:nvPr>
        </p:nvSpPr>
        <p:spPr/>
        <p:txBody>
          <a:bodyPr/>
          <a:lstStyle/>
          <a:p>
            <a:r>
              <a:rPr lang="en-US" dirty="0"/>
              <a:t>Goals</a:t>
            </a:r>
          </a:p>
        </p:txBody>
      </p:sp>
      <p:sp>
        <p:nvSpPr>
          <p:cNvPr id="4" name="Content Placeholder 3">
            <a:extLst>
              <a:ext uri="{FF2B5EF4-FFF2-40B4-BE49-F238E27FC236}">
                <a16:creationId xmlns:a16="http://schemas.microsoft.com/office/drawing/2014/main" id="{96741883-484B-4DE8-A3B8-6E501FF71045}"/>
              </a:ext>
            </a:extLst>
          </p:cNvPr>
          <p:cNvSpPr>
            <a:spLocks noGrp="1"/>
          </p:cNvSpPr>
          <p:nvPr>
            <p:ph sz="half" idx="2"/>
          </p:nvPr>
        </p:nvSpPr>
        <p:spPr/>
        <p:txBody>
          <a:bodyPr>
            <a:normAutofit/>
          </a:bodyPr>
          <a:lstStyle/>
          <a:p>
            <a:r>
              <a:rPr lang="en-US" dirty="0"/>
              <a:t>Primary focus is on concepts.</a:t>
            </a:r>
          </a:p>
          <a:p>
            <a:r>
              <a:rPr lang="en-US" dirty="0"/>
              <a:t>Allow you to use multiple methods when examining data in your work.</a:t>
            </a:r>
          </a:p>
          <a:p>
            <a:r>
              <a:rPr lang="en-US" dirty="0"/>
              <a:t>Interpret results and assess the quality of an analysis.</a:t>
            </a:r>
          </a:p>
        </p:txBody>
      </p:sp>
      <p:sp>
        <p:nvSpPr>
          <p:cNvPr id="5" name="Text Placeholder 4">
            <a:extLst>
              <a:ext uri="{FF2B5EF4-FFF2-40B4-BE49-F238E27FC236}">
                <a16:creationId xmlns:a16="http://schemas.microsoft.com/office/drawing/2014/main" id="{ED4F7248-B389-41AE-B0D4-AA8CF9E7BC0B}"/>
              </a:ext>
            </a:extLst>
          </p:cNvPr>
          <p:cNvSpPr>
            <a:spLocks noGrp="1"/>
          </p:cNvSpPr>
          <p:nvPr>
            <p:ph type="body" sz="quarter" idx="3"/>
          </p:nvPr>
        </p:nvSpPr>
        <p:spPr/>
        <p:txBody>
          <a:bodyPr/>
          <a:lstStyle/>
          <a:p>
            <a:r>
              <a:rPr lang="en-US" dirty="0"/>
              <a:t>Content</a:t>
            </a:r>
          </a:p>
        </p:txBody>
      </p:sp>
      <p:sp>
        <p:nvSpPr>
          <p:cNvPr id="6" name="Content Placeholder 5">
            <a:extLst>
              <a:ext uri="{FF2B5EF4-FFF2-40B4-BE49-F238E27FC236}">
                <a16:creationId xmlns:a16="http://schemas.microsoft.com/office/drawing/2014/main" id="{CF0914C7-86A9-40B4-96DE-158C81ACD179}"/>
              </a:ext>
            </a:extLst>
          </p:cNvPr>
          <p:cNvSpPr>
            <a:spLocks noGrp="1"/>
          </p:cNvSpPr>
          <p:nvPr>
            <p:ph sz="quarter" idx="4"/>
          </p:nvPr>
        </p:nvSpPr>
        <p:spPr/>
        <p:txBody>
          <a:bodyPr>
            <a:normAutofit/>
          </a:bodyPr>
          <a:lstStyle/>
          <a:p>
            <a:r>
              <a:rPr lang="en-US" dirty="0"/>
              <a:t>Provide text, notes, video, lectures, data, and a GUI.</a:t>
            </a:r>
          </a:p>
          <a:p>
            <a:r>
              <a:rPr lang="en-US" dirty="0"/>
              <a:t>“Stats with Steve” team site will have files and is a place to ask questions about the course.</a:t>
            </a:r>
          </a:p>
          <a:p>
            <a:r>
              <a:rPr lang="en-US" dirty="0"/>
              <a:t>US Dept. of Health’s Covid-19, Titanic, and Motor Trend car data.</a:t>
            </a:r>
          </a:p>
        </p:txBody>
      </p:sp>
    </p:spTree>
    <p:extLst>
      <p:ext uri="{BB962C8B-B14F-4D97-AF65-F5344CB8AC3E}">
        <p14:creationId xmlns:p14="http://schemas.microsoft.com/office/powerpoint/2010/main" val="243013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348E-285B-4B89-9D52-49CD50F31D6A}"/>
              </a:ext>
            </a:extLst>
          </p:cNvPr>
          <p:cNvSpPr>
            <a:spLocks noGrp="1"/>
          </p:cNvSpPr>
          <p:nvPr>
            <p:ph type="title"/>
          </p:nvPr>
        </p:nvSpPr>
        <p:spPr/>
        <p:txBody>
          <a:bodyPr/>
          <a:lstStyle/>
          <a:p>
            <a:r>
              <a:rPr lang="en-US" dirty="0"/>
              <a:t>Comparing men and women</a:t>
            </a:r>
          </a:p>
        </p:txBody>
      </p:sp>
      <p:pic>
        <p:nvPicPr>
          <p:cNvPr id="5" name="Content Placeholder 4">
            <a:extLst>
              <a:ext uri="{FF2B5EF4-FFF2-40B4-BE49-F238E27FC236}">
                <a16:creationId xmlns:a16="http://schemas.microsoft.com/office/drawing/2014/main" id="{14E2FD48-8C97-4F80-B8AA-20080B29F3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302" y="1675219"/>
            <a:ext cx="8007396" cy="5182781"/>
          </a:xfrm>
          <a:prstGeom prst="rect">
            <a:avLst/>
          </a:prstGeom>
          <a:noFill/>
          <a:ln>
            <a:noFill/>
          </a:ln>
        </p:spPr>
      </p:pic>
      <p:sp>
        <p:nvSpPr>
          <p:cNvPr id="6" name="TextBox 5">
            <a:extLst>
              <a:ext uri="{FF2B5EF4-FFF2-40B4-BE49-F238E27FC236}">
                <a16:creationId xmlns:a16="http://schemas.microsoft.com/office/drawing/2014/main" id="{BD9E1764-CDFE-45D3-9957-DC5FE4FBF23B}"/>
              </a:ext>
            </a:extLst>
          </p:cNvPr>
          <p:cNvSpPr txBox="1"/>
          <p:nvPr/>
        </p:nvSpPr>
        <p:spPr>
          <a:xfrm>
            <a:off x="3695700" y="1330304"/>
            <a:ext cx="1052946" cy="369332"/>
          </a:xfrm>
          <a:prstGeom prst="rect">
            <a:avLst/>
          </a:prstGeom>
          <a:noFill/>
        </p:spPr>
        <p:txBody>
          <a:bodyPr wrap="square" rtlCol="0">
            <a:spAutoFit/>
          </a:bodyPr>
          <a:lstStyle/>
          <a:p>
            <a:r>
              <a:rPr lang="en-US" dirty="0"/>
              <a:t>Female</a:t>
            </a:r>
          </a:p>
        </p:txBody>
      </p:sp>
      <p:sp>
        <p:nvSpPr>
          <p:cNvPr id="7" name="TextBox 6">
            <a:extLst>
              <a:ext uri="{FF2B5EF4-FFF2-40B4-BE49-F238E27FC236}">
                <a16:creationId xmlns:a16="http://schemas.microsoft.com/office/drawing/2014/main" id="{465AB532-F1F6-4ED5-B423-31D6872C98C1}"/>
              </a:ext>
            </a:extLst>
          </p:cNvPr>
          <p:cNvSpPr txBox="1"/>
          <p:nvPr/>
        </p:nvSpPr>
        <p:spPr>
          <a:xfrm>
            <a:off x="7606145" y="1330304"/>
            <a:ext cx="1052946" cy="369332"/>
          </a:xfrm>
          <a:prstGeom prst="rect">
            <a:avLst/>
          </a:prstGeom>
          <a:noFill/>
        </p:spPr>
        <p:txBody>
          <a:bodyPr wrap="square" rtlCol="0">
            <a:spAutoFit/>
          </a:bodyPr>
          <a:lstStyle/>
          <a:p>
            <a:r>
              <a:rPr lang="en-US" dirty="0"/>
              <a:t>Male</a:t>
            </a:r>
          </a:p>
        </p:txBody>
      </p:sp>
      <p:sp>
        <p:nvSpPr>
          <p:cNvPr id="8" name="TextBox 7">
            <a:extLst>
              <a:ext uri="{FF2B5EF4-FFF2-40B4-BE49-F238E27FC236}">
                <a16:creationId xmlns:a16="http://schemas.microsoft.com/office/drawing/2014/main" id="{DC14FBF8-BCD6-43ED-8F46-DCF48FC365A1}"/>
              </a:ext>
            </a:extLst>
          </p:cNvPr>
          <p:cNvSpPr txBox="1"/>
          <p:nvPr/>
        </p:nvSpPr>
        <p:spPr>
          <a:xfrm>
            <a:off x="9328727" y="2816116"/>
            <a:ext cx="1929245" cy="369332"/>
          </a:xfrm>
          <a:prstGeom prst="rect">
            <a:avLst/>
          </a:prstGeom>
          <a:noFill/>
        </p:spPr>
        <p:txBody>
          <a:bodyPr wrap="square" rtlCol="0">
            <a:spAutoFit/>
          </a:bodyPr>
          <a:lstStyle/>
          <a:p>
            <a:r>
              <a:rPr lang="en-US" dirty="0"/>
              <a:t>Higher frequency</a:t>
            </a:r>
          </a:p>
        </p:txBody>
      </p:sp>
      <p:cxnSp>
        <p:nvCxnSpPr>
          <p:cNvPr id="10" name="Straight Arrow Connector 9">
            <a:extLst>
              <a:ext uri="{FF2B5EF4-FFF2-40B4-BE49-F238E27FC236}">
                <a16:creationId xmlns:a16="http://schemas.microsoft.com/office/drawing/2014/main" id="{4139EC96-4A96-4A24-9D2E-29A3802D6D12}"/>
              </a:ext>
            </a:extLst>
          </p:cNvPr>
          <p:cNvCxnSpPr>
            <a:cxnSpLocks/>
          </p:cNvCxnSpPr>
          <p:nvPr/>
        </p:nvCxnSpPr>
        <p:spPr>
          <a:xfrm flipH="1" flipV="1">
            <a:off x="7980218" y="2419927"/>
            <a:ext cx="1274618"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0502FB3-338B-43C7-9002-D89BA8EEAD60}"/>
              </a:ext>
            </a:extLst>
          </p:cNvPr>
          <p:cNvSpPr txBox="1"/>
          <p:nvPr/>
        </p:nvSpPr>
        <p:spPr>
          <a:xfrm>
            <a:off x="4071638" y="2825064"/>
            <a:ext cx="1929245" cy="646331"/>
          </a:xfrm>
          <a:prstGeom prst="rect">
            <a:avLst/>
          </a:prstGeom>
          <a:noFill/>
        </p:spPr>
        <p:txBody>
          <a:bodyPr wrap="square" rtlCol="0">
            <a:spAutoFit/>
          </a:bodyPr>
          <a:lstStyle/>
          <a:p>
            <a:r>
              <a:rPr lang="en-US" dirty="0"/>
              <a:t>Narrower distribution</a:t>
            </a:r>
          </a:p>
        </p:txBody>
      </p:sp>
      <p:cxnSp>
        <p:nvCxnSpPr>
          <p:cNvPr id="14" name="Straight Arrow Connector 13">
            <a:extLst>
              <a:ext uri="{FF2B5EF4-FFF2-40B4-BE49-F238E27FC236}">
                <a16:creationId xmlns:a16="http://schemas.microsoft.com/office/drawing/2014/main" id="{80581988-9253-4209-B236-5861D7110158}"/>
              </a:ext>
            </a:extLst>
          </p:cNvPr>
          <p:cNvCxnSpPr>
            <a:cxnSpLocks/>
          </p:cNvCxnSpPr>
          <p:nvPr/>
        </p:nvCxnSpPr>
        <p:spPr>
          <a:xfrm>
            <a:off x="5181600" y="3611418"/>
            <a:ext cx="73891" cy="2189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432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A4EE-952D-4CFC-936D-33CD60011984}"/>
              </a:ext>
            </a:extLst>
          </p:cNvPr>
          <p:cNvSpPr>
            <a:spLocks noGrp="1"/>
          </p:cNvSpPr>
          <p:nvPr>
            <p:ph type="title"/>
          </p:nvPr>
        </p:nvSpPr>
        <p:spPr/>
        <p:txBody>
          <a:bodyPr/>
          <a:lstStyle/>
          <a:p>
            <a:r>
              <a:rPr lang="en-US" dirty="0"/>
              <a:t>Analysis and interpretation</a:t>
            </a:r>
          </a:p>
        </p:txBody>
      </p:sp>
      <p:sp>
        <p:nvSpPr>
          <p:cNvPr id="3" name="Content Placeholder 2">
            <a:extLst>
              <a:ext uri="{FF2B5EF4-FFF2-40B4-BE49-F238E27FC236}">
                <a16:creationId xmlns:a16="http://schemas.microsoft.com/office/drawing/2014/main" id="{8E0CD3F2-3A46-4F44-821B-B756728CA581}"/>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When comparing the average ages between men and women, both distributions look alike and look similar with the overall distribution. The means and medians only differ by 1 or 2 years with men being older. </a:t>
            </a:r>
          </a:p>
          <a:p>
            <a:r>
              <a:rPr lang="en-US" dirty="0">
                <a:effectLst/>
                <a:latin typeface="Calibri" panose="020F0502020204030204" pitchFamily="34" charset="0"/>
                <a:ea typeface="Calibri" panose="020F0502020204030204" pitchFamily="34" charset="0"/>
                <a:cs typeface="Times New Roman" panose="02020603050405020304" pitchFamily="18" charset="0"/>
              </a:rPr>
              <a:t>1) A statistical test shows that the difference is slightly significant (p=0.04). It meets our criteria but it doesn’t appear substantial. I examined 2) statistical power and it is weak. For example, if we repeated this experiment 100 times, we probably would only find a significant difference about ½ of the time. In other words, we shouldn’t expect to see a lot of consistency in these findings.</a:t>
            </a:r>
          </a:p>
          <a:p>
            <a:endParaRPr lang="en-US" dirty="0"/>
          </a:p>
        </p:txBody>
      </p:sp>
    </p:spTree>
    <p:extLst>
      <p:ext uri="{BB962C8B-B14F-4D97-AF65-F5344CB8AC3E}">
        <p14:creationId xmlns:p14="http://schemas.microsoft.com/office/powerpoint/2010/main" val="340132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05BA-0381-42E6-ABDA-552DB7A45E6A}"/>
              </a:ext>
            </a:extLst>
          </p:cNvPr>
          <p:cNvSpPr>
            <a:spLocks noGrp="1"/>
          </p:cNvSpPr>
          <p:nvPr>
            <p:ph type="title"/>
          </p:nvPr>
        </p:nvSpPr>
        <p:spPr/>
        <p:txBody>
          <a:bodyPr/>
          <a:lstStyle/>
          <a:p>
            <a:r>
              <a:rPr lang="en-US" dirty="0"/>
              <a:t>Now consider age by passenger classes</a:t>
            </a:r>
          </a:p>
        </p:txBody>
      </p:sp>
      <p:pic>
        <p:nvPicPr>
          <p:cNvPr id="4" name="Content Placeholder 3">
            <a:extLst>
              <a:ext uri="{FF2B5EF4-FFF2-40B4-BE49-F238E27FC236}">
                <a16:creationId xmlns:a16="http://schemas.microsoft.com/office/drawing/2014/main" id="{796136E4-37B9-41EB-8A87-65708C540A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302" y="1675219"/>
            <a:ext cx="8007396" cy="5182781"/>
          </a:xfrm>
          <a:prstGeom prst="rect">
            <a:avLst/>
          </a:prstGeom>
          <a:noFill/>
          <a:ln>
            <a:noFill/>
          </a:ln>
        </p:spPr>
      </p:pic>
    </p:spTree>
    <p:extLst>
      <p:ext uri="{BB962C8B-B14F-4D97-AF65-F5344CB8AC3E}">
        <p14:creationId xmlns:p14="http://schemas.microsoft.com/office/powerpoint/2010/main" val="2971727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B81A-0AA8-47C2-8401-CA33B0CE0B98}"/>
              </a:ext>
            </a:extLst>
          </p:cNvPr>
          <p:cNvSpPr>
            <a:spLocks noGrp="1"/>
          </p:cNvSpPr>
          <p:nvPr>
            <p:ph type="title"/>
          </p:nvPr>
        </p:nvSpPr>
        <p:spPr/>
        <p:txBody>
          <a:bodyPr/>
          <a:lstStyle/>
          <a:p>
            <a:r>
              <a:rPr lang="en-US" dirty="0"/>
              <a:t>Analysis and interpretation</a:t>
            </a:r>
          </a:p>
        </p:txBody>
      </p:sp>
      <p:sp>
        <p:nvSpPr>
          <p:cNvPr id="3" name="Content Placeholder 2">
            <a:extLst>
              <a:ext uri="{FF2B5EF4-FFF2-40B4-BE49-F238E27FC236}">
                <a16:creationId xmlns:a16="http://schemas.microsoft.com/office/drawing/2014/main" id="{55DF5037-711A-4D83-81F9-55169F9D9202}"/>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I then compared the different passenger classes and we can see that the distributions appear different. 1</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dirty="0">
                <a:effectLst/>
                <a:latin typeface="Calibri" panose="020F0502020204030204" pitchFamily="34" charset="0"/>
                <a:ea typeface="Calibri" panose="020F0502020204030204" pitchFamily="34" charset="0"/>
                <a:cs typeface="Times New Roman" panose="02020603050405020304" pitchFamily="18" charset="0"/>
              </a:rPr>
              <a:t> class has a wider spread in ages while 3</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dirty="0">
                <a:effectLst/>
                <a:latin typeface="Calibri" panose="020F0502020204030204" pitchFamily="34" charset="0"/>
                <a:ea typeface="Calibri" panose="020F0502020204030204" pitchFamily="34" charset="0"/>
                <a:cs typeface="Times New Roman" panose="02020603050405020304" pitchFamily="18" charset="0"/>
              </a:rPr>
              <a:t> class clumps up around the younger ages. </a:t>
            </a:r>
          </a:p>
          <a:p>
            <a:r>
              <a:rPr lang="en-US" dirty="0">
                <a:effectLst/>
                <a:latin typeface="Calibri" panose="020F0502020204030204" pitchFamily="34" charset="0"/>
                <a:ea typeface="Calibri" panose="020F0502020204030204" pitchFamily="34" charset="0"/>
                <a:cs typeface="Times New Roman" panose="02020603050405020304" pitchFamily="18" charset="0"/>
              </a:rPr>
              <a:t>1) A statistical test shows a significant difference (p=0.001) with a very high level of 2) statistical power (100%). If the 15 year difference in average age seems important, then we can say we have substantial findings.</a:t>
            </a:r>
          </a:p>
          <a:p>
            <a:endParaRPr lang="en-US" dirty="0"/>
          </a:p>
        </p:txBody>
      </p:sp>
    </p:spTree>
    <p:extLst>
      <p:ext uri="{BB962C8B-B14F-4D97-AF65-F5344CB8AC3E}">
        <p14:creationId xmlns:p14="http://schemas.microsoft.com/office/powerpoint/2010/main" val="374503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F49E-597D-4C52-904D-70257B63C6A8}"/>
              </a:ext>
            </a:extLst>
          </p:cNvPr>
          <p:cNvSpPr>
            <a:spLocks noGrp="1"/>
          </p:cNvSpPr>
          <p:nvPr>
            <p:ph type="title"/>
          </p:nvPr>
        </p:nvSpPr>
        <p:spPr/>
        <p:txBody>
          <a:bodyPr/>
          <a:lstStyle/>
          <a:p>
            <a:r>
              <a:rPr lang="en-US" dirty="0"/>
              <a:t>Titanic survival: Using descriptive statistics to identify trends/differences between groups</a:t>
            </a:r>
          </a:p>
        </p:txBody>
      </p:sp>
      <p:pic>
        <p:nvPicPr>
          <p:cNvPr id="1028" name="Picture 4">
            <a:extLst>
              <a:ext uri="{FF2B5EF4-FFF2-40B4-BE49-F238E27FC236}">
                <a16:creationId xmlns:a16="http://schemas.microsoft.com/office/drawing/2014/main" id="{F0EC94E3-17CA-4D45-8F77-1F4BA8CB36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913" y="1661029"/>
            <a:ext cx="7774171" cy="518278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2850D9C0-9AF8-454D-803E-236371B9F91D}"/>
              </a:ext>
            </a:extLst>
          </p:cNvPr>
          <p:cNvSpPr/>
          <p:nvPr/>
        </p:nvSpPr>
        <p:spPr>
          <a:xfrm>
            <a:off x="5217952" y="2080470"/>
            <a:ext cx="1082180" cy="1325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014B65A-93DF-42D5-B7A9-901CA1B9E8EF}"/>
              </a:ext>
            </a:extLst>
          </p:cNvPr>
          <p:cNvSpPr/>
          <p:nvPr/>
        </p:nvSpPr>
        <p:spPr>
          <a:xfrm>
            <a:off x="2983684" y="4141164"/>
            <a:ext cx="302004" cy="222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5AAC790-C531-4597-B41C-9EEF68C2BBFF}"/>
              </a:ext>
            </a:extLst>
          </p:cNvPr>
          <p:cNvSpPr/>
          <p:nvPr/>
        </p:nvSpPr>
        <p:spPr>
          <a:xfrm>
            <a:off x="9248163" y="3915653"/>
            <a:ext cx="302004" cy="222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455502-BCB5-4E5E-9DA0-54C7DB504FDF}"/>
              </a:ext>
            </a:extLst>
          </p:cNvPr>
          <p:cNvSpPr/>
          <p:nvPr/>
        </p:nvSpPr>
        <p:spPr>
          <a:xfrm>
            <a:off x="5217952" y="6113974"/>
            <a:ext cx="302004" cy="222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977F5CC-3FE7-4D96-9134-7E4821960D29}"/>
              </a:ext>
            </a:extLst>
          </p:cNvPr>
          <p:cNvSpPr/>
          <p:nvPr/>
        </p:nvSpPr>
        <p:spPr>
          <a:xfrm>
            <a:off x="3699451" y="5320226"/>
            <a:ext cx="302004" cy="222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611F35F-DE3C-447C-B75D-2DF3E026134B}"/>
              </a:ext>
            </a:extLst>
          </p:cNvPr>
          <p:cNvSpPr/>
          <p:nvPr/>
        </p:nvSpPr>
        <p:spPr>
          <a:xfrm>
            <a:off x="5793995" y="5097714"/>
            <a:ext cx="302004" cy="222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4C6AD37-55D8-4FC3-95EA-AED8D0094A5D}"/>
              </a:ext>
            </a:extLst>
          </p:cNvPr>
          <p:cNvSpPr/>
          <p:nvPr/>
        </p:nvSpPr>
        <p:spPr>
          <a:xfrm>
            <a:off x="7998902" y="4859820"/>
            <a:ext cx="302004" cy="222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68D0EF-8F1A-47B4-B89E-CE2A843CD334}"/>
              </a:ext>
            </a:extLst>
          </p:cNvPr>
          <p:cNvSpPr txBox="1"/>
          <p:nvPr/>
        </p:nvSpPr>
        <p:spPr>
          <a:xfrm>
            <a:off x="4786270" y="3524615"/>
            <a:ext cx="3124898" cy="646331"/>
          </a:xfrm>
          <a:prstGeom prst="rect">
            <a:avLst/>
          </a:prstGeom>
          <a:noFill/>
        </p:spPr>
        <p:txBody>
          <a:bodyPr wrap="square" rtlCol="0">
            <a:spAutoFit/>
          </a:bodyPr>
          <a:lstStyle/>
          <a:p>
            <a:r>
              <a:rPr lang="en-US" dirty="0">
                <a:highlight>
                  <a:srgbClr val="FFFF00"/>
                </a:highlight>
              </a:rPr>
              <a:t>Big differences in distributions between men and women</a:t>
            </a:r>
          </a:p>
        </p:txBody>
      </p:sp>
      <p:cxnSp>
        <p:nvCxnSpPr>
          <p:cNvPr id="16" name="Straight Arrow Connector 15">
            <a:extLst>
              <a:ext uri="{FF2B5EF4-FFF2-40B4-BE49-F238E27FC236}">
                <a16:creationId xmlns:a16="http://schemas.microsoft.com/office/drawing/2014/main" id="{BC76AAE5-6CC3-47AA-B285-38A29A41FAF2}"/>
              </a:ext>
            </a:extLst>
          </p:cNvPr>
          <p:cNvCxnSpPr>
            <a:cxnSpLocks/>
          </p:cNvCxnSpPr>
          <p:nvPr/>
        </p:nvCxnSpPr>
        <p:spPr>
          <a:xfrm flipH="1">
            <a:off x="3506598" y="3915653"/>
            <a:ext cx="1224163" cy="22251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348904D-1E24-4926-B833-D19DF026096B}"/>
              </a:ext>
            </a:extLst>
          </p:cNvPr>
          <p:cNvCxnSpPr>
            <a:cxnSpLocks/>
          </p:cNvCxnSpPr>
          <p:nvPr/>
        </p:nvCxnSpPr>
        <p:spPr>
          <a:xfrm flipH="1">
            <a:off x="6409189" y="2251573"/>
            <a:ext cx="722246" cy="22317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4441DF-FB02-4A85-9332-E9B1DFBA5F9A}"/>
              </a:ext>
            </a:extLst>
          </p:cNvPr>
          <p:cNvCxnSpPr>
            <a:cxnSpLocks/>
          </p:cNvCxnSpPr>
          <p:nvPr/>
        </p:nvCxnSpPr>
        <p:spPr>
          <a:xfrm>
            <a:off x="6859491" y="4711574"/>
            <a:ext cx="791269" cy="19445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5CE3E2-1A1F-4B52-A2A9-A15A1711CBE4}"/>
              </a:ext>
            </a:extLst>
          </p:cNvPr>
          <p:cNvCxnSpPr/>
          <p:nvPr/>
        </p:nvCxnSpPr>
        <p:spPr>
          <a:xfrm flipH="1">
            <a:off x="5642994" y="6336486"/>
            <a:ext cx="1183360"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9A4AFC9-0576-44E7-81DB-A2D0BFEB18DE}"/>
              </a:ext>
            </a:extLst>
          </p:cNvPr>
          <p:cNvCxnSpPr>
            <a:cxnSpLocks/>
          </p:cNvCxnSpPr>
          <p:nvPr/>
        </p:nvCxnSpPr>
        <p:spPr>
          <a:xfrm>
            <a:off x="7829467" y="3833769"/>
            <a:ext cx="1134681" cy="8188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23F3350-8DBF-47CE-838D-D763775238CA}"/>
              </a:ext>
            </a:extLst>
          </p:cNvPr>
          <p:cNvSpPr txBox="1"/>
          <p:nvPr/>
        </p:nvSpPr>
        <p:spPr>
          <a:xfrm>
            <a:off x="7131434" y="1933998"/>
            <a:ext cx="2371987" cy="646331"/>
          </a:xfrm>
          <a:prstGeom prst="rect">
            <a:avLst/>
          </a:prstGeom>
          <a:noFill/>
        </p:spPr>
        <p:txBody>
          <a:bodyPr wrap="square" rtlCol="0">
            <a:spAutoFit/>
          </a:bodyPr>
          <a:lstStyle/>
          <a:p>
            <a:r>
              <a:rPr lang="en-US" dirty="0">
                <a:highlight>
                  <a:srgbClr val="FFFF00"/>
                </a:highlight>
              </a:rPr>
              <a:t>Somewhat linear trend in age quartiles</a:t>
            </a:r>
          </a:p>
        </p:txBody>
      </p:sp>
      <p:sp>
        <p:nvSpPr>
          <p:cNvPr id="30" name="TextBox 29">
            <a:extLst>
              <a:ext uri="{FF2B5EF4-FFF2-40B4-BE49-F238E27FC236}">
                <a16:creationId xmlns:a16="http://schemas.microsoft.com/office/drawing/2014/main" id="{A4F382DD-6BE9-44B1-B3BB-6A8802E153AD}"/>
              </a:ext>
            </a:extLst>
          </p:cNvPr>
          <p:cNvSpPr txBox="1"/>
          <p:nvPr/>
        </p:nvSpPr>
        <p:spPr>
          <a:xfrm>
            <a:off x="7027178" y="5761564"/>
            <a:ext cx="2476243" cy="923330"/>
          </a:xfrm>
          <a:prstGeom prst="rect">
            <a:avLst/>
          </a:prstGeom>
          <a:noFill/>
        </p:spPr>
        <p:txBody>
          <a:bodyPr wrap="square" rtlCol="0">
            <a:spAutoFit/>
          </a:bodyPr>
          <a:lstStyle/>
          <a:p>
            <a:r>
              <a:rPr lang="en-US" dirty="0">
                <a:highlight>
                  <a:srgbClr val="FFFF00"/>
                </a:highlight>
              </a:rPr>
              <a:t>Red dots above the “overall” dot might have above average chances</a:t>
            </a:r>
          </a:p>
        </p:txBody>
      </p:sp>
      <p:sp>
        <p:nvSpPr>
          <p:cNvPr id="31" name="TextBox 30">
            <a:extLst>
              <a:ext uri="{FF2B5EF4-FFF2-40B4-BE49-F238E27FC236}">
                <a16:creationId xmlns:a16="http://schemas.microsoft.com/office/drawing/2014/main" id="{38450A8A-7BC9-4B48-AFEE-811C4A886DE4}"/>
              </a:ext>
            </a:extLst>
          </p:cNvPr>
          <p:cNvSpPr txBox="1"/>
          <p:nvPr/>
        </p:nvSpPr>
        <p:spPr>
          <a:xfrm>
            <a:off x="3487023" y="4460077"/>
            <a:ext cx="3372468" cy="646331"/>
          </a:xfrm>
          <a:prstGeom prst="rect">
            <a:avLst/>
          </a:prstGeom>
          <a:noFill/>
        </p:spPr>
        <p:txBody>
          <a:bodyPr wrap="square" rtlCol="0">
            <a:spAutoFit/>
          </a:bodyPr>
          <a:lstStyle/>
          <a:p>
            <a:r>
              <a:rPr lang="en-US" dirty="0">
                <a:highlight>
                  <a:srgbClr val="FFFF00"/>
                </a:highlight>
              </a:rPr>
              <a:t>Different distributions and linear trend for passenger classes.</a:t>
            </a:r>
          </a:p>
        </p:txBody>
      </p:sp>
    </p:spTree>
    <p:extLst>
      <p:ext uri="{BB962C8B-B14F-4D97-AF65-F5344CB8AC3E}">
        <p14:creationId xmlns:p14="http://schemas.microsoft.com/office/powerpoint/2010/main" val="14365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BF51-B30A-4AF1-A957-04E8117F0A1D}"/>
              </a:ext>
            </a:extLst>
          </p:cNvPr>
          <p:cNvSpPr>
            <a:spLocks noGrp="1"/>
          </p:cNvSpPr>
          <p:nvPr>
            <p:ph type="title"/>
          </p:nvPr>
        </p:nvSpPr>
        <p:spPr/>
        <p:txBody>
          <a:bodyPr/>
          <a:lstStyle/>
          <a:p>
            <a:r>
              <a:rPr lang="en-US" dirty="0"/>
              <a:t>Variable importance from a regression confirms descriptive analysis on Titanic data</a:t>
            </a:r>
          </a:p>
        </p:txBody>
      </p:sp>
      <p:pic>
        <p:nvPicPr>
          <p:cNvPr id="2050" name="Picture 2">
            <a:extLst>
              <a:ext uri="{FF2B5EF4-FFF2-40B4-BE49-F238E27FC236}">
                <a16:creationId xmlns:a16="http://schemas.microsoft.com/office/drawing/2014/main" id="{C4B282E8-78DE-4BD7-BB65-3263E47235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723" y="1603951"/>
            <a:ext cx="9128554" cy="515737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9B73703E-B5C4-436A-A887-904E39EAB2C2}"/>
              </a:ext>
            </a:extLst>
          </p:cNvPr>
          <p:cNvSpPr/>
          <p:nvPr/>
        </p:nvSpPr>
        <p:spPr>
          <a:xfrm>
            <a:off x="2320890" y="2707002"/>
            <a:ext cx="302004" cy="222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E039C32-7841-4362-B226-E8C7EC5F4C6D}"/>
              </a:ext>
            </a:extLst>
          </p:cNvPr>
          <p:cNvSpPr/>
          <p:nvPr/>
        </p:nvSpPr>
        <p:spPr>
          <a:xfrm>
            <a:off x="4851654" y="3960126"/>
            <a:ext cx="302004" cy="222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97441F6-36E0-4436-8E79-EDD11E758EB7}"/>
              </a:ext>
            </a:extLst>
          </p:cNvPr>
          <p:cNvSpPr/>
          <p:nvPr/>
        </p:nvSpPr>
        <p:spPr>
          <a:xfrm>
            <a:off x="9165036" y="5328816"/>
            <a:ext cx="302004" cy="222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84BA2D8-A348-4F82-A178-FF150E898BDF}"/>
              </a:ext>
            </a:extLst>
          </p:cNvPr>
          <p:cNvSpPr txBox="1"/>
          <p:nvPr/>
        </p:nvSpPr>
        <p:spPr>
          <a:xfrm>
            <a:off x="4376341" y="5236798"/>
            <a:ext cx="3160531" cy="646331"/>
          </a:xfrm>
          <a:prstGeom prst="rect">
            <a:avLst/>
          </a:prstGeom>
          <a:noFill/>
        </p:spPr>
        <p:txBody>
          <a:bodyPr wrap="square" rtlCol="0">
            <a:spAutoFit/>
          </a:bodyPr>
          <a:lstStyle/>
          <a:p>
            <a:r>
              <a:rPr lang="en-US" dirty="0">
                <a:highlight>
                  <a:srgbClr val="FFFF00"/>
                </a:highlight>
              </a:rPr>
              <a:t>Most important variable. </a:t>
            </a:r>
          </a:p>
          <a:p>
            <a:r>
              <a:rPr lang="en-US" dirty="0">
                <a:highlight>
                  <a:srgbClr val="FFFF00"/>
                </a:highlight>
              </a:rPr>
              <a:t>All 3 are statistically significant.</a:t>
            </a:r>
          </a:p>
        </p:txBody>
      </p:sp>
      <p:sp>
        <p:nvSpPr>
          <p:cNvPr id="9" name="Oval 8">
            <a:extLst>
              <a:ext uri="{FF2B5EF4-FFF2-40B4-BE49-F238E27FC236}">
                <a16:creationId xmlns:a16="http://schemas.microsoft.com/office/drawing/2014/main" id="{CE03140E-C30B-41F7-B78A-9FE9B71220FE}"/>
              </a:ext>
            </a:extLst>
          </p:cNvPr>
          <p:cNvSpPr/>
          <p:nvPr/>
        </p:nvSpPr>
        <p:spPr>
          <a:xfrm>
            <a:off x="1826872" y="5287122"/>
            <a:ext cx="494018" cy="2642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63C2314-DC65-48C5-A0E4-9A33939D6A5D}"/>
              </a:ext>
            </a:extLst>
          </p:cNvPr>
          <p:cNvCxnSpPr/>
          <p:nvPr/>
        </p:nvCxnSpPr>
        <p:spPr>
          <a:xfrm flipH="1">
            <a:off x="2918266" y="5551327"/>
            <a:ext cx="1183360"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313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3655-9B00-44DF-A2D7-5F61A7C454B1}"/>
              </a:ext>
            </a:extLst>
          </p:cNvPr>
          <p:cNvSpPr>
            <a:spLocks noGrp="1"/>
          </p:cNvSpPr>
          <p:nvPr>
            <p:ph type="title"/>
          </p:nvPr>
        </p:nvSpPr>
        <p:spPr/>
        <p:txBody>
          <a:bodyPr/>
          <a:lstStyle/>
          <a:p>
            <a:r>
              <a:rPr lang="en-US" dirty="0"/>
              <a:t>Appendix A</a:t>
            </a:r>
          </a:p>
        </p:txBody>
      </p:sp>
      <p:sp>
        <p:nvSpPr>
          <p:cNvPr id="3" name="Text Placeholder 2">
            <a:extLst>
              <a:ext uri="{FF2B5EF4-FFF2-40B4-BE49-F238E27FC236}">
                <a16:creationId xmlns:a16="http://schemas.microsoft.com/office/drawing/2014/main" id="{E1E947CB-A8A5-49A0-9F11-D6D573503592}"/>
              </a:ext>
            </a:extLst>
          </p:cNvPr>
          <p:cNvSpPr>
            <a:spLocks noGrp="1"/>
          </p:cNvSpPr>
          <p:nvPr>
            <p:ph type="body" idx="1"/>
          </p:nvPr>
        </p:nvSpPr>
        <p:spPr/>
        <p:txBody>
          <a:bodyPr/>
          <a:lstStyle/>
          <a:p>
            <a:r>
              <a:rPr lang="en-US" dirty="0"/>
              <a:t>Skewness and Kurtosis</a:t>
            </a:r>
          </a:p>
        </p:txBody>
      </p:sp>
    </p:spTree>
    <p:extLst>
      <p:ext uri="{BB962C8B-B14F-4D97-AF65-F5344CB8AC3E}">
        <p14:creationId xmlns:p14="http://schemas.microsoft.com/office/powerpoint/2010/main" val="1867872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6A24-9712-413C-A7AF-CD367128A0AE}"/>
              </a:ext>
            </a:extLst>
          </p:cNvPr>
          <p:cNvSpPr>
            <a:spLocks noGrp="1"/>
          </p:cNvSpPr>
          <p:nvPr>
            <p:ph type="title"/>
          </p:nvPr>
        </p:nvSpPr>
        <p:spPr/>
        <p:txBody>
          <a:bodyPr/>
          <a:lstStyle/>
          <a:p>
            <a:r>
              <a:rPr lang="en-US" dirty="0"/>
              <a:t>Normal distribution with a slight left tail (Mesokurtic with a slight negative skew)</a:t>
            </a:r>
          </a:p>
        </p:txBody>
      </p:sp>
      <p:pic>
        <p:nvPicPr>
          <p:cNvPr id="1026" name="Picture 2">
            <a:extLst>
              <a:ext uri="{FF2B5EF4-FFF2-40B4-BE49-F238E27FC236}">
                <a16:creationId xmlns:a16="http://schemas.microsoft.com/office/drawing/2014/main" id="{E29BFC56-D938-4A5B-AE02-B6E76C8422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1278" y="1776842"/>
            <a:ext cx="7869443" cy="50811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F5AFB8-E40D-4D6E-8AB9-2EAF5EC7C424}"/>
              </a:ext>
            </a:extLst>
          </p:cNvPr>
          <p:cNvSpPr txBox="1"/>
          <p:nvPr/>
        </p:nvSpPr>
        <p:spPr>
          <a:xfrm>
            <a:off x="8434873" y="2565918"/>
            <a:ext cx="2687217" cy="2031325"/>
          </a:xfrm>
          <a:prstGeom prst="rect">
            <a:avLst/>
          </a:prstGeom>
          <a:noFill/>
        </p:spPr>
        <p:txBody>
          <a:bodyPr wrap="square" rtlCol="0">
            <a:spAutoFit/>
          </a:bodyPr>
          <a:lstStyle/>
          <a:p>
            <a:r>
              <a:rPr lang="en-US" dirty="0"/>
              <a:t>We can tell it has a negative skew because the tail drifts off to the left which pulls the mean to the left of the median. But the mean and median are still relatively close.</a:t>
            </a:r>
          </a:p>
        </p:txBody>
      </p:sp>
      <p:sp>
        <p:nvSpPr>
          <p:cNvPr id="5" name="TextBox 4">
            <a:extLst>
              <a:ext uri="{FF2B5EF4-FFF2-40B4-BE49-F238E27FC236}">
                <a16:creationId xmlns:a16="http://schemas.microsoft.com/office/drawing/2014/main" id="{42BFF0D4-85CE-46B3-8359-51E42C592EAC}"/>
              </a:ext>
            </a:extLst>
          </p:cNvPr>
          <p:cNvSpPr txBox="1"/>
          <p:nvPr/>
        </p:nvSpPr>
        <p:spPr>
          <a:xfrm>
            <a:off x="3377682" y="4597243"/>
            <a:ext cx="989045" cy="369332"/>
          </a:xfrm>
          <a:prstGeom prst="rect">
            <a:avLst/>
          </a:prstGeom>
          <a:noFill/>
        </p:spPr>
        <p:txBody>
          <a:bodyPr wrap="square" rtlCol="0">
            <a:spAutoFit/>
          </a:bodyPr>
          <a:lstStyle/>
          <a:p>
            <a:r>
              <a:rPr lang="en-US" dirty="0"/>
              <a:t>Left tail</a:t>
            </a:r>
          </a:p>
        </p:txBody>
      </p:sp>
      <p:cxnSp>
        <p:nvCxnSpPr>
          <p:cNvPr id="7" name="Straight Arrow Connector 6">
            <a:extLst>
              <a:ext uri="{FF2B5EF4-FFF2-40B4-BE49-F238E27FC236}">
                <a16:creationId xmlns:a16="http://schemas.microsoft.com/office/drawing/2014/main" id="{793E650A-1AD9-4DF4-A417-0C1F67FCEE63}"/>
              </a:ext>
            </a:extLst>
          </p:cNvPr>
          <p:cNvCxnSpPr/>
          <p:nvPr/>
        </p:nvCxnSpPr>
        <p:spPr>
          <a:xfrm>
            <a:off x="3853543" y="5131837"/>
            <a:ext cx="0" cy="802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507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3A2F-D58A-471C-810F-C3A395996600}"/>
              </a:ext>
            </a:extLst>
          </p:cNvPr>
          <p:cNvSpPr>
            <a:spLocks noGrp="1"/>
          </p:cNvSpPr>
          <p:nvPr>
            <p:ph type="title"/>
          </p:nvPr>
        </p:nvSpPr>
        <p:spPr/>
        <p:txBody>
          <a:bodyPr/>
          <a:lstStyle/>
          <a:p>
            <a:r>
              <a:rPr lang="en-US" dirty="0"/>
              <a:t>Right tail (Positive skew)</a:t>
            </a:r>
          </a:p>
        </p:txBody>
      </p:sp>
      <p:pic>
        <p:nvPicPr>
          <p:cNvPr id="3074" name="Picture 2">
            <a:extLst>
              <a:ext uri="{FF2B5EF4-FFF2-40B4-BE49-F238E27FC236}">
                <a16:creationId xmlns:a16="http://schemas.microsoft.com/office/drawing/2014/main" id="{48EC0379-7C0E-4548-85FE-814C531C6E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1278" y="1776842"/>
            <a:ext cx="7869443" cy="50811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794144-B71E-45BE-ADC8-0301CEC16F2C}"/>
              </a:ext>
            </a:extLst>
          </p:cNvPr>
          <p:cNvSpPr txBox="1"/>
          <p:nvPr/>
        </p:nvSpPr>
        <p:spPr>
          <a:xfrm>
            <a:off x="6371106" y="2597676"/>
            <a:ext cx="2687217" cy="2031325"/>
          </a:xfrm>
          <a:prstGeom prst="rect">
            <a:avLst/>
          </a:prstGeom>
          <a:noFill/>
        </p:spPr>
        <p:txBody>
          <a:bodyPr wrap="square" rtlCol="0">
            <a:spAutoFit/>
          </a:bodyPr>
          <a:lstStyle/>
          <a:p>
            <a:r>
              <a:rPr lang="en-US" dirty="0"/>
              <a:t>The right tail is another description of a positive skew. The tail drifts off to the right which pulls the mean towards the high values and to the right of the median</a:t>
            </a:r>
          </a:p>
        </p:txBody>
      </p:sp>
      <p:sp>
        <p:nvSpPr>
          <p:cNvPr id="6" name="TextBox 5">
            <a:extLst>
              <a:ext uri="{FF2B5EF4-FFF2-40B4-BE49-F238E27FC236}">
                <a16:creationId xmlns:a16="http://schemas.microsoft.com/office/drawing/2014/main" id="{A319B45E-B2EC-4D87-A175-62D9FAE369E6}"/>
              </a:ext>
            </a:extLst>
          </p:cNvPr>
          <p:cNvSpPr txBox="1"/>
          <p:nvPr/>
        </p:nvSpPr>
        <p:spPr>
          <a:xfrm>
            <a:off x="8730951" y="4870896"/>
            <a:ext cx="1161999" cy="369332"/>
          </a:xfrm>
          <a:prstGeom prst="rect">
            <a:avLst/>
          </a:prstGeom>
          <a:noFill/>
        </p:spPr>
        <p:txBody>
          <a:bodyPr wrap="square" rtlCol="0">
            <a:spAutoFit/>
          </a:bodyPr>
          <a:lstStyle/>
          <a:p>
            <a:r>
              <a:rPr lang="en-US" dirty="0"/>
              <a:t>Right tail</a:t>
            </a:r>
          </a:p>
        </p:txBody>
      </p:sp>
      <p:cxnSp>
        <p:nvCxnSpPr>
          <p:cNvPr id="7" name="Straight Arrow Connector 6">
            <a:extLst>
              <a:ext uri="{FF2B5EF4-FFF2-40B4-BE49-F238E27FC236}">
                <a16:creationId xmlns:a16="http://schemas.microsoft.com/office/drawing/2014/main" id="{3454ABC2-3288-4DED-8D1E-33F64730C911}"/>
              </a:ext>
            </a:extLst>
          </p:cNvPr>
          <p:cNvCxnSpPr>
            <a:cxnSpLocks/>
          </p:cNvCxnSpPr>
          <p:nvPr/>
        </p:nvCxnSpPr>
        <p:spPr>
          <a:xfrm flipH="1">
            <a:off x="8995510" y="5286182"/>
            <a:ext cx="125625" cy="762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73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7060-1FCC-4803-AB40-DE57911C052B}"/>
              </a:ext>
            </a:extLst>
          </p:cNvPr>
          <p:cNvSpPr>
            <a:spLocks noGrp="1"/>
          </p:cNvSpPr>
          <p:nvPr>
            <p:ph type="title"/>
          </p:nvPr>
        </p:nvSpPr>
        <p:spPr/>
        <p:txBody>
          <a:bodyPr/>
          <a:lstStyle/>
          <a:p>
            <a:r>
              <a:rPr lang="en-US" dirty="0"/>
              <a:t>Wide spread distribution and heavier tails (Platykurtic, almost a “uniform distribution”)</a:t>
            </a:r>
          </a:p>
        </p:txBody>
      </p:sp>
      <p:pic>
        <p:nvPicPr>
          <p:cNvPr id="9218" name="Picture 2">
            <a:extLst>
              <a:ext uri="{FF2B5EF4-FFF2-40B4-BE49-F238E27FC236}">
                <a16:creationId xmlns:a16="http://schemas.microsoft.com/office/drawing/2014/main" id="{EB527CE1-D907-4C63-B07B-CA87FE89BC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1278" y="1776842"/>
            <a:ext cx="7869443" cy="50811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E25345-7F91-4EE0-A352-1B86199D6633}"/>
              </a:ext>
            </a:extLst>
          </p:cNvPr>
          <p:cNvSpPr txBox="1"/>
          <p:nvPr/>
        </p:nvSpPr>
        <p:spPr>
          <a:xfrm>
            <a:off x="246924" y="3394091"/>
            <a:ext cx="1914354" cy="1200329"/>
          </a:xfrm>
          <a:prstGeom prst="rect">
            <a:avLst/>
          </a:prstGeom>
          <a:noFill/>
        </p:spPr>
        <p:txBody>
          <a:bodyPr wrap="square" rtlCol="0">
            <a:spAutoFit/>
          </a:bodyPr>
          <a:lstStyle/>
          <a:p>
            <a:r>
              <a:rPr lang="en-US" dirty="0"/>
              <a:t>The mean is to the left of the median and suggests a minor left tail.</a:t>
            </a:r>
          </a:p>
        </p:txBody>
      </p:sp>
      <p:cxnSp>
        <p:nvCxnSpPr>
          <p:cNvPr id="6" name="Straight Arrow Connector 5">
            <a:extLst>
              <a:ext uri="{FF2B5EF4-FFF2-40B4-BE49-F238E27FC236}">
                <a16:creationId xmlns:a16="http://schemas.microsoft.com/office/drawing/2014/main" id="{BEACF325-3FF0-469E-A8A2-B5523483C58D}"/>
              </a:ext>
            </a:extLst>
          </p:cNvPr>
          <p:cNvCxnSpPr>
            <a:cxnSpLocks/>
          </p:cNvCxnSpPr>
          <p:nvPr/>
        </p:nvCxnSpPr>
        <p:spPr>
          <a:xfrm>
            <a:off x="1508135" y="4795935"/>
            <a:ext cx="653143" cy="75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E8386EA-98FC-4E24-9D7B-9D5E1649FAD5}"/>
              </a:ext>
            </a:extLst>
          </p:cNvPr>
          <p:cNvSpPr txBox="1"/>
          <p:nvPr/>
        </p:nvSpPr>
        <p:spPr>
          <a:xfrm>
            <a:off x="9694506" y="2584580"/>
            <a:ext cx="2250569" cy="2031325"/>
          </a:xfrm>
          <a:prstGeom prst="rect">
            <a:avLst/>
          </a:prstGeom>
          <a:noFill/>
        </p:spPr>
        <p:txBody>
          <a:bodyPr wrap="square" rtlCol="0">
            <a:spAutoFit/>
          </a:bodyPr>
          <a:lstStyle/>
          <a:p>
            <a:r>
              <a:rPr lang="en-US" dirty="0"/>
              <a:t>With a standard deviation of 5.37 and a coefficient of variation 0.47, we may think of it as a slight “normal distribution”.</a:t>
            </a:r>
          </a:p>
        </p:txBody>
      </p:sp>
    </p:spTree>
    <p:extLst>
      <p:ext uri="{BB962C8B-B14F-4D97-AF65-F5344CB8AC3E}">
        <p14:creationId xmlns:p14="http://schemas.microsoft.com/office/powerpoint/2010/main" val="86338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80AD-19E7-409E-BC5D-819F31E8B599}"/>
              </a:ext>
            </a:extLst>
          </p:cNvPr>
          <p:cNvSpPr>
            <a:spLocks noGrp="1"/>
          </p:cNvSpPr>
          <p:nvPr>
            <p:ph type="title"/>
          </p:nvPr>
        </p:nvSpPr>
        <p:spPr/>
        <p:txBody>
          <a:bodyPr/>
          <a:lstStyle/>
          <a:p>
            <a:r>
              <a:rPr lang="en-US" dirty="0"/>
              <a:t>Statistical learning</a:t>
            </a:r>
          </a:p>
        </p:txBody>
      </p:sp>
      <p:sp>
        <p:nvSpPr>
          <p:cNvPr id="3" name="Content Placeholder 2">
            <a:extLst>
              <a:ext uri="{FF2B5EF4-FFF2-40B4-BE49-F238E27FC236}">
                <a16:creationId xmlns:a16="http://schemas.microsoft.com/office/drawing/2014/main" id="{38FADBF8-E9A1-4111-A292-570F01001B89}"/>
              </a:ext>
            </a:extLst>
          </p:cNvPr>
          <p:cNvSpPr>
            <a:spLocks noGrp="1"/>
          </p:cNvSpPr>
          <p:nvPr>
            <p:ph idx="1"/>
          </p:nvPr>
        </p:nvSpPr>
        <p:spPr/>
        <p:txBody>
          <a:bodyPr/>
          <a:lstStyle/>
          <a:p>
            <a:r>
              <a:rPr lang="en-US" dirty="0"/>
              <a:t>Following themes discussed in the “How to Think About Statistics” book.</a:t>
            </a:r>
          </a:p>
          <a:p>
            <a:r>
              <a:rPr lang="en-US" dirty="0"/>
              <a:t>Importance in understanding concepts.</a:t>
            </a:r>
          </a:p>
          <a:p>
            <a:r>
              <a:rPr lang="en-US" dirty="0"/>
              <a:t>Subsequent concepts are built off of prior concepts.</a:t>
            </a:r>
          </a:p>
          <a:p>
            <a:r>
              <a:rPr lang="en-US" dirty="0"/>
              <a:t>Understanding concepts can help identify opportunities for investigation and to show the most useful results.</a:t>
            </a:r>
          </a:p>
        </p:txBody>
      </p:sp>
    </p:spTree>
    <p:extLst>
      <p:ext uri="{BB962C8B-B14F-4D97-AF65-F5344CB8AC3E}">
        <p14:creationId xmlns:p14="http://schemas.microsoft.com/office/powerpoint/2010/main" val="2102160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DA44-6EAA-401C-835E-3006A6EB08B3}"/>
              </a:ext>
            </a:extLst>
          </p:cNvPr>
          <p:cNvSpPr>
            <a:spLocks noGrp="1"/>
          </p:cNvSpPr>
          <p:nvPr>
            <p:ph type="title"/>
          </p:nvPr>
        </p:nvSpPr>
        <p:spPr/>
        <p:txBody>
          <a:bodyPr/>
          <a:lstStyle/>
          <a:p>
            <a:r>
              <a:rPr lang="en-US" dirty="0"/>
              <a:t>Narrow distribution with a right tail (Leptokurtic and positive skew)</a:t>
            </a:r>
          </a:p>
        </p:txBody>
      </p:sp>
      <p:pic>
        <p:nvPicPr>
          <p:cNvPr id="6146" name="Picture 2">
            <a:extLst>
              <a:ext uri="{FF2B5EF4-FFF2-40B4-BE49-F238E27FC236}">
                <a16:creationId xmlns:a16="http://schemas.microsoft.com/office/drawing/2014/main" id="{B6AE1D90-F4C0-45F3-A9DE-21EFFB1137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1278" y="1776842"/>
            <a:ext cx="7869443" cy="50811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17C1DD-A981-40FC-94B1-F3E94DD61526}"/>
              </a:ext>
            </a:extLst>
          </p:cNvPr>
          <p:cNvSpPr txBox="1"/>
          <p:nvPr/>
        </p:nvSpPr>
        <p:spPr>
          <a:xfrm>
            <a:off x="5458065" y="3485086"/>
            <a:ext cx="4742948" cy="1200329"/>
          </a:xfrm>
          <a:prstGeom prst="rect">
            <a:avLst/>
          </a:prstGeom>
          <a:noFill/>
        </p:spPr>
        <p:txBody>
          <a:bodyPr wrap="square" rtlCol="0">
            <a:spAutoFit/>
          </a:bodyPr>
          <a:lstStyle/>
          <a:p>
            <a:r>
              <a:rPr lang="en-US" dirty="0"/>
              <a:t>This variable has the highest COV even though it appears to have the least variation. The reason is how the standard deviation is calculated and because highly skewed data inflates the SD. </a:t>
            </a:r>
          </a:p>
        </p:txBody>
      </p:sp>
      <p:sp>
        <p:nvSpPr>
          <p:cNvPr id="6" name="TextBox 5">
            <a:extLst>
              <a:ext uri="{FF2B5EF4-FFF2-40B4-BE49-F238E27FC236}">
                <a16:creationId xmlns:a16="http://schemas.microsoft.com/office/drawing/2014/main" id="{1F9BE653-076C-4A5E-B9E3-749D00D64992}"/>
              </a:ext>
            </a:extLst>
          </p:cNvPr>
          <p:cNvSpPr txBox="1"/>
          <p:nvPr/>
        </p:nvSpPr>
        <p:spPr>
          <a:xfrm>
            <a:off x="5458065" y="2449585"/>
            <a:ext cx="4572656" cy="923330"/>
          </a:xfrm>
          <a:prstGeom prst="rect">
            <a:avLst/>
          </a:prstGeom>
          <a:noFill/>
        </p:spPr>
        <p:txBody>
          <a:bodyPr wrap="square" rtlCol="0">
            <a:spAutoFit/>
          </a:bodyPr>
          <a:lstStyle/>
          <a:p>
            <a:r>
              <a:rPr lang="en-US" dirty="0"/>
              <a:t>Graphing is helpful for understanding a distribution but we need to be careful not to overlook important statistical properties.</a:t>
            </a:r>
          </a:p>
        </p:txBody>
      </p:sp>
      <p:sp>
        <p:nvSpPr>
          <p:cNvPr id="7" name="TextBox 6">
            <a:extLst>
              <a:ext uri="{FF2B5EF4-FFF2-40B4-BE49-F238E27FC236}">
                <a16:creationId xmlns:a16="http://schemas.microsoft.com/office/drawing/2014/main" id="{D8819623-D319-467E-8052-828243A15339}"/>
              </a:ext>
            </a:extLst>
          </p:cNvPr>
          <p:cNvSpPr txBox="1"/>
          <p:nvPr/>
        </p:nvSpPr>
        <p:spPr>
          <a:xfrm>
            <a:off x="5458064" y="4777963"/>
            <a:ext cx="4742947" cy="1200329"/>
          </a:xfrm>
          <a:prstGeom prst="rect">
            <a:avLst/>
          </a:prstGeom>
          <a:noFill/>
        </p:spPr>
        <p:txBody>
          <a:bodyPr wrap="square" rtlCol="0">
            <a:spAutoFit/>
          </a:bodyPr>
          <a:lstStyle/>
          <a:p>
            <a:r>
              <a:rPr lang="en-US" dirty="0"/>
              <a:t>Although the distribution is skewed, you can still make use of the mean (e.g.,  cost projections). It is the estimation of the standard deviation and is most impacted by skewed data. </a:t>
            </a:r>
          </a:p>
        </p:txBody>
      </p:sp>
    </p:spTree>
    <p:extLst>
      <p:ext uri="{BB962C8B-B14F-4D97-AF65-F5344CB8AC3E}">
        <p14:creationId xmlns:p14="http://schemas.microsoft.com/office/powerpoint/2010/main" val="398587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73F8-3DB5-469C-9FEC-7D6817C058D6}"/>
              </a:ext>
            </a:extLst>
          </p:cNvPr>
          <p:cNvSpPr>
            <a:spLocks noGrp="1"/>
          </p:cNvSpPr>
          <p:nvPr>
            <p:ph type="title"/>
          </p:nvPr>
        </p:nvSpPr>
        <p:spPr/>
        <p:txBody>
          <a:bodyPr/>
          <a:lstStyle/>
          <a:p>
            <a:r>
              <a:rPr lang="en-US" dirty="0"/>
              <a:t>What is statistics? (in Moore &amp; McCabe)</a:t>
            </a:r>
          </a:p>
        </p:txBody>
      </p:sp>
      <p:pic>
        <p:nvPicPr>
          <p:cNvPr id="5" name="Content Placeholder 4">
            <a:extLst>
              <a:ext uri="{FF2B5EF4-FFF2-40B4-BE49-F238E27FC236}">
                <a16:creationId xmlns:a16="http://schemas.microsoft.com/office/drawing/2014/main" id="{11E78826-D1FA-444C-8E2D-B2637D65E6E0}"/>
              </a:ext>
            </a:extLst>
          </p:cNvPr>
          <p:cNvPicPr>
            <a:picLocks noGrp="1" noChangeAspect="1"/>
          </p:cNvPicPr>
          <p:nvPr>
            <p:ph idx="1"/>
          </p:nvPr>
        </p:nvPicPr>
        <p:blipFill>
          <a:blip r:embed="rId2"/>
          <a:stretch>
            <a:fillRect/>
          </a:stretch>
        </p:blipFill>
        <p:spPr>
          <a:xfrm>
            <a:off x="944447" y="2168867"/>
            <a:ext cx="10303105" cy="4038986"/>
          </a:xfrm>
        </p:spPr>
      </p:pic>
    </p:spTree>
    <p:extLst>
      <p:ext uri="{BB962C8B-B14F-4D97-AF65-F5344CB8AC3E}">
        <p14:creationId xmlns:p14="http://schemas.microsoft.com/office/powerpoint/2010/main" val="12248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AC51-6161-4E5B-AB6C-0CFACFD25DFA}"/>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What do we do in a statistical analysis?</a:t>
            </a:r>
            <a:endParaRPr lang="en-US" dirty="0"/>
          </a:p>
        </p:txBody>
      </p:sp>
      <p:sp>
        <p:nvSpPr>
          <p:cNvPr id="3" name="Content Placeholder 2">
            <a:extLst>
              <a:ext uri="{FF2B5EF4-FFF2-40B4-BE49-F238E27FC236}">
                <a16:creationId xmlns:a16="http://schemas.microsoft.com/office/drawing/2014/main" id="{18F90AF4-821B-4885-8D1A-275D508015E9}"/>
              </a:ext>
            </a:extLst>
          </p:cNvPr>
          <p:cNvSpPr>
            <a:spLocks noGrp="1"/>
          </p:cNvSpPr>
          <p:nvPr>
            <p:ph idx="1"/>
          </p:nvPr>
        </p:nvSpPr>
        <p:spPr/>
        <p:txBody>
          <a:bodyPr/>
          <a:lstStyle/>
          <a:p>
            <a:pPr marL="514350" indent="-514350">
              <a:buFont typeface="+mj-lt"/>
              <a:buAutoNum type="arabicPeriod"/>
            </a:pPr>
            <a:r>
              <a:rPr lang="en-US" dirty="0"/>
              <a:t>Describe the sample or population. We examine the center, spread, and shape of a distribution.</a:t>
            </a:r>
          </a:p>
          <a:p>
            <a:pPr marL="514350" indent="-514350">
              <a:buFont typeface="+mj-lt"/>
              <a:buAutoNum type="arabicPeriod"/>
            </a:pPr>
            <a:r>
              <a:rPr lang="en-US" dirty="0"/>
              <a:t>Make inferences from the sample onto the population (i.e., my sample is part of a larger population). </a:t>
            </a:r>
            <a:r>
              <a:rPr lang="en-US" i="1" dirty="0"/>
              <a:t>Is one group’s sample part of the same population? Does a group’s center and spread differ from the population? </a:t>
            </a:r>
          </a:p>
        </p:txBody>
      </p:sp>
    </p:spTree>
    <p:extLst>
      <p:ext uri="{BB962C8B-B14F-4D97-AF65-F5344CB8AC3E}">
        <p14:creationId xmlns:p14="http://schemas.microsoft.com/office/powerpoint/2010/main" val="332785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C9C9-64AE-40D8-B4AC-07BBC5E92D2D}"/>
              </a:ext>
            </a:extLst>
          </p:cNvPr>
          <p:cNvSpPr>
            <a:spLocks noGrp="1"/>
          </p:cNvSpPr>
          <p:nvPr>
            <p:ph type="title"/>
          </p:nvPr>
        </p:nvSpPr>
        <p:spPr/>
        <p:txBody>
          <a:bodyPr/>
          <a:lstStyle/>
          <a:p>
            <a:r>
              <a:rPr lang="en-US" dirty="0"/>
              <a:t>Stuff a statistician does</a:t>
            </a:r>
          </a:p>
        </p:txBody>
      </p:sp>
      <p:sp>
        <p:nvSpPr>
          <p:cNvPr id="3" name="Content Placeholder 2">
            <a:extLst>
              <a:ext uri="{FF2B5EF4-FFF2-40B4-BE49-F238E27FC236}">
                <a16:creationId xmlns:a16="http://schemas.microsoft.com/office/drawing/2014/main" id="{E59A934E-BE8E-471F-80CF-87575263403B}"/>
              </a:ext>
            </a:extLst>
          </p:cNvPr>
          <p:cNvSpPr>
            <a:spLocks noGrp="1"/>
          </p:cNvSpPr>
          <p:nvPr>
            <p:ph idx="1"/>
          </p:nvPr>
        </p:nvSpPr>
        <p:spPr/>
        <p:txBody>
          <a:bodyPr/>
          <a:lstStyle/>
          <a:p>
            <a:r>
              <a:rPr lang="en-US" dirty="0"/>
              <a:t>Plans a study</a:t>
            </a:r>
          </a:p>
          <a:p>
            <a:r>
              <a:rPr lang="en-US" dirty="0"/>
              <a:t>Produces graphs and performs statistical tests</a:t>
            </a:r>
          </a:p>
          <a:p>
            <a:r>
              <a:rPr lang="en-US" dirty="0"/>
              <a:t>Interprets results</a:t>
            </a:r>
          </a:p>
          <a:p>
            <a:r>
              <a:rPr lang="en-US" dirty="0">
                <a:solidFill>
                  <a:srgbClr val="00B0F0"/>
                </a:solidFill>
              </a:rPr>
              <a:t>Tells a story with data</a:t>
            </a:r>
            <a:r>
              <a:rPr lang="en-US" dirty="0"/>
              <a:t>: Many parts, each graph or statistical test can make up a chapter in the story. In other words, we rely on multiple analyses.</a:t>
            </a:r>
          </a:p>
        </p:txBody>
      </p:sp>
    </p:spTree>
    <p:extLst>
      <p:ext uri="{BB962C8B-B14F-4D97-AF65-F5344CB8AC3E}">
        <p14:creationId xmlns:p14="http://schemas.microsoft.com/office/powerpoint/2010/main" val="154278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DC15-F438-4578-A3AB-3FBD10A268F2}"/>
              </a:ext>
            </a:extLst>
          </p:cNvPr>
          <p:cNvSpPr>
            <a:spLocks noGrp="1"/>
          </p:cNvSpPr>
          <p:nvPr>
            <p:ph type="title"/>
          </p:nvPr>
        </p:nvSpPr>
        <p:spPr/>
        <p:txBody>
          <a:bodyPr/>
          <a:lstStyle/>
          <a:p>
            <a:r>
              <a:rPr lang="en-US" dirty="0"/>
              <a:t>Distributions</a:t>
            </a:r>
          </a:p>
        </p:txBody>
      </p:sp>
      <p:sp>
        <p:nvSpPr>
          <p:cNvPr id="3" name="Text Placeholder 2">
            <a:extLst>
              <a:ext uri="{FF2B5EF4-FFF2-40B4-BE49-F238E27FC236}">
                <a16:creationId xmlns:a16="http://schemas.microsoft.com/office/drawing/2014/main" id="{E9DC1079-BE69-40CF-88D3-79EC1660B39B}"/>
              </a:ext>
            </a:extLst>
          </p:cNvPr>
          <p:cNvSpPr>
            <a:spLocks noGrp="1"/>
          </p:cNvSpPr>
          <p:nvPr>
            <p:ph type="body" idx="1"/>
          </p:nvPr>
        </p:nvSpPr>
        <p:spPr/>
        <p:txBody>
          <a:bodyPr/>
          <a:lstStyle/>
          <a:p>
            <a:r>
              <a:rPr lang="en-US" dirty="0"/>
              <a:t>Center, spread, and shape</a:t>
            </a:r>
          </a:p>
        </p:txBody>
      </p:sp>
    </p:spTree>
    <p:extLst>
      <p:ext uri="{BB962C8B-B14F-4D97-AF65-F5344CB8AC3E}">
        <p14:creationId xmlns:p14="http://schemas.microsoft.com/office/powerpoint/2010/main" val="336098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8BB7-C4EC-40A0-B043-934DEA9879D0}"/>
              </a:ext>
            </a:extLst>
          </p:cNvPr>
          <p:cNvSpPr>
            <a:spLocks noGrp="1"/>
          </p:cNvSpPr>
          <p:nvPr>
            <p:ph type="title"/>
          </p:nvPr>
        </p:nvSpPr>
        <p:spPr/>
        <p:txBody>
          <a:bodyPr/>
          <a:lstStyle/>
          <a:p>
            <a:r>
              <a:rPr lang="en-US" dirty="0"/>
              <a:t>Levels of measurement</a:t>
            </a:r>
          </a:p>
        </p:txBody>
      </p:sp>
      <p:sp>
        <p:nvSpPr>
          <p:cNvPr id="3" name="Content Placeholder 2">
            <a:extLst>
              <a:ext uri="{FF2B5EF4-FFF2-40B4-BE49-F238E27FC236}">
                <a16:creationId xmlns:a16="http://schemas.microsoft.com/office/drawing/2014/main" id="{20C07639-C0F9-4E22-88B7-62D4DBC3BAA2}"/>
              </a:ext>
            </a:extLst>
          </p:cNvPr>
          <p:cNvSpPr>
            <a:spLocks noGrp="1"/>
          </p:cNvSpPr>
          <p:nvPr>
            <p:ph idx="1"/>
          </p:nvPr>
        </p:nvSpPr>
        <p:spPr/>
        <p:txBody>
          <a:bodyPr>
            <a:normAutofit/>
          </a:bodyPr>
          <a:lstStyle/>
          <a:p>
            <a:r>
              <a:rPr lang="en-US"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Nominal</a:t>
            </a:r>
            <a:r>
              <a:rPr lang="en-US" dirty="0">
                <a:effectLst/>
                <a:latin typeface="Calibri" panose="020F0502020204030204" pitchFamily="34" charset="0"/>
                <a:ea typeface="Calibri" panose="020F0502020204030204" pitchFamily="34" charset="0"/>
                <a:cs typeface="Times New Roman" panose="02020603050405020304" pitchFamily="18" charset="0"/>
              </a:rPr>
              <a:t>: Named levels (med center name, medical record number). </a:t>
            </a:r>
          </a:p>
          <a:p>
            <a:r>
              <a:rPr lang="en-US"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Ordinal</a:t>
            </a:r>
            <a:r>
              <a:rPr lang="en-US" dirty="0">
                <a:effectLst/>
                <a:latin typeface="Calibri" panose="020F0502020204030204" pitchFamily="34" charset="0"/>
                <a:ea typeface="Calibri" panose="020F0502020204030204" pitchFamily="34" charset="0"/>
                <a:cs typeface="Times New Roman" panose="02020603050405020304" pitchFamily="18" charset="0"/>
              </a:rPr>
              <a:t>: Rank-ordered, distances between levels are not assumed equal or meaningful (1</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dirty="0">
                <a:effectLst/>
                <a:latin typeface="Calibri" panose="020F0502020204030204" pitchFamily="34" charset="0"/>
                <a:ea typeface="Calibri" panose="020F0502020204030204" pitchFamily="34" charset="0"/>
                <a:cs typeface="Times New Roman" panose="02020603050405020304" pitchFamily="18" charset="0"/>
              </a:rPr>
              <a:t>, 2</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US" dirty="0">
                <a:effectLst/>
                <a:latin typeface="Calibri" panose="020F0502020204030204" pitchFamily="34" charset="0"/>
                <a:ea typeface="Calibri" panose="020F0502020204030204" pitchFamily="34" charset="0"/>
                <a:cs typeface="Times New Roman" panose="02020603050405020304" pitchFamily="18" charset="0"/>
              </a:rPr>
              <a:t>, 3</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dirty="0">
                <a:effectLst/>
                <a:latin typeface="Calibri" panose="020F0502020204030204" pitchFamily="34" charset="0"/>
                <a:ea typeface="Calibri" panose="020F0502020204030204" pitchFamily="34" charset="0"/>
                <a:cs typeface="Times New Roman" panose="02020603050405020304" pitchFamily="18" charset="0"/>
              </a:rPr>
              <a:t> places in a baking contest).</a:t>
            </a:r>
          </a:p>
          <a:p>
            <a:r>
              <a:rPr lang="en-US"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Interval</a:t>
            </a:r>
            <a:r>
              <a:rPr lang="en-US" dirty="0">
                <a:effectLst/>
                <a:latin typeface="Calibri" panose="020F0502020204030204" pitchFamily="34" charset="0"/>
                <a:ea typeface="Calibri" panose="020F0502020204030204" pitchFamily="34" charset="0"/>
                <a:cs typeface="Times New Roman" panose="02020603050405020304" pitchFamily="18" charset="0"/>
              </a:rPr>
              <a:t>: Rank-ordered and meaningful distances between levels. But has no 0 (SAT scores). </a:t>
            </a:r>
          </a:p>
          <a:p>
            <a:r>
              <a:rPr lang="en-US"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Ratio</a:t>
            </a:r>
            <a:r>
              <a:rPr lang="en-US" dirty="0">
                <a:effectLst/>
                <a:latin typeface="Calibri" panose="020F0502020204030204" pitchFamily="34" charset="0"/>
                <a:ea typeface="Calibri" panose="020F0502020204030204" pitchFamily="34" charset="0"/>
                <a:cs typeface="Times New Roman" panose="02020603050405020304" pitchFamily="18" charset="0"/>
              </a:rPr>
              <a:t> (ounces, money) </a:t>
            </a:r>
          </a:p>
          <a:p>
            <a:r>
              <a:rPr lang="en-US" i="1" dirty="0">
                <a:effectLst/>
                <a:latin typeface="Calibri" panose="020F0502020204030204" pitchFamily="34" charset="0"/>
                <a:ea typeface="Calibri" panose="020F0502020204030204" pitchFamily="34" charset="0"/>
                <a:cs typeface="Times New Roman" panose="02020603050405020304" pitchFamily="18" charset="0"/>
              </a:rPr>
              <a:t>Importance in determining</a:t>
            </a:r>
            <a:r>
              <a:rPr lang="en-US" i="1" dirty="0">
                <a:latin typeface="Calibri" panose="020F0502020204030204" pitchFamily="34" charset="0"/>
                <a:ea typeface="Calibri" panose="020F0502020204030204" pitchFamily="34" charset="0"/>
                <a:cs typeface="Times New Roman" panose="02020603050405020304" pitchFamily="18" charset="0"/>
              </a:rPr>
              <a:t> </a:t>
            </a:r>
            <a:r>
              <a:rPr lang="en-US" i="1" dirty="0">
                <a:effectLst/>
                <a:latin typeface="Calibri" panose="020F0502020204030204" pitchFamily="34" charset="0"/>
                <a:ea typeface="Calibri" panose="020F0502020204030204" pitchFamily="34" charset="0"/>
                <a:cs typeface="Times New Roman" panose="02020603050405020304" pitchFamily="18" charset="0"/>
              </a:rPr>
              <a:t>which statistical test to select</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18463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34DE-8994-4594-B392-4E17726F3351}"/>
              </a:ext>
            </a:extLst>
          </p:cNvPr>
          <p:cNvSpPr>
            <a:spLocks noGrp="1"/>
          </p:cNvSpPr>
          <p:nvPr>
            <p:ph type="title"/>
          </p:nvPr>
        </p:nvSpPr>
        <p:spPr/>
        <p:txBody>
          <a:bodyPr/>
          <a:lstStyle/>
          <a:p>
            <a:r>
              <a:rPr lang="en-US" dirty="0"/>
              <a:t>Normal distribution: Curve and histogram</a:t>
            </a:r>
          </a:p>
        </p:txBody>
      </p:sp>
      <p:pic>
        <p:nvPicPr>
          <p:cNvPr id="4" name="Content Placeholder 3">
            <a:extLst>
              <a:ext uri="{FF2B5EF4-FFF2-40B4-BE49-F238E27FC236}">
                <a16:creationId xmlns:a16="http://schemas.microsoft.com/office/drawing/2014/main" id="{C5A8CA13-C17A-4F5A-8B2D-DFAB243D552B}"/>
              </a:ext>
            </a:extLst>
          </p:cNvPr>
          <p:cNvPicPr>
            <a:picLocks noGrp="1"/>
          </p:cNvPicPr>
          <p:nvPr>
            <p:ph idx="1"/>
          </p:nvPr>
        </p:nvPicPr>
        <p:blipFill>
          <a:blip r:embed="rId2"/>
          <a:stretch>
            <a:fillRect/>
          </a:stretch>
        </p:blipFill>
        <p:spPr>
          <a:xfrm>
            <a:off x="838200" y="1755394"/>
            <a:ext cx="10515600" cy="2518950"/>
          </a:xfrm>
          <a:prstGeom prst="rect">
            <a:avLst/>
          </a:prstGeom>
        </p:spPr>
      </p:pic>
      <p:pic>
        <p:nvPicPr>
          <p:cNvPr id="5" name="Picture 4">
            <a:extLst>
              <a:ext uri="{FF2B5EF4-FFF2-40B4-BE49-F238E27FC236}">
                <a16:creationId xmlns:a16="http://schemas.microsoft.com/office/drawing/2014/main" id="{AA7195DB-C01B-46C9-809A-375F5CE6A704}"/>
              </a:ext>
            </a:extLst>
          </p:cNvPr>
          <p:cNvPicPr/>
          <p:nvPr/>
        </p:nvPicPr>
        <p:blipFill>
          <a:blip r:embed="rId3"/>
          <a:stretch>
            <a:fillRect/>
          </a:stretch>
        </p:blipFill>
        <p:spPr>
          <a:xfrm>
            <a:off x="3124200" y="4339050"/>
            <a:ext cx="5943600" cy="2527646"/>
          </a:xfrm>
          <a:prstGeom prst="rect">
            <a:avLst/>
          </a:prstGeom>
        </p:spPr>
      </p:pic>
      <p:sp>
        <p:nvSpPr>
          <p:cNvPr id="6" name="TextBox 5">
            <a:extLst>
              <a:ext uri="{FF2B5EF4-FFF2-40B4-BE49-F238E27FC236}">
                <a16:creationId xmlns:a16="http://schemas.microsoft.com/office/drawing/2014/main" id="{057B3B26-BDEC-47F8-B93F-B20DE4DEE411}"/>
              </a:ext>
            </a:extLst>
          </p:cNvPr>
          <p:cNvSpPr txBox="1"/>
          <p:nvPr/>
        </p:nvSpPr>
        <p:spPr>
          <a:xfrm>
            <a:off x="461394" y="4622334"/>
            <a:ext cx="2021747" cy="2031325"/>
          </a:xfrm>
          <a:prstGeom prst="rect">
            <a:avLst/>
          </a:prstGeom>
          <a:noFill/>
        </p:spPr>
        <p:txBody>
          <a:bodyPr wrap="square" rtlCol="0">
            <a:spAutoFit/>
          </a:bodyPr>
          <a:lstStyle/>
          <a:p>
            <a:r>
              <a:rPr lang="en-US" dirty="0"/>
              <a:t>Each bin contains the count of cases with that range of value. For example, 40 people had scores between 35 and 40.</a:t>
            </a:r>
          </a:p>
        </p:txBody>
      </p:sp>
      <p:cxnSp>
        <p:nvCxnSpPr>
          <p:cNvPr id="8" name="Straight Arrow Connector 7">
            <a:extLst>
              <a:ext uri="{FF2B5EF4-FFF2-40B4-BE49-F238E27FC236}">
                <a16:creationId xmlns:a16="http://schemas.microsoft.com/office/drawing/2014/main" id="{7C687385-F71E-4A4A-B216-9E7AE7D2FF01}"/>
              </a:ext>
            </a:extLst>
          </p:cNvPr>
          <p:cNvCxnSpPr/>
          <p:nvPr/>
        </p:nvCxnSpPr>
        <p:spPr>
          <a:xfrm flipV="1">
            <a:off x="2684477" y="5050172"/>
            <a:ext cx="3481431" cy="645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811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1340</Words>
  <Application>Microsoft Office PowerPoint</Application>
  <PresentationFormat>Widescreen</PresentationFormat>
  <Paragraphs>95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Week 1</vt:lpstr>
      <vt:lpstr>Course overview</vt:lpstr>
      <vt:lpstr>Statistical learning</vt:lpstr>
      <vt:lpstr>What is statistics? (in Moore &amp; McCabe)</vt:lpstr>
      <vt:lpstr>What do we do in a statistical analysis?</vt:lpstr>
      <vt:lpstr>Stuff a statistician does</vt:lpstr>
      <vt:lpstr>Distributions</vt:lpstr>
      <vt:lpstr>Levels of measurement</vt:lpstr>
      <vt:lpstr>Normal distribution: Curve and histogram</vt:lpstr>
      <vt:lpstr>The center or “average”: Mean, median, mode</vt:lpstr>
      <vt:lpstr>Measures of variability (mtcars data)</vt:lpstr>
      <vt:lpstr>Proportion of data within 1 and 2 standard deviations of the mean.</vt:lpstr>
      <vt:lpstr>Data with the same mean but different variability can look very different</vt:lpstr>
      <vt:lpstr>Change over time</vt:lpstr>
      <vt:lpstr>Summary of variables from covid data  (center and spread)</vt:lpstr>
      <vt:lpstr>Special considerations</vt:lpstr>
      <vt:lpstr>Examples of other distributions</vt:lpstr>
      <vt:lpstr>Analyzing data</vt:lpstr>
      <vt:lpstr>Titanic passenger age</vt:lpstr>
      <vt:lpstr>Comparing men and women</vt:lpstr>
      <vt:lpstr>Analysis and interpretation</vt:lpstr>
      <vt:lpstr>Now consider age by passenger classes</vt:lpstr>
      <vt:lpstr>Analysis and interpretation</vt:lpstr>
      <vt:lpstr>Titanic survival: Using descriptive statistics to identify trends/differences between groups</vt:lpstr>
      <vt:lpstr>Variable importance from a regression confirms descriptive analysis on Titanic data</vt:lpstr>
      <vt:lpstr>Appendix A</vt:lpstr>
      <vt:lpstr>Normal distribution with a slight left tail (Mesokurtic with a slight negative skew)</vt:lpstr>
      <vt:lpstr>Right tail (Positive skew)</vt:lpstr>
      <vt:lpstr>Wide spread distribution and heavier tails (Platykurtic, almost a “uniform distribution”)</vt:lpstr>
      <vt:lpstr>Narrow distribution with a right tail (Leptokurtic and positive skew)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Zuniga</dc:creator>
  <cp:lastModifiedBy>Stephen Zuniga</cp:lastModifiedBy>
  <cp:revision>101</cp:revision>
  <dcterms:created xsi:type="dcterms:W3CDTF">2021-07-16T16:01:23Z</dcterms:created>
  <dcterms:modified xsi:type="dcterms:W3CDTF">2021-10-06T06:13:27Z</dcterms:modified>
</cp:coreProperties>
</file>