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7" r:id="rId4"/>
    <p:sldId id="296" r:id="rId5"/>
    <p:sldId id="259" r:id="rId6"/>
    <p:sldId id="290" r:id="rId7"/>
    <p:sldId id="258" r:id="rId8"/>
    <p:sldId id="303" r:id="rId9"/>
    <p:sldId id="315" r:id="rId10"/>
    <p:sldId id="301" r:id="rId11"/>
    <p:sldId id="305" r:id="rId12"/>
    <p:sldId id="295" r:id="rId13"/>
    <p:sldId id="313" r:id="rId14"/>
    <p:sldId id="316" r:id="rId15"/>
    <p:sldId id="312" r:id="rId16"/>
    <p:sldId id="311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A2E6-A232-4511-96E3-A3232ABA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6C11D-71EF-4726-ACA6-45D3375B0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A82F-4E2A-4C5C-A93B-40E721CD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B4D1-935D-4E6E-A60D-53419E3B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7B6C-12DF-4925-90F1-330EA846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EBAB-791B-4769-ABCA-E531B5A0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E798-E422-4428-971C-9387420AA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A7C2-6370-4461-985B-115C6369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A1C1-6440-4C3C-90DE-A815AA5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B974-62A4-47C6-97C5-08B76241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0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B4964-88E7-414A-9483-FBD38930A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F8DF2-231A-4609-9B46-C2EE9A09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AC51-B8B8-439F-8DA5-8FE20431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29B0-EBFE-4D3B-A952-4C89793D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1AED-B9DC-4FE0-B075-9517DFB2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0035-9B48-4A88-96A7-BAF71211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08BA-FCC3-4DC4-9727-771A2FD4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4C3F-12A6-45C4-A2CC-3A3B0743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0C37-16CA-4655-84DB-12347727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6950-7258-4867-B638-8CA72D19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7DF1-72DA-4370-8659-3BBAB432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E9C3-E084-45A9-A1EB-897A4BF5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A1CA-DF73-45B6-ADD8-35EA353D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52A2-CD48-4969-B93F-D45E1ACE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5EA9-0053-473B-ACF7-FD1B2ADC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7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67F2-D116-41D5-8091-28C83F3F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AE14-8C82-4C49-9C69-D407FDB09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C3CB-4D73-422B-8450-3C98CE402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6C58-A135-400F-85BF-EA8F9682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A93B-2FA0-4D46-B435-A02574F5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7F2CA-0890-4C10-90EA-24720CAE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FA26-325D-4366-A80D-A89C7AC7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EF338-904E-4644-915A-7CF77599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7BD64-41D2-4C73-8E91-99578B59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B6465-C95A-4B4B-8AE5-E153E4896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12E2B-0D7C-4DE0-A1CD-0226935B3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32113-515B-41D4-A93F-93D7EEC5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D682A-142F-4858-8151-3FD712B1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B3C82-293F-446D-92E4-2EBE749A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3A02-C516-4E84-9961-45E3268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39F12-2457-4C73-A69D-C68500F5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21069-1697-4073-8F4F-5F8AC5EF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4946D-2DE0-49A8-BDA5-1F44F56E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4FBAB-39E0-4518-B0AE-09826C50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0B29D-E780-4A23-8A67-101586BF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65BA-2294-4D7D-84E5-672D2C24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1EFB-D85B-4CC1-A12D-1A0F85A8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58BC-7DC1-4111-9A1B-EC05A9392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43047-E6B9-422B-8A70-3A22618A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719C2-B34C-4C50-8BBD-30678BD9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C9281-23F4-4F00-AC43-43B7091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7120-05A3-4A0C-A4C3-608E671E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F0C0-7A24-446D-A679-63AC27EC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8BA55-F74A-478F-A687-7AAE1401A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F2DEB-35F8-4CCA-AA12-613A10D67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0E74-2CA4-4678-B127-A5EBCDC1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4292D-D1C5-46BF-89DB-51A15D4B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BDA0F-8058-4457-BE57-FB54FFE3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549C7-E2D7-426A-89A3-12361CA7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A0CD-10A4-4D47-9871-CD7CA4D3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CD4C-3E88-493D-8163-16521FC2D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515C-D570-4DC1-AC33-A1C6FAAF56D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A2B1C-EC64-4AFD-B241-23517036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607F-881E-4522-86F2-8F76D9E42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F346-505F-4723-A89A-5C0AE853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9CDC-24CC-4304-87DC-5B8D10753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01E86-157E-422F-889C-08F12EFE9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Inference: Confidence intervals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9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3EDE-27D8-4CE3-B78A-0753129F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and significance tests</a:t>
            </a:r>
          </a:p>
        </p:txBody>
      </p:sp>
      <p:pic>
        <p:nvPicPr>
          <p:cNvPr id="1026" name="Picture 2" descr="Critical Values ( Read ) | Statistics | CK-12 Foundation">
            <a:extLst>
              <a:ext uri="{FF2B5EF4-FFF2-40B4-BE49-F238E27FC236}">
                <a16:creationId xmlns:a16="http://schemas.microsoft.com/office/drawing/2014/main" id="{4FA9F417-1EA4-4711-974B-6BF25ABD95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76" y="1941805"/>
            <a:ext cx="5413248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484B3-70BF-4F09-8F3A-C99BA2445B66}"/>
              </a:ext>
            </a:extLst>
          </p:cNvPr>
          <p:cNvSpPr txBox="1"/>
          <p:nvPr/>
        </p:nvSpPr>
        <p:spPr>
          <a:xfrm>
            <a:off x="533400" y="2914650"/>
            <a:ext cx="332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shaded region sums up to 5% of the graph area. This is the </a:t>
            </a:r>
            <a:r>
              <a:rPr lang="en-US" dirty="0">
                <a:solidFill>
                  <a:srgbClr val="00B0F0"/>
                </a:solidFill>
              </a:rPr>
              <a:t>“p &lt; 0.05” </a:t>
            </a:r>
            <a:r>
              <a:rPr lang="en-US" dirty="0"/>
              <a:t>in statistical tests.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94B88-814F-4F4F-BFFC-725A54862BC6}"/>
              </a:ext>
            </a:extLst>
          </p:cNvPr>
          <p:cNvSpPr txBox="1"/>
          <p:nvPr/>
        </p:nvSpPr>
        <p:spPr>
          <a:xfrm>
            <a:off x="227075" y="4654332"/>
            <a:ext cx="3716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if our study’s rare group difference falls into the blue region, that indicates there is at most a </a:t>
            </a:r>
            <a:r>
              <a:rPr lang="en-US" dirty="0">
                <a:solidFill>
                  <a:srgbClr val="00B0F0"/>
                </a:solidFill>
              </a:rPr>
              <a:t>5% chance of being wrong </a:t>
            </a:r>
            <a:r>
              <a:rPr lang="en-US" dirty="0"/>
              <a:t>when we say there is a significant difference. What determines </a:t>
            </a:r>
            <a:r>
              <a:rPr lang="en-US" dirty="0">
                <a:solidFill>
                  <a:srgbClr val="00B0F0"/>
                </a:solidFill>
              </a:rPr>
              <a:t>“rare” </a:t>
            </a:r>
            <a:r>
              <a:rPr lang="en-US" dirty="0"/>
              <a:t>is how far it is from </a:t>
            </a:r>
            <a:r>
              <a:rPr lang="en-US" dirty="0">
                <a:solidFill>
                  <a:srgbClr val="FF0000"/>
                </a:solidFill>
              </a:rPr>
              <a:t>2 SEs </a:t>
            </a:r>
            <a:r>
              <a:rPr lang="en-US" dirty="0"/>
              <a:t>around the mean.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6466B-320B-4A44-BAF9-F6A8F5E7D465}"/>
              </a:ext>
            </a:extLst>
          </p:cNvPr>
          <p:cNvSpPr txBox="1"/>
          <p:nvPr/>
        </p:nvSpPr>
        <p:spPr>
          <a:xfrm>
            <a:off x="8401050" y="2828835"/>
            <a:ext cx="3409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white region between the blue is </a:t>
            </a:r>
            <a:r>
              <a:rPr lang="en-US" dirty="0">
                <a:solidFill>
                  <a:srgbClr val="FF0000"/>
                </a:solidFill>
              </a:rPr>
              <a:t>95% of the graph area</a:t>
            </a:r>
            <a:r>
              <a:rPr lang="en-US" dirty="0"/>
              <a:t>. This is the </a:t>
            </a:r>
            <a:r>
              <a:rPr lang="en-US" dirty="0">
                <a:solidFill>
                  <a:srgbClr val="FF0000"/>
                </a:solidFill>
              </a:rPr>
              <a:t>95% Confidence interval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C833B-442B-4A8D-B94F-0FB4379D8CE6}"/>
              </a:ext>
            </a:extLst>
          </p:cNvPr>
          <p:cNvSpPr txBox="1"/>
          <p:nvPr/>
        </p:nvSpPr>
        <p:spPr>
          <a:xfrm>
            <a:off x="8401050" y="4746664"/>
            <a:ext cx="3409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significance test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95% confidence intervals</a:t>
            </a:r>
            <a:r>
              <a:rPr lang="en-US" dirty="0"/>
              <a:t> are reciprocals of each other. Once you know one value, you know the other. 95% CIs have other qualities that make them useful.</a:t>
            </a:r>
          </a:p>
        </p:txBody>
      </p:sp>
    </p:spTree>
    <p:extLst>
      <p:ext uri="{BB962C8B-B14F-4D97-AF65-F5344CB8AC3E}">
        <p14:creationId xmlns:p14="http://schemas.microsoft.com/office/powerpoint/2010/main" val="46055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9645-B380-44F9-AF6C-5D06048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 get smaller when sample sizes get bigger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9A519-15C3-439A-93A8-A64E1782B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062" y="1798992"/>
            <a:ext cx="4995876" cy="49889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D629D-214F-400F-A53E-83CB1AA85B16}"/>
              </a:ext>
            </a:extLst>
          </p:cNvPr>
          <p:cNvSpPr txBox="1"/>
          <p:nvPr/>
        </p:nvSpPr>
        <p:spPr>
          <a:xfrm>
            <a:off x="437965" y="3347333"/>
            <a:ext cx="2486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important to note that as the number of sample means gets bigger, the distribution get narrower.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17521-B8E1-46D1-AE14-9DEF4B231E42}"/>
              </a:ext>
            </a:extLst>
          </p:cNvPr>
          <p:cNvSpPr txBox="1"/>
          <p:nvPr/>
        </p:nvSpPr>
        <p:spPr>
          <a:xfrm>
            <a:off x="9040426" y="3347333"/>
            <a:ext cx="2713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Big data </a:t>
            </a:r>
            <a:r>
              <a:rPr lang="en-US" dirty="0"/>
              <a:t>can make minor things look significant because sample size is part of the </a:t>
            </a:r>
            <a:r>
              <a:rPr lang="en-US" u="sng" dirty="0"/>
              <a:t>formula</a:t>
            </a:r>
            <a:r>
              <a:rPr lang="en-US" dirty="0"/>
              <a:t>. Be careful in interpreting results.</a:t>
            </a:r>
          </a:p>
        </p:txBody>
      </p:sp>
    </p:spTree>
    <p:extLst>
      <p:ext uri="{BB962C8B-B14F-4D97-AF65-F5344CB8AC3E}">
        <p14:creationId xmlns:p14="http://schemas.microsoft.com/office/powerpoint/2010/main" val="48400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3AD5-BC1E-4F36-B1A2-84C3ADFC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5575-BD3C-4728-AF13-0A0DEB9D2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95% Confidence intervals of Titanic survival, inpatient bed utilization, and Tableau</a:t>
            </a:r>
          </a:p>
        </p:txBody>
      </p:sp>
    </p:spTree>
    <p:extLst>
      <p:ext uri="{BB962C8B-B14F-4D97-AF65-F5344CB8AC3E}">
        <p14:creationId xmlns:p14="http://schemas.microsoft.com/office/powerpoint/2010/main" val="139466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EF79610-93D3-4AD6-A8B9-64A819F27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5250"/>
            <a:ext cx="1180147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44A6EA-650E-4328-8E2B-A53DAC1E20C1}"/>
              </a:ext>
            </a:extLst>
          </p:cNvPr>
          <p:cNvSpPr txBox="1"/>
          <p:nvPr/>
        </p:nvSpPr>
        <p:spPr>
          <a:xfrm>
            <a:off x="1862356" y="1149292"/>
            <a:ext cx="221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Titanic survival by passenger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C90B5-CFBA-47BB-90DA-B999A72E6BB7}"/>
              </a:ext>
            </a:extLst>
          </p:cNvPr>
          <p:cNvSpPr txBox="1"/>
          <p:nvPr/>
        </p:nvSpPr>
        <p:spPr>
          <a:xfrm>
            <a:off x="5647188" y="1149292"/>
            <a:ext cx="495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interpret the results, any </a:t>
            </a:r>
            <a:r>
              <a:rPr lang="en-US" dirty="0">
                <a:highlight>
                  <a:srgbClr val="FFFF00"/>
                </a:highlight>
              </a:rPr>
              <a:t>gold triangles (means) </a:t>
            </a:r>
            <a:r>
              <a:rPr lang="en-US" dirty="0"/>
              <a:t>that do not fall within the </a:t>
            </a:r>
            <a:r>
              <a:rPr lang="en-US" dirty="0">
                <a:solidFill>
                  <a:srgbClr val="00B0F0"/>
                </a:solidFill>
              </a:rPr>
              <a:t>blue bar (95% CIs) </a:t>
            </a:r>
            <a:r>
              <a:rPr lang="en-US" dirty="0"/>
              <a:t>of a different passenger class are significantly different.</a:t>
            </a:r>
          </a:p>
          <a:p>
            <a:r>
              <a:rPr lang="en-US" dirty="0"/>
              <a:t>For example,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classes are different because the gold triangle of 2</a:t>
            </a:r>
            <a:r>
              <a:rPr lang="en-US" baseline="30000" dirty="0"/>
              <a:t>nd</a:t>
            </a:r>
            <a:r>
              <a:rPr lang="en-US" dirty="0"/>
              <a:t> class doesn’t lie within the blue bar of first class. And vice-versa.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F5DB9-FFC1-482F-AEA3-7B0CD9690D02}"/>
              </a:ext>
            </a:extLst>
          </p:cNvPr>
          <p:cNvSpPr txBox="1"/>
          <p:nvPr/>
        </p:nvSpPr>
        <p:spPr>
          <a:xfrm>
            <a:off x="5647188" y="4103615"/>
            <a:ext cx="495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overall average (vertical gray line) falls within the 95% CI of 2</a:t>
            </a:r>
            <a:r>
              <a:rPr lang="en-US" baseline="30000" dirty="0"/>
              <a:t>nd</a:t>
            </a:r>
            <a:r>
              <a:rPr lang="en-US" dirty="0"/>
              <a:t> class. We can say their survival rate is “average” because the overall average falls within the normal range of 2</a:t>
            </a:r>
            <a:r>
              <a:rPr lang="en-US" baseline="30000" dirty="0"/>
              <a:t>nd</a:t>
            </a:r>
            <a:r>
              <a:rPr lang="en-US" dirty="0"/>
              <a:t> class.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83107-F077-4240-A8FB-B36020140FA2}"/>
              </a:ext>
            </a:extLst>
          </p:cNvPr>
          <p:cNvCxnSpPr/>
          <p:nvPr/>
        </p:nvCxnSpPr>
        <p:spPr>
          <a:xfrm flipH="1" flipV="1">
            <a:off x="5025006" y="3657600"/>
            <a:ext cx="687897" cy="59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28584E-1771-43E9-9A20-11899570A169}"/>
              </a:ext>
            </a:extLst>
          </p:cNvPr>
          <p:cNvSpPr txBox="1"/>
          <p:nvPr/>
        </p:nvSpPr>
        <p:spPr>
          <a:xfrm>
            <a:off x="1588316" y="4722251"/>
            <a:ext cx="239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 is the mean +/- the “margin of error”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2B8AE6-2AB3-4D87-8172-FB79A471D26A}"/>
              </a:ext>
            </a:extLst>
          </p:cNvPr>
          <p:cNvCxnSpPr/>
          <p:nvPr/>
        </p:nvCxnSpPr>
        <p:spPr>
          <a:xfrm>
            <a:off x="2318327" y="5708708"/>
            <a:ext cx="544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7A651-12AE-42AB-8C67-32412A24D93C}"/>
              </a:ext>
            </a:extLst>
          </p:cNvPr>
          <p:cNvCxnSpPr/>
          <p:nvPr/>
        </p:nvCxnSpPr>
        <p:spPr>
          <a:xfrm>
            <a:off x="1534465" y="5708708"/>
            <a:ext cx="544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784959-91B5-409A-85FF-7A594F65B515}"/>
              </a:ext>
            </a:extLst>
          </p:cNvPr>
          <p:cNvCxnSpPr/>
          <p:nvPr/>
        </p:nvCxnSpPr>
        <p:spPr>
          <a:xfrm flipH="1">
            <a:off x="1806938" y="5303944"/>
            <a:ext cx="594517" cy="2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3BEA3-AA45-484A-9F13-FAFA5825FC23}"/>
              </a:ext>
            </a:extLst>
          </p:cNvPr>
          <p:cNvCxnSpPr>
            <a:cxnSpLocks/>
          </p:cNvCxnSpPr>
          <p:nvPr/>
        </p:nvCxnSpPr>
        <p:spPr>
          <a:xfrm flipH="1">
            <a:off x="2623967" y="5368582"/>
            <a:ext cx="239306" cy="24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3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2FD57-C16F-4FBC-A07B-4031FB61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7" y="0"/>
            <a:ext cx="1106042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FEDAFE-D8E6-4387-9FA4-A6A40F9981FB}"/>
              </a:ext>
            </a:extLst>
          </p:cNvPr>
          <p:cNvSpPr txBox="1"/>
          <p:nvPr/>
        </p:nvSpPr>
        <p:spPr>
          <a:xfrm>
            <a:off x="1535185" y="1837189"/>
            <a:ext cx="3506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Consistently higher inpatient bed use over time in the US. </a:t>
            </a:r>
          </a:p>
          <a:p>
            <a:r>
              <a:rPr lang="en-US" dirty="0"/>
              <a:t>5 of the 6 regions have rates over the 70% threshold by September, 2021.</a:t>
            </a:r>
          </a:p>
        </p:txBody>
      </p:sp>
    </p:spTree>
    <p:extLst>
      <p:ext uri="{BB962C8B-B14F-4D97-AF65-F5344CB8AC3E}">
        <p14:creationId xmlns:p14="http://schemas.microsoft.com/office/powerpoint/2010/main" val="66911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FC69FC8-A603-4D0C-918A-F4D663EAD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0"/>
            <a:ext cx="10621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08D0CE-FB90-4A8D-93CF-497470AF2DF8}"/>
              </a:ext>
            </a:extLst>
          </p:cNvPr>
          <p:cNvSpPr txBox="1"/>
          <p:nvPr/>
        </p:nvSpPr>
        <p:spPr>
          <a:xfrm>
            <a:off x="7155809" y="3846132"/>
            <a:ext cx="374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red band represents the national average. Values above and below the national 95% CIs are significantly different than the national average.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86B44-D74A-4E1F-95B2-9ADCD992B856}"/>
              </a:ext>
            </a:extLst>
          </p:cNvPr>
          <p:cNvSpPr txBox="1"/>
          <p:nvPr/>
        </p:nvSpPr>
        <p:spPr>
          <a:xfrm>
            <a:off x="2081867" y="905474"/>
            <a:ext cx="431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bands are 95% confidence intervals. The lines in the middle are point estimates.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D7788-0AC4-441B-A64D-D885A07C275B}"/>
              </a:ext>
            </a:extLst>
          </p:cNvPr>
          <p:cNvSpPr txBox="1"/>
          <p:nvPr/>
        </p:nvSpPr>
        <p:spPr>
          <a:xfrm>
            <a:off x="6927886" y="628475"/>
            <a:ext cx="3749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Florida is significantly higher than the other high covid case states for the last 6 months.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B1F41-0F7A-42CD-A3DD-A8FB415D094C}"/>
              </a:ext>
            </a:extLst>
          </p:cNvPr>
          <p:cNvSpPr txBox="1"/>
          <p:nvPr/>
        </p:nvSpPr>
        <p:spPr>
          <a:xfrm>
            <a:off x="4678405" y="5046461"/>
            <a:ext cx="16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January, 2021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4B8E02-4C88-4A26-A89F-87D7E7EB87AD}"/>
              </a:ext>
            </a:extLst>
          </p:cNvPr>
          <p:cNvCxnSpPr>
            <a:cxnSpLocks/>
          </p:cNvCxnSpPr>
          <p:nvPr/>
        </p:nvCxnSpPr>
        <p:spPr>
          <a:xfrm>
            <a:off x="6006517" y="5486400"/>
            <a:ext cx="545285" cy="36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524B3-82AC-4012-9E7F-A08D4DDF54BC}"/>
              </a:ext>
            </a:extLst>
          </p:cNvPr>
          <p:cNvCxnSpPr>
            <a:cxnSpLocks/>
          </p:cNvCxnSpPr>
          <p:nvPr/>
        </p:nvCxnSpPr>
        <p:spPr>
          <a:xfrm>
            <a:off x="8265929" y="1501979"/>
            <a:ext cx="545285" cy="36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47669A-BE18-4A16-8E68-2BCF5C80C36F}"/>
              </a:ext>
            </a:extLst>
          </p:cNvPr>
          <p:cNvCxnSpPr>
            <a:cxnSpLocks/>
          </p:cNvCxnSpPr>
          <p:nvPr/>
        </p:nvCxnSpPr>
        <p:spPr>
          <a:xfrm flipH="1" flipV="1">
            <a:off x="8154099" y="3103927"/>
            <a:ext cx="243281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6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7319C4-4064-4FF2-AD53-3B0013AF1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0"/>
            <a:ext cx="10621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EBEB41-782B-45DC-97DC-691F79201560}"/>
              </a:ext>
            </a:extLst>
          </p:cNvPr>
          <p:cNvSpPr txBox="1"/>
          <p:nvPr/>
        </p:nvSpPr>
        <p:spPr>
          <a:xfrm>
            <a:off x="2206305" y="930907"/>
            <a:ext cx="284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using curved lines (splines) to make it easier to see trends.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5700A-C414-4342-9CF9-450AD617C5AE}"/>
              </a:ext>
            </a:extLst>
          </p:cNvPr>
          <p:cNvSpPr txBox="1"/>
          <p:nvPr/>
        </p:nvSpPr>
        <p:spPr>
          <a:xfrm>
            <a:off x="7046042" y="3868723"/>
            <a:ext cx="3758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rolling 12 month averages or quarterly values, curved lines make it easier to view results.</a:t>
            </a:r>
          </a:p>
          <a:p>
            <a:endParaRPr lang="en-US" dirty="0"/>
          </a:p>
          <a:p>
            <a:r>
              <a:rPr lang="en-US" dirty="0"/>
              <a:t>Unlike rolling averages, we can see actual month results and variation over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CD3F0-3A0E-4AB2-9132-5FFB6DFD9E82}"/>
              </a:ext>
            </a:extLst>
          </p:cNvPr>
          <p:cNvSpPr txBox="1"/>
          <p:nvPr/>
        </p:nvSpPr>
        <p:spPr>
          <a:xfrm>
            <a:off x="6927886" y="628475"/>
            <a:ext cx="399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easy to see that Florida’s trend is significantly higher in the last 6 months.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401AF-BFB8-4E3D-9A0B-EDF10A3DCDD0}"/>
              </a:ext>
            </a:extLst>
          </p:cNvPr>
          <p:cNvCxnSpPr/>
          <p:nvPr/>
        </p:nvCxnSpPr>
        <p:spPr>
          <a:xfrm>
            <a:off x="7667538" y="1392572"/>
            <a:ext cx="855677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2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ED7F-3035-4018-9B66-2A36D72B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example: Wilson 95% confidence interval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19AA-9F8E-4C37-A211-C98C1D05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= SUM([Compliant])/COUNT([Compliant])</a:t>
            </a:r>
          </a:p>
          <a:p>
            <a:r>
              <a:rPr lang="en-US" dirty="0"/>
              <a:t>a = [Rate] + SQUARE(1.96)/(2*COUNT([Compliant]))</a:t>
            </a:r>
          </a:p>
          <a:p>
            <a:r>
              <a:rPr lang="en-US" dirty="0"/>
              <a:t>b = 1.96 * sqrt( ([Rate]* (1-[Rate]) + (SQUARE(1.96)/(4*COUNT([Compliant])))) /COUNT([Compliant]))</a:t>
            </a:r>
          </a:p>
          <a:p>
            <a:r>
              <a:rPr lang="en-US" dirty="0"/>
              <a:t>c = 1+ (SQUARE(1.96)/ COUNT([Compliant]))</a:t>
            </a:r>
          </a:p>
          <a:p>
            <a:r>
              <a:rPr lang="en-US" dirty="0"/>
              <a:t>Lower = ([a]-[b])/[c]</a:t>
            </a:r>
          </a:p>
          <a:p>
            <a:r>
              <a:rPr lang="en-US" dirty="0"/>
              <a:t>Upper = ([a]+[b])/[c]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9CBB-095D-4E60-BF81-80DC1BDA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dirty="0"/>
              <a:t>Session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8D46-88D9-4E5A-9BFD-1B4EDBC8B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41883-484B-4DE8-A3B8-6E501FF710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Inferential statistics</a:t>
            </a:r>
          </a:p>
          <a:p>
            <a:r>
              <a:rPr lang="en-US" dirty="0"/>
              <a:t>Confidence intervals</a:t>
            </a:r>
          </a:p>
          <a:p>
            <a:r>
              <a:rPr lang="en-US" dirty="0"/>
              <a:t>Trends over time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F7248-B389-41AE-B0D4-AA8CF9E7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914C7-86A9-40B4-96DE-158C81ACD1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Titanic</a:t>
            </a:r>
          </a:p>
          <a:p>
            <a:r>
              <a:rPr lang="en-US" dirty="0"/>
              <a:t>US Dept. of Health covid-19</a:t>
            </a:r>
          </a:p>
        </p:txBody>
      </p:sp>
    </p:spTree>
    <p:extLst>
      <p:ext uri="{BB962C8B-B14F-4D97-AF65-F5344CB8AC3E}">
        <p14:creationId xmlns:p14="http://schemas.microsoft.com/office/powerpoint/2010/main" val="243013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F199-F8EB-4857-A055-4D8EE17B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E27A-AD60-4D92-B1DA-2DBD61BA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Description</a:t>
            </a:r>
            <a:r>
              <a:rPr lang="en-US" dirty="0"/>
              <a:t> of the population or sample.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Inferences</a:t>
            </a:r>
            <a:r>
              <a:rPr lang="en-US" dirty="0"/>
              <a:t> from the sample to the population.</a:t>
            </a:r>
          </a:p>
          <a:p>
            <a:r>
              <a:rPr lang="en-US" dirty="0"/>
              <a:t>Values that refer to the </a:t>
            </a:r>
            <a:r>
              <a:rPr lang="en-US" i="1" dirty="0"/>
              <a:t>sample</a:t>
            </a:r>
            <a:r>
              <a:rPr lang="en-US" dirty="0"/>
              <a:t> are called </a:t>
            </a:r>
            <a:r>
              <a:rPr lang="en-US" i="1" dirty="0"/>
              <a:t>statistics.</a:t>
            </a:r>
          </a:p>
          <a:p>
            <a:r>
              <a:rPr lang="en-US" dirty="0"/>
              <a:t>Values that refer to the </a:t>
            </a:r>
            <a:r>
              <a:rPr lang="en-US" i="1" dirty="0"/>
              <a:t>population</a:t>
            </a:r>
            <a:r>
              <a:rPr lang="en-US" dirty="0"/>
              <a:t> are called </a:t>
            </a:r>
            <a:r>
              <a:rPr lang="en-US" i="1" dirty="0"/>
              <a:t>parameters.</a:t>
            </a:r>
          </a:p>
        </p:txBody>
      </p:sp>
    </p:spTree>
    <p:extLst>
      <p:ext uri="{BB962C8B-B14F-4D97-AF65-F5344CB8AC3E}">
        <p14:creationId xmlns:p14="http://schemas.microsoft.com/office/powerpoint/2010/main" val="387646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FB69-BAFA-4878-A95C-C0CF877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reasons for making inferences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A532-D7D6-4DD7-8E41-184D52419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79C0-8CB6-4261-AEDB-F0A2F8FC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825" y="2505074"/>
            <a:ext cx="5331750" cy="38335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Generalize my sample results to the bigger 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to see if 2 groups have significantly different rates.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if a trend meets or exceeds a target.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a hypothesis.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7F050-F38E-4972-AD38-498FF923B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6BC40-A120-4BC9-9E59-E8C50ED97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1" y="2505074"/>
            <a:ext cx="5981700" cy="43529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average LOS of patients in my hospital to </a:t>
            </a:r>
            <a:r>
              <a:rPr lang="en-US" u="sng" dirty="0"/>
              <a:t>estimate</a:t>
            </a:r>
            <a:r>
              <a:rPr lang="en-US" dirty="0"/>
              <a:t> it for the entire multi-center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if LA and NY differ significantly in covid death rates.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medical center’s readmission rate in the last 3 months is better than the region’s target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intervention program reduced CHF deaths 20%. Is it significant?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7D9-F1CA-42B7-A0B2-411637AB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analysis statements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A3734-1551-46E9-94C6-DED70F4CB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1F697-66A4-474D-9BBA-EB24A0DD8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average age of the 30 heart clinic patients I treat is 65 years.</a:t>
            </a:r>
          </a:p>
          <a:p>
            <a:r>
              <a:rPr lang="en-US" dirty="0"/>
              <a:t>The standard deviation (SD) of the age of the heart clinic patients I treat is 15 years. Therefore, about 95% of my sample (2 SDs) is aged 30 to 90.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E93FF-83AC-42AD-AA87-AC425D85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Inferential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3D5D-6122-4647-8A4B-840EF7516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352925"/>
          </a:xfrm>
        </p:spPr>
        <p:txBody>
          <a:bodyPr>
            <a:normAutofit/>
          </a:bodyPr>
          <a:lstStyle/>
          <a:p>
            <a:r>
              <a:rPr lang="en-US" dirty="0"/>
              <a:t>The average age of California heart clinic patients is estimated to be 65 years. </a:t>
            </a:r>
          </a:p>
          <a:p>
            <a:r>
              <a:rPr lang="en-US" dirty="0"/>
              <a:t>We are 95% confident the average age of CA clinic patients is between 59 and 71. If we sample 100 groups of patients, we expect to see average ages of 59 - 71 in about 95 of the 100 groups. </a:t>
            </a:r>
          </a:p>
        </p:txBody>
      </p:sp>
    </p:spTree>
    <p:extLst>
      <p:ext uri="{BB962C8B-B14F-4D97-AF65-F5344CB8AC3E}">
        <p14:creationId xmlns:p14="http://schemas.microsoft.com/office/powerpoint/2010/main" val="135943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0BA3-0186-4738-B4E3-5C067CD1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7EF7-16D5-4444-BAE9-0F4D67AF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1619075"/>
            <a:ext cx="11786531" cy="52389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*Sampling distribution</a:t>
            </a:r>
            <a:r>
              <a:rPr lang="en-US" dirty="0"/>
              <a:t>: A distribution of statistics from the sample. For example, a sampling distribution may have the means from many samples on patient age, difference in group means, correlation coefficients, etc. The sampling distribution is a fundamental part of most statistical tests.</a:t>
            </a:r>
          </a:p>
          <a:p>
            <a:r>
              <a:rPr lang="en-US" dirty="0">
                <a:solidFill>
                  <a:srgbClr val="00B0F0"/>
                </a:solidFill>
              </a:rPr>
              <a:t>Sampling error</a:t>
            </a:r>
            <a:r>
              <a:rPr lang="en-US" dirty="0"/>
              <a:t>: The dispersion (spread) of the sampling distribution.</a:t>
            </a:r>
          </a:p>
          <a:p>
            <a:r>
              <a:rPr lang="en-US" dirty="0">
                <a:solidFill>
                  <a:srgbClr val="00B0F0"/>
                </a:solidFill>
              </a:rPr>
              <a:t>Standard error of the mean</a:t>
            </a:r>
            <a:r>
              <a:rPr lang="en-US" dirty="0"/>
              <a:t>: The standard deviation of the sampling error. A small standard error tells us that the sample statistic is a reliable estimate of the corresponding population mean because the parameter is always close to the sample statistics by default. </a:t>
            </a:r>
          </a:p>
          <a:p>
            <a:r>
              <a:rPr lang="en-US" dirty="0">
                <a:solidFill>
                  <a:srgbClr val="00B0F0"/>
                </a:solidFill>
              </a:rPr>
              <a:t>Confidence interval</a:t>
            </a:r>
            <a:r>
              <a:rPr lang="en-US" dirty="0"/>
              <a:t>: A range of the sampling distribution that a population parameter falls within, given a specified confidence level (e.g., 95%) .</a:t>
            </a:r>
          </a:p>
        </p:txBody>
      </p:sp>
    </p:spTree>
    <p:extLst>
      <p:ext uri="{BB962C8B-B14F-4D97-AF65-F5344CB8AC3E}">
        <p14:creationId xmlns:p14="http://schemas.microsoft.com/office/powerpoint/2010/main" val="350788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D5DB-4707-4DD4-9D55-43A1B62B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9E0A-8439-4B85-9A55-0E7BBCD9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79217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</a:t>
            </a:r>
            <a:r>
              <a:rPr lang="en-US" u="sng" dirty="0"/>
              <a:t>estimate</a:t>
            </a:r>
            <a:r>
              <a:rPr lang="en-US" dirty="0"/>
              <a:t> population parameters from our sample statistics.</a:t>
            </a:r>
          </a:p>
          <a:p>
            <a:r>
              <a:rPr lang="en-US" dirty="0"/>
              <a:t>Estimating the parameter is complex because it is rarely known so we measures it with a level of confidence (e.g., 95%).</a:t>
            </a:r>
          </a:p>
          <a:p>
            <a:r>
              <a:rPr lang="en-US" dirty="0"/>
              <a:t>These values are commonly referred to as point estimate (mean or average) and confidence intervals (e.g., 95% confidence interval).</a:t>
            </a:r>
          </a:p>
          <a:p>
            <a:r>
              <a:rPr lang="en-US" dirty="0"/>
              <a:t>We use 95% because the tails can go to infinity. Intervals of 100 to 200 vs. 0 to 10,000. Intervals need to be helpful, 100% CIs are not.</a:t>
            </a:r>
          </a:p>
          <a:p>
            <a:r>
              <a:rPr lang="en-US" dirty="0"/>
              <a:t>The inverse of a confidence intervals is the p-value. For example, if we know the 95% confidence interval for LOS is 2 to 7 days but a competing medical system has a mean LOS of 12 days, we would know the difference between us and them is at least significant at p &lt; 0.05 level. </a:t>
            </a:r>
            <a:r>
              <a:rPr lang="en-US" u="sng" dirty="0">
                <a:solidFill>
                  <a:srgbClr val="00B0F0"/>
                </a:solidFill>
              </a:rPr>
              <a:t>No math is needed when you know the 95% CI (or graph it)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64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0687-6841-4046-B587-C0E8412E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45F64-D0AD-4837-B177-AD8BC91D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53" y="1763480"/>
            <a:ext cx="7985094" cy="5032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A5D0D-E810-47C5-9485-046AA440E93C}"/>
              </a:ext>
            </a:extLst>
          </p:cNvPr>
          <p:cNvSpPr txBox="1"/>
          <p:nvPr/>
        </p:nvSpPr>
        <p:spPr>
          <a:xfrm>
            <a:off x="64734" y="2690336"/>
            <a:ext cx="1906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Though rarely known, we try to estimate the population distribution.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0D745-6F1A-4828-AE22-D6F77DA260CC}"/>
              </a:ext>
            </a:extLst>
          </p:cNvPr>
          <p:cNvSpPr txBox="1"/>
          <p:nvPr/>
        </p:nvSpPr>
        <p:spPr>
          <a:xfrm>
            <a:off x="10088547" y="2802339"/>
            <a:ext cx="1906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to note that distributions of sample means represent many individuals (e.g., a value of 50 might represent the mean age of 100 patients).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F6EAC-F0CD-4FC5-BDED-C1C0522A82FA}"/>
              </a:ext>
            </a:extLst>
          </p:cNvPr>
          <p:cNvSpPr txBox="1"/>
          <p:nvPr/>
        </p:nvSpPr>
        <p:spPr>
          <a:xfrm>
            <a:off x="131039" y="4428648"/>
            <a:ext cx="1906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</a:t>
            </a:r>
            <a:r>
              <a:rPr lang="en-US" dirty="0">
                <a:solidFill>
                  <a:srgbClr val="FF0000"/>
                </a:solidFill>
              </a:rPr>
              <a:t>formulas to calculate the distribution of sample means </a:t>
            </a:r>
            <a:r>
              <a:rPr lang="en-US" dirty="0"/>
              <a:t>(i.e., we generally don’t use multiple samples).</a:t>
            </a:r>
          </a:p>
        </p:txBody>
      </p:sp>
    </p:spTree>
    <p:extLst>
      <p:ext uri="{BB962C8B-B14F-4D97-AF65-F5344CB8AC3E}">
        <p14:creationId xmlns:p14="http://schemas.microsoft.com/office/powerpoint/2010/main" val="123539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0FFB-AF65-4267-A7BF-9A8E3820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sampling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5605F-91C0-49CF-8172-6140A09BD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152" y="1874778"/>
            <a:ext cx="3914775" cy="4200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0EEC3-10DF-42D7-AAC5-DEEA32B6362B}"/>
              </a:ext>
            </a:extLst>
          </p:cNvPr>
          <p:cNvSpPr txBox="1"/>
          <p:nvPr/>
        </p:nvSpPr>
        <p:spPr>
          <a:xfrm>
            <a:off x="281608" y="1942312"/>
            <a:ext cx="2601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circles represent the mean values from infinite samples. This forms the </a:t>
            </a:r>
            <a:r>
              <a:rPr lang="en-US" dirty="0">
                <a:solidFill>
                  <a:srgbClr val="FF0000"/>
                </a:solidFill>
              </a:rPr>
              <a:t>sampling distribution</a:t>
            </a:r>
            <a:r>
              <a:rPr lang="en-US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CFA1C8-B1B4-47FC-977F-23148659BB91}"/>
              </a:ext>
            </a:extLst>
          </p:cNvPr>
          <p:cNvCxnSpPr>
            <a:cxnSpLocks/>
          </p:cNvCxnSpPr>
          <p:nvPr/>
        </p:nvCxnSpPr>
        <p:spPr>
          <a:xfrm>
            <a:off x="3044770" y="2533070"/>
            <a:ext cx="2619183" cy="37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8CEBBB-B39E-4C01-A7AB-4B58F98F8939}"/>
              </a:ext>
            </a:extLst>
          </p:cNvPr>
          <p:cNvSpPr txBox="1"/>
          <p:nvPr/>
        </p:nvSpPr>
        <p:spPr>
          <a:xfrm>
            <a:off x="192148" y="4597975"/>
            <a:ext cx="298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rare, some values fall into the “rejection region” of the null hypothesis. When that happens, we say it is </a:t>
            </a:r>
            <a:r>
              <a:rPr lang="en-US" dirty="0">
                <a:solidFill>
                  <a:srgbClr val="00B0F0"/>
                </a:solidFill>
              </a:rPr>
              <a:t>“significant”.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1F113-61CB-4FE3-BC4C-065457E1DE8C}"/>
              </a:ext>
            </a:extLst>
          </p:cNvPr>
          <p:cNvCxnSpPr>
            <a:cxnSpLocks/>
          </p:cNvCxnSpPr>
          <p:nvPr/>
        </p:nvCxnSpPr>
        <p:spPr>
          <a:xfrm flipV="1">
            <a:off x="1596665" y="5799394"/>
            <a:ext cx="2645180" cy="1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84944F-7811-4B32-B6CE-9327580ECC94}"/>
              </a:ext>
            </a:extLst>
          </p:cNvPr>
          <p:cNvSpPr txBox="1"/>
          <p:nvPr/>
        </p:nvSpPr>
        <p:spPr>
          <a:xfrm>
            <a:off x="7714363" y="2106654"/>
            <a:ext cx="3868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circles within the white area are in the </a:t>
            </a:r>
            <a:r>
              <a:rPr lang="en-US" dirty="0">
                <a:solidFill>
                  <a:srgbClr val="FF0000"/>
                </a:solidFill>
              </a:rPr>
              <a:t>normal range</a:t>
            </a:r>
            <a:r>
              <a:rPr lang="en-US" dirty="0"/>
              <a:t>, this is 95% of the area. We have a </a:t>
            </a:r>
            <a:r>
              <a:rPr lang="en-US" dirty="0">
                <a:solidFill>
                  <a:srgbClr val="FF0000"/>
                </a:solidFill>
              </a:rPr>
              <a:t>95% level of confidence</a:t>
            </a:r>
            <a:r>
              <a:rPr lang="en-US" dirty="0"/>
              <a:t> that if we get another 100 samples, 95 would have a mean within that range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980F8-E006-4243-AF40-5616AD28EA83}"/>
              </a:ext>
            </a:extLst>
          </p:cNvPr>
          <p:cNvSpPr txBox="1"/>
          <p:nvPr/>
        </p:nvSpPr>
        <p:spPr>
          <a:xfrm>
            <a:off x="8321495" y="4177493"/>
            <a:ext cx="300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95%</a:t>
            </a:r>
            <a:r>
              <a:rPr lang="en-US" dirty="0"/>
              <a:t> is a common confidence interval but other routine values are </a:t>
            </a:r>
            <a:r>
              <a:rPr lang="en-US" u="sng" dirty="0"/>
              <a:t>90% and 99%.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B18EA-57DD-4C61-9107-BD9FAF2796BB}"/>
              </a:ext>
            </a:extLst>
          </p:cNvPr>
          <p:cNvSpPr txBox="1"/>
          <p:nvPr/>
        </p:nvSpPr>
        <p:spPr>
          <a:xfrm>
            <a:off x="8435092" y="5290390"/>
            <a:ext cx="364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have 95% CIs on any estimated value: means, differences, correlation coefficients, etc.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4C7CD6-2CFE-4FDE-BB53-4BAED9154909}"/>
              </a:ext>
            </a:extLst>
          </p:cNvPr>
          <p:cNvSpPr/>
          <p:nvPr/>
        </p:nvSpPr>
        <p:spPr>
          <a:xfrm>
            <a:off x="5886756" y="3546819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DEFF1D1-0290-4632-9BAF-4E0C07AE8EBC}"/>
              </a:ext>
            </a:extLst>
          </p:cNvPr>
          <p:cNvSpPr/>
          <p:nvPr/>
        </p:nvSpPr>
        <p:spPr>
          <a:xfrm>
            <a:off x="5818425" y="3810092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C174E8-D4D4-45D5-BB9C-43C05D87C84C}"/>
              </a:ext>
            </a:extLst>
          </p:cNvPr>
          <p:cNvSpPr/>
          <p:nvPr/>
        </p:nvSpPr>
        <p:spPr>
          <a:xfrm>
            <a:off x="5970825" y="3962492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D92723-4408-4E91-8F1A-3FC71CFC469F}"/>
              </a:ext>
            </a:extLst>
          </p:cNvPr>
          <p:cNvSpPr/>
          <p:nvPr/>
        </p:nvSpPr>
        <p:spPr>
          <a:xfrm>
            <a:off x="6123225" y="4114892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59C286D-A0BF-4860-A6BC-80D5D5B6868B}"/>
              </a:ext>
            </a:extLst>
          </p:cNvPr>
          <p:cNvSpPr/>
          <p:nvPr/>
        </p:nvSpPr>
        <p:spPr>
          <a:xfrm>
            <a:off x="6242938" y="4607017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8BB316E-07AA-4DEC-868F-F72AB87F2C87}"/>
              </a:ext>
            </a:extLst>
          </p:cNvPr>
          <p:cNvSpPr/>
          <p:nvPr/>
        </p:nvSpPr>
        <p:spPr>
          <a:xfrm>
            <a:off x="5753524" y="4419691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743EF4-74F5-4F9D-A4E2-55F219F6ADC5}"/>
              </a:ext>
            </a:extLst>
          </p:cNvPr>
          <p:cNvSpPr/>
          <p:nvPr/>
        </p:nvSpPr>
        <p:spPr>
          <a:xfrm>
            <a:off x="6514983" y="4555778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45A844F-96F4-4412-9770-D9D21091753B}"/>
              </a:ext>
            </a:extLst>
          </p:cNvPr>
          <p:cNvSpPr/>
          <p:nvPr/>
        </p:nvSpPr>
        <p:spPr>
          <a:xfrm>
            <a:off x="6885225" y="4876892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4B6E51-A827-44C1-8344-4152164DF55F}"/>
              </a:ext>
            </a:extLst>
          </p:cNvPr>
          <p:cNvSpPr/>
          <p:nvPr/>
        </p:nvSpPr>
        <p:spPr>
          <a:xfrm>
            <a:off x="5600654" y="4946743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B766281-BDA0-4539-A309-3AA45F51F3C3}"/>
              </a:ext>
            </a:extLst>
          </p:cNvPr>
          <p:cNvSpPr/>
          <p:nvPr/>
        </p:nvSpPr>
        <p:spPr>
          <a:xfrm>
            <a:off x="5228327" y="5539757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63011A-881B-499B-A762-C9922C93081C}"/>
              </a:ext>
            </a:extLst>
          </p:cNvPr>
          <p:cNvSpPr/>
          <p:nvPr/>
        </p:nvSpPr>
        <p:spPr>
          <a:xfrm>
            <a:off x="6805258" y="5432916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C7B7BB-A934-402B-9476-5C136A931D6D}"/>
              </a:ext>
            </a:extLst>
          </p:cNvPr>
          <p:cNvSpPr/>
          <p:nvPr/>
        </p:nvSpPr>
        <p:spPr>
          <a:xfrm>
            <a:off x="6242939" y="2670537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F16228-D316-4BFC-81C1-F4A619A78659}"/>
              </a:ext>
            </a:extLst>
          </p:cNvPr>
          <p:cNvSpPr/>
          <p:nvPr/>
        </p:nvSpPr>
        <p:spPr>
          <a:xfrm>
            <a:off x="5825958" y="2811720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01B0D19-F03B-46B6-AB8B-1586AE02C8AA}"/>
              </a:ext>
            </a:extLst>
          </p:cNvPr>
          <p:cNvSpPr/>
          <p:nvPr/>
        </p:nvSpPr>
        <p:spPr>
          <a:xfrm>
            <a:off x="6275625" y="4267292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1C08C9-D332-4C8A-AA98-D906756A4A5C}"/>
              </a:ext>
            </a:extLst>
          </p:cNvPr>
          <p:cNvSpPr/>
          <p:nvPr/>
        </p:nvSpPr>
        <p:spPr>
          <a:xfrm>
            <a:off x="6268226" y="3622767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69D4470-0795-4E14-A4FF-3D96EEEDDC9F}"/>
              </a:ext>
            </a:extLst>
          </p:cNvPr>
          <p:cNvSpPr/>
          <p:nvPr/>
        </p:nvSpPr>
        <p:spPr>
          <a:xfrm>
            <a:off x="6268226" y="5451564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BEB6BD-670A-4DB8-AAEF-90F5B7B74086}"/>
              </a:ext>
            </a:extLst>
          </p:cNvPr>
          <p:cNvSpPr/>
          <p:nvPr/>
        </p:nvSpPr>
        <p:spPr>
          <a:xfrm>
            <a:off x="5825956" y="5311861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8BC80B-66AB-4BDC-9A7B-F8E8AFDAD4F7}"/>
              </a:ext>
            </a:extLst>
          </p:cNvPr>
          <p:cNvSpPr/>
          <p:nvPr/>
        </p:nvSpPr>
        <p:spPr>
          <a:xfrm>
            <a:off x="5692926" y="5609609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0C82B0F-24E4-4AE9-BBA6-78EDB766BAB9}"/>
              </a:ext>
            </a:extLst>
          </p:cNvPr>
          <p:cNvSpPr/>
          <p:nvPr/>
        </p:nvSpPr>
        <p:spPr>
          <a:xfrm>
            <a:off x="6460239" y="5299963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016A2C-C8B0-4E99-8B3E-FC6353247062}"/>
              </a:ext>
            </a:extLst>
          </p:cNvPr>
          <p:cNvSpPr/>
          <p:nvPr/>
        </p:nvSpPr>
        <p:spPr>
          <a:xfrm>
            <a:off x="6401592" y="4053775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4041A68-B5BC-42F7-84F0-7FF7DC1A3021}"/>
              </a:ext>
            </a:extLst>
          </p:cNvPr>
          <p:cNvSpPr/>
          <p:nvPr/>
        </p:nvSpPr>
        <p:spPr>
          <a:xfrm>
            <a:off x="5765359" y="4668761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9F80ABC-FD4C-4F3D-BF22-D5256A85239B}"/>
              </a:ext>
            </a:extLst>
          </p:cNvPr>
          <p:cNvSpPr/>
          <p:nvPr/>
        </p:nvSpPr>
        <p:spPr>
          <a:xfrm>
            <a:off x="6031623" y="2469048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BEB55F8-67A8-4298-A2CC-16E036D763CA}"/>
              </a:ext>
            </a:extLst>
          </p:cNvPr>
          <p:cNvSpPr/>
          <p:nvPr/>
        </p:nvSpPr>
        <p:spPr>
          <a:xfrm>
            <a:off x="5666025" y="3657692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34E535A-687B-4241-97F3-91CCE452E872}"/>
              </a:ext>
            </a:extLst>
          </p:cNvPr>
          <p:cNvSpPr/>
          <p:nvPr/>
        </p:nvSpPr>
        <p:spPr>
          <a:xfrm>
            <a:off x="4736122" y="5679459"/>
            <a:ext cx="144867" cy="1397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3EEE6B0-40C3-48D3-A5A1-45C2F19D7B25}"/>
              </a:ext>
            </a:extLst>
          </p:cNvPr>
          <p:cNvSpPr/>
          <p:nvPr/>
        </p:nvSpPr>
        <p:spPr>
          <a:xfrm>
            <a:off x="6214354" y="5639688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E1D1F7-F58F-415D-B0E4-822701C28ABF}"/>
              </a:ext>
            </a:extLst>
          </p:cNvPr>
          <p:cNvSpPr/>
          <p:nvPr/>
        </p:nvSpPr>
        <p:spPr>
          <a:xfrm>
            <a:off x="7402852" y="5679460"/>
            <a:ext cx="144867" cy="1397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E693D26-CE70-4BBD-B80A-AC3BA6417E32}"/>
              </a:ext>
            </a:extLst>
          </p:cNvPr>
          <p:cNvSpPr/>
          <p:nvPr/>
        </p:nvSpPr>
        <p:spPr>
          <a:xfrm>
            <a:off x="6168433" y="5106449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4E192AC-C6A3-47FA-8C8A-60D19607C4E4}"/>
              </a:ext>
            </a:extLst>
          </p:cNvPr>
          <p:cNvSpPr/>
          <p:nvPr/>
        </p:nvSpPr>
        <p:spPr>
          <a:xfrm>
            <a:off x="5679018" y="4979441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C088E6-63D0-4700-9203-E2557590A745}"/>
              </a:ext>
            </a:extLst>
          </p:cNvPr>
          <p:cNvSpPr/>
          <p:nvPr/>
        </p:nvSpPr>
        <p:spPr>
          <a:xfrm>
            <a:off x="6313300" y="4909589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7EAFCA5-0DDE-4828-AB94-D15CA164D151}"/>
              </a:ext>
            </a:extLst>
          </p:cNvPr>
          <p:cNvSpPr/>
          <p:nvPr/>
        </p:nvSpPr>
        <p:spPr>
          <a:xfrm>
            <a:off x="5513168" y="4177493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AFCA76-B888-4E26-A391-6C9FE7DE2853}"/>
              </a:ext>
            </a:extLst>
          </p:cNvPr>
          <p:cNvSpPr/>
          <p:nvPr/>
        </p:nvSpPr>
        <p:spPr>
          <a:xfrm>
            <a:off x="5899750" y="2931688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46F744E-E030-4ED3-9D21-64629EB8DBD6}"/>
              </a:ext>
            </a:extLst>
          </p:cNvPr>
          <p:cNvSpPr/>
          <p:nvPr/>
        </p:nvSpPr>
        <p:spPr>
          <a:xfrm>
            <a:off x="6214354" y="3183542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5470438-BE41-4FE0-B1D8-10E0C0E449E2}"/>
              </a:ext>
            </a:extLst>
          </p:cNvPr>
          <p:cNvSpPr/>
          <p:nvPr/>
        </p:nvSpPr>
        <p:spPr>
          <a:xfrm>
            <a:off x="5769470" y="3269816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2644CAE-3330-4708-9392-40B66BDE96DF}"/>
              </a:ext>
            </a:extLst>
          </p:cNvPr>
          <p:cNvSpPr/>
          <p:nvPr/>
        </p:nvSpPr>
        <p:spPr>
          <a:xfrm>
            <a:off x="6156276" y="3802632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A40A774-2D6B-4485-8716-5AE52DA0889A}"/>
              </a:ext>
            </a:extLst>
          </p:cNvPr>
          <p:cNvSpPr/>
          <p:nvPr/>
        </p:nvSpPr>
        <p:spPr>
          <a:xfrm>
            <a:off x="6242586" y="2953907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9D1CC4B-E3F1-4C8F-BD98-9E3277BDE85E}"/>
              </a:ext>
            </a:extLst>
          </p:cNvPr>
          <p:cNvSpPr/>
          <p:nvPr/>
        </p:nvSpPr>
        <p:spPr>
          <a:xfrm>
            <a:off x="5910226" y="2621008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5D65346-53E2-49EA-8E2E-437886A8A8D9}"/>
              </a:ext>
            </a:extLst>
          </p:cNvPr>
          <p:cNvSpPr/>
          <p:nvPr/>
        </p:nvSpPr>
        <p:spPr>
          <a:xfrm>
            <a:off x="5606020" y="5236904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01FDC37-0EA0-42FA-9F69-F14E76BBDC4E}"/>
              </a:ext>
            </a:extLst>
          </p:cNvPr>
          <p:cNvSpPr/>
          <p:nvPr/>
        </p:nvSpPr>
        <p:spPr>
          <a:xfrm>
            <a:off x="5544023" y="4550900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97E99E-613F-4711-A7A4-98DE222EFFE3}"/>
              </a:ext>
            </a:extLst>
          </p:cNvPr>
          <p:cNvSpPr/>
          <p:nvPr/>
        </p:nvSpPr>
        <p:spPr>
          <a:xfrm>
            <a:off x="6521148" y="5086446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134BD60-E1C4-4E9A-87AB-24D1509E65D0}"/>
              </a:ext>
            </a:extLst>
          </p:cNvPr>
          <p:cNvSpPr/>
          <p:nvPr/>
        </p:nvSpPr>
        <p:spPr>
          <a:xfrm>
            <a:off x="6023566" y="3377238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2F79F7F-2E05-4C4F-8A2F-AC1199F3F9B5}"/>
              </a:ext>
            </a:extLst>
          </p:cNvPr>
          <p:cNvSpPr/>
          <p:nvPr/>
        </p:nvSpPr>
        <p:spPr>
          <a:xfrm>
            <a:off x="6029155" y="4761334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0D5F727-A3CF-4954-A4EF-F9A55AF0BB7D}"/>
              </a:ext>
            </a:extLst>
          </p:cNvPr>
          <p:cNvSpPr/>
          <p:nvPr/>
        </p:nvSpPr>
        <p:spPr>
          <a:xfrm>
            <a:off x="6019751" y="4433643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F3C1012-6D73-469E-A6E3-5AB27983DCE0}"/>
              </a:ext>
            </a:extLst>
          </p:cNvPr>
          <p:cNvSpPr/>
          <p:nvPr/>
        </p:nvSpPr>
        <p:spPr>
          <a:xfrm>
            <a:off x="5538035" y="5447713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CBCF08E-3034-4051-BC75-604782142C90}"/>
              </a:ext>
            </a:extLst>
          </p:cNvPr>
          <p:cNvSpPr/>
          <p:nvPr/>
        </p:nvSpPr>
        <p:spPr>
          <a:xfrm>
            <a:off x="6490760" y="5606136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51A7DE8-2AB0-4A20-BFB1-4E91DA13CD41}"/>
              </a:ext>
            </a:extLst>
          </p:cNvPr>
          <p:cNvSpPr/>
          <p:nvPr/>
        </p:nvSpPr>
        <p:spPr>
          <a:xfrm>
            <a:off x="6521147" y="4784209"/>
            <a:ext cx="144867" cy="139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3594BE-2AC9-4748-8652-F83F77C57B95}"/>
              </a:ext>
            </a:extLst>
          </p:cNvPr>
          <p:cNvSpPr txBox="1"/>
          <p:nvPr/>
        </p:nvSpPr>
        <p:spPr>
          <a:xfrm>
            <a:off x="426001" y="3233314"/>
            <a:ext cx="429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the </a:t>
            </a:r>
            <a:r>
              <a:rPr lang="en-US" i="1" u="sng" dirty="0"/>
              <a:t>68-95-99.7 rule </a:t>
            </a:r>
            <a:r>
              <a:rPr lang="en-US" dirty="0"/>
              <a:t>when thinking of standard errors. The rule also applies to </a:t>
            </a:r>
            <a:r>
              <a:rPr lang="en-US" u="sng" dirty="0"/>
              <a:t>1-2-3 standard errors</a:t>
            </a:r>
            <a:r>
              <a:rPr lang="en-US" dirty="0"/>
              <a:t>. SEs are the SDs of sampling distributions.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20DFF3-4068-46AD-8C6F-3F3DDD9A9F69}"/>
              </a:ext>
            </a:extLst>
          </p:cNvPr>
          <p:cNvSpPr txBox="1"/>
          <p:nvPr/>
        </p:nvSpPr>
        <p:spPr>
          <a:xfrm>
            <a:off x="4699005" y="5994219"/>
            <a:ext cx="283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e.g., clinic mean= 65, SE=5.</a:t>
            </a:r>
          </a:p>
        </p:txBody>
      </p:sp>
    </p:spTree>
    <p:extLst>
      <p:ext uri="{BB962C8B-B14F-4D97-AF65-F5344CB8AC3E}">
        <p14:creationId xmlns:p14="http://schemas.microsoft.com/office/powerpoint/2010/main" val="92761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1414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Week 3</vt:lpstr>
      <vt:lpstr>Session overview</vt:lpstr>
      <vt:lpstr>Purpose of statistics</vt:lpstr>
      <vt:lpstr>Different reasons for making inferences</vt:lpstr>
      <vt:lpstr>Comparison of analysis statements </vt:lpstr>
      <vt:lpstr>Glossary</vt:lpstr>
      <vt:lpstr>Inferences</vt:lpstr>
      <vt:lpstr>Different types of distributions</vt:lpstr>
      <vt:lpstr>More on sampling distributions</vt:lpstr>
      <vt:lpstr>Confidence intervals and significance tests</vt:lpstr>
      <vt:lpstr>Sampling distributions get smaller when sample sizes get bigger</vt:lpstr>
      <vt:lpstr>Examples</vt:lpstr>
      <vt:lpstr>PowerPoint Presentation</vt:lpstr>
      <vt:lpstr>PowerPoint Presentation</vt:lpstr>
      <vt:lpstr>PowerPoint Presentation</vt:lpstr>
      <vt:lpstr>PowerPoint Presentation</vt:lpstr>
      <vt:lpstr>Tableau example: Wilson 95% confidence interval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Zuniga</dc:creator>
  <cp:lastModifiedBy>Stephen Zuniga</cp:lastModifiedBy>
  <cp:revision>93</cp:revision>
  <dcterms:created xsi:type="dcterms:W3CDTF">2021-10-16T16:22:37Z</dcterms:created>
  <dcterms:modified xsi:type="dcterms:W3CDTF">2021-10-17T22:44:56Z</dcterms:modified>
</cp:coreProperties>
</file>