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22" d="100"/>
          <a:sy n="122"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A3A4D-2B2C-40B2-9329-5B323B490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1FAE2C-B7BB-4631-A764-7621E77D5673}">
      <dgm:prSet/>
      <dgm:spPr>
        <a:solidFill>
          <a:schemeClr val="accent5"/>
        </a:solidFill>
      </dgm:spPr>
      <dgm:t>
        <a:bodyPr/>
        <a:lstStyle/>
        <a:p>
          <a:r>
            <a:rPr lang="en-US" dirty="0"/>
            <a:t>Machine to Machine Communications</a:t>
          </a:r>
          <a:r>
            <a:rPr lang="pl-PL" dirty="0"/>
            <a:t> was taken into account and for this the A</a:t>
          </a:r>
          <a:r>
            <a:rPr lang="en-US" dirty="0" err="1"/>
            <a:t>uthorization</a:t>
          </a:r>
          <a:r>
            <a:rPr lang="en-US" dirty="0"/>
            <a:t>/authentication </a:t>
          </a:r>
          <a:r>
            <a:rPr lang="pl-PL" dirty="0"/>
            <a:t> based on the </a:t>
          </a:r>
          <a:r>
            <a:rPr lang="en-US" dirty="0"/>
            <a:t>Client Credentials Flow</a:t>
          </a:r>
        </a:p>
      </dgm:t>
    </dgm:pt>
    <dgm:pt modelId="{BCD34595-6A17-4DFA-A195-7DF8F0472195}" type="parTrans" cxnId="{EF172937-BF64-4604-A481-91A18B9DCD19}">
      <dgm:prSet/>
      <dgm:spPr/>
      <dgm:t>
        <a:bodyPr/>
        <a:lstStyle/>
        <a:p>
          <a:endParaRPr lang="en-US"/>
        </a:p>
      </dgm:t>
    </dgm:pt>
    <dgm:pt modelId="{D146F0C0-05BE-4623-B3AF-0E88AEBE75E1}" type="sibTrans" cxnId="{EF172937-BF64-4604-A481-91A18B9DCD19}">
      <dgm:prSet/>
      <dgm:spPr/>
      <dgm:t>
        <a:bodyPr/>
        <a:lstStyle/>
        <a:p>
          <a:endParaRPr lang="en-US"/>
        </a:p>
      </dgm:t>
    </dgm:pt>
    <dgm:pt modelId="{E57B00CB-9889-4EC0-8290-BACB4FF224C3}">
      <dgm:prSet/>
      <dgm:spPr>
        <a:solidFill>
          <a:schemeClr val="accent5"/>
        </a:solidFill>
      </dgm:spPr>
      <dgm:t>
        <a:bodyPr/>
        <a:lstStyle/>
        <a:p>
          <a:r>
            <a:rPr lang="pl-PL" dirty="0"/>
            <a:t>File Transfer Manager REST API is checking for the token with help of the Microsoft.AspNetCore.Authentication.JwtBearer library</a:t>
          </a:r>
          <a:endParaRPr lang="en-US" dirty="0"/>
        </a:p>
      </dgm:t>
    </dgm:pt>
    <dgm:pt modelId="{799DE634-4CBD-4342-B14A-68384462F50A}" type="parTrans" cxnId="{C235B286-AF54-403A-9A62-624795D2F3F7}">
      <dgm:prSet/>
      <dgm:spPr/>
      <dgm:t>
        <a:bodyPr/>
        <a:lstStyle/>
        <a:p>
          <a:endParaRPr lang="en-US"/>
        </a:p>
      </dgm:t>
    </dgm:pt>
    <dgm:pt modelId="{986635D1-D941-42CE-8788-5027046B2155}" type="sibTrans" cxnId="{C235B286-AF54-403A-9A62-624795D2F3F7}">
      <dgm:prSet/>
      <dgm:spPr/>
      <dgm:t>
        <a:bodyPr/>
        <a:lstStyle/>
        <a:p>
          <a:endParaRPr lang="en-US"/>
        </a:p>
      </dgm:t>
    </dgm:pt>
    <dgm:pt modelId="{F86E8F79-8E04-4173-816A-23DBB2549EF3}">
      <dgm:prSet/>
      <dgm:spPr>
        <a:solidFill>
          <a:schemeClr val="accent5"/>
        </a:solidFill>
      </dgm:spPr>
      <dgm:t>
        <a:bodyPr/>
        <a:lstStyle/>
        <a:p>
          <a:r>
            <a:rPr lang="pl-PL"/>
            <a:t>The client of the File Transfer Manager REST API requests the authorization server for the access token, which is later used to authorize the API calls</a:t>
          </a:r>
          <a:endParaRPr lang="en-US"/>
        </a:p>
      </dgm:t>
    </dgm:pt>
    <dgm:pt modelId="{E2CA6633-631C-4B2E-8EC9-46E5266F5383}" type="parTrans" cxnId="{D96F2ABE-2BF9-4792-9349-A61A21261F68}">
      <dgm:prSet/>
      <dgm:spPr/>
      <dgm:t>
        <a:bodyPr/>
        <a:lstStyle/>
        <a:p>
          <a:endParaRPr lang="en-US"/>
        </a:p>
      </dgm:t>
    </dgm:pt>
    <dgm:pt modelId="{F2A8D878-7854-4B49-B659-4AA7FA2E2762}" type="sibTrans" cxnId="{D96F2ABE-2BF9-4792-9349-A61A21261F68}">
      <dgm:prSet/>
      <dgm:spPr/>
      <dgm:t>
        <a:bodyPr/>
        <a:lstStyle/>
        <a:p>
          <a:endParaRPr lang="en-US"/>
        </a:p>
      </dgm:t>
    </dgm:pt>
    <dgm:pt modelId="{5499C4F7-D944-4269-9E09-F185A10ED6D8}" type="pres">
      <dgm:prSet presAssocID="{8D0A3A4D-2B2C-40B2-9329-5B323B490B99}" presName="linear" presStyleCnt="0">
        <dgm:presLayoutVars>
          <dgm:animLvl val="lvl"/>
          <dgm:resizeHandles val="exact"/>
        </dgm:presLayoutVars>
      </dgm:prSet>
      <dgm:spPr/>
    </dgm:pt>
    <dgm:pt modelId="{29D8E11E-6CBE-422B-84E4-D122B480130A}" type="pres">
      <dgm:prSet presAssocID="{2A1FAE2C-B7BB-4631-A764-7621E77D5673}" presName="parentText" presStyleLbl="node1" presStyleIdx="0" presStyleCnt="3">
        <dgm:presLayoutVars>
          <dgm:chMax val="0"/>
          <dgm:bulletEnabled val="1"/>
        </dgm:presLayoutVars>
      </dgm:prSet>
      <dgm:spPr/>
    </dgm:pt>
    <dgm:pt modelId="{B27C3B39-D0F8-4ED5-8ECE-4AE3CF8BED17}" type="pres">
      <dgm:prSet presAssocID="{D146F0C0-05BE-4623-B3AF-0E88AEBE75E1}" presName="spacer" presStyleCnt="0"/>
      <dgm:spPr/>
    </dgm:pt>
    <dgm:pt modelId="{099F0342-9B79-467E-8A0B-25C7937E41E2}" type="pres">
      <dgm:prSet presAssocID="{E57B00CB-9889-4EC0-8290-BACB4FF224C3}" presName="parentText" presStyleLbl="node1" presStyleIdx="1" presStyleCnt="3">
        <dgm:presLayoutVars>
          <dgm:chMax val="0"/>
          <dgm:bulletEnabled val="1"/>
        </dgm:presLayoutVars>
      </dgm:prSet>
      <dgm:spPr/>
    </dgm:pt>
    <dgm:pt modelId="{83327D64-24F7-4468-A142-378AA338B3C9}" type="pres">
      <dgm:prSet presAssocID="{986635D1-D941-42CE-8788-5027046B2155}" presName="spacer" presStyleCnt="0"/>
      <dgm:spPr/>
    </dgm:pt>
    <dgm:pt modelId="{F16E95D7-78BB-46EC-8F69-675B7FCE69F7}" type="pres">
      <dgm:prSet presAssocID="{F86E8F79-8E04-4173-816A-23DBB2549EF3}" presName="parentText" presStyleLbl="node1" presStyleIdx="2" presStyleCnt="3">
        <dgm:presLayoutVars>
          <dgm:chMax val="0"/>
          <dgm:bulletEnabled val="1"/>
        </dgm:presLayoutVars>
      </dgm:prSet>
      <dgm:spPr/>
    </dgm:pt>
  </dgm:ptLst>
  <dgm:cxnLst>
    <dgm:cxn modelId="{A974672F-C320-4669-893C-B1D15BF24B37}" type="presOf" srcId="{8D0A3A4D-2B2C-40B2-9329-5B323B490B99}" destId="{5499C4F7-D944-4269-9E09-F185A10ED6D8}" srcOrd="0" destOrd="0" presId="urn:microsoft.com/office/officeart/2005/8/layout/vList2"/>
    <dgm:cxn modelId="{EF172937-BF64-4604-A481-91A18B9DCD19}" srcId="{8D0A3A4D-2B2C-40B2-9329-5B323B490B99}" destId="{2A1FAE2C-B7BB-4631-A764-7621E77D5673}" srcOrd="0" destOrd="0" parTransId="{BCD34595-6A17-4DFA-A195-7DF8F0472195}" sibTransId="{D146F0C0-05BE-4623-B3AF-0E88AEBE75E1}"/>
    <dgm:cxn modelId="{B0A7B06F-C35A-403C-8C17-254D13B79545}" type="presOf" srcId="{2A1FAE2C-B7BB-4631-A764-7621E77D5673}" destId="{29D8E11E-6CBE-422B-84E4-D122B480130A}" srcOrd="0" destOrd="0" presId="urn:microsoft.com/office/officeart/2005/8/layout/vList2"/>
    <dgm:cxn modelId="{DB329556-E867-4AA2-9CFF-0669862826B5}" type="presOf" srcId="{F86E8F79-8E04-4173-816A-23DBB2549EF3}" destId="{F16E95D7-78BB-46EC-8F69-675B7FCE69F7}" srcOrd="0" destOrd="0" presId="urn:microsoft.com/office/officeart/2005/8/layout/vList2"/>
    <dgm:cxn modelId="{C235B286-AF54-403A-9A62-624795D2F3F7}" srcId="{8D0A3A4D-2B2C-40B2-9329-5B323B490B99}" destId="{E57B00CB-9889-4EC0-8290-BACB4FF224C3}" srcOrd="1" destOrd="0" parTransId="{799DE634-4CBD-4342-B14A-68384462F50A}" sibTransId="{986635D1-D941-42CE-8788-5027046B2155}"/>
    <dgm:cxn modelId="{2C694F8E-3433-4FDD-B347-D04B2DE57013}" type="presOf" srcId="{E57B00CB-9889-4EC0-8290-BACB4FF224C3}" destId="{099F0342-9B79-467E-8A0B-25C7937E41E2}" srcOrd="0" destOrd="0" presId="urn:microsoft.com/office/officeart/2005/8/layout/vList2"/>
    <dgm:cxn modelId="{D96F2ABE-2BF9-4792-9349-A61A21261F68}" srcId="{8D0A3A4D-2B2C-40B2-9329-5B323B490B99}" destId="{F86E8F79-8E04-4173-816A-23DBB2549EF3}" srcOrd="2" destOrd="0" parTransId="{E2CA6633-631C-4B2E-8EC9-46E5266F5383}" sibTransId="{F2A8D878-7854-4B49-B659-4AA7FA2E2762}"/>
    <dgm:cxn modelId="{295FE56D-3385-4ABC-A250-7B2A2BA2FCE4}" type="presParOf" srcId="{5499C4F7-D944-4269-9E09-F185A10ED6D8}" destId="{29D8E11E-6CBE-422B-84E4-D122B480130A}" srcOrd="0" destOrd="0" presId="urn:microsoft.com/office/officeart/2005/8/layout/vList2"/>
    <dgm:cxn modelId="{EEC2931E-DA1B-4C5F-9FB6-FC89712945F2}" type="presParOf" srcId="{5499C4F7-D944-4269-9E09-F185A10ED6D8}" destId="{B27C3B39-D0F8-4ED5-8ECE-4AE3CF8BED17}" srcOrd="1" destOrd="0" presId="urn:microsoft.com/office/officeart/2005/8/layout/vList2"/>
    <dgm:cxn modelId="{150A072E-3A22-4DA0-A4DE-C900F8D06115}" type="presParOf" srcId="{5499C4F7-D944-4269-9E09-F185A10ED6D8}" destId="{099F0342-9B79-467E-8A0B-25C7937E41E2}" srcOrd="2" destOrd="0" presId="urn:microsoft.com/office/officeart/2005/8/layout/vList2"/>
    <dgm:cxn modelId="{9CC4A71F-263A-40BD-81A9-8D0122399AF7}" type="presParOf" srcId="{5499C4F7-D944-4269-9E09-F185A10ED6D8}" destId="{83327D64-24F7-4468-A142-378AA338B3C9}" srcOrd="3" destOrd="0" presId="urn:microsoft.com/office/officeart/2005/8/layout/vList2"/>
    <dgm:cxn modelId="{A1337968-B9B1-4C0E-B9D5-DCCDB2C9132E}" type="presParOf" srcId="{5499C4F7-D944-4269-9E09-F185A10ED6D8}" destId="{F16E95D7-78BB-46EC-8F69-675B7FCE69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95691-8B6B-4FF0-9F8F-E1EBE07E680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8782D89-1E31-41BF-9C3C-F0866E54C7DC}">
      <dgm:prSet/>
      <dgm:spPr/>
      <dgm:t>
        <a:bodyPr/>
        <a:lstStyle/>
        <a:p>
          <a:r>
            <a:rPr lang="pl-PL" dirty="0"/>
            <a:t>Removing files from local storage –there are few paths to take into account:</a:t>
          </a:r>
          <a:endParaRPr lang="en-US" dirty="0"/>
        </a:p>
      </dgm:t>
    </dgm:pt>
    <dgm:pt modelId="{17E0CBCA-134B-49AA-92CB-64EA714EB7E2}" type="parTrans" cxnId="{A2EA09D2-A2BB-4883-BBA6-1D26932006BA}">
      <dgm:prSet/>
      <dgm:spPr/>
      <dgm:t>
        <a:bodyPr/>
        <a:lstStyle/>
        <a:p>
          <a:endParaRPr lang="en-US"/>
        </a:p>
      </dgm:t>
    </dgm:pt>
    <dgm:pt modelId="{114E999B-B678-47C4-9D15-4B9D32CC7A93}" type="sibTrans" cxnId="{A2EA09D2-A2BB-4883-BBA6-1D26932006BA}">
      <dgm:prSet/>
      <dgm:spPr/>
      <dgm:t>
        <a:bodyPr/>
        <a:lstStyle/>
        <a:p>
          <a:endParaRPr lang="en-US"/>
        </a:p>
      </dgm:t>
    </dgm:pt>
    <dgm:pt modelId="{5121C0AE-8763-459A-AE12-B7EB7D8935EE}">
      <dgm:prSet/>
      <dgm:spPr/>
      <dgm:t>
        <a:bodyPr/>
        <a:lstStyle/>
        <a:p>
          <a:r>
            <a:rPr lang="pl-PL"/>
            <a:t>File watcher to react on manual file removal</a:t>
          </a:r>
          <a:endParaRPr lang="en-US"/>
        </a:p>
      </dgm:t>
    </dgm:pt>
    <dgm:pt modelId="{370C9DFF-4791-4118-80BD-5A76F61D0B03}" type="parTrans" cxnId="{91193833-174B-4F4E-8867-3BD9D05A9211}">
      <dgm:prSet/>
      <dgm:spPr/>
      <dgm:t>
        <a:bodyPr/>
        <a:lstStyle/>
        <a:p>
          <a:endParaRPr lang="en-US"/>
        </a:p>
      </dgm:t>
    </dgm:pt>
    <dgm:pt modelId="{EB970F9A-FA6D-47AD-B3C4-6B0194A8D921}" type="sibTrans" cxnId="{91193833-174B-4F4E-8867-3BD9D05A9211}">
      <dgm:prSet/>
      <dgm:spPr/>
      <dgm:t>
        <a:bodyPr/>
        <a:lstStyle/>
        <a:p>
          <a:endParaRPr lang="en-US"/>
        </a:p>
      </dgm:t>
    </dgm:pt>
    <dgm:pt modelId="{2A1F486C-B802-498D-AE03-9F8664C568B6}">
      <dgm:prSet/>
      <dgm:spPr/>
      <dgm:t>
        <a:bodyPr/>
        <a:lstStyle/>
        <a:p>
          <a:r>
            <a:rPr lang="pl-PL"/>
            <a:t>Some datbase repated procedures to remove files that were recentlly not accessed</a:t>
          </a:r>
          <a:endParaRPr lang="en-US"/>
        </a:p>
      </dgm:t>
    </dgm:pt>
    <dgm:pt modelId="{818F17FB-9428-465A-8531-44FA23B60ED5}" type="parTrans" cxnId="{66DB3C1E-F4A7-487C-BE45-1FB766BB2932}">
      <dgm:prSet/>
      <dgm:spPr/>
      <dgm:t>
        <a:bodyPr/>
        <a:lstStyle/>
        <a:p>
          <a:endParaRPr lang="en-US"/>
        </a:p>
      </dgm:t>
    </dgm:pt>
    <dgm:pt modelId="{FBAAD84C-E654-4C5D-A999-68A24382A08C}" type="sibTrans" cxnId="{66DB3C1E-F4A7-487C-BE45-1FB766BB2932}">
      <dgm:prSet/>
      <dgm:spPr/>
      <dgm:t>
        <a:bodyPr/>
        <a:lstStyle/>
        <a:p>
          <a:endParaRPr lang="en-US"/>
        </a:p>
      </dgm:t>
    </dgm:pt>
    <dgm:pt modelId="{576C1DD1-6715-4B39-8FC4-12D52E78C28A}">
      <dgm:prSet/>
      <dgm:spPr>
        <a:solidFill>
          <a:schemeClr val="accent5"/>
        </a:solidFill>
      </dgm:spPr>
      <dgm:t>
        <a:bodyPr/>
        <a:lstStyle/>
        <a:p>
          <a:r>
            <a:rPr lang="pl-PL" dirty="0"/>
            <a:t>Taking a history of users, who requested the files</a:t>
          </a:r>
          <a:endParaRPr lang="en-US" dirty="0"/>
        </a:p>
      </dgm:t>
    </dgm:pt>
    <dgm:pt modelId="{C8AE0B97-B39A-4091-BDCA-35A62CAC707B}" type="parTrans" cxnId="{81AF3DDC-5D98-42FC-9D15-59CABA59F434}">
      <dgm:prSet/>
      <dgm:spPr/>
      <dgm:t>
        <a:bodyPr/>
        <a:lstStyle/>
        <a:p>
          <a:endParaRPr lang="en-US"/>
        </a:p>
      </dgm:t>
    </dgm:pt>
    <dgm:pt modelId="{5584C329-1703-49F1-B4C1-6268B4067B22}" type="sibTrans" cxnId="{81AF3DDC-5D98-42FC-9D15-59CABA59F434}">
      <dgm:prSet/>
      <dgm:spPr/>
      <dgm:t>
        <a:bodyPr/>
        <a:lstStyle/>
        <a:p>
          <a:endParaRPr lang="en-US"/>
        </a:p>
      </dgm:t>
    </dgm:pt>
    <dgm:pt modelId="{4759C549-456C-4A82-BA5F-49D6EDD06861}" type="pres">
      <dgm:prSet presAssocID="{C0F95691-8B6B-4FF0-9F8F-E1EBE07E6808}" presName="linear" presStyleCnt="0">
        <dgm:presLayoutVars>
          <dgm:animLvl val="lvl"/>
          <dgm:resizeHandles val="exact"/>
        </dgm:presLayoutVars>
      </dgm:prSet>
      <dgm:spPr/>
    </dgm:pt>
    <dgm:pt modelId="{108EBADB-227F-4506-869F-544A14518A3E}" type="pres">
      <dgm:prSet presAssocID="{E8782D89-1E31-41BF-9C3C-F0866E54C7DC}" presName="parentText" presStyleLbl="node1" presStyleIdx="0" presStyleCnt="2">
        <dgm:presLayoutVars>
          <dgm:chMax val="0"/>
          <dgm:bulletEnabled val="1"/>
        </dgm:presLayoutVars>
      </dgm:prSet>
      <dgm:spPr/>
    </dgm:pt>
    <dgm:pt modelId="{766BF4DF-2976-40CD-9E40-15353FD5735C}" type="pres">
      <dgm:prSet presAssocID="{E8782D89-1E31-41BF-9C3C-F0866E54C7DC}" presName="childText" presStyleLbl="revTx" presStyleIdx="0" presStyleCnt="1">
        <dgm:presLayoutVars>
          <dgm:bulletEnabled val="1"/>
        </dgm:presLayoutVars>
      </dgm:prSet>
      <dgm:spPr/>
    </dgm:pt>
    <dgm:pt modelId="{DE656FF9-3588-47E8-B713-366E6CD5C3B3}" type="pres">
      <dgm:prSet presAssocID="{576C1DD1-6715-4B39-8FC4-12D52E78C28A}" presName="parentText" presStyleLbl="node1" presStyleIdx="1" presStyleCnt="2">
        <dgm:presLayoutVars>
          <dgm:chMax val="0"/>
          <dgm:bulletEnabled val="1"/>
        </dgm:presLayoutVars>
      </dgm:prSet>
      <dgm:spPr/>
    </dgm:pt>
  </dgm:ptLst>
  <dgm:cxnLst>
    <dgm:cxn modelId="{66DB3C1E-F4A7-487C-BE45-1FB766BB2932}" srcId="{E8782D89-1E31-41BF-9C3C-F0866E54C7DC}" destId="{2A1F486C-B802-498D-AE03-9F8664C568B6}" srcOrd="1" destOrd="0" parTransId="{818F17FB-9428-465A-8531-44FA23B60ED5}" sibTransId="{FBAAD84C-E654-4C5D-A999-68A24382A08C}"/>
    <dgm:cxn modelId="{91193833-174B-4F4E-8867-3BD9D05A9211}" srcId="{E8782D89-1E31-41BF-9C3C-F0866E54C7DC}" destId="{5121C0AE-8763-459A-AE12-B7EB7D8935EE}" srcOrd="0" destOrd="0" parTransId="{370C9DFF-4791-4118-80BD-5A76F61D0B03}" sibTransId="{EB970F9A-FA6D-47AD-B3C4-6B0194A8D921}"/>
    <dgm:cxn modelId="{16503436-43A4-406D-ABC5-FAE406B28CF3}" type="presOf" srcId="{E8782D89-1E31-41BF-9C3C-F0866E54C7DC}" destId="{108EBADB-227F-4506-869F-544A14518A3E}" srcOrd="0" destOrd="0" presId="urn:microsoft.com/office/officeart/2005/8/layout/vList2"/>
    <dgm:cxn modelId="{617A907C-6043-43BE-9E91-DD7B91B570F9}" type="presOf" srcId="{C0F95691-8B6B-4FF0-9F8F-E1EBE07E6808}" destId="{4759C549-456C-4A82-BA5F-49D6EDD06861}" srcOrd="0" destOrd="0" presId="urn:microsoft.com/office/officeart/2005/8/layout/vList2"/>
    <dgm:cxn modelId="{9272D4B4-A226-44CB-A59E-EA19C2CB43C5}" type="presOf" srcId="{576C1DD1-6715-4B39-8FC4-12D52E78C28A}" destId="{DE656FF9-3588-47E8-B713-366E6CD5C3B3}" srcOrd="0" destOrd="0" presId="urn:microsoft.com/office/officeart/2005/8/layout/vList2"/>
    <dgm:cxn modelId="{A2EA09D2-A2BB-4883-BBA6-1D26932006BA}" srcId="{C0F95691-8B6B-4FF0-9F8F-E1EBE07E6808}" destId="{E8782D89-1E31-41BF-9C3C-F0866E54C7DC}" srcOrd="0" destOrd="0" parTransId="{17E0CBCA-134B-49AA-92CB-64EA714EB7E2}" sibTransId="{114E999B-B678-47C4-9D15-4B9D32CC7A93}"/>
    <dgm:cxn modelId="{AB2386DA-294A-430B-8301-952DC269FCEF}" type="presOf" srcId="{5121C0AE-8763-459A-AE12-B7EB7D8935EE}" destId="{766BF4DF-2976-40CD-9E40-15353FD5735C}" srcOrd="0" destOrd="0" presId="urn:microsoft.com/office/officeart/2005/8/layout/vList2"/>
    <dgm:cxn modelId="{81AF3DDC-5D98-42FC-9D15-59CABA59F434}" srcId="{C0F95691-8B6B-4FF0-9F8F-E1EBE07E6808}" destId="{576C1DD1-6715-4B39-8FC4-12D52E78C28A}" srcOrd="1" destOrd="0" parTransId="{C8AE0B97-B39A-4091-BDCA-35A62CAC707B}" sibTransId="{5584C329-1703-49F1-B4C1-6268B4067B22}"/>
    <dgm:cxn modelId="{BD9EC9FA-BC79-48C6-A326-743F18381983}" type="presOf" srcId="{2A1F486C-B802-498D-AE03-9F8664C568B6}" destId="{766BF4DF-2976-40CD-9E40-15353FD5735C}" srcOrd="0" destOrd="1" presId="urn:microsoft.com/office/officeart/2005/8/layout/vList2"/>
    <dgm:cxn modelId="{5A1C77CD-1D40-4B9C-BBBF-879F51346846}" type="presParOf" srcId="{4759C549-456C-4A82-BA5F-49D6EDD06861}" destId="{108EBADB-227F-4506-869F-544A14518A3E}" srcOrd="0" destOrd="0" presId="urn:microsoft.com/office/officeart/2005/8/layout/vList2"/>
    <dgm:cxn modelId="{1D72665F-6ED9-41B2-965E-CA73A3220901}" type="presParOf" srcId="{4759C549-456C-4A82-BA5F-49D6EDD06861}" destId="{766BF4DF-2976-40CD-9E40-15353FD5735C}" srcOrd="1" destOrd="0" presId="urn:microsoft.com/office/officeart/2005/8/layout/vList2"/>
    <dgm:cxn modelId="{F6E0C826-B14E-4DE7-8CE5-67FD218FFA79}" type="presParOf" srcId="{4759C549-456C-4A82-BA5F-49D6EDD06861}" destId="{DE656FF9-3588-47E8-B713-366E6CD5C3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8E11E-6CBE-422B-84E4-D122B480130A}">
      <dsp:nvSpPr>
        <dsp:cNvPr id="0" name=""/>
        <dsp:cNvSpPr/>
      </dsp:nvSpPr>
      <dsp:spPr>
        <a:xfrm>
          <a:off x="0" y="220783"/>
          <a:ext cx="5181600" cy="1356029"/>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Machine to Machine Communications</a:t>
          </a:r>
          <a:r>
            <a:rPr lang="pl-PL" sz="1900" kern="1200" dirty="0"/>
            <a:t> was taken into account and for this the A</a:t>
          </a:r>
          <a:r>
            <a:rPr lang="en-US" sz="1900" kern="1200" dirty="0" err="1"/>
            <a:t>uthorization</a:t>
          </a:r>
          <a:r>
            <a:rPr lang="en-US" sz="1900" kern="1200" dirty="0"/>
            <a:t>/authentication </a:t>
          </a:r>
          <a:r>
            <a:rPr lang="pl-PL" sz="1900" kern="1200" dirty="0"/>
            <a:t> based on the </a:t>
          </a:r>
          <a:r>
            <a:rPr lang="en-US" sz="1900" kern="1200" dirty="0"/>
            <a:t>Client Credentials Flow</a:t>
          </a:r>
        </a:p>
      </dsp:txBody>
      <dsp:txXfrm>
        <a:off x="66196" y="286979"/>
        <a:ext cx="5049208" cy="1223637"/>
      </dsp:txXfrm>
    </dsp:sp>
    <dsp:sp modelId="{099F0342-9B79-467E-8A0B-25C7937E41E2}">
      <dsp:nvSpPr>
        <dsp:cNvPr id="0" name=""/>
        <dsp:cNvSpPr/>
      </dsp:nvSpPr>
      <dsp:spPr>
        <a:xfrm>
          <a:off x="0" y="1631533"/>
          <a:ext cx="5181600" cy="1356029"/>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a:t>File Transfer Manager REST API is checking for the token with help of the Microsoft.AspNetCore.Authentication.JwtBearer library</a:t>
          </a:r>
          <a:endParaRPr lang="en-US" sz="1900" kern="1200" dirty="0"/>
        </a:p>
      </dsp:txBody>
      <dsp:txXfrm>
        <a:off x="66196" y="1697729"/>
        <a:ext cx="5049208" cy="1223637"/>
      </dsp:txXfrm>
    </dsp:sp>
    <dsp:sp modelId="{F16E95D7-78BB-46EC-8F69-675B7FCE69F7}">
      <dsp:nvSpPr>
        <dsp:cNvPr id="0" name=""/>
        <dsp:cNvSpPr/>
      </dsp:nvSpPr>
      <dsp:spPr>
        <a:xfrm>
          <a:off x="0" y="3042282"/>
          <a:ext cx="5181600" cy="1356029"/>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The client of the File Transfer Manager REST API requests the authorization server for the access token, which is later used to authorize the API calls</a:t>
          </a:r>
          <a:endParaRPr lang="en-US" sz="1900" kern="1200"/>
        </a:p>
      </dsp:txBody>
      <dsp:txXfrm>
        <a:off x="66196" y="3108478"/>
        <a:ext cx="5049208" cy="1223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EBADB-227F-4506-869F-544A14518A3E}">
      <dsp:nvSpPr>
        <dsp:cNvPr id="0" name=""/>
        <dsp:cNvSpPr/>
      </dsp:nvSpPr>
      <dsp:spPr>
        <a:xfrm>
          <a:off x="0" y="53850"/>
          <a:ext cx="6900512" cy="1869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dirty="0"/>
            <a:t>Removing files from local storage –there are few paths to take into account:</a:t>
          </a:r>
          <a:endParaRPr lang="en-US" sz="3400" kern="1200" dirty="0"/>
        </a:p>
      </dsp:txBody>
      <dsp:txXfrm>
        <a:off x="91269" y="145119"/>
        <a:ext cx="6717974" cy="1687122"/>
      </dsp:txXfrm>
    </dsp:sp>
    <dsp:sp modelId="{766BF4DF-2976-40CD-9E40-15353FD5735C}">
      <dsp:nvSpPr>
        <dsp:cNvPr id="0" name=""/>
        <dsp:cNvSpPr/>
      </dsp:nvSpPr>
      <dsp:spPr>
        <a:xfrm>
          <a:off x="0" y="1923510"/>
          <a:ext cx="6900512"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pl-PL" sz="2700" kern="1200"/>
            <a:t>File watcher to react on manual file removal</a:t>
          </a:r>
          <a:endParaRPr lang="en-US" sz="2700" kern="1200"/>
        </a:p>
        <a:p>
          <a:pPr marL="228600" lvl="1" indent="-228600" algn="l" defTabSz="1200150">
            <a:lnSpc>
              <a:spcPct val="90000"/>
            </a:lnSpc>
            <a:spcBef>
              <a:spcPct val="0"/>
            </a:spcBef>
            <a:spcAft>
              <a:spcPct val="20000"/>
            </a:spcAft>
            <a:buChar char="•"/>
          </a:pPr>
          <a:r>
            <a:rPr lang="pl-PL" sz="2700" kern="1200"/>
            <a:t>Some datbase repated procedures to remove files that were recentlly not accessed</a:t>
          </a:r>
          <a:endParaRPr lang="en-US" sz="2700" kern="1200"/>
        </a:p>
      </dsp:txBody>
      <dsp:txXfrm>
        <a:off x="0" y="1923510"/>
        <a:ext cx="6900512" cy="1689120"/>
      </dsp:txXfrm>
    </dsp:sp>
    <dsp:sp modelId="{DE656FF9-3588-47E8-B713-366E6CD5C3B3}">
      <dsp:nvSpPr>
        <dsp:cNvPr id="0" name=""/>
        <dsp:cNvSpPr/>
      </dsp:nvSpPr>
      <dsp:spPr>
        <a:xfrm>
          <a:off x="0" y="3612630"/>
          <a:ext cx="6900512" cy="186966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pl-PL" sz="3400" kern="1200" dirty="0"/>
            <a:t>Taking a history of users, who requested the files</a:t>
          </a:r>
          <a:endParaRPr lang="en-US" sz="3400" kern="1200" dirty="0"/>
        </a:p>
      </dsp:txBody>
      <dsp:txXfrm>
        <a:off x="91269" y="3703899"/>
        <a:ext cx="6717974"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E328-8EDD-4180-A49C-B7289816C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E2A6E3-A6F8-4ED5-95DC-43F5BF408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D5FCC-50C8-41C3-B42F-E704CD5950A8}"/>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F8F62354-A3E6-4B0B-851F-BB36E0427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FEA2B-F4A6-4EF1-B64F-B0A905322D8F}"/>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66203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8098-6EE6-46D9-ACD1-4758800F6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8055E-0D11-46C3-9D9A-5B0B1911F9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8E5F6-5185-47F0-AB14-A19FF1BD1445}"/>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77440ED9-C8E2-4955-9522-0BFE92533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020CA-EE71-42B2-8EF3-BA7AFE165E82}"/>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79258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95D4A-75EF-4824-AFE0-62C1FCC257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E1A71-B161-4FC3-BC85-701E501C8E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B1250-BAA9-4272-8C9D-29734FA48D72}"/>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30A7F6BF-FD74-4B06-A362-E74264729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746F1-434C-4CAE-BD0A-C11ABB609DEC}"/>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14263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277D-2DDA-4492-B008-FA1D00F46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2BB36-13D5-4F12-B749-8B5F9E97A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FFF76-D7D9-4FF9-9490-72C0C366B3A0}"/>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AD49058A-B1FB-4F8D-80AD-C3E99A82A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E69AB-BC0C-4765-8610-D0B8CEFCBFF4}"/>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391695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7789-1626-4701-A8BF-493E1385C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37D0AC-3E2B-4D77-AEFF-53A3151E6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12EEA8-8432-41FB-A735-38EDCB2A2FC6}"/>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22679FF5-D3F9-465F-9A07-FDE44B35F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FC79-5466-4518-9091-C4953EB7FDD9}"/>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415993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0D43-3290-4FF4-9426-34027C85A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68868-FBE4-4F31-90B2-36640680C8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3A9BF2-1DDC-41E1-BD5D-01BC3B999E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A59AD-85E6-4C3B-B578-8DE8B54BD1D3}"/>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6" name="Footer Placeholder 5">
            <a:extLst>
              <a:ext uri="{FF2B5EF4-FFF2-40B4-BE49-F238E27FC236}">
                <a16:creationId xmlns:a16="http://schemas.microsoft.com/office/drawing/2014/main" id="{EC21EC50-AD7D-4BD6-AC04-B87400EE7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83584-07CE-4A57-80D7-1343E78996B4}"/>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186409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74E6-9636-4451-9ADC-A64566D31C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E2CF9-44B9-4673-812D-88FEE81D4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5CDF9C-D9D4-42B2-9A00-110A787D67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2B2BB5-0163-4EDB-B128-16A312D95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3CB389-371E-4D1D-8C27-45F477E9FE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4E831-2F15-4A3C-8CF0-AC906AF699FB}"/>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8" name="Footer Placeholder 7">
            <a:extLst>
              <a:ext uri="{FF2B5EF4-FFF2-40B4-BE49-F238E27FC236}">
                <a16:creationId xmlns:a16="http://schemas.microsoft.com/office/drawing/2014/main" id="{A41B5CF0-7A85-497A-801E-1E12A0D7C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0DF5B-3809-4ED2-B28D-8516ACB1B3B6}"/>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59797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5551-3858-4392-9DE1-0FEC354937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5FE333-6E5F-4FC6-8E2C-D680FB9F1F5B}"/>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4" name="Footer Placeholder 3">
            <a:extLst>
              <a:ext uri="{FF2B5EF4-FFF2-40B4-BE49-F238E27FC236}">
                <a16:creationId xmlns:a16="http://schemas.microsoft.com/office/drawing/2014/main" id="{7124D650-0B02-4B17-ADCC-8FCD63034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D1692-D44C-439F-BB12-C92BB374105E}"/>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37415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26201-96AE-4236-9A34-421E787BF75B}"/>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3" name="Footer Placeholder 2">
            <a:extLst>
              <a:ext uri="{FF2B5EF4-FFF2-40B4-BE49-F238E27FC236}">
                <a16:creationId xmlns:a16="http://schemas.microsoft.com/office/drawing/2014/main" id="{C07BC8E0-457E-4A5F-9025-B482620408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B3800-CE3A-4155-AF8A-F85FC674D4C5}"/>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103769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2866-E26F-40E3-A234-C89B18F3C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2D8787-2041-4B26-B859-FE9B80A7E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9FB5D-E08F-44A7-A5B0-A19E63840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A5122B-80D6-4AF2-9C49-AA5C9DD9A7EB}"/>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6" name="Footer Placeholder 5">
            <a:extLst>
              <a:ext uri="{FF2B5EF4-FFF2-40B4-BE49-F238E27FC236}">
                <a16:creationId xmlns:a16="http://schemas.microsoft.com/office/drawing/2014/main" id="{A3C6C00A-07DA-42CF-A489-7A1B6F9AB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8AFD3-8F70-46C6-A123-940F901CE627}"/>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283851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5443-3F2D-4AD0-8DA4-DB0D216CD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8B47E1-F5F3-493F-A0F4-F434C9BA6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1C130-AD17-4A11-86B0-8FBF113B1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BB64CB-C206-47C3-9842-BC6849AD9461}"/>
              </a:ext>
            </a:extLst>
          </p:cNvPr>
          <p:cNvSpPr>
            <a:spLocks noGrp="1"/>
          </p:cNvSpPr>
          <p:nvPr>
            <p:ph type="dt" sz="half" idx="10"/>
          </p:nvPr>
        </p:nvSpPr>
        <p:spPr/>
        <p:txBody>
          <a:bodyPr/>
          <a:lstStyle/>
          <a:p>
            <a:fld id="{6B66CBD7-1EBA-4FF0-A0F5-8780C1679877}" type="datetimeFigureOut">
              <a:rPr lang="en-US" smtClean="0"/>
              <a:t>1/17/2021</a:t>
            </a:fld>
            <a:endParaRPr lang="en-US"/>
          </a:p>
        </p:txBody>
      </p:sp>
      <p:sp>
        <p:nvSpPr>
          <p:cNvPr id="6" name="Footer Placeholder 5">
            <a:extLst>
              <a:ext uri="{FF2B5EF4-FFF2-40B4-BE49-F238E27FC236}">
                <a16:creationId xmlns:a16="http://schemas.microsoft.com/office/drawing/2014/main" id="{4F6488BA-CA33-47C7-A6EB-AC4769EA3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17150-FA06-4928-9464-9E42A6D90974}"/>
              </a:ext>
            </a:extLst>
          </p:cNvPr>
          <p:cNvSpPr>
            <a:spLocks noGrp="1"/>
          </p:cNvSpPr>
          <p:nvPr>
            <p:ph type="sldNum" sz="quarter" idx="12"/>
          </p:nvPr>
        </p:nvSpPr>
        <p:spPr/>
        <p:txBody>
          <a:bodyPr/>
          <a:lstStyle/>
          <a:p>
            <a:fld id="{A1A43DBE-6986-42AD-8806-00433333E65C}" type="slidenum">
              <a:rPr lang="en-US" smtClean="0"/>
              <a:t>‹#›</a:t>
            </a:fld>
            <a:endParaRPr lang="en-US"/>
          </a:p>
        </p:txBody>
      </p:sp>
    </p:spTree>
    <p:extLst>
      <p:ext uri="{BB962C8B-B14F-4D97-AF65-F5344CB8AC3E}">
        <p14:creationId xmlns:p14="http://schemas.microsoft.com/office/powerpoint/2010/main" val="66488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D6E83-FD89-4933-BC83-0176F7017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767BD-48B2-4A51-91A1-F4C6E45B8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816F3-6DE4-4D4D-AF1C-F18457AD4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6CBD7-1EBA-4FF0-A0F5-8780C1679877}" type="datetimeFigureOut">
              <a:rPr lang="en-US" smtClean="0"/>
              <a:t>1/17/2021</a:t>
            </a:fld>
            <a:endParaRPr lang="en-US"/>
          </a:p>
        </p:txBody>
      </p:sp>
      <p:sp>
        <p:nvSpPr>
          <p:cNvPr id="5" name="Footer Placeholder 4">
            <a:extLst>
              <a:ext uri="{FF2B5EF4-FFF2-40B4-BE49-F238E27FC236}">
                <a16:creationId xmlns:a16="http://schemas.microsoft.com/office/drawing/2014/main" id="{246772DB-6FB9-4439-AA6D-CCD684683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19CDA-9397-4C4C-9734-045BBEA7F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3DBE-6986-42AD-8806-00433333E65C}" type="slidenum">
              <a:rPr lang="en-US" smtClean="0"/>
              <a:t>‹#›</a:t>
            </a:fld>
            <a:endParaRPr lang="en-US"/>
          </a:p>
        </p:txBody>
      </p:sp>
    </p:spTree>
    <p:extLst>
      <p:ext uri="{BB962C8B-B14F-4D97-AF65-F5344CB8AC3E}">
        <p14:creationId xmlns:p14="http://schemas.microsoft.com/office/powerpoint/2010/main" val="380910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E8A2-CAC2-4FA8-AEEC-3E48A3FC9B50}"/>
              </a:ext>
            </a:extLst>
          </p:cNvPr>
          <p:cNvSpPr>
            <a:spLocks noGrp="1"/>
          </p:cNvSpPr>
          <p:nvPr>
            <p:ph type="ctrTitle"/>
          </p:nvPr>
        </p:nvSpPr>
        <p:spPr>
          <a:xfrm>
            <a:off x="1524000" y="2245809"/>
            <a:ext cx="9144000" cy="1564716"/>
          </a:xfrm>
        </p:spPr>
        <p:txBody>
          <a:bodyPr>
            <a:normAutofit/>
          </a:bodyPr>
          <a:lstStyle/>
          <a:p>
            <a:pPr algn="l"/>
            <a:r>
              <a:rPr lang="en-US" sz="4800" b="1" dirty="0"/>
              <a:t>Back-</a:t>
            </a:r>
            <a:r>
              <a:rPr lang="en-US" sz="4800" b="1" dirty="0" err="1"/>
              <a:t>EndTechnical</a:t>
            </a:r>
            <a:r>
              <a:rPr lang="en-US" sz="4800" b="1" dirty="0"/>
              <a:t> Assessment</a:t>
            </a:r>
            <a:br>
              <a:rPr lang="en-US" sz="4800" b="1" dirty="0"/>
            </a:br>
            <a:endParaRPr lang="en-US" sz="4800" dirty="0"/>
          </a:p>
        </p:txBody>
      </p:sp>
      <p:sp>
        <p:nvSpPr>
          <p:cNvPr id="3" name="Subtitle 2">
            <a:extLst>
              <a:ext uri="{FF2B5EF4-FFF2-40B4-BE49-F238E27FC236}">
                <a16:creationId xmlns:a16="http://schemas.microsoft.com/office/drawing/2014/main" id="{85E3E31A-28CB-4F94-8A3C-965582138F1A}"/>
              </a:ext>
            </a:extLst>
          </p:cNvPr>
          <p:cNvSpPr>
            <a:spLocks noGrp="1"/>
          </p:cNvSpPr>
          <p:nvPr>
            <p:ph type="subTitle" idx="1"/>
          </p:nvPr>
        </p:nvSpPr>
        <p:spPr>
          <a:xfrm>
            <a:off x="1524000" y="3947050"/>
            <a:ext cx="9144000" cy="572583"/>
          </a:xfrm>
        </p:spPr>
        <p:txBody>
          <a:bodyPr>
            <a:normAutofit fontScale="77500" lnSpcReduction="20000"/>
          </a:bodyPr>
          <a:lstStyle/>
          <a:p>
            <a:pPr algn="l"/>
            <a:r>
              <a:rPr lang="pl-PL" sz="2000" b="1" dirty="0"/>
              <a:t>File Transfer Manager REST API</a:t>
            </a:r>
          </a:p>
          <a:p>
            <a:pPr algn="l"/>
            <a:r>
              <a:rPr lang="pl-PL" sz="2000" dirty="0"/>
              <a:t>Urszula Leus</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80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38525-7C32-4820-971A-E28B7D0A6ACE}"/>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a:t>Usage of File Transfer Manager REST API </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2CEFDBA8-3A04-41CE-B2F3-C365AD995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120" y="155222"/>
            <a:ext cx="7670088" cy="6702778"/>
          </a:xfrm>
        </p:spPr>
      </p:pic>
    </p:spTree>
    <p:extLst>
      <p:ext uri="{BB962C8B-B14F-4D97-AF65-F5344CB8AC3E}">
        <p14:creationId xmlns:p14="http://schemas.microsoft.com/office/powerpoint/2010/main" val="263820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8525-7C32-4820-971A-E28B7D0A6ACE}"/>
              </a:ext>
            </a:extLst>
          </p:cNvPr>
          <p:cNvSpPr>
            <a:spLocks noGrp="1"/>
          </p:cNvSpPr>
          <p:nvPr>
            <p:ph type="title"/>
          </p:nvPr>
        </p:nvSpPr>
        <p:spPr/>
        <p:txBody>
          <a:bodyPr>
            <a:normAutofit/>
          </a:bodyPr>
          <a:lstStyle/>
          <a:p>
            <a:r>
              <a:rPr lang="pl-PL" dirty="0"/>
              <a:t>File Transfer Manager REST API – Create/Read</a:t>
            </a:r>
            <a:endParaRPr lang="en-US" dirty="0"/>
          </a:p>
        </p:txBody>
      </p:sp>
      <p:sp>
        <p:nvSpPr>
          <p:cNvPr id="8" name="Text Placeholder 7">
            <a:extLst>
              <a:ext uri="{FF2B5EF4-FFF2-40B4-BE49-F238E27FC236}">
                <a16:creationId xmlns:a16="http://schemas.microsoft.com/office/drawing/2014/main" id="{2F164AC6-D98A-4E3A-8913-9FC5A27EF28B}"/>
              </a:ext>
            </a:extLst>
          </p:cNvPr>
          <p:cNvSpPr>
            <a:spLocks noGrp="1"/>
          </p:cNvSpPr>
          <p:nvPr>
            <p:ph type="body" idx="1"/>
          </p:nvPr>
        </p:nvSpPr>
        <p:spPr>
          <a:xfrm>
            <a:off x="839788" y="1681163"/>
            <a:ext cx="5157787" cy="427555"/>
          </a:xfrm>
        </p:spPr>
        <p:txBody>
          <a:bodyPr/>
          <a:lstStyle/>
          <a:p>
            <a:r>
              <a:rPr lang="pl-PL" dirty="0"/>
              <a:t>Create</a:t>
            </a:r>
            <a:endParaRPr lang="en-US" dirty="0"/>
          </a:p>
        </p:txBody>
      </p:sp>
      <p:sp>
        <p:nvSpPr>
          <p:cNvPr id="6" name="Content Placeholder 5">
            <a:extLst>
              <a:ext uri="{FF2B5EF4-FFF2-40B4-BE49-F238E27FC236}">
                <a16:creationId xmlns:a16="http://schemas.microsoft.com/office/drawing/2014/main" id="{43B986D6-C95D-4173-8DA2-E7D82D7B112F}"/>
              </a:ext>
            </a:extLst>
          </p:cNvPr>
          <p:cNvSpPr>
            <a:spLocks noGrp="1"/>
          </p:cNvSpPr>
          <p:nvPr>
            <p:ph sz="half" idx="2"/>
          </p:nvPr>
        </p:nvSpPr>
        <p:spPr/>
        <p:txBody>
          <a:bodyPr>
            <a:normAutofit fontScale="77500" lnSpcReduction="20000"/>
          </a:bodyPr>
          <a:lstStyle/>
          <a:p>
            <a:r>
              <a:rPr lang="pl-PL" dirty="0"/>
              <a:t>Create request is send with giving the SystemGUID and AssetGUID</a:t>
            </a:r>
          </a:p>
          <a:p>
            <a:r>
              <a:rPr lang="pl-PL" dirty="0"/>
              <a:t>Based on the SystemGUID and AssetGUID the database is checked if such a transfer request already exists and it is still in progress or was sucessfully finished – in such a case this transfer request </a:t>
            </a:r>
            <a:r>
              <a:rPr lang="pl-PL" b="1" dirty="0"/>
              <a:t>GUID</a:t>
            </a:r>
            <a:r>
              <a:rPr lang="pl-PL" dirty="0"/>
              <a:t> is returned, otherwise a new transfer request is created </a:t>
            </a:r>
          </a:p>
          <a:p>
            <a:r>
              <a:rPr lang="pl-PL" dirty="0"/>
              <a:t>Database is used to save the information that the file was already transfered, so the transfer will be started only in case if the previous one failed or was nerver done before</a:t>
            </a:r>
          </a:p>
          <a:p>
            <a:pPr marL="0" indent="0">
              <a:buNone/>
            </a:pPr>
            <a:endParaRPr lang="en-US" dirty="0"/>
          </a:p>
        </p:txBody>
      </p:sp>
      <p:sp>
        <p:nvSpPr>
          <p:cNvPr id="9" name="Text Placeholder 8">
            <a:extLst>
              <a:ext uri="{FF2B5EF4-FFF2-40B4-BE49-F238E27FC236}">
                <a16:creationId xmlns:a16="http://schemas.microsoft.com/office/drawing/2014/main" id="{6E159D50-7926-49A2-9CFF-559633EAE97D}"/>
              </a:ext>
            </a:extLst>
          </p:cNvPr>
          <p:cNvSpPr>
            <a:spLocks noGrp="1"/>
          </p:cNvSpPr>
          <p:nvPr>
            <p:ph type="body" sz="quarter" idx="3"/>
          </p:nvPr>
        </p:nvSpPr>
        <p:spPr>
          <a:xfrm>
            <a:off x="6172200" y="1681163"/>
            <a:ext cx="5183188" cy="427555"/>
          </a:xfrm>
        </p:spPr>
        <p:txBody>
          <a:bodyPr/>
          <a:lstStyle/>
          <a:p>
            <a:r>
              <a:rPr lang="pl-PL" dirty="0"/>
              <a:t>Read</a:t>
            </a:r>
            <a:endParaRPr lang="en-US" dirty="0"/>
          </a:p>
        </p:txBody>
      </p:sp>
      <p:sp>
        <p:nvSpPr>
          <p:cNvPr id="10" name="Content Placeholder 9">
            <a:extLst>
              <a:ext uri="{FF2B5EF4-FFF2-40B4-BE49-F238E27FC236}">
                <a16:creationId xmlns:a16="http://schemas.microsoft.com/office/drawing/2014/main" id="{6228E934-138F-4381-A3F0-450DEB4F37B6}"/>
              </a:ext>
            </a:extLst>
          </p:cNvPr>
          <p:cNvSpPr>
            <a:spLocks noGrp="1"/>
          </p:cNvSpPr>
          <p:nvPr>
            <p:ph sz="quarter" idx="4"/>
          </p:nvPr>
        </p:nvSpPr>
        <p:spPr/>
        <p:txBody>
          <a:bodyPr>
            <a:normAutofit fontScale="77500" lnSpcReduction="20000"/>
          </a:bodyPr>
          <a:lstStyle/>
          <a:p>
            <a:r>
              <a:rPr lang="pl-PL" dirty="0"/>
              <a:t>Get request is send with the </a:t>
            </a:r>
            <a:r>
              <a:rPr lang="pl-PL" b="1" dirty="0"/>
              <a:t>GUID</a:t>
            </a:r>
            <a:r>
              <a:rPr lang="pl-PL" dirty="0"/>
              <a:t> that was recived via the Create request</a:t>
            </a:r>
          </a:p>
          <a:p>
            <a:r>
              <a:rPr lang="pl-PL" dirty="0"/>
              <a:t>It reads </a:t>
            </a:r>
            <a:r>
              <a:rPr lang="pl-PL"/>
              <a:t>the transfer request </a:t>
            </a:r>
            <a:r>
              <a:rPr lang="pl-PL" dirty="0"/>
              <a:t>from database </a:t>
            </a:r>
            <a:r>
              <a:rPr lang="pl-PL"/>
              <a:t>and returns </a:t>
            </a:r>
            <a:r>
              <a:rPr lang="pl-PL" dirty="0"/>
              <a:t>the information about  it (containing the transfer progress and result in case it was finished)</a:t>
            </a:r>
            <a:endParaRPr lang="en-US" dirty="0"/>
          </a:p>
          <a:p>
            <a:endParaRPr lang="en-US" dirty="0"/>
          </a:p>
        </p:txBody>
      </p:sp>
    </p:spTree>
    <p:extLst>
      <p:ext uri="{BB962C8B-B14F-4D97-AF65-F5344CB8AC3E}">
        <p14:creationId xmlns:p14="http://schemas.microsoft.com/office/powerpoint/2010/main" val="140438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8525-7C32-4820-971A-E28B7D0A6ACE}"/>
              </a:ext>
            </a:extLst>
          </p:cNvPr>
          <p:cNvSpPr>
            <a:spLocks noGrp="1"/>
          </p:cNvSpPr>
          <p:nvPr>
            <p:ph type="title"/>
          </p:nvPr>
        </p:nvSpPr>
        <p:spPr/>
        <p:txBody>
          <a:bodyPr>
            <a:normAutofit/>
          </a:bodyPr>
          <a:lstStyle/>
          <a:p>
            <a:r>
              <a:rPr lang="pl-PL" dirty="0"/>
              <a:t>File Transfer Manager REST API – </a:t>
            </a:r>
            <a:r>
              <a:rPr lang="en-US" dirty="0"/>
              <a:t>Auth0</a:t>
            </a:r>
            <a:r>
              <a:rPr lang="pl-PL" dirty="0"/>
              <a:t> </a:t>
            </a:r>
            <a:r>
              <a:rPr lang="en-US" dirty="0"/>
              <a:t> </a:t>
            </a:r>
          </a:p>
        </p:txBody>
      </p:sp>
      <p:graphicFrame>
        <p:nvGraphicFramePr>
          <p:cNvPr id="1030" name="Content Placeholder 5">
            <a:extLst>
              <a:ext uri="{FF2B5EF4-FFF2-40B4-BE49-F238E27FC236}">
                <a16:creationId xmlns:a16="http://schemas.microsoft.com/office/drawing/2014/main" id="{60A6DF47-0E3B-4387-BA42-AAFE92171E65}"/>
              </a:ext>
            </a:extLst>
          </p:cNvPr>
          <p:cNvGraphicFramePr>
            <a:graphicFrameLocks noGrp="1"/>
          </p:cNvGraphicFramePr>
          <p:nvPr>
            <p:ph sz="half" idx="1"/>
            <p:extLst>
              <p:ext uri="{D42A27DB-BD31-4B8C-83A1-F6EECF244321}">
                <p14:modId xmlns:p14="http://schemas.microsoft.com/office/powerpoint/2010/main" val="459430546"/>
              </p:ext>
            </p:extLst>
          </p:nvPr>
        </p:nvGraphicFramePr>
        <p:xfrm>
          <a:off x="838200" y="1557867"/>
          <a:ext cx="5181600" cy="4619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Client Credentials Grant">
            <a:extLst>
              <a:ext uri="{FF2B5EF4-FFF2-40B4-BE49-F238E27FC236}">
                <a16:creationId xmlns:a16="http://schemas.microsoft.com/office/drawing/2014/main" id="{18272527-5777-42ED-945E-781AA8AFFE40}"/>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6096000" y="1456538"/>
            <a:ext cx="5181600" cy="1972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6E20E93-4406-44BF-BFFC-80FBB77D0969}"/>
              </a:ext>
            </a:extLst>
          </p:cNvPr>
          <p:cNvSpPr>
            <a:spLocks noChangeArrowheads="1"/>
          </p:cNvSpPr>
          <p:nvPr/>
        </p:nvSpPr>
        <p:spPr bwMode="auto">
          <a:xfrm>
            <a:off x="0" y="-325074"/>
            <a:ext cx="192364" cy="650148"/>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ontent Placeholder 5">
            <a:extLst>
              <a:ext uri="{FF2B5EF4-FFF2-40B4-BE49-F238E27FC236}">
                <a16:creationId xmlns:a16="http://schemas.microsoft.com/office/drawing/2014/main" id="{7B4CF79C-481F-4368-9E9C-370653DD2DAF}"/>
              </a:ext>
            </a:extLst>
          </p:cNvPr>
          <p:cNvSpPr txBox="1">
            <a:spLocks/>
          </p:cNvSpPr>
          <p:nvPr/>
        </p:nvSpPr>
        <p:spPr>
          <a:xfrm>
            <a:off x="6657624" y="3217335"/>
            <a:ext cx="5181600" cy="2113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eaLnBrk="0" fontAlgn="base" hangingPunct="0">
              <a:lnSpc>
                <a:spcPct val="100000"/>
              </a:lnSpc>
              <a:spcBef>
                <a:spcPct val="0"/>
              </a:spcBef>
              <a:spcAft>
                <a:spcPct val="0"/>
              </a:spcAft>
              <a:buFont typeface="+mj-lt"/>
              <a:buAutoNum type="arabicPeriod"/>
            </a:pPr>
            <a:r>
              <a:rPr lang="en-US" altLang="en-US" sz="1400" dirty="0">
                <a:solidFill>
                  <a:srgbClr val="242424"/>
                </a:solidFill>
                <a:latin typeface="fakt-web"/>
              </a:rPr>
              <a:t>The client makes a request to the authorization server sending the </a:t>
            </a:r>
            <a:r>
              <a:rPr kumimoji="0" lang="en-US" altLang="en-US" sz="1400" b="0" i="0" u="none" strike="noStrike" cap="none" normalizeH="0" baseline="0" dirty="0">
                <a:ln>
                  <a:noFill/>
                </a:ln>
                <a:solidFill>
                  <a:srgbClr val="242424"/>
                </a:solidFill>
                <a:effectLst/>
                <a:latin typeface="Roboto Mono"/>
              </a:rPr>
              <a:t>client ID</a:t>
            </a:r>
            <a:r>
              <a:rPr lang="en-US" altLang="en-US" sz="1400" dirty="0">
                <a:solidFill>
                  <a:srgbClr val="242424"/>
                </a:solidFill>
                <a:latin typeface="fakt-web"/>
              </a:rPr>
              <a:t>, the </a:t>
            </a:r>
            <a:r>
              <a:rPr kumimoji="0" lang="en-US" altLang="en-US" sz="1400" b="0" i="0" u="none" strike="noStrike" cap="none" normalizeH="0" baseline="0" dirty="0">
                <a:ln>
                  <a:noFill/>
                </a:ln>
                <a:solidFill>
                  <a:srgbClr val="242424"/>
                </a:solidFill>
                <a:effectLst/>
                <a:latin typeface="Roboto Mono"/>
              </a:rPr>
              <a:t>client secret</a:t>
            </a:r>
            <a:r>
              <a:rPr lang="en-US" altLang="en-US" sz="1400" dirty="0">
                <a:solidFill>
                  <a:srgbClr val="242424"/>
                </a:solidFill>
                <a:latin typeface="fakt-web"/>
              </a:rPr>
              <a:t>, along with the </a:t>
            </a:r>
            <a:r>
              <a:rPr kumimoji="0" lang="en-US" altLang="en-US" sz="1400" b="0" i="0" u="none" strike="noStrike" cap="none" normalizeH="0" baseline="0" dirty="0">
                <a:ln>
                  <a:noFill/>
                </a:ln>
                <a:solidFill>
                  <a:srgbClr val="242424"/>
                </a:solidFill>
                <a:effectLst/>
                <a:latin typeface="Roboto Mono"/>
              </a:rPr>
              <a:t>audience</a:t>
            </a:r>
            <a:r>
              <a:rPr lang="en-US" altLang="en-US" sz="1400" dirty="0">
                <a:solidFill>
                  <a:srgbClr val="242424"/>
                </a:solidFill>
                <a:latin typeface="fakt-web"/>
              </a:rPr>
              <a:t> and other claims.</a:t>
            </a:r>
            <a:endParaRPr lang="pl-PL" altLang="en-US" sz="1400" dirty="0">
              <a:solidFill>
                <a:srgbClr val="242424"/>
              </a:solidFill>
              <a:latin typeface="fakt-web"/>
            </a:endParaRPr>
          </a:p>
          <a:p>
            <a:pPr marL="342900" lvl="0" indent="-342900" eaLnBrk="0" fontAlgn="base" hangingPunct="0">
              <a:lnSpc>
                <a:spcPct val="100000"/>
              </a:lnSpc>
              <a:spcBef>
                <a:spcPct val="0"/>
              </a:spcBef>
              <a:spcAft>
                <a:spcPct val="0"/>
              </a:spcAft>
              <a:buFont typeface="+mj-lt"/>
              <a:buAutoNum type="arabicPeriod"/>
            </a:pPr>
            <a:r>
              <a:rPr lang="en-US" altLang="en-US" sz="1400" dirty="0">
                <a:solidFill>
                  <a:srgbClr val="242424"/>
                </a:solidFill>
                <a:latin typeface="fakt-web"/>
              </a:rPr>
              <a:t>The authorization server validates the request, and, if successful, sends a response with an access token.</a:t>
            </a:r>
            <a:endParaRPr lang="pl-PL" altLang="en-US" sz="1400" dirty="0">
              <a:solidFill>
                <a:srgbClr val="242424"/>
              </a:solidFill>
              <a:latin typeface="fakt-web"/>
            </a:endParaRPr>
          </a:p>
          <a:p>
            <a:pPr marL="342900" lvl="0" indent="-342900" eaLnBrk="0" fontAlgn="base" hangingPunct="0">
              <a:lnSpc>
                <a:spcPct val="100000"/>
              </a:lnSpc>
              <a:spcBef>
                <a:spcPct val="0"/>
              </a:spcBef>
              <a:spcAft>
                <a:spcPct val="0"/>
              </a:spcAft>
              <a:buFont typeface="+mj-lt"/>
              <a:buAutoNum type="arabicPeriod"/>
            </a:pPr>
            <a:r>
              <a:rPr lang="pl-PL" altLang="en-US" sz="1400" dirty="0">
                <a:solidFill>
                  <a:srgbClr val="242424"/>
                </a:solidFill>
                <a:latin typeface="fakt-web"/>
              </a:rPr>
              <a:t>T</a:t>
            </a:r>
            <a:r>
              <a:rPr lang="en-US" altLang="en-US" sz="1400" dirty="0">
                <a:solidFill>
                  <a:srgbClr val="242424"/>
                </a:solidFill>
                <a:latin typeface="fakt-web"/>
              </a:rPr>
              <a:t>he client can now use the access token to request the protected resource from the resource server.</a:t>
            </a:r>
          </a:p>
          <a:p>
            <a:pPr marL="0" indent="0">
              <a:buNone/>
            </a:pPr>
            <a:endParaRPr lang="en-US" dirty="0"/>
          </a:p>
        </p:txBody>
      </p:sp>
      <p:sp>
        <p:nvSpPr>
          <p:cNvPr id="9" name="Rectangle 6">
            <a:extLst>
              <a:ext uri="{FF2B5EF4-FFF2-40B4-BE49-F238E27FC236}">
                <a16:creationId xmlns:a16="http://schemas.microsoft.com/office/drawing/2014/main" id="{1140B840-0A54-4539-AF5F-52616647BD12}"/>
              </a:ext>
            </a:extLst>
          </p:cNvPr>
          <p:cNvSpPr>
            <a:spLocks noChangeArrowheads="1"/>
          </p:cNvSpPr>
          <p:nvPr/>
        </p:nvSpPr>
        <p:spPr bwMode="auto">
          <a:xfrm>
            <a:off x="0" y="-186574"/>
            <a:ext cx="192364" cy="373149"/>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76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1AC5-C54E-4016-BCAE-E12B3AA2E5CA}"/>
              </a:ext>
            </a:extLst>
          </p:cNvPr>
          <p:cNvSpPr>
            <a:spLocks noGrp="1"/>
          </p:cNvSpPr>
          <p:nvPr>
            <p:ph type="title"/>
          </p:nvPr>
        </p:nvSpPr>
        <p:spPr/>
        <p:txBody>
          <a:bodyPr/>
          <a:lstStyle/>
          <a:p>
            <a:r>
              <a:rPr lang="pl-PL" dirty="0"/>
              <a:t>File Transfer Manager REST API - Demo</a:t>
            </a:r>
            <a:endParaRPr lang="en-US" dirty="0"/>
          </a:p>
        </p:txBody>
      </p:sp>
    </p:spTree>
    <p:extLst>
      <p:ext uri="{BB962C8B-B14F-4D97-AF65-F5344CB8AC3E}">
        <p14:creationId xmlns:p14="http://schemas.microsoft.com/office/powerpoint/2010/main" val="52239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0C861-9492-4BC1-AA3E-D47551FFDF91}"/>
              </a:ext>
            </a:extLst>
          </p:cNvPr>
          <p:cNvSpPr>
            <a:spLocks noGrp="1"/>
          </p:cNvSpPr>
          <p:nvPr>
            <p:ph type="title"/>
          </p:nvPr>
        </p:nvSpPr>
        <p:spPr>
          <a:xfrm>
            <a:off x="635000" y="640823"/>
            <a:ext cx="3418659" cy="5583148"/>
          </a:xfrm>
        </p:spPr>
        <p:txBody>
          <a:bodyPr anchor="ctr">
            <a:normAutofit/>
          </a:bodyPr>
          <a:lstStyle/>
          <a:p>
            <a:r>
              <a:rPr lang="pl-PL" sz="5400"/>
              <a:t>File Transfer Manager – functional issues</a:t>
            </a:r>
            <a:endParaRPr lang="en-US" sz="5400"/>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A18FF11-017A-42F2-A517-EFAEA49ADA17}"/>
              </a:ext>
            </a:extLst>
          </p:cNvPr>
          <p:cNvGraphicFramePr>
            <a:graphicFrameLocks noGrp="1"/>
          </p:cNvGraphicFramePr>
          <p:nvPr>
            <p:ph idx="1"/>
            <p:extLst>
              <p:ext uri="{D42A27DB-BD31-4B8C-83A1-F6EECF244321}">
                <p14:modId xmlns:p14="http://schemas.microsoft.com/office/powerpoint/2010/main" val="8754916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5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76E-487A-41DE-A0E5-5E778E92E27F}"/>
              </a:ext>
            </a:extLst>
          </p:cNvPr>
          <p:cNvSpPr>
            <a:spLocks noGrp="1"/>
          </p:cNvSpPr>
          <p:nvPr>
            <p:ph type="title"/>
          </p:nvPr>
        </p:nvSpPr>
        <p:spPr/>
        <p:txBody>
          <a:bodyPr/>
          <a:lstStyle/>
          <a:p>
            <a:r>
              <a:rPr lang="pl-PL" dirty="0"/>
              <a:t>File Transfer Manager – summary</a:t>
            </a:r>
            <a:endParaRPr lang="en-US" dirty="0"/>
          </a:p>
        </p:txBody>
      </p:sp>
      <p:sp>
        <p:nvSpPr>
          <p:cNvPr id="5" name="Content Placeholder 4">
            <a:extLst>
              <a:ext uri="{FF2B5EF4-FFF2-40B4-BE49-F238E27FC236}">
                <a16:creationId xmlns:a16="http://schemas.microsoft.com/office/drawing/2014/main" id="{B3DDBAD4-662E-41A7-BA8A-753B81B58F56}"/>
              </a:ext>
            </a:extLst>
          </p:cNvPr>
          <p:cNvSpPr>
            <a:spLocks noGrp="1"/>
          </p:cNvSpPr>
          <p:nvPr>
            <p:ph idx="1"/>
          </p:nvPr>
        </p:nvSpPr>
        <p:spPr>
          <a:xfrm>
            <a:off x="838200" y="1690688"/>
            <a:ext cx="10515600" cy="1132064"/>
          </a:xfrm>
        </p:spPr>
        <p:txBody>
          <a:bodyPr/>
          <a:lstStyle/>
          <a:p>
            <a:pPr marL="0" indent="0">
              <a:buNone/>
            </a:pPr>
            <a:r>
              <a:rPr lang="pl-PL" u="sng" dirty="0"/>
              <a:t>„</a:t>
            </a:r>
            <a:r>
              <a:rPr lang="en-GB" u="sng" dirty="0"/>
              <a:t>implement an enterprise-ready solution using best practices</a:t>
            </a:r>
            <a:r>
              <a:rPr lang="pl-PL" u="sng" dirty="0"/>
              <a:t>”</a:t>
            </a:r>
          </a:p>
          <a:p>
            <a:pPr marL="0" indent="0">
              <a:buNone/>
            </a:pPr>
            <a:endParaRPr lang="pl-PL" u="sng" dirty="0"/>
          </a:p>
          <a:p>
            <a:pPr marL="0" indent="0">
              <a:buNone/>
            </a:pPr>
            <a:endParaRPr lang="pl-PL" u="sng" dirty="0"/>
          </a:p>
        </p:txBody>
      </p:sp>
      <p:sp>
        <p:nvSpPr>
          <p:cNvPr id="4" name="Content Placeholder 5">
            <a:extLst>
              <a:ext uri="{FF2B5EF4-FFF2-40B4-BE49-F238E27FC236}">
                <a16:creationId xmlns:a16="http://schemas.microsoft.com/office/drawing/2014/main" id="{76CD066A-2E4C-42AC-9A50-FC70BD40C5A6}"/>
              </a:ext>
            </a:extLst>
          </p:cNvPr>
          <p:cNvSpPr txBox="1">
            <a:spLocks/>
          </p:cNvSpPr>
          <p:nvPr/>
        </p:nvSpPr>
        <p:spPr>
          <a:xfrm>
            <a:off x="839788" y="2505075"/>
            <a:ext cx="10179904"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Things to do:</a:t>
            </a:r>
          </a:p>
          <a:p>
            <a:pPr lvl="1"/>
            <a:r>
              <a:rPr lang="pl-PL" dirty="0"/>
              <a:t>Clean the source code</a:t>
            </a:r>
          </a:p>
          <a:p>
            <a:pPr lvl="1"/>
            <a:r>
              <a:rPr lang="pl-PL" dirty="0"/>
              <a:t>Where are unit tests?</a:t>
            </a:r>
          </a:p>
          <a:p>
            <a:pPr lvl="1"/>
            <a:r>
              <a:rPr lang="pl-PL"/>
              <a:t>Authorization/Authentifications – scopes/roles </a:t>
            </a:r>
          </a:p>
          <a:p>
            <a:pPr marL="457200" lvl="1" indent="0">
              <a:buNone/>
            </a:pPr>
            <a:endParaRPr lang="pl-PL" dirty="0"/>
          </a:p>
        </p:txBody>
      </p:sp>
    </p:spTree>
    <p:extLst>
      <p:ext uri="{BB962C8B-B14F-4D97-AF65-F5344CB8AC3E}">
        <p14:creationId xmlns:p14="http://schemas.microsoft.com/office/powerpoint/2010/main" val="301914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330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fakt-web</vt:lpstr>
      <vt:lpstr>Roboto Mono</vt:lpstr>
      <vt:lpstr>Office Theme</vt:lpstr>
      <vt:lpstr>Back-EndTechnical Assessment </vt:lpstr>
      <vt:lpstr>Usage of File Transfer Manager REST API </vt:lpstr>
      <vt:lpstr>File Transfer Manager REST API – Create/Read</vt:lpstr>
      <vt:lpstr>File Transfer Manager REST API – Auth0  </vt:lpstr>
      <vt:lpstr>File Transfer Manager REST API - Demo</vt:lpstr>
      <vt:lpstr>File Transfer Manager – functional issues</vt:lpstr>
      <vt:lpstr>File Transfer Manager –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Back-EndTechnical Assessment </dc:title>
  <dc:creator>Urszula Leus</dc:creator>
  <cp:lastModifiedBy>Urszula Leus</cp:lastModifiedBy>
  <cp:revision>15</cp:revision>
  <dcterms:created xsi:type="dcterms:W3CDTF">2021-01-16T20:46:53Z</dcterms:created>
  <dcterms:modified xsi:type="dcterms:W3CDTF">2021-01-17T10:27:53Z</dcterms:modified>
</cp:coreProperties>
</file>