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84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697" r:id="rId14"/>
    <p:sldMasterId id="2147483698" r:id="rId15"/>
    <p:sldMasterId id="2147483699" r:id="rId16"/>
    <p:sldMasterId id="2147483700" r:id="rId17"/>
    <p:sldMasterId id="2147483702" r:id="rId18"/>
    <p:sldMasterId id="2147483703" r:id="rId19"/>
    <p:sldMasterId id="2147483704" r:id="rId20"/>
    <p:sldMasterId id="2147483705" r:id="rId21"/>
    <p:sldMasterId id="2147483959" r:id="rId22"/>
    <p:sldMasterId id="2147484213" r:id="rId23"/>
  </p:sldMasterIdLst>
  <p:notesMasterIdLst>
    <p:notesMasterId r:id="rId46"/>
  </p:notesMasterIdLst>
  <p:sldIdLst>
    <p:sldId id="256" r:id="rId24"/>
    <p:sldId id="401" r:id="rId25"/>
    <p:sldId id="392" r:id="rId26"/>
    <p:sldId id="393" r:id="rId27"/>
    <p:sldId id="397" r:id="rId28"/>
    <p:sldId id="391" r:id="rId29"/>
    <p:sldId id="399" r:id="rId30"/>
    <p:sldId id="400" r:id="rId31"/>
    <p:sldId id="412" r:id="rId32"/>
    <p:sldId id="402" r:id="rId33"/>
    <p:sldId id="398" r:id="rId34"/>
    <p:sldId id="403" r:id="rId35"/>
    <p:sldId id="404" r:id="rId36"/>
    <p:sldId id="407" r:id="rId37"/>
    <p:sldId id="410" r:id="rId38"/>
    <p:sldId id="405" r:id="rId39"/>
    <p:sldId id="408" r:id="rId40"/>
    <p:sldId id="409" r:id="rId41"/>
    <p:sldId id="406" r:id="rId42"/>
    <p:sldId id="411" r:id="rId43"/>
    <p:sldId id="396" r:id="rId44"/>
    <p:sldId id="259" r:id="rId4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CF"/>
    <a:srgbClr val="002E40"/>
    <a:srgbClr val="106FAA"/>
    <a:srgbClr val="0B1746"/>
    <a:srgbClr val="094162"/>
    <a:srgbClr val="09405E"/>
    <a:srgbClr val="148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9819" autoAdjust="0"/>
  </p:normalViewPr>
  <p:slideViewPr>
    <p:cSldViewPr snapToGrid="0">
      <p:cViewPr>
        <p:scale>
          <a:sx n="95" d="100"/>
          <a:sy n="95" d="100"/>
        </p:scale>
        <p:origin x="-576" y="-160"/>
      </p:cViewPr>
      <p:guideLst>
        <p:guide orient="horz" pos="2158"/>
        <p:guide pos="38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slide" Target="slides/slide21.xml"/><Relationship Id="rId45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/>
            </a:lvl1pPr>
          </a:lstStyle>
          <a:p>
            <a:fld id="{D8446AD2-6470-4F49-AA72-5D1042F956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63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46AD2-6470-4F49-AA72-5D1042F9564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020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28169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C29EC-49AE-F240-98D6-011BEFFCF2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563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7B500-DF2C-CE48-A603-6ACDCA00B7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849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64C6-C82D-AF42-9093-CDE7EAC1FB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88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78D36-7CAD-2F45-B1B9-062E1DADC0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7264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80752-ACA7-A842-9286-F9991A7FCD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318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B21B9-1747-824C-BBD4-4630657125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197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6F833C-2351-3F4D-9363-75FB76EFD1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563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6D48B-768D-824A-9EBE-8F79300286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97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11A8D-63AD-A547-8CC3-5A9D48361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399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DCDF7-F998-084C-BE1C-AAE28D1AE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0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785114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7999E-6E6D-C148-8D2C-D1B3AEBDF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573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61B8D-86EF-F34E-9C6C-7C065C7220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371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C14D0-A6A9-9D47-8C85-67C9F3B330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98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1BDAF-6F90-8A4C-A36A-583975A8D4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52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B90AA-BEE8-4C46-804D-78154F984A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72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539F2-9162-5F49-9F75-85B8525DE0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25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9EC14-D5D7-4847-8391-BE1A2763D7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372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996F9-D173-E042-9379-AAA72EA1B0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7810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5D20E-F396-C949-9542-1E7ABF0D06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702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8D901-A8FA-364C-B8F7-F474D0071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14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BFAB3-579C-9744-9354-8779508198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309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CF649-BC97-FE4D-BF68-8ABAFFD00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66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FD20F-D91F-E949-8281-07D84FB6AD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5161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3EB9C-7E78-B44F-A4C6-E37474C761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3634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16AA9-F979-1540-B131-766C57FE64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186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47AD5-D143-014A-AF67-1A5EFB6717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055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814B2-8B5E-2141-954A-51BF509D09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418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15594-0F81-7244-A2B0-2A4FD46421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3952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6793A-6440-8045-8E65-5044286D1A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714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90816-2700-B041-BAB3-3F733CE436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276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9B946-6BE3-DA46-B62F-2956A9D72A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8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BD061-8038-424F-9D2B-F1248CA34D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056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C92DEE-3506-D64D-9092-6107B0547D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12734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86259-BC12-0F41-BA47-1485EE2BDA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7634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FA99B-F21E-E74B-B482-25826DFC8C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7905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9A424-DE6C-3F4E-A706-513E98E2A7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689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F0D41-16DF-734E-BB2B-A3661BFE5D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4113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C1C66-53F9-B840-9EC2-2E85355A4B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2375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55B3A-7477-0F48-8988-9BD94B4AB4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233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26933-FEA7-244C-8A74-5B49303FED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1403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7CCB-92C3-C949-876C-3EBCB55F28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8550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E3A9D-853F-7149-B878-353633DE3D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022FD-34B7-404E-8F3C-195E8293E0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9339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8A5BB-4D62-A74C-B6C8-E799B4E2DC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4328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2E924A-3A14-BE47-B441-300E57BBFB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6771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D9C63-A7EA-1D45-AF50-C12FF61843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67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41B2C-1350-3546-85E1-14C0C40EC6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80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5EE54-26EA-E249-944F-C5C4DACE1C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1626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BB46F-8FC2-4047-A327-7C2630D2A5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0916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ABF07-3ED5-B843-AEF6-1E45300D4B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88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24CD3-DA84-E143-A5F3-05E36C9B77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1266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A6D9D-8A8A-3D4B-B4EE-541EA9CEDC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545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A311A-18AF-F444-B365-3B6EE3332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4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CEF6AF-1187-084C-9261-4633B2E483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8205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F89415-ED8F-D642-8FD7-49A6104B97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533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DA3E3-C5FB-484F-A453-7EE42B8EF3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3879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C3073-1A4D-3E4E-8225-6EF0EF77D7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589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B33F8-E373-1E48-9AE8-F39E33D159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1987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55D36-BD20-2747-B1CA-E5F3F319C0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2570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5D6E1-175B-544E-98A8-2A388F8F25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1444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F709-ADFB-644F-95BD-9B5BC186B6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2746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BE0C4-A1F4-3044-BEF8-4228E4D72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790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B977C-A21D-0346-8A90-5A094FE579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979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A4C66-1416-614F-ABF1-C1E55DA5B6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1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EACF1-3D1E-AE4F-BD88-E41F6C941E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9473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F3997-555B-E142-BCCA-2F8527AF54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0276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419BE-7A98-0441-8DFC-62663E5120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188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3DD98-EC54-624E-8789-73306703B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591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33948-BA08-B543-A5F0-5EC5D904AC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6302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01E77-5AF5-E148-8710-8A5E006779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0572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AA2A0-301B-8F4B-A4F2-52436E56F6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7893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52297-79E1-0745-9CBA-BE7F831CB5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450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01644-50CD-684C-9BBD-BC61FF929B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4692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53431-C6C0-354A-A153-64617AB804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5613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81CC5-4667-DB48-92FE-7DED41A15D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7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D615A-19A5-E344-9DCF-BCD9707B6A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07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B1F48-CD17-7D45-9D13-8CBDE93605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839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D0A2-15B3-4D47-BE1C-3F6A66A037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1003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6297F-E1B1-414D-9111-BA7346A86D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84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65298-74C0-094A-BA4B-2575D1690E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867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E9A45-0D59-2F43-9549-E83B183BCE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6036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D8C21-0D6D-9D4C-B800-45B28AA9A6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7798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0F289-3AF6-3F46-AA3B-4E0C632188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2786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3FDAC-0C2C-8642-B6BB-C4D5C2502F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969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83CB-2E60-C141-9477-02643A0BE2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5971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4E96D-04CC-F148-9642-29855878D7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87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9A5922-CA44-FF4B-8B3E-16527E165F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0530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FC8BAA-E837-CF41-A14B-2583A3C2AD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5188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ADE41-BD00-7346-8D81-4E54ABCE2B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600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204E9-1008-874B-B52A-BF8137C45B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216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69DA7-ED3B-D146-A223-DB61AFE36C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5481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6DEC0-6597-8146-9F7D-C601575988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4734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73F50-5C1F-C941-B857-9EC2E1F28C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3288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DC203-7D77-424D-851D-A92A60E242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2583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6381BE-039E-734F-99E8-2E9D157EDB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6079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5CE473-2F00-F545-9BBA-83F0883A65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8283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6EC69-0F05-B044-8FE9-1FC6B91738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72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34B67-1FB5-3A4A-B040-D1B9D9E8CF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484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4801B-97C8-A944-94A6-5AE01C7456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2902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9A5BE-834A-8846-9BD3-099E75D16C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858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3B0E1-93E4-444E-B741-157AE8374BC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0929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7FE5E-4934-054A-A27C-0262F605F26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555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F7C4C-1D6D-3D47-B42E-97CE087439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830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75C5D-BCAC-0249-BEDB-21387BC1A3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1615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510F2-B5F0-824C-949B-261BBF66A8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9100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A7FD4-48C1-594E-ADAA-B68ED7F891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9909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19D32-51EE-C44C-BB2B-7C800693B6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6431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981F8-7589-8242-A360-ED821341B5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6545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0811F-F527-CE4B-80D5-3772BA6A07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10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B8666-667B-B842-B8BD-A0B3F3050E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80943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22073-D536-2B49-94BC-856C29C02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6126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E29CB-33F9-1846-B48C-DDF340F90E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4011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421A0-7CFD-834C-84AF-D1FBCE1DAB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7129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FC8E4-4303-B840-BE24-9C564AA1E9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545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65722-993F-A846-8CD7-7907DE0203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8950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EB16A8-06EF-3B43-B41D-2507765784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7453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E1A62-C6A4-1B47-9337-0034C86F21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6319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C5E52-3332-6440-A4C7-E893D5B40C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823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403B0-74FE-4F41-A140-7D1223BDAF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6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033012-2389-CC46-84BC-893B978E2C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1235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4615A-151F-BC44-844C-F543D7C700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532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5B7D4-ECDB-584E-8B56-CA5138AC04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8678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67516-0DDD-AE43-99DB-B470B523AF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7249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2ED8F-DC75-F347-B7B1-43787A02C7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563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5D41B3-D3BA-A541-8488-B1A2BBCA68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1935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25FC6-8309-9747-96E1-AD6A33C90C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44588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BC9D8-A5D2-634D-BA2C-50FA9C22C3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84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27A4B-8A1A-C448-BECC-CCE3CB96D1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4325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B3DA7-10FA-D24F-B7F2-67C2A52869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9537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6A9B-3918-7C4A-AE35-9B3DF14D58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47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03C6B-F1A1-F04F-9DF1-EFCDD9C44B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5317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F7F57-3BAF-E740-BD5A-0A24823E90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855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3AD54-2548-D047-A0B7-8DDFDB735F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4035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45FFE-308F-644E-B44D-057366621E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0432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184AA-D610-594E-B506-70D269CD6B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256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1D3E3D-5CDD-BF48-A122-8622FE9DAE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5515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B9051-D166-0B47-B2DC-2D611EEA93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8058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8CD4D-75F1-D545-B77E-FB5C6B9448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771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9EB06-73F2-5444-A77C-CDA5A996FE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1019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44994-C6BD-E74B-8AB0-BE700668E1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0107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C6B73-5E57-9A4D-B3F8-C9738C7186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86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195672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DB8EA-2DF5-5F41-9377-9C008C6412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1648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BA30C-7BD0-194A-A5C2-8547E65284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6286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5361308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462040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815327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912252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1929256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89965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66884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52304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0062047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310486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091827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1820409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525058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1254827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720681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4427614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8396223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1610375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562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659669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567374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846863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6308293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84731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52830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35020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09814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2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8192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3367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0531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55838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9275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E03FF-742F-2D4B-A714-BE08986811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48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2ABC95-9F5E-0449-85D3-841CE8851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00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6C7A1-CC0D-594F-A27B-FAA6CF0478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80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A5554-CFBA-6744-AFD0-F2D86D763A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17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6A2B8-659D-7E43-B809-2FA81EDB95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063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E6018D-606C-C641-AAA3-F6289155F7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1118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9180-F865-9B47-A659-71EEC24614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644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B4C4A2-34B8-654A-9FA9-EBC4163EEE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08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3FFA5-8E4A-A146-81A7-F437C2C9C3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348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FA703-9EBB-ED42-AAF3-DED5E37FB6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372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0A971-9755-5148-93D4-305B82A045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861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D5003-6E6E-D54F-88EB-7AAE5E4434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616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0DD5C-3734-1943-AFBC-F098240A83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066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72C5B-F89D-E943-9908-D25EBFD28B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91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14987-3E1C-DC46-BF38-B733CB86F5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05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B7F88-807A-644F-AC79-E94BE30926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4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19108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38FB2-6BCC-6146-A34E-94ACEC4958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195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3EA63-B607-6148-9892-C122511FB9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487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C0576-DE03-1742-972E-F8A35E64CD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640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56839-015F-2945-A3E4-68966C948A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691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B0A78-5ECF-9747-8C0B-98F2329086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69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32AF0-1C0A-1B4F-A41E-42E852794D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363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25B96-A046-FC48-8741-16BA0B304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29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AC52A-1060-C945-9602-AF7DFB6E18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694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35202-EFD0-714A-B9E8-138E9FBEF4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740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0AD03-427B-4143-BF89-08DB500E28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7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078304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68731-D356-9145-8218-DECC45EE3D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69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FF973-DC25-5549-8B9B-B323B2178F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754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0CCEC-4964-1E4E-9513-67F583747E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17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A746B-7499-C945-8A71-065FEBAE2E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207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672E7-1332-C147-8586-62CFCA730A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070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1E42BE-E5AF-A94A-9649-846BDFF28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52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4C97ED-3B8B-E141-9662-8A1DCCBE21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83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4E151-7762-C845-92C0-9FB81A181F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308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F7F7E-3D35-8746-B063-B110A65E536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37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8DEB1-879A-6B40-B534-CA16FB6704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6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6768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12E71-18B2-BC4B-95B0-91D9C5454A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050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AAEDC-C51B-0346-9AEC-F05AA4457C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920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8C9FE-D0D1-284A-B762-EB09D91765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863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90D0A-E197-7E4D-A6A0-A4E02B5D7D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574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FF248-AE4E-B649-B708-9FF6F91E99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022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C57E82-37FD-9444-AE4D-CB2DDCD5BF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29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B688-E978-DD41-A146-F50F67EDF3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316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83CD9-3D59-7545-B076-22542E9E58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512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31920-79BF-6D4F-9084-C75F78FFC8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108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F352E-F742-A542-82BC-325F6A0002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0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993959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4EA12-535B-9C41-A69E-FED6C73509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35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BE055B-8C54-F340-A475-5A376931A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063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01EFA-75DB-9E4F-835A-54E8EAD1C8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641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B1303C-15CD-BE43-AA89-829D3BFB9C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731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CA453-0BDC-A440-BA66-3D84397373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030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1C29-B0A6-1A48-8DED-18B8333CD6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801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6260F-BF42-AA47-BB27-CE9D8189C5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913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C9330-7717-1842-B77B-371D8A053B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047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50068-D61B-5B40-9430-AB4B8D9E05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292E8-DC4E-3E4C-B839-79DBFD102A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65971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208F9-E0CC-C544-B65C-7A769CA550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406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A9C4D-56AB-614C-B685-1F3F659AFB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740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7D085-40CF-6648-BF47-21DD4F36D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106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AC369-DE73-3046-88F4-A111A9E08A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770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ED704-4051-2443-960B-ECB9AC5A17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22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4DA37-B6D2-ED47-90D4-F88EB302E7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697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C45E1-DBEE-3149-9E0B-E0A464C27F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335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97062-D882-D648-976D-B351506FCA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2230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6FE9F-7300-D04A-919B-1581FA166C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803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BFD2F-3731-ED4F-AE25-9D7F3C620E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3" r:id="rId2"/>
    <p:sldLayoutId id="2147484222" r:id="rId3"/>
    <p:sldLayoutId id="2147484221" r:id="rId4"/>
    <p:sldLayoutId id="2147484220" r:id="rId5"/>
    <p:sldLayoutId id="2147484219" r:id="rId6"/>
    <p:sldLayoutId id="2147484218" r:id="rId7"/>
    <p:sldLayoutId id="2147484217" r:id="rId8"/>
    <p:sldLayoutId id="2147484216" r:id="rId9"/>
    <p:sldLayoutId id="2147484215" r:id="rId10"/>
    <p:sldLayoutId id="21474842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DF279453-E97D-4C41-8981-092E1E2ACE0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3" r:id="rId2"/>
    <p:sldLayoutId id="2147484332" r:id="rId3"/>
    <p:sldLayoutId id="2147484331" r:id="rId4"/>
    <p:sldLayoutId id="2147484330" r:id="rId5"/>
    <p:sldLayoutId id="2147484329" r:id="rId6"/>
    <p:sldLayoutId id="2147484328" r:id="rId7"/>
    <p:sldLayoutId id="2147484327" r:id="rId8"/>
    <p:sldLayoutId id="2147484326" r:id="rId9"/>
    <p:sldLayoutId id="2147484325" r:id="rId10"/>
    <p:sldLayoutId id="214748432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矩形 2"/>
          <p:cNvSpPr/>
          <p:nvPr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9134374 w 9144000"/>
              <a:gd name="T3" fmla="*/ 67377 h 986547"/>
              <a:gd name="T4" fmla="*/ 9144000 w 9144000"/>
              <a:gd name="T5" fmla="*/ 915566 h 986547"/>
              <a:gd name="T6" fmla="*/ 0 w 9144000"/>
              <a:gd name="T7" fmla="*/ 915566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 w="9525">
            <a:noFill/>
            <a:rou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矩形 2"/>
          <p:cNvSpPr/>
          <p:nvPr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9134374 w 9144000"/>
              <a:gd name="T3" fmla="*/ 67377 h 915566"/>
              <a:gd name="T4" fmla="*/ 9144000 w 9144000"/>
              <a:gd name="T5" fmla="*/ 915566 h 915566"/>
              <a:gd name="T6" fmla="*/ 0 w 9144000"/>
              <a:gd name="T7" fmla="*/ 915566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 w="9525">
            <a:noFill/>
            <a:rou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矩形 2"/>
          <p:cNvSpPr/>
          <p:nvPr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9134374 w 9144000"/>
              <a:gd name="T3" fmla="*/ 67377 h 915566"/>
              <a:gd name="T4" fmla="*/ 9144000 w 9144000"/>
              <a:gd name="T5" fmla="*/ 915566 h 915566"/>
              <a:gd name="T6" fmla="*/ 0 w 9144000"/>
              <a:gd name="T7" fmla="*/ 915566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 w="9525">
            <a:noFill/>
            <a:rou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矩形 2"/>
          <p:cNvSpPr/>
          <p:nvPr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9144000 w 9144000"/>
              <a:gd name="T3" fmla="*/ 0 h 915566"/>
              <a:gd name="T4" fmla="*/ 9144000 w 9144000"/>
              <a:gd name="T5" fmla="*/ 915566 h 915566"/>
              <a:gd name="T6" fmla="*/ 0 w 9144000"/>
              <a:gd name="T7" fmla="*/ 915566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 w="9525">
            <a:noFill/>
            <a:rou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0" name="矩形 2"/>
          <p:cNvSpPr/>
          <p:nvPr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1560 h 917126"/>
              <a:gd name="T2" fmla="*/ 9144000 w 9144000"/>
              <a:gd name="T3" fmla="*/ 1560 h 917126"/>
              <a:gd name="T4" fmla="*/ 9144000 w 9144000"/>
              <a:gd name="T5" fmla="*/ 917126 h 917126"/>
              <a:gd name="T6" fmla="*/ 0 w 9144000"/>
              <a:gd name="T7" fmla="*/ 917126 h 917126"/>
              <a:gd name="T8" fmla="*/ 0 w 9144000"/>
              <a:gd name="T9" fmla="*/ 1560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 w="9525">
            <a:noFill/>
            <a:round/>
          </a:ln>
        </p:spPr>
        <p:txBody>
          <a:bodyPr anchor="ctr"/>
          <a:lstStyle/>
          <a:p>
            <a:pPr eaLnBrk="0" hangingPunct="0">
              <a:buFontTx/>
              <a:buNone/>
              <a:defRPr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7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600">
                <a:solidFill>
                  <a:srgbClr val="898989"/>
                </a:solidFill>
              </a:defRPr>
            </a:lvl1pPr>
          </a:lstStyle>
          <a:p>
            <a:fld id="{4B026A24-E55D-BB40-8397-A929BF33D7E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4" r:id="rId2"/>
    <p:sldLayoutId id="2147484343" r:id="rId3"/>
    <p:sldLayoutId id="2147484342" r:id="rId4"/>
    <p:sldLayoutId id="2147484341" r:id="rId5"/>
    <p:sldLayoutId id="2147484340" r:id="rId6"/>
    <p:sldLayoutId id="2147484339" r:id="rId7"/>
    <p:sldLayoutId id="2147484338" r:id="rId8"/>
    <p:sldLayoutId id="2147484337" r:id="rId9"/>
    <p:sldLayoutId id="2147484336" r:id="rId10"/>
    <p:sldLayoutId id="2147484335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kumimoji="1"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200">
          <a:solidFill>
            <a:schemeClr val="tx1"/>
          </a:solidFill>
          <a:latin typeface="+mn-lt"/>
          <a:ea typeface="+mn-ea"/>
          <a:cs typeface="宋体" charset="0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3700">
          <a:solidFill>
            <a:schemeClr val="tx1"/>
          </a:solidFill>
          <a:latin typeface="+mn-lt"/>
          <a:ea typeface="+mn-ea"/>
          <a:cs typeface="宋体" charset="0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宋体" charset="0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600">
          <a:solidFill>
            <a:schemeClr val="tx1"/>
          </a:solidFill>
          <a:latin typeface="+mn-lt"/>
          <a:ea typeface="+mn-ea"/>
          <a:cs typeface="宋体" charset="0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600">
          <a:solidFill>
            <a:schemeClr val="tx1"/>
          </a:solidFill>
          <a:latin typeface="+mn-lt"/>
          <a:ea typeface="+mn-ea"/>
          <a:cs typeface="宋体" charset="0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C1E82A46-51C9-E74A-A968-5B407C28973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5" r:id="rId2"/>
    <p:sldLayoutId id="2147484354" r:id="rId3"/>
    <p:sldLayoutId id="2147484353" r:id="rId4"/>
    <p:sldLayoutId id="2147484352" r:id="rId5"/>
    <p:sldLayoutId id="2147484351" r:id="rId6"/>
    <p:sldLayoutId id="2147484350" r:id="rId7"/>
    <p:sldLayoutId id="2147484349" r:id="rId8"/>
    <p:sldLayoutId id="2147484348" r:id="rId9"/>
    <p:sldLayoutId id="2147484347" r:id="rId10"/>
    <p:sldLayoutId id="214748434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F834F9F2-62D5-4344-89A7-926594C81B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6" r:id="rId2"/>
    <p:sldLayoutId id="2147484365" r:id="rId3"/>
    <p:sldLayoutId id="2147484364" r:id="rId4"/>
    <p:sldLayoutId id="2147484363" r:id="rId5"/>
    <p:sldLayoutId id="2147484362" r:id="rId6"/>
    <p:sldLayoutId id="2147484361" r:id="rId7"/>
    <p:sldLayoutId id="2147484360" r:id="rId8"/>
    <p:sldLayoutId id="2147484359" r:id="rId9"/>
    <p:sldLayoutId id="2147484358" r:id="rId10"/>
    <p:sldLayoutId id="214748435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3783EA21-DDF7-5E4B-9976-5E51461AD66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7" r:id="rId2"/>
    <p:sldLayoutId id="2147484376" r:id="rId3"/>
    <p:sldLayoutId id="2147484375" r:id="rId4"/>
    <p:sldLayoutId id="2147484374" r:id="rId5"/>
    <p:sldLayoutId id="2147484373" r:id="rId6"/>
    <p:sldLayoutId id="2147484372" r:id="rId7"/>
    <p:sldLayoutId id="2147484371" r:id="rId8"/>
    <p:sldLayoutId id="2147484370" r:id="rId9"/>
    <p:sldLayoutId id="2147484369" r:id="rId10"/>
    <p:sldLayoutId id="21474843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BC0D94EA-AB64-574C-80BD-9BB3DE5B086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88" r:id="rId2"/>
    <p:sldLayoutId id="2147484387" r:id="rId3"/>
    <p:sldLayoutId id="2147484386" r:id="rId4"/>
    <p:sldLayoutId id="2147484385" r:id="rId5"/>
    <p:sldLayoutId id="2147484384" r:id="rId6"/>
    <p:sldLayoutId id="2147484383" r:id="rId7"/>
    <p:sldLayoutId id="2147484382" r:id="rId8"/>
    <p:sldLayoutId id="2147484381" r:id="rId9"/>
    <p:sldLayoutId id="2147484380" r:id="rId10"/>
    <p:sldLayoutId id="21474843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0C8CFDD4-88D6-E240-BFEB-BECA88B8F38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99" r:id="rId2"/>
    <p:sldLayoutId id="2147484398" r:id="rId3"/>
    <p:sldLayoutId id="2147484397" r:id="rId4"/>
    <p:sldLayoutId id="2147484396" r:id="rId5"/>
    <p:sldLayoutId id="2147484395" r:id="rId6"/>
    <p:sldLayoutId id="2147484394" r:id="rId7"/>
    <p:sldLayoutId id="2147484393" r:id="rId8"/>
    <p:sldLayoutId id="2147484392" r:id="rId9"/>
    <p:sldLayoutId id="2147484391" r:id="rId10"/>
    <p:sldLayoutId id="21474843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73A8A5FC-A436-8746-BACB-E9440765C48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0" r:id="rId2"/>
    <p:sldLayoutId id="2147484409" r:id="rId3"/>
    <p:sldLayoutId id="2147484408" r:id="rId4"/>
    <p:sldLayoutId id="2147484407" r:id="rId5"/>
    <p:sldLayoutId id="2147484406" r:id="rId6"/>
    <p:sldLayoutId id="2147484405" r:id="rId7"/>
    <p:sldLayoutId id="2147484404" r:id="rId8"/>
    <p:sldLayoutId id="2147484403" r:id="rId9"/>
    <p:sldLayoutId id="2147484402" r:id="rId10"/>
    <p:sldLayoutId id="21474844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2923B481-D7A0-7943-8993-B917FDACA3E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1" r:id="rId2"/>
    <p:sldLayoutId id="2147484420" r:id="rId3"/>
    <p:sldLayoutId id="2147484419" r:id="rId4"/>
    <p:sldLayoutId id="2147484418" r:id="rId5"/>
    <p:sldLayoutId id="2147484417" r:id="rId6"/>
    <p:sldLayoutId id="2147484416" r:id="rId7"/>
    <p:sldLayoutId id="2147484415" r:id="rId8"/>
    <p:sldLayoutId id="2147484414" r:id="rId9"/>
    <p:sldLayoutId id="2147484413" r:id="rId10"/>
    <p:sldLayoutId id="214748441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8D630944-B3DE-924B-8270-E6B9A330D41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2" r:id="rId2"/>
    <p:sldLayoutId id="2147484431" r:id="rId3"/>
    <p:sldLayoutId id="2147484430" r:id="rId4"/>
    <p:sldLayoutId id="2147484429" r:id="rId5"/>
    <p:sldLayoutId id="2147484428" r:id="rId6"/>
    <p:sldLayoutId id="2147484427" r:id="rId7"/>
    <p:sldLayoutId id="2147484426" r:id="rId8"/>
    <p:sldLayoutId id="2147484425" r:id="rId9"/>
    <p:sldLayoutId id="2147484424" r:id="rId10"/>
    <p:sldLayoutId id="21474844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0872A3CB-87EA-6A4E-96DC-BD4DC4D2B9C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4" r:id="rId2"/>
    <p:sldLayoutId id="2147484233" r:id="rId3"/>
    <p:sldLayoutId id="2147484232" r:id="rId4"/>
    <p:sldLayoutId id="2147484231" r:id="rId5"/>
    <p:sldLayoutId id="2147484230" r:id="rId6"/>
    <p:sldLayoutId id="2147484229" r:id="rId7"/>
    <p:sldLayoutId id="2147484228" r:id="rId8"/>
    <p:sldLayoutId id="2147484227" r:id="rId9"/>
    <p:sldLayoutId id="2147484226" r:id="rId10"/>
    <p:sldLayoutId id="21474842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E9F32022-B862-8344-8E9D-8B880125656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4" r:id="rId1"/>
    <p:sldLayoutId id="2147484443" r:id="rId2"/>
    <p:sldLayoutId id="2147484442" r:id="rId3"/>
    <p:sldLayoutId id="2147484441" r:id="rId4"/>
    <p:sldLayoutId id="2147484440" r:id="rId5"/>
    <p:sldLayoutId id="2147484439" r:id="rId6"/>
    <p:sldLayoutId id="2147484438" r:id="rId7"/>
    <p:sldLayoutId id="2147484437" r:id="rId8"/>
    <p:sldLayoutId id="2147484436" r:id="rId9"/>
    <p:sldLayoutId id="2147484435" r:id="rId10"/>
    <p:sldLayoutId id="214748443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DCF28D25-2CF3-4A4D-AC02-AE258F98644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4" r:id="rId2"/>
    <p:sldLayoutId id="2147484453" r:id="rId3"/>
    <p:sldLayoutId id="2147484452" r:id="rId4"/>
    <p:sldLayoutId id="2147484451" r:id="rId5"/>
    <p:sldLayoutId id="2147484450" r:id="rId6"/>
    <p:sldLayoutId id="2147484449" r:id="rId7"/>
    <p:sldLayoutId id="2147484448" r:id="rId8"/>
    <p:sldLayoutId id="2147484447" r:id="rId9"/>
    <p:sldLayoutId id="2147484446" r:id="rId10"/>
    <p:sldLayoutId id="21474844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65" r:id="rId2"/>
    <p:sldLayoutId id="2147484464" r:id="rId3"/>
    <p:sldLayoutId id="2147484463" r:id="rId4"/>
    <p:sldLayoutId id="2147484462" r:id="rId5"/>
    <p:sldLayoutId id="2147484461" r:id="rId6"/>
    <p:sldLayoutId id="2147484460" r:id="rId7"/>
    <p:sldLayoutId id="2147484459" r:id="rId8"/>
    <p:sldLayoutId id="2147484458" r:id="rId9"/>
    <p:sldLayoutId id="2147484457" r:id="rId10"/>
    <p:sldLayoutId id="214748445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6" r:id="rId2"/>
    <p:sldLayoutId id="2147484475" r:id="rId3"/>
    <p:sldLayoutId id="2147484474" r:id="rId4"/>
    <p:sldLayoutId id="2147484473" r:id="rId5"/>
    <p:sldLayoutId id="2147484472" r:id="rId6"/>
    <p:sldLayoutId id="2147484471" r:id="rId7"/>
    <p:sldLayoutId id="2147484470" r:id="rId8"/>
    <p:sldLayoutId id="2147484469" r:id="rId9"/>
    <p:sldLayoutId id="2147484468" r:id="rId10"/>
    <p:sldLayoutId id="21474844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5" r:id="rId2"/>
    <p:sldLayoutId id="2147484244" r:id="rId3"/>
    <p:sldLayoutId id="2147484243" r:id="rId4"/>
    <p:sldLayoutId id="2147484242" r:id="rId5"/>
    <p:sldLayoutId id="2147484241" r:id="rId6"/>
    <p:sldLayoutId id="2147484240" r:id="rId7"/>
    <p:sldLayoutId id="2147484239" r:id="rId8"/>
    <p:sldLayoutId id="2147484238" r:id="rId9"/>
    <p:sldLayoutId id="2147484237" r:id="rId10"/>
    <p:sldLayoutId id="21474842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11135DB2-32A7-DF4B-B9B5-34BDD42A609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7" r:id="rId2"/>
    <p:sldLayoutId id="2147484266" r:id="rId3"/>
    <p:sldLayoutId id="2147484265" r:id="rId4"/>
    <p:sldLayoutId id="2147484264" r:id="rId5"/>
    <p:sldLayoutId id="2147484263" r:id="rId6"/>
    <p:sldLayoutId id="2147484262" r:id="rId7"/>
    <p:sldLayoutId id="2147484261" r:id="rId8"/>
    <p:sldLayoutId id="2147484260" r:id="rId9"/>
    <p:sldLayoutId id="2147484259" r:id="rId10"/>
    <p:sldLayoutId id="21474842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55010600-A12C-814A-8744-40F617C3A00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78" r:id="rId2"/>
    <p:sldLayoutId id="2147484277" r:id="rId3"/>
    <p:sldLayoutId id="2147484276" r:id="rId4"/>
    <p:sldLayoutId id="2147484275" r:id="rId5"/>
    <p:sldLayoutId id="2147484274" r:id="rId6"/>
    <p:sldLayoutId id="2147484273" r:id="rId7"/>
    <p:sldLayoutId id="2147484272" r:id="rId8"/>
    <p:sldLayoutId id="2147484271" r:id="rId9"/>
    <p:sldLayoutId id="2147484270" r:id="rId10"/>
    <p:sldLayoutId id="21474842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76F95B5C-B703-404D-B5C5-65B4198BB0C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89" r:id="rId2"/>
    <p:sldLayoutId id="2147484288" r:id="rId3"/>
    <p:sldLayoutId id="2147484287" r:id="rId4"/>
    <p:sldLayoutId id="2147484286" r:id="rId5"/>
    <p:sldLayoutId id="2147484285" r:id="rId6"/>
    <p:sldLayoutId id="2147484284" r:id="rId7"/>
    <p:sldLayoutId id="2147484283" r:id="rId8"/>
    <p:sldLayoutId id="2147484282" r:id="rId9"/>
    <p:sldLayoutId id="2147484281" r:id="rId10"/>
    <p:sldLayoutId id="21474842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79E73766-F2FB-8943-B6DA-6F2EEEA69E5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0" r:id="rId2"/>
    <p:sldLayoutId id="2147484299" r:id="rId3"/>
    <p:sldLayoutId id="2147484298" r:id="rId4"/>
    <p:sldLayoutId id="2147484297" r:id="rId5"/>
    <p:sldLayoutId id="2147484296" r:id="rId6"/>
    <p:sldLayoutId id="2147484295" r:id="rId7"/>
    <p:sldLayoutId id="2147484294" r:id="rId8"/>
    <p:sldLayoutId id="2147484293" r:id="rId9"/>
    <p:sldLayoutId id="2147484292" r:id="rId10"/>
    <p:sldLayoutId id="21474842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748704F0-F240-6E4B-B32B-06F99161C20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1" r:id="rId2"/>
    <p:sldLayoutId id="2147484310" r:id="rId3"/>
    <p:sldLayoutId id="2147484309" r:id="rId4"/>
    <p:sldLayoutId id="2147484308" r:id="rId5"/>
    <p:sldLayoutId id="2147484307" r:id="rId6"/>
    <p:sldLayoutId id="2147484306" r:id="rId7"/>
    <p:sldLayoutId id="2147484305" r:id="rId8"/>
    <p:sldLayoutId id="2147484304" r:id="rId9"/>
    <p:sldLayoutId id="2147484303" r:id="rId10"/>
    <p:sldLayoutId id="21474843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charset="0"/>
              <a:buChar char="•"/>
              <a:defRPr/>
            </a:lvl1pPr>
          </a:lstStyle>
          <a:p>
            <a:fld id="{5428AA02-FF89-7F4E-B585-9851AAA5D6C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2" r:id="rId2"/>
    <p:sldLayoutId id="2147484321" r:id="rId3"/>
    <p:sldLayoutId id="2147484320" r:id="rId4"/>
    <p:sldLayoutId id="2147484319" r:id="rId5"/>
    <p:sldLayoutId id="2147484318" r:id="rId6"/>
    <p:sldLayoutId id="2147484317" r:id="rId7"/>
    <p:sldLayoutId id="2147484316" r:id="rId8"/>
    <p:sldLayoutId id="2147484315" r:id="rId9"/>
    <p:sldLayoutId id="2147484314" r:id="rId10"/>
    <p:sldLayoutId id="214748431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1939173" y="1849745"/>
            <a:ext cx="8608512" cy="17543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en-US" altLang="zh-CN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egoe UI" charset="0"/>
                <a:ea typeface="微软雅黑" charset="0"/>
                <a:cs typeface="微软雅黑" charset="0"/>
                <a:sym typeface="宋体" charset="0"/>
              </a:rPr>
              <a:t>ReactNative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egoe UI" charset="0"/>
                <a:ea typeface="微软雅黑" charset="0"/>
                <a:cs typeface="微软雅黑" charset="0"/>
                <a:sym typeface="宋体" charset="0"/>
              </a:rPr>
              <a:t>开发界面适配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Segoe UI" charset="0"/>
              <a:ea typeface="微软雅黑" charset="0"/>
              <a:cs typeface="微软雅黑" charset="0"/>
              <a:sym typeface="宋体" charset="0"/>
            </a:endParaRPr>
          </a:p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egoe UI" charset="0"/>
                <a:ea typeface="微软雅黑" charset="0"/>
                <a:cs typeface="微软雅黑" charset="0"/>
                <a:sym typeface="宋体" charset="0"/>
              </a:rPr>
              <a:t>和内存优化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Segoe UI" charset="0"/>
              <a:ea typeface="微软雅黑" charset="0"/>
              <a:cs typeface="微软雅黑" charset="0"/>
              <a:sym typeface="宋体" charset="0"/>
            </a:endParaRPr>
          </a:p>
        </p:txBody>
      </p:sp>
      <p:pic>
        <p:nvPicPr>
          <p:cNvPr id="26626" name="图片 4" descr="speaki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E3B4B"/>
              </a:clrFrom>
              <a:clrTo>
                <a:srgbClr val="1E3B4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0"/>
            <a:ext cx="1541462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05685" y="471905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</a:rPr>
              <a:t>邓积艺</a:t>
            </a:r>
            <a:endParaRPr kumimoji="1" lang="en-US" altLang="zh-CN" sz="2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2400" dirty="0" err="1" smtClean="0">
                <a:solidFill>
                  <a:schemeClr val="bg1"/>
                </a:solidFill>
              </a:rPr>
              <a:t>dengjiyi@speakin.mobi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/>
          </a:p>
        </p:txBody>
      </p:sp>
      <p:sp>
        <p:nvSpPr>
          <p:cNvPr id="27650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Segoe UI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charset="0"/>
              <a:ea typeface="微软雅黑" charset="0"/>
              <a:cs typeface="微软雅黑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872288" y="569913"/>
            <a:ext cx="3646839" cy="771525"/>
            <a:chOff x="0" y="0"/>
            <a:chExt cx="3647436" cy="771525"/>
          </a:xfrm>
        </p:grpSpPr>
        <p:sp>
          <p:nvSpPr>
            <p:cNvPr id="27652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3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47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分辨率与像素密度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6872288" y="1812925"/>
            <a:ext cx="1184275" cy="771525"/>
            <a:chOff x="0" y="0"/>
            <a:chExt cx="1184838" cy="771525"/>
          </a:xfrm>
        </p:grpSpPr>
        <p:sp>
          <p:nvSpPr>
            <p:cNvPr id="27655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6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4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endParaRPr lang="zh-CN" altLang="en-US" sz="240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6872288" y="3055938"/>
            <a:ext cx="2415709" cy="771525"/>
            <a:chOff x="0" y="0"/>
            <a:chExt cx="2416164" cy="771525"/>
          </a:xfrm>
        </p:grpSpPr>
        <p:sp>
          <p:nvSpPr>
            <p:cNvPr id="276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9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60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适配技巧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60" name="Group 13"/>
          <p:cNvGrpSpPr>
            <a:grpSpLocks/>
          </p:cNvGrpSpPr>
          <p:nvPr/>
        </p:nvGrpSpPr>
        <p:grpSpPr bwMode="auto">
          <a:xfrm>
            <a:off x="6872288" y="4298950"/>
            <a:ext cx="3031340" cy="771525"/>
            <a:chOff x="0" y="0"/>
            <a:chExt cx="3031674" cy="771525"/>
          </a:xfrm>
        </p:grpSpPr>
        <p:sp>
          <p:nvSpPr>
            <p:cNvPr id="27661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2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图片内存优化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7663" name="等腰三角形 17"/>
          <p:cNvSpPr>
            <a:spLocks noChangeArrowheads="1"/>
          </p:cNvSpPr>
          <p:nvPr/>
        </p:nvSpPr>
        <p:spPr bwMode="auto">
          <a:xfrm rot="5400000">
            <a:off x="5988591" y="2040901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文本框 13"/>
          <p:cNvSpPr txBox="1">
            <a:spLocks noChangeArrowheads="1"/>
          </p:cNvSpPr>
          <p:nvPr/>
        </p:nvSpPr>
        <p:spPr bwMode="auto">
          <a:xfrm>
            <a:off x="7915275" y="19589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rPr>
              <a:t>资源命名与存放</a:t>
            </a:r>
            <a:endParaRPr lang="zh-CN" altLang="en-US" sz="2400" dirty="0">
              <a:solidFill>
                <a:srgbClr val="09405E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665" name="Group 13"/>
          <p:cNvGrpSpPr>
            <a:grpSpLocks/>
          </p:cNvGrpSpPr>
          <p:nvPr/>
        </p:nvGrpSpPr>
        <p:grpSpPr bwMode="auto">
          <a:xfrm>
            <a:off x="6872288" y="5434013"/>
            <a:ext cx="3031272" cy="771525"/>
            <a:chOff x="0" y="0"/>
            <a:chExt cx="3031811" cy="771525"/>
          </a:xfrm>
        </p:grpSpPr>
        <p:sp>
          <p:nvSpPr>
            <p:cNvPr id="27666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7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其他内存优化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605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2"/>
          <p:cNvSpPr txBox="1"/>
          <p:nvPr/>
        </p:nvSpPr>
        <p:spPr>
          <a:xfrm>
            <a:off x="815975" y="107950"/>
            <a:ext cx="582723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ReactNative是怎么管理图片资源的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72633" y="2573765"/>
            <a:ext cx="30212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1x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--</a:t>
            </a:r>
            <a:r>
              <a:rPr lang="en-US" altLang="zh-CN" sz="2800" dirty="0" smtClean="0">
                <a:sym typeface="Wingdings"/>
              </a:rPr>
              <a:t>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mdpi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r>
              <a:rPr lang="en-US" altLang="zh-CN" sz="2800" dirty="0" smtClean="0"/>
              <a:t>2x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--</a:t>
            </a:r>
            <a:r>
              <a:rPr lang="en-US" altLang="zh-CN" sz="2800" dirty="0" smtClean="0">
                <a:sym typeface="Wingdings"/>
              </a:rPr>
              <a:t></a:t>
            </a:r>
            <a:r>
              <a:rPr lang="zh-CN" altLang="en-US" sz="2800" dirty="0" smtClean="0">
                <a:sym typeface="Wingdings"/>
              </a:rPr>
              <a:t>  </a:t>
            </a:r>
            <a:r>
              <a:rPr lang="en-US" altLang="zh-CN" sz="2800" dirty="0" smtClean="0"/>
              <a:t>x</a:t>
            </a:r>
            <a:r>
              <a:rPr lang="mr-IN" altLang="zh-CN" sz="2800" dirty="0" smtClean="0"/>
              <a:t>hdpi</a:t>
            </a:r>
            <a:endParaRPr lang="mr-IN" altLang="zh-CN" sz="2800" dirty="0"/>
          </a:p>
          <a:p>
            <a:r>
              <a:rPr lang="en-US" altLang="zh-CN" sz="2800" dirty="0" smtClean="0"/>
              <a:t>3x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--</a:t>
            </a:r>
            <a:r>
              <a:rPr lang="zh-CN" altLang="en-US" sz="2800" dirty="0" smtClean="0">
                <a:sym typeface="Wingdings"/>
              </a:rPr>
              <a:t> </a:t>
            </a:r>
            <a:r>
              <a:rPr lang="mr-IN" altLang="zh-CN" sz="2800" dirty="0" smtClean="0"/>
              <a:t>xxhdpi 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8843" y="1122947"/>
            <a:ext cx="10595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React-native</a:t>
            </a:r>
            <a:r>
              <a:rPr kumimoji="1" lang="zh-CN" altLang="en-US" dirty="0" smtClean="0"/>
              <a:t>中的图片命名是以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为标准的，如果图片没有标明</a:t>
            </a:r>
            <a:r>
              <a:rPr kumimoji="1" lang="en-US" altLang="zh-CN" dirty="0" smtClean="0"/>
              <a:t>@2x,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@3x</a:t>
            </a:r>
            <a:r>
              <a:rPr kumimoji="1" lang="zh-CN" altLang="en-US" dirty="0" smtClean="0"/>
              <a:t>的话，默认是</a:t>
            </a:r>
            <a:r>
              <a:rPr kumimoji="1" lang="en-US" altLang="zh-CN" dirty="0" smtClean="0"/>
              <a:t>1x</a:t>
            </a:r>
            <a:r>
              <a:rPr kumimoji="1" lang="zh-CN" altLang="en-US" dirty="0" smtClean="0"/>
              <a:t>图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当打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包的时候，打包器会将</a:t>
            </a:r>
            <a:r>
              <a:rPr kumimoji="1" lang="en-US" altLang="zh-CN" dirty="0" smtClean="0"/>
              <a:t>1x</a:t>
            </a:r>
            <a:r>
              <a:rPr kumimoji="1" lang="zh-CN" altLang="en-US" dirty="0" smtClean="0"/>
              <a:t>图放入</a:t>
            </a:r>
            <a:r>
              <a:rPr kumimoji="1" lang="en-US" altLang="zh-CN" dirty="0" err="1"/>
              <a:t>drawable-</a:t>
            </a:r>
            <a:r>
              <a:rPr kumimoji="1" lang="en-US" altLang="zh-CN" dirty="0" err="1" smtClean="0"/>
              <a:t>mdpi</a:t>
            </a:r>
            <a:r>
              <a:rPr kumimoji="1" lang="zh-CN" altLang="en-US" dirty="0" smtClean="0"/>
              <a:t>文件中，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图放入</a:t>
            </a:r>
            <a:r>
              <a:rPr kumimoji="1" lang="en-US" altLang="zh-CN" dirty="0" err="1"/>
              <a:t>drawable</a:t>
            </a:r>
            <a:r>
              <a:rPr kumimoji="1" lang="en-US" altLang="zh-CN" dirty="0" err="1" smtClean="0"/>
              <a:t>-xhdpi</a:t>
            </a:r>
            <a:r>
              <a:rPr kumimoji="1" lang="zh-CN" altLang="en-US" dirty="0" smtClean="0"/>
              <a:t>文件中，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图会放入</a:t>
            </a:r>
            <a:r>
              <a:rPr kumimoji="1" lang="en-US" altLang="zh-CN" dirty="0" err="1" smtClean="0"/>
              <a:t>drawable</a:t>
            </a:r>
            <a:r>
              <a:rPr kumimoji="1" lang="zh-CN" altLang="zh-CN" dirty="0" smtClean="0"/>
              <a:t>-</a:t>
            </a:r>
            <a:r>
              <a:rPr kumimoji="1" lang="en-US" altLang="zh-CN" dirty="0" err="1" smtClean="0"/>
              <a:t>xxhdpi</a:t>
            </a:r>
            <a:r>
              <a:rPr kumimoji="1" lang="zh-CN" altLang="en-US" dirty="0" smtClean="0"/>
              <a:t>文件中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1789" y="4197698"/>
            <a:ext cx="840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系统在加载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资源的时候，会根据当前手机的屏幕像素密度来加载最合适的图片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41158" y="4839368"/>
            <a:ext cx="1152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：例如当前手机的</a:t>
            </a:r>
            <a:r>
              <a:rPr kumimoji="1" lang="en-US" altLang="zh-CN" dirty="0" err="1" smtClean="0"/>
              <a:t>ppi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401</a:t>
            </a:r>
            <a:r>
              <a:rPr kumimoji="1" lang="zh-CN" altLang="en-US" dirty="0" smtClean="0"/>
              <a:t>（例如</a:t>
            </a:r>
            <a:r>
              <a:rPr kumimoji="1" lang="en-US" altLang="zh-CN" dirty="0" smtClean="0"/>
              <a:t>iPhone6p</a:t>
            </a:r>
            <a:r>
              <a:rPr kumimoji="1" lang="zh-CN" altLang="en-US" dirty="0" smtClean="0"/>
              <a:t>），会首先加载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图，如果没有找到，就会加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图，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再找不到就加载</a:t>
            </a:r>
            <a:r>
              <a:rPr kumimoji="1" lang="en-US" altLang="zh-CN" dirty="0" smtClean="0"/>
              <a:t>1x</a:t>
            </a:r>
            <a:r>
              <a:rPr kumimoji="1" lang="zh-CN" altLang="en-US" dirty="0" smtClean="0"/>
              <a:t>图。然后再放大相应倍数来使用。但是</a:t>
            </a:r>
            <a:r>
              <a:rPr kumimoji="1" lang="en-US" altLang="zh-CN" dirty="0" err="1" smtClean="0"/>
              <a:t>ppi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326</a:t>
            </a:r>
            <a:r>
              <a:rPr kumimoji="1" lang="en-US" altLang="en-US" dirty="0" smtClean="0"/>
              <a:t>的手机，</a:t>
            </a:r>
            <a:r>
              <a:rPr kumimoji="1" lang="zh-CN" altLang="en-US" dirty="0" smtClean="0"/>
              <a:t>它并不会去找</a:t>
            </a:r>
            <a:r>
              <a:rPr kumimoji="1" lang="en-US" altLang="zh-CN" dirty="0" smtClean="0"/>
              <a:t>3x</a:t>
            </a:r>
            <a:r>
              <a:rPr kumimoji="1" lang="zh-CN" altLang="en-US" dirty="0" smtClean="0"/>
              <a:t>图，所以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图是必须的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8001" y="5855368"/>
            <a:ext cx="1078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：同样也会根据当前手机的像素密度去加载最适合的图片，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如果找不到，就优先找高分辨率的，再找不到就找低分辨率的来缩放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3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2"/>
          <p:cNvSpPr txBox="1"/>
          <p:nvPr/>
        </p:nvSpPr>
        <p:spPr>
          <a:xfrm>
            <a:off x="815975" y="107950"/>
            <a:ext cx="163378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其他资源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158" y="989263"/>
            <a:ext cx="557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对非图片资源的管理和加载跟图片资源是一致的，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没有太大不同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685" y="2098842"/>
            <a:ext cx="55750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的所有资源的存放都有规定，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图片资源都需放在</a:t>
            </a:r>
            <a:r>
              <a:rPr kumimoji="1" lang="en-US" altLang="zh-CN" dirty="0" err="1" smtClean="0"/>
              <a:t>drawable</a:t>
            </a:r>
            <a:r>
              <a:rPr kumimoji="1" lang="en-US" altLang="zh-CN" dirty="0" smtClean="0"/>
              <a:t>-xxx</a:t>
            </a:r>
            <a:r>
              <a:rPr kumimoji="1" lang="zh-CN" altLang="en-US" dirty="0" smtClean="0"/>
              <a:t>目录下，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其他音视频资源可以放在</a:t>
            </a:r>
            <a:endParaRPr kumimoji="1" lang="en-US" altLang="zh-CN" dirty="0" smtClean="0"/>
          </a:p>
          <a:p>
            <a:r>
              <a:rPr kumimoji="1" lang="en-US" altLang="zh-CN" dirty="0" smtClean="0"/>
              <a:t>Raw</a:t>
            </a:r>
            <a:r>
              <a:rPr kumimoji="1" lang="zh-CN" altLang="en-US" dirty="0" smtClean="0"/>
              <a:t>目录下，或者</a:t>
            </a:r>
            <a:r>
              <a:rPr kumimoji="1" lang="en-US" altLang="zh-CN" dirty="0" smtClean="0"/>
              <a:t>assets</a:t>
            </a:r>
            <a:r>
              <a:rPr kumimoji="1" lang="zh-CN" altLang="en-US" dirty="0" smtClean="0"/>
              <a:t>目录下，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并且这个两个目录的资源读取方式不一样的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ReactNative</a:t>
            </a:r>
            <a:r>
              <a:rPr kumimoji="1" lang="zh-CN" altLang="en-US" dirty="0" smtClean="0"/>
              <a:t>中，采样</a:t>
            </a:r>
            <a:r>
              <a:rPr kumimoji="1" lang="en-US" altLang="zh-CN" dirty="0" smtClean="0"/>
              <a:t>require</a:t>
            </a:r>
            <a:r>
              <a:rPr kumimoji="1" lang="en-US" altLang="en-US" dirty="0" smtClean="0"/>
              <a:t>(path)方式加载的资源，</a:t>
            </a:r>
          </a:p>
          <a:p>
            <a:r>
              <a:rPr kumimoji="1" lang="en-US" altLang="en-US" dirty="0" smtClean="0"/>
              <a:t>都会被当做图片资源的方式来加载。</a:t>
            </a:r>
          </a:p>
          <a:p>
            <a:r>
              <a:rPr kumimoji="1" lang="en-US" altLang="en-US" dirty="0" smtClean="0"/>
              <a:t>如果以这种方式来加载视频或者音频文件，</a:t>
            </a:r>
          </a:p>
          <a:p>
            <a:r>
              <a:rPr kumimoji="1" lang="en-US" altLang="en-US" dirty="0" err="1" smtClean="0"/>
              <a:t>Release包可能会出现找不到资源的情况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74" y="876300"/>
            <a:ext cx="52959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/>
          </a:p>
        </p:txBody>
      </p:sp>
      <p:sp>
        <p:nvSpPr>
          <p:cNvPr id="27650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Segoe UI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charset="0"/>
              <a:ea typeface="微软雅黑" charset="0"/>
              <a:cs typeface="微软雅黑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872288" y="569913"/>
            <a:ext cx="3646839" cy="771525"/>
            <a:chOff x="0" y="0"/>
            <a:chExt cx="3647436" cy="771525"/>
          </a:xfrm>
        </p:grpSpPr>
        <p:sp>
          <p:nvSpPr>
            <p:cNvPr id="27652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3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47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分辨率与像素密度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6872288" y="1812925"/>
            <a:ext cx="1184275" cy="771525"/>
            <a:chOff x="0" y="0"/>
            <a:chExt cx="1184838" cy="771525"/>
          </a:xfrm>
        </p:grpSpPr>
        <p:sp>
          <p:nvSpPr>
            <p:cNvPr id="27655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6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4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endParaRPr lang="zh-CN" altLang="en-US" sz="240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6872288" y="3055938"/>
            <a:ext cx="2415709" cy="771525"/>
            <a:chOff x="0" y="0"/>
            <a:chExt cx="2416164" cy="771525"/>
          </a:xfrm>
        </p:grpSpPr>
        <p:sp>
          <p:nvSpPr>
            <p:cNvPr id="276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9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60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适配技巧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60" name="Group 13"/>
          <p:cNvGrpSpPr>
            <a:grpSpLocks/>
          </p:cNvGrpSpPr>
          <p:nvPr/>
        </p:nvGrpSpPr>
        <p:grpSpPr bwMode="auto">
          <a:xfrm>
            <a:off x="6872288" y="4298950"/>
            <a:ext cx="3031340" cy="771525"/>
            <a:chOff x="0" y="0"/>
            <a:chExt cx="3031674" cy="771525"/>
          </a:xfrm>
        </p:grpSpPr>
        <p:sp>
          <p:nvSpPr>
            <p:cNvPr id="27661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2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图片内存优化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7663" name="等腰三角形 17"/>
          <p:cNvSpPr>
            <a:spLocks noChangeArrowheads="1"/>
          </p:cNvSpPr>
          <p:nvPr/>
        </p:nvSpPr>
        <p:spPr bwMode="auto">
          <a:xfrm rot="5400000">
            <a:off x="5988591" y="3284165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文本框 13"/>
          <p:cNvSpPr txBox="1">
            <a:spLocks noChangeArrowheads="1"/>
          </p:cNvSpPr>
          <p:nvPr/>
        </p:nvSpPr>
        <p:spPr bwMode="auto">
          <a:xfrm>
            <a:off x="7915275" y="19589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rPr>
              <a:t>资源命名与存放</a:t>
            </a:r>
            <a:endParaRPr lang="zh-CN" altLang="en-US" sz="2400" dirty="0">
              <a:solidFill>
                <a:srgbClr val="09405E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665" name="Group 13"/>
          <p:cNvGrpSpPr>
            <a:grpSpLocks/>
          </p:cNvGrpSpPr>
          <p:nvPr/>
        </p:nvGrpSpPr>
        <p:grpSpPr bwMode="auto">
          <a:xfrm>
            <a:off x="6872288" y="5434013"/>
            <a:ext cx="3031272" cy="771525"/>
            <a:chOff x="0" y="0"/>
            <a:chExt cx="3031811" cy="771525"/>
          </a:xfrm>
        </p:grpSpPr>
        <p:sp>
          <p:nvSpPr>
            <p:cNvPr id="27666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7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其他内存优化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0607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适配技巧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053" y="1002632"/>
            <a:ext cx="681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前提：清楚知道设计师是以哪个屏幕分辨率来做设计和标注的，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   一般要求以点作为单位标注。否则自己按比例换算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4421" y="2240625"/>
            <a:ext cx="103204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设计师最好不直接用像素</a:t>
            </a:r>
            <a:r>
              <a:rPr lang="en-US" altLang="zh-CN" sz="2400" dirty="0" err="1" smtClean="0"/>
              <a:t>px</a:t>
            </a:r>
            <a:r>
              <a:rPr lang="zh-CN" altLang="en-US" sz="2400" dirty="0" smtClean="0"/>
              <a:t>单位</a:t>
            </a:r>
            <a:r>
              <a:rPr lang="zh-CN" altLang="en-US" sz="2400" dirty="0"/>
              <a:t>，用点</a:t>
            </a:r>
            <a:r>
              <a:rPr lang="en-US" altLang="zh-CN" sz="2400" dirty="0" err="1" smtClean="0"/>
              <a:t>ppi</a:t>
            </a:r>
            <a:r>
              <a:rPr lang="zh-CN" altLang="en-US" sz="2400" dirty="0" smtClean="0"/>
              <a:t>做单位（否者工程师要自己转换）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多用弹性布局，相对布局，少用绝对</a:t>
            </a:r>
            <a:r>
              <a:rPr lang="zh-CN" altLang="en-US" sz="2400" dirty="0" smtClean="0"/>
              <a:t>布局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必要时可以算屏幕比例来</a:t>
            </a:r>
            <a:r>
              <a:rPr lang="zh-CN" altLang="en-US" sz="2400" dirty="0" smtClean="0"/>
              <a:t>定位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多用权重来控制控件的</a:t>
            </a:r>
            <a:r>
              <a:rPr lang="zh-CN" altLang="en-US" sz="2400" dirty="0" smtClean="0"/>
              <a:t>大小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/>
              <a:t>5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必要时可以判断平台，获取屏幕分辨率，进行适配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611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23391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图片使用原则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053" y="1002632"/>
            <a:ext cx="1033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理解</a:t>
            </a:r>
            <a:r>
              <a:rPr lang="en-US" altLang="zh-CN" dirty="0"/>
              <a:t>Android</a:t>
            </a:r>
            <a:r>
              <a:rPr lang="zh-CN" altLang="en-US" dirty="0"/>
              <a:t>，</a:t>
            </a:r>
            <a:r>
              <a:rPr lang="en-US" altLang="zh-CN" dirty="0" err="1"/>
              <a:t>iOS</a:t>
            </a:r>
            <a:r>
              <a:rPr lang="zh-CN" altLang="en-US" dirty="0"/>
              <a:t>的图片存放原则，分辨率对应的目录（</a:t>
            </a:r>
            <a:r>
              <a:rPr lang="en-US" altLang="zh-CN" dirty="0"/>
              <a:t>Android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kumimoji="1" lang="zh-CN" altLang="en-US" dirty="0" smtClean="0"/>
              <a:t>图片的命名最好都带上对应</a:t>
            </a:r>
            <a:r>
              <a:rPr kumimoji="1" lang="en-US" altLang="zh-CN" dirty="0" smtClean="0"/>
              <a:t>@2x,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@3x</a:t>
            </a:r>
            <a:r>
              <a:rPr kumimoji="1" lang="zh-CN" altLang="en-US" dirty="0" smtClean="0"/>
              <a:t>，在</a:t>
            </a:r>
            <a:r>
              <a:rPr kumimoji="1" lang="en-US" altLang="zh-CN" dirty="0" err="1" smtClean="0"/>
              <a:t>ReactNative</a:t>
            </a:r>
            <a:r>
              <a:rPr kumimoji="1" lang="zh-CN" altLang="en-US" dirty="0" smtClean="0"/>
              <a:t>中使用时不要指名是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3x</a:t>
            </a:r>
            <a:r>
              <a:rPr kumimoji="1" lang="zh-CN" altLang="en-US" dirty="0" smtClean="0"/>
              <a:t>，系统会自动查找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7025" y="2308544"/>
            <a:ext cx="401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图片尺寸尽量是</a:t>
            </a:r>
            <a:r>
              <a:rPr lang="zh-CN" altLang="en-US" dirty="0" smtClean="0"/>
              <a:t>偶数，避免缩放模糊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0816" y="324433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切图尽量只切内容部分，透明区域由代码填充</a:t>
            </a:r>
          </a:p>
        </p:txBody>
      </p:sp>
      <p:sp>
        <p:nvSpPr>
          <p:cNvPr id="10" name="矩形 9"/>
          <p:cNvSpPr/>
          <p:nvPr/>
        </p:nvSpPr>
        <p:spPr>
          <a:xfrm>
            <a:off x="721895" y="4264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背景图边缘尽量用纯色，或者边缘尽量用纯色，并保留一定距离的空白，图片在拉伸起来不会变形，裁剪起来不会丢失重要信息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5053" y="5694947"/>
            <a:ext cx="469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图片的</a:t>
            </a:r>
            <a:r>
              <a:rPr kumimoji="1" lang="en-US" altLang="zh-CN" dirty="0" err="1" smtClean="0"/>
              <a:t>resizeMode</a:t>
            </a:r>
            <a:r>
              <a:rPr kumimoji="1" lang="zh-CN" altLang="en-US" dirty="0" smtClean="0"/>
              <a:t>多要</a:t>
            </a:r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或者</a:t>
            </a:r>
            <a:r>
              <a:rPr kumimoji="1" lang="en-US" altLang="zh-CN" dirty="0" smtClean="0"/>
              <a:t>contain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68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/>
          </a:p>
        </p:txBody>
      </p:sp>
      <p:sp>
        <p:nvSpPr>
          <p:cNvPr id="27650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Segoe UI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charset="0"/>
              <a:ea typeface="微软雅黑" charset="0"/>
              <a:cs typeface="微软雅黑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872288" y="569913"/>
            <a:ext cx="3646839" cy="771525"/>
            <a:chOff x="0" y="0"/>
            <a:chExt cx="3647436" cy="771525"/>
          </a:xfrm>
        </p:grpSpPr>
        <p:sp>
          <p:nvSpPr>
            <p:cNvPr id="27652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3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47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分辨率与像素密度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6872288" y="1812925"/>
            <a:ext cx="1184275" cy="771525"/>
            <a:chOff x="0" y="0"/>
            <a:chExt cx="1184838" cy="771525"/>
          </a:xfrm>
        </p:grpSpPr>
        <p:sp>
          <p:nvSpPr>
            <p:cNvPr id="27655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6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4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endParaRPr lang="zh-CN" altLang="en-US" sz="240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6872288" y="3055938"/>
            <a:ext cx="2415709" cy="771525"/>
            <a:chOff x="0" y="0"/>
            <a:chExt cx="2416164" cy="771525"/>
          </a:xfrm>
        </p:grpSpPr>
        <p:sp>
          <p:nvSpPr>
            <p:cNvPr id="276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9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60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适配技巧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60" name="Group 13"/>
          <p:cNvGrpSpPr>
            <a:grpSpLocks/>
          </p:cNvGrpSpPr>
          <p:nvPr/>
        </p:nvGrpSpPr>
        <p:grpSpPr bwMode="auto">
          <a:xfrm>
            <a:off x="6872288" y="4298950"/>
            <a:ext cx="3031340" cy="771525"/>
            <a:chOff x="0" y="0"/>
            <a:chExt cx="3031674" cy="771525"/>
          </a:xfrm>
        </p:grpSpPr>
        <p:sp>
          <p:nvSpPr>
            <p:cNvPr id="27661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2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图片内存优化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7663" name="等腰三角形 17"/>
          <p:cNvSpPr>
            <a:spLocks noChangeArrowheads="1"/>
          </p:cNvSpPr>
          <p:nvPr/>
        </p:nvSpPr>
        <p:spPr bwMode="auto">
          <a:xfrm rot="5400000">
            <a:off x="5975223" y="4527429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文本框 13"/>
          <p:cNvSpPr txBox="1">
            <a:spLocks noChangeArrowheads="1"/>
          </p:cNvSpPr>
          <p:nvPr/>
        </p:nvSpPr>
        <p:spPr bwMode="auto">
          <a:xfrm>
            <a:off x="7915275" y="19589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rPr>
              <a:t>资源命名与存放</a:t>
            </a:r>
            <a:endParaRPr lang="zh-CN" altLang="en-US" sz="2400" dirty="0">
              <a:solidFill>
                <a:srgbClr val="09405E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665" name="Group 13"/>
          <p:cNvGrpSpPr>
            <a:grpSpLocks/>
          </p:cNvGrpSpPr>
          <p:nvPr/>
        </p:nvGrpSpPr>
        <p:grpSpPr bwMode="auto">
          <a:xfrm>
            <a:off x="6872288" y="5434013"/>
            <a:ext cx="3031272" cy="771525"/>
            <a:chOff x="0" y="0"/>
            <a:chExt cx="3031811" cy="771525"/>
          </a:xfrm>
        </p:grpSpPr>
        <p:sp>
          <p:nvSpPr>
            <p:cNvPr id="27666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7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其他内存优化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3278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23391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图片内存优化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474" y="1136316"/>
            <a:ext cx="613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所有的内存问题几乎都跟图片相关，图片是内存消耗大户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526" y="1951789"/>
            <a:ext cx="676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图片尽量不太切太大，背景图如果能用颜色代替则用颜色代替，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或者背景图设置为可拉伸的，或者平铺的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动画尽量用代码实现</a:t>
            </a:r>
            <a:r>
              <a:rPr lang="zh-CN" altLang="en-US" dirty="0"/>
              <a:t>，如果非要用序列动画来实现，图片一定要尽量切</a:t>
            </a:r>
            <a:r>
              <a:rPr lang="zh-CN" altLang="en-US" dirty="0" smtClean="0"/>
              <a:t>小，帧数不要太多。</a:t>
            </a:r>
            <a:r>
              <a:rPr lang="zh-CN" altLang="en-US" dirty="0"/>
              <a:t>对于只播放一次的动画，播放完之后就包需要再用的资源及时释放掉。</a:t>
            </a:r>
          </a:p>
        </p:txBody>
      </p:sp>
      <p:sp>
        <p:nvSpPr>
          <p:cNvPr id="9" name="矩形 8"/>
          <p:cNvSpPr/>
          <p:nvPr/>
        </p:nvSpPr>
        <p:spPr>
          <a:xfrm>
            <a:off x="414421" y="42640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对于那些需要浏览图</a:t>
            </a:r>
            <a:r>
              <a:rPr lang="zh-CN" altLang="en-US" dirty="0"/>
              <a:t>片的应用，图片较多，一定是要用图片缓存池（三级缓存原理）。一般来说，常用的图片框</a:t>
            </a:r>
            <a:r>
              <a:rPr lang="en-US" altLang="zh-CN" dirty="0"/>
              <a:t>Fresco, Glide, UIL</a:t>
            </a:r>
            <a:r>
              <a:rPr lang="zh-CN" altLang="en-US" dirty="0"/>
              <a:t>，都有很好的图片缓存功能</a:t>
            </a:r>
          </a:p>
        </p:txBody>
      </p:sp>
      <p:sp>
        <p:nvSpPr>
          <p:cNvPr id="10" name="矩形 9"/>
          <p:cNvSpPr/>
          <p:nvPr/>
        </p:nvSpPr>
        <p:spPr>
          <a:xfrm>
            <a:off x="6657473" y="3032024"/>
            <a:ext cx="53607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三级缓存原理</a:t>
            </a:r>
            <a:endParaRPr lang="en-US" altLang="zh-CN" sz="1600" dirty="0" smtClean="0"/>
          </a:p>
          <a:p>
            <a:r>
              <a:rPr lang="en-US" altLang="zh-CN" sz="1600" dirty="0" smtClean="0"/>
              <a:t>1.1</a:t>
            </a:r>
            <a:r>
              <a:rPr lang="zh-CN" altLang="en-US" sz="1600" dirty="0" smtClean="0"/>
              <a:t>设置内存集合为一级</a:t>
            </a:r>
            <a:endParaRPr lang="zh-CN" altLang="en-US" sz="1600" dirty="0"/>
          </a:p>
          <a:p>
            <a:r>
              <a:rPr lang="en-US" altLang="zh-CN" sz="1600" dirty="0"/>
              <a:t>1.2</a:t>
            </a:r>
            <a:r>
              <a:rPr lang="zh-CN" altLang="en-US" sz="1600" dirty="0" smtClean="0"/>
              <a:t>设置磁盘</a:t>
            </a:r>
            <a:r>
              <a:rPr lang="en-US" altLang="zh-CN" sz="1600" dirty="0" smtClean="0"/>
              <a:t>File</a:t>
            </a:r>
            <a:r>
              <a:rPr lang="zh-CN" altLang="en-US" sz="1600" dirty="0"/>
              <a:t>为二级</a:t>
            </a:r>
          </a:p>
          <a:p>
            <a:r>
              <a:rPr lang="en-US" altLang="zh-CN" sz="1600" dirty="0"/>
              <a:t>1.3.</a:t>
            </a:r>
            <a:r>
              <a:rPr lang="zh-CN" altLang="en-US" sz="1600" dirty="0" smtClean="0"/>
              <a:t>设置网络为三级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读取顺序</a:t>
            </a:r>
          </a:p>
          <a:p>
            <a:r>
              <a:rPr lang="en-US" altLang="zh-CN" sz="1600" dirty="0"/>
              <a:t>2.1.</a:t>
            </a:r>
            <a:r>
              <a:rPr lang="zh-CN" altLang="en-US" sz="1600" dirty="0"/>
              <a:t>先从内存读取 有就返回 </a:t>
            </a:r>
            <a:r>
              <a:rPr lang="en-US" altLang="zh-CN" sz="1600" dirty="0"/>
              <a:t>,</a:t>
            </a:r>
            <a:r>
              <a:rPr lang="zh-CN" altLang="en-US" sz="1600" dirty="0"/>
              <a:t>没有</a:t>
            </a:r>
          </a:p>
          <a:p>
            <a:r>
              <a:rPr lang="en-US" altLang="zh-CN" sz="1600" dirty="0"/>
              <a:t>2.2.</a:t>
            </a:r>
            <a:r>
              <a:rPr lang="zh-CN" altLang="en-US" sz="1600" dirty="0"/>
              <a:t>从文件读取  有就返回 同时缓存到内存  </a:t>
            </a:r>
            <a:r>
              <a:rPr lang="en-US" altLang="zh-CN" sz="1600" dirty="0"/>
              <a:t>,</a:t>
            </a:r>
            <a:r>
              <a:rPr lang="zh-CN" altLang="en-US" sz="1600" dirty="0"/>
              <a:t>没有</a:t>
            </a:r>
          </a:p>
          <a:p>
            <a:r>
              <a:rPr lang="en-US" altLang="zh-CN" sz="1600" dirty="0"/>
              <a:t>2.3.</a:t>
            </a:r>
            <a:r>
              <a:rPr lang="zh-CN" altLang="en-US" sz="1600" dirty="0"/>
              <a:t>从网络读取  有就返回 同时缓存到内存与文件，没有</a:t>
            </a:r>
          </a:p>
          <a:p>
            <a:r>
              <a:rPr lang="en-US" altLang="zh-CN" sz="1600" dirty="0"/>
              <a:t>2.4.</a:t>
            </a:r>
            <a:r>
              <a:rPr lang="zh-CN" altLang="en-US" sz="1600" dirty="0"/>
              <a:t>显示默认图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526" y="5668211"/>
            <a:ext cx="451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第三方库使用时注意，该库是成熟，稳定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91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3621504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zh-CN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Android</a:t>
            </a:r>
            <a:r>
              <a:rPr lang="en-US" altLang="en-US" sz="28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 </a:t>
            </a:r>
            <a:r>
              <a:rPr lang="en-US" altLang="zh-CN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bitmap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优化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8422" y="1122947"/>
            <a:ext cx="616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将一个图片文件解码成一个</a:t>
            </a:r>
            <a:r>
              <a:rPr kumimoji="1" lang="en-US" altLang="zh-CN" dirty="0" smtClean="0"/>
              <a:t>bitmap,</a:t>
            </a:r>
            <a:r>
              <a:rPr kumimoji="1" lang="zh-CN" altLang="en-US" dirty="0" smtClean="0"/>
              <a:t>有很多值得注意的地方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5745" y="1920861"/>
            <a:ext cx="6910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优先使用</a:t>
            </a:r>
            <a:r>
              <a:rPr lang="en-US" altLang="zh-CN" dirty="0" smtClean="0"/>
              <a:t>Bitmap.Config.ARGB_565</a:t>
            </a:r>
            <a:r>
              <a:rPr lang="zh-CN" altLang="en-US" dirty="0" smtClean="0"/>
              <a:t>可以减少内存，默认是</a:t>
            </a:r>
            <a:r>
              <a:rPr lang="en-US" altLang="zh-CN" dirty="0" smtClean="0"/>
              <a:t>ARGB_8888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1684" y="280736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对于大图，通过设置</a:t>
            </a:r>
            <a:r>
              <a:rPr lang="en-US" altLang="zh-CN" dirty="0" err="1" smtClean="0"/>
              <a:t>Bitmap.Config</a:t>
            </a:r>
            <a:r>
              <a:rPr lang="zh-CN" altLang="en-US" dirty="0" smtClean="0"/>
              <a:t>.</a:t>
            </a:r>
            <a:r>
              <a:rPr lang="en-US" altLang="zh-CN" dirty="0" err="1" smtClean="0"/>
              <a:t>inSample</a:t>
            </a:r>
            <a:r>
              <a:rPr lang="zh-CN" altLang="en-US" dirty="0" smtClean="0"/>
              <a:t>来</a:t>
            </a:r>
            <a:r>
              <a:rPr kumimoji="1" lang="zh-CN" altLang="en-US" dirty="0" smtClean="0"/>
              <a:t>缩小采样率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1684" y="3636210"/>
            <a:ext cx="475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Bitmap</a:t>
            </a:r>
            <a:r>
              <a:rPr kumimoji="1" lang="zh-CN" altLang="en-US" dirty="0" smtClean="0"/>
              <a:t>复用。设置</a:t>
            </a:r>
            <a:r>
              <a:rPr lang="en-US" altLang="zh-CN" dirty="0" err="1" smtClean="0"/>
              <a:t>inMutable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inBitmap</a:t>
            </a:r>
            <a:r>
              <a:rPr lang="zh-CN" altLang="en-US" dirty="0" smtClean="0"/>
              <a:t>来复用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8316" y="4531895"/>
            <a:ext cx="948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尽量用</a:t>
            </a:r>
            <a:r>
              <a:rPr kumimoji="1" lang="en-US" altLang="zh-CN" dirty="0" err="1" smtClean="0"/>
              <a:t>decodeStream</a:t>
            </a:r>
            <a:r>
              <a:rPr kumimoji="1" lang="zh-CN" altLang="en-US" dirty="0" smtClean="0"/>
              <a:t>接口来解码图片，它会采用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方法解析</a:t>
            </a:r>
            <a:r>
              <a:rPr kumimoji="1" lang="en-US" altLang="zh-CN" dirty="0" smtClean="0"/>
              <a:t>bitmap</a:t>
            </a:r>
            <a:r>
              <a:rPr kumimoji="1" lang="zh-CN" altLang="en-US" dirty="0" smtClean="0"/>
              <a:t>，少占用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r>
              <a:rPr kumimoji="1" lang="zh-CN" altLang="en-US" dirty="0" smtClean="0"/>
              <a:t>空间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317" y="5574632"/>
            <a:ext cx="784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对于超大图，又不想压缩图片，可以采用</a:t>
            </a:r>
            <a:r>
              <a:rPr kumimoji="1" lang="en-US" altLang="zh-CN" dirty="0" err="1" smtClean="0"/>
              <a:t>ImageRegionDecoder</a:t>
            </a:r>
            <a:r>
              <a:rPr kumimoji="1" lang="zh-CN" altLang="en-US" dirty="0" smtClean="0"/>
              <a:t>来分区域解码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6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/>
          </a:p>
        </p:txBody>
      </p:sp>
      <p:sp>
        <p:nvSpPr>
          <p:cNvPr id="27650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Segoe UI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charset="0"/>
              <a:ea typeface="微软雅黑" charset="0"/>
              <a:cs typeface="微软雅黑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872288" y="569913"/>
            <a:ext cx="3646839" cy="771525"/>
            <a:chOff x="0" y="0"/>
            <a:chExt cx="3647436" cy="771525"/>
          </a:xfrm>
        </p:grpSpPr>
        <p:sp>
          <p:nvSpPr>
            <p:cNvPr id="27652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3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47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分辨率与像素密度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6872288" y="1812925"/>
            <a:ext cx="1184275" cy="771525"/>
            <a:chOff x="0" y="0"/>
            <a:chExt cx="1184838" cy="771525"/>
          </a:xfrm>
        </p:grpSpPr>
        <p:sp>
          <p:nvSpPr>
            <p:cNvPr id="27655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6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4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endParaRPr lang="zh-CN" altLang="en-US" sz="240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6872288" y="3055938"/>
            <a:ext cx="2415709" cy="771525"/>
            <a:chOff x="0" y="0"/>
            <a:chExt cx="2416164" cy="771525"/>
          </a:xfrm>
        </p:grpSpPr>
        <p:sp>
          <p:nvSpPr>
            <p:cNvPr id="276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9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60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适配技巧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60" name="Group 13"/>
          <p:cNvGrpSpPr>
            <a:grpSpLocks/>
          </p:cNvGrpSpPr>
          <p:nvPr/>
        </p:nvGrpSpPr>
        <p:grpSpPr bwMode="auto">
          <a:xfrm>
            <a:off x="6872288" y="4298950"/>
            <a:ext cx="3031340" cy="771525"/>
            <a:chOff x="0" y="0"/>
            <a:chExt cx="3031674" cy="771525"/>
          </a:xfrm>
        </p:grpSpPr>
        <p:sp>
          <p:nvSpPr>
            <p:cNvPr id="27661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2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图片内存优化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7663" name="等腰三角形 17"/>
          <p:cNvSpPr>
            <a:spLocks noChangeArrowheads="1"/>
          </p:cNvSpPr>
          <p:nvPr/>
        </p:nvSpPr>
        <p:spPr bwMode="auto">
          <a:xfrm rot="5400000">
            <a:off x="5975223" y="5677113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文本框 13"/>
          <p:cNvSpPr txBox="1">
            <a:spLocks noChangeArrowheads="1"/>
          </p:cNvSpPr>
          <p:nvPr/>
        </p:nvSpPr>
        <p:spPr bwMode="auto">
          <a:xfrm>
            <a:off x="7915275" y="19589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rPr>
              <a:t>资源命名与存放</a:t>
            </a:r>
            <a:endParaRPr lang="zh-CN" altLang="en-US" sz="2400" dirty="0">
              <a:solidFill>
                <a:srgbClr val="09405E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665" name="Group 13"/>
          <p:cNvGrpSpPr>
            <a:grpSpLocks/>
          </p:cNvGrpSpPr>
          <p:nvPr/>
        </p:nvGrpSpPr>
        <p:grpSpPr bwMode="auto">
          <a:xfrm>
            <a:off x="6872288" y="5434013"/>
            <a:ext cx="3031272" cy="771525"/>
            <a:chOff x="0" y="0"/>
            <a:chExt cx="3031811" cy="771525"/>
          </a:xfrm>
        </p:grpSpPr>
        <p:sp>
          <p:nvSpPr>
            <p:cNvPr id="27666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7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6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其他内存优化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0954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endParaRPr lang="zh-CN" altLang="en-US"/>
          </a:p>
        </p:txBody>
      </p:sp>
      <p:sp>
        <p:nvSpPr>
          <p:cNvPr id="27650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Segoe UI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charset="0"/>
              <a:ea typeface="微软雅黑" charset="0"/>
              <a:cs typeface="微软雅黑" charset="0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6872288" y="569913"/>
            <a:ext cx="3646839" cy="771525"/>
            <a:chOff x="0" y="0"/>
            <a:chExt cx="3647436" cy="771525"/>
          </a:xfrm>
        </p:grpSpPr>
        <p:sp>
          <p:nvSpPr>
            <p:cNvPr id="27652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3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6473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分辨率与像素密度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6872288" y="1812925"/>
            <a:ext cx="1184275" cy="771525"/>
            <a:chOff x="0" y="0"/>
            <a:chExt cx="1184838" cy="771525"/>
          </a:xfrm>
        </p:grpSpPr>
        <p:sp>
          <p:nvSpPr>
            <p:cNvPr id="27655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6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84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endParaRPr lang="zh-CN" altLang="en-US" sz="240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57" name="Group 10"/>
          <p:cNvGrpSpPr>
            <a:grpSpLocks/>
          </p:cNvGrpSpPr>
          <p:nvPr/>
        </p:nvGrpSpPr>
        <p:grpSpPr bwMode="auto">
          <a:xfrm>
            <a:off x="6872288" y="3055938"/>
            <a:ext cx="2415709" cy="771525"/>
            <a:chOff x="0" y="0"/>
            <a:chExt cx="2416164" cy="771525"/>
          </a:xfrm>
        </p:grpSpPr>
        <p:sp>
          <p:nvSpPr>
            <p:cNvPr id="27658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59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60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适配技巧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7660" name="Group 13"/>
          <p:cNvGrpSpPr>
            <a:grpSpLocks/>
          </p:cNvGrpSpPr>
          <p:nvPr/>
        </p:nvGrpSpPr>
        <p:grpSpPr bwMode="auto">
          <a:xfrm>
            <a:off x="6872288" y="4298950"/>
            <a:ext cx="3031340" cy="771525"/>
            <a:chOff x="0" y="0"/>
            <a:chExt cx="3031674" cy="771525"/>
          </a:xfrm>
        </p:grpSpPr>
        <p:sp>
          <p:nvSpPr>
            <p:cNvPr id="27661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2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031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zh-CN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图片内存优化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7663" name="等腰三角形 17"/>
          <p:cNvSpPr>
            <a:spLocks noChangeArrowheads="1"/>
          </p:cNvSpPr>
          <p:nvPr/>
        </p:nvSpPr>
        <p:spPr bwMode="auto">
          <a:xfrm rot="5400000">
            <a:off x="5988593" y="770900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64" name="文本框 13"/>
          <p:cNvSpPr txBox="1">
            <a:spLocks noChangeArrowheads="1"/>
          </p:cNvSpPr>
          <p:nvPr/>
        </p:nvSpPr>
        <p:spPr bwMode="auto">
          <a:xfrm>
            <a:off x="7915275" y="1958975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zh-CN" altLang="en-US" sz="2400" dirty="0" smtClean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rPr>
              <a:t>资源命名与存放</a:t>
            </a:r>
            <a:endParaRPr lang="zh-CN" altLang="en-US" sz="2400" dirty="0">
              <a:solidFill>
                <a:srgbClr val="09405E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7665" name="Group 13"/>
          <p:cNvGrpSpPr>
            <a:grpSpLocks/>
          </p:cNvGrpSpPr>
          <p:nvPr/>
        </p:nvGrpSpPr>
        <p:grpSpPr bwMode="auto">
          <a:xfrm>
            <a:off x="6872288" y="5434013"/>
            <a:ext cx="2415720" cy="771525"/>
            <a:chOff x="0" y="0"/>
            <a:chExt cx="2416149" cy="771525"/>
          </a:xfrm>
        </p:grpSpPr>
        <p:sp>
          <p:nvSpPr>
            <p:cNvPr id="27666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05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7667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14160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  <a:cs typeface="宋体" charset="0"/>
                </a:defRPr>
              </a:lvl1pPr>
              <a:lvl2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9405E"/>
                  </a:solidFill>
                  <a:latin typeface="微软雅黑" charset="0"/>
                  <a:ea typeface="微软雅黑" charset="0"/>
                  <a:cs typeface="微软雅黑" charset="0"/>
                </a:rPr>
                <a:t>其他优化</a:t>
              </a:r>
              <a:endParaRPr lang="zh-CN" altLang="en-US" sz="2400" dirty="0">
                <a:solidFill>
                  <a:srgbClr val="09405E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55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165234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其他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优化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1789" y="14214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TinyPNG</a:t>
            </a:r>
            <a:r>
              <a:rPr lang="zh-CN" altLang="en-US" dirty="0" smtClean="0"/>
              <a:t>等工具压缩图片</a:t>
            </a:r>
            <a:r>
              <a:rPr lang="zh-CN" altLang="en-US" dirty="0"/>
              <a:t>，减少图片占用空间大小，可以减少最中的安装包大小，这一点对安卓尤为重要</a:t>
            </a:r>
          </a:p>
        </p:txBody>
      </p:sp>
      <p:sp>
        <p:nvSpPr>
          <p:cNvPr id="7" name="矩形 6"/>
          <p:cNvSpPr/>
          <p:nvPr/>
        </p:nvSpPr>
        <p:spPr>
          <a:xfrm>
            <a:off x="625109" y="2348650"/>
            <a:ext cx="8346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应用来说，如果内存不够用，可以设置</a:t>
            </a:r>
            <a:r>
              <a:rPr lang="en-US" altLang="zh-CN" dirty="0" err="1" smtClean="0"/>
              <a:t>largeHeap</a:t>
            </a:r>
            <a:r>
              <a:rPr lang="zh-CN" altLang="en-US" dirty="0" smtClean="0"/>
              <a:t>属性来增大堆内存</a:t>
            </a:r>
            <a:endParaRPr lang="en-US" altLang="zh-CN" dirty="0" smtClean="0"/>
          </a:p>
          <a:p>
            <a:r>
              <a:rPr lang="en-US" altLang="zh-CN" dirty="0" err="1" smtClean="0"/>
              <a:t>AndroidManifest</a:t>
            </a:r>
            <a:r>
              <a:rPr lang="en-US" altLang="zh-CN" dirty="0"/>
              <a:t>—application—</a:t>
            </a:r>
            <a:r>
              <a:rPr lang="en-US" altLang="zh-CN" dirty="0" err="1"/>
              <a:t>largeHeap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057" y="3351280"/>
            <a:ext cx="9598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应用来说，利用硬</a:t>
            </a:r>
            <a:r>
              <a:rPr lang="zh-CN" altLang="en-US" dirty="0"/>
              <a:t>件加速：</a:t>
            </a:r>
            <a:r>
              <a:rPr lang="en-US" altLang="zh-CN" dirty="0" err="1" smtClean="0"/>
              <a:t>hardwareAccelerate</a:t>
            </a:r>
            <a:r>
              <a:rPr lang="zh-CN" altLang="en-US" dirty="0" smtClean="0"/>
              <a:t>可以提升流畅度（有兼容性问题）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5158" y="413084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多检查内存泄露，对不再需要的资源及时释放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17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79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379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748" name="文本框 2"/>
          <p:cNvSpPr txBox="1"/>
          <p:nvPr/>
        </p:nvSpPr>
        <p:spPr>
          <a:xfrm>
            <a:off x="815975" y="107950"/>
            <a:ext cx="10652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noProof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Q&amp;A</a:t>
            </a:r>
            <a:endParaRPr lang="en-US" altLang="zh-CN" sz="2800" b="1" noProof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3797" name="图片 6" descr="10081b0e3a64e93bbd05ee587f27a4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1254125"/>
            <a:ext cx="47117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3063875"/>
            <a:ext cx="6410325" cy="92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/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Segoe UI" charset="0"/>
                <a:ea typeface="微软雅黑" charset="0"/>
                <a:cs typeface="微软雅黑" charset="0"/>
                <a:sym typeface="宋体" charset="0"/>
              </a:rPr>
              <a:t>THANK YOU</a:t>
            </a:r>
            <a:endParaRPr lang="zh-CN" altLang="en-US" sz="5400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Segoe UI" charset="0"/>
              <a:ea typeface="微软雅黑" charset="0"/>
              <a:cs typeface="微软雅黑" charset="0"/>
              <a:sym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422" y="1884947"/>
            <a:ext cx="1584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Oppo</a:t>
            </a:r>
            <a:r>
              <a:rPr kumimoji="1" lang="en-US" altLang="zh-CN" dirty="0" smtClean="0"/>
              <a:t> R9</a:t>
            </a:r>
          </a:p>
          <a:p>
            <a:r>
              <a:rPr kumimoji="1" lang="en-US" altLang="zh-CN" dirty="0" smtClean="0"/>
              <a:t>5.5 1920X1080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Vivo X9</a:t>
            </a:r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1920X1080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红米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1280X720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三星</a:t>
            </a:r>
            <a:r>
              <a:rPr kumimoji="1" lang="en-US" altLang="zh-CN" dirty="0" smtClean="0"/>
              <a:t>S8</a:t>
            </a:r>
          </a:p>
          <a:p>
            <a:r>
              <a:rPr kumimoji="1" lang="en-US" altLang="zh-CN" dirty="0" smtClean="0"/>
              <a:t>5.8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2960X1440</a:t>
            </a:r>
            <a:endParaRPr kumimoji="1" lang="zh-CN" altLang="en-US" dirty="0"/>
          </a:p>
        </p:txBody>
      </p:sp>
      <p:grpSp>
        <p:nvGrpSpPr>
          <p:cNvPr id="30721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072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072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700" name="文本框 2"/>
          <p:cNvSpPr txBox="1"/>
          <p:nvPr/>
        </p:nvSpPr>
        <p:spPr>
          <a:xfrm>
            <a:off x="815975" y="107950"/>
            <a:ext cx="269817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主流手机分辨率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pic>
        <p:nvPicPr>
          <p:cNvPr id="6" name="图片 5" descr="Android分辨率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42" y="820309"/>
            <a:ext cx="10093158" cy="6037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4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174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724" name="文本框 2"/>
          <p:cNvSpPr txBox="1"/>
          <p:nvPr/>
        </p:nvSpPr>
        <p:spPr>
          <a:xfrm>
            <a:off x="815975" y="107950"/>
            <a:ext cx="269817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主流手机分辨率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pic>
        <p:nvPicPr>
          <p:cNvPr id="2" name="图片 1" descr="iOS分辨率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45144"/>
            <a:ext cx="10160000" cy="60128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0527" y="1229895"/>
            <a:ext cx="152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iPhone6/7/8</a:t>
            </a:r>
          </a:p>
          <a:p>
            <a:r>
              <a:rPr kumimoji="1" lang="en-US" altLang="zh-CN" dirty="0" smtClean="0"/>
              <a:t>4.7, 1334X750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3790" y="2646948"/>
            <a:ext cx="164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 Plus</a:t>
            </a:r>
          </a:p>
          <a:p>
            <a:r>
              <a:rPr kumimoji="1" lang="en-US" altLang="zh-CN" dirty="0" smtClean="0"/>
              <a:t>5.5, 1920X1080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3789" y="4184315"/>
            <a:ext cx="152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iPhone5/SE</a:t>
            </a:r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1136X640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3789" y="5601369"/>
            <a:ext cx="164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.8,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2436X1125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2"/>
          <p:cNvSpPr txBox="1"/>
          <p:nvPr/>
        </p:nvSpPr>
        <p:spPr>
          <a:xfrm>
            <a:off x="815975" y="1079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像素密度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157" y="1229895"/>
            <a:ext cx="1064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屏幕尺寸：</a:t>
            </a:r>
            <a:r>
              <a:rPr lang="zh-CN" altLang="en-US" dirty="0"/>
              <a:t>指屏幕的对角线的长度，单位是英寸，</a:t>
            </a:r>
            <a:r>
              <a:rPr lang="en-US" altLang="zh-CN" dirty="0"/>
              <a:t>1</a:t>
            </a:r>
            <a:r>
              <a:rPr lang="zh-CN" altLang="en-US" dirty="0"/>
              <a:t>英寸</a:t>
            </a:r>
            <a:r>
              <a:rPr lang="en-US" altLang="zh-CN" dirty="0"/>
              <a:t>=2.54</a:t>
            </a:r>
            <a:r>
              <a:rPr lang="zh-CN" altLang="en-US" dirty="0"/>
              <a:t>厘米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5053" y="2700421"/>
            <a:ext cx="705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PPI:</a:t>
            </a:r>
            <a:r>
              <a:rPr lang="zh-CN" altLang="en-US" dirty="0" smtClean="0"/>
              <a:t>  </a:t>
            </a:r>
            <a:r>
              <a:rPr lang="en-US" altLang="zh-CN" dirty="0" smtClean="0"/>
              <a:t>pixels </a:t>
            </a:r>
            <a:r>
              <a:rPr lang="en-US" altLang="zh-CN" dirty="0"/>
              <a:t>per </a:t>
            </a:r>
            <a:r>
              <a:rPr lang="en-US" altLang="zh-CN" dirty="0" smtClean="0"/>
              <a:t>inch</a:t>
            </a:r>
            <a:r>
              <a:rPr lang="zh-CN" altLang="en-US" dirty="0" smtClean="0"/>
              <a:t>，表示沿着对角线</a:t>
            </a:r>
            <a:r>
              <a:rPr lang="zh-CN" altLang="en-US" dirty="0"/>
              <a:t>，每英寸所拥有的像素（</a:t>
            </a:r>
            <a:r>
              <a:rPr lang="en-US" altLang="zh-CN" dirty="0"/>
              <a:t>Pixel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8527" y="21523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屏幕像素密度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68422" y="3395579"/>
            <a:ext cx="10562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DPI: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dots </a:t>
            </a:r>
            <a:r>
              <a:rPr lang="en-US" altLang="zh-CN" dirty="0"/>
              <a:t>per inch</a:t>
            </a:r>
            <a:r>
              <a:rPr lang="zh-CN" altLang="en-US" dirty="0"/>
              <a:t>，最初用于衡量打印物上每英寸的点数密度，就是打印机可以在一英寸内打多少个点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dpi</a:t>
            </a:r>
            <a:r>
              <a:rPr lang="zh-CN" altLang="en-US" dirty="0" smtClean="0"/>
              <a:t>的</a:t>
            </a:r>
            <a:r>
              <a:rPr lang="zh-CN" altLang="en-US" dirty="0"/>
              <a:t>概念用在计算机屏幕上时，</a:t>
            </a:r>
            <a:r>
              <a:rPr lang="zh-CN" altLang="en-US" dirty="0" smtClean="0"/>
              <a:t>就称之为</a:t>
            </a:r>
            <a:r>
              <a:rPr lang="en-US" altLang="zh-CN" dirty="0" smtClean="0"/>
              <a:t>PPI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5684" y="4799263"/>
            <a:ext cx="728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ppi</a:t>
            </a:r>
            <a:r>
              <a:rPr lang="zh-TW" altLang="en-US" dirty="0"/>
              <a:t>和</a:t>
            </a:r>
            <a:r>
              <a:rPr lang="en-US" altLang="zh-TW" dirty="0"/>
              <a:t>dpi</a:t>
            </a:r>
            <a:r>
              <a:rPr lang="zh-TW" altLang="en-US" dirty="0"/>
              <a:t>是同一个概念，</a:t>
            </a:r>
            <a:r>
              <a:rPr lang="en-US" altLang="zh-TW" dirty="0"/>
              <a:t>Android</a:t>
            </a:r>
            <a:r>
              <a:rPr lang="zh-TW" altLang="en-US" dirty="0"/>
              <a:t>比较喜欢使用</a:t>
            </a:r>
            <a:r>
              <a:rPr lang="en-US" altLang="zh-TW" dirty="0"/>
              <a:t>dpi</a:t>
            </a:r>
            <a:r>
              <a:rPr lang="zh-TW" altLang="en-US" dirty="0" smtClean="0"/>
              <a:t>，</a:t>
            </a:r>
            <a:r>
              <a:rPr lang="en-US" altLang="zh-CN" dirty="0" err="1" smtClean="0"/>
              <a:t>i</a:t>
            </a:r>
            <a:r>
              <a:rPr lang="en-US" altLang="zh-TW" dirty="0" err="1" smtClean="0"/>
              <a:t>OS</a:t>
            </a:r>
            <a:r>
              <a:rPr lang="zh-TW" altLang="en-US" dirty="0"/>
              <a:t>比较喜欢使用</a:t>
            </a:r>
            <a:r>
              <a:rPr lang="en-US" altLang="zh-TW" dirty="0" err="1"/>
              <a:t>ppi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73" y="2639594"/>
            <a:ext cx="2882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1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7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277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748" name="文本框 2"/>
          <p:cNvSpPr txBox="1"/>
          <p:nvPr/>
        </p:nvSpPr>
        <p:spPr>
          <a:xfrm>
            <a:off x="815975" y="107950"/>
            <a:ext cx="245451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iPhone分辨率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0316" y="1644317"/>
            <a:ext cx="25266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在实际上编程代码中，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坐标采用的单位是点（即独立像素，或者叫逻辑像素）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初代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采样的是</a:t>
            </a:r>
            <a:r>
              <a:rPr kumimoji="1" lang="en-US" altLang="zh-CN" dirty="0" smtClean="0"/>
              <a:t>1x</a:t>
            </a:r>
            <a:r>
              <a:rPr kumimoji="1" lang="zh-CN" altLang="en-US" dirty="0" smtClean="0"/>
              <a:t>图，后面的除了</a:t>
            </a:r>
            <a:r>
              <a:rPr kumimoji="1" lang="en-US" altLang="zh-CN" dirty="0" smtClean="0"/>
              <a:t>Plus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iPhone X</a:t>
            </a:r>
            <a:r>
              <a:rPr kumimoji="1" lang="zh-CN" altLang="en-US" dirty="0" smtClean="0"/>
              <a:t>是采样</a:t>
            </a:r>
            <a:r>
              <a:rPr kumimoji="1" lang="en-US" altLang="zh-CN" dirty="0" smtClean="0"/>
              <a:t>3x</a:t>
            </a:r>
            <a:r>
              <a:rPr kumimoji="1" lang="zh-CN" altLang="en-US" dirty="0" smtClean="0"/>
              <a:t>图，其他都是采样</a:t>
            </a:r>
            <a:r>
              <a:rPr kumimoji="1" lang="en-US" altLang="zh-CN" dirty="0" smtClean="0"/>
              <a:t>2x</a:t>
            </a:r>
            <a:r>
              <a:rPr kumimoji="1" lang="zh-CN" altLang="en-US" dirty="0" smtClean="0"/>
              <a:t>图</a:t>
            </a:r>
            <a:endParaRPr kumimoji="1"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52" y="1859548"/>
            <a:ext cx="8166100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2"/>
          <p:cNvSpPr txBox="1"/>
          <p:nvPr/>
        </p:nvSpPr>
        <p:spPr>
          <a:xfrm>
            <a:off x="815975" y="107950"/>
            <a:ext cx="265101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Android分辨率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502" y="971703"/>
            <a:ext cx="18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手机常见分辨率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7159" y="1714441"/>
            <a:ext cx="5761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4:</a:t>
            </a:r>
            <a:r>
              <a:rPr lang="mr-IN" altLang="zh-CN" dirty="0" smtClean="0"/>
              <a:t>3</a:t>
            </a:r>
            <a:endParaRPr lang="mr-IN" altLang="zh-CN" dirty="0"/>
          </a:p>
          <a:p>
            <a:r>
              <a:rPr lang="mr-IN" altLang="zh-CN" dirty="0"/>
              <a:t>VGA     640*480 (Video Graphics Array)</a:t>
            </a:r>
          </a:p>
          <a:p>
            <a:r>
              <a:rPr lang="mr-IN" altLang="zh-CN" dirty="0"/>
              <a:t>QVGA  </a:t>
            </a:r>
            <a:r>
              <a:rPr lang="en-US" altLang="zh-CN" dirty="0" smtClean="0"/>
              <a:t>	</a:t>
            </a:r>
            <a:r>
              <a:rPr lang="mr-IN" altLang="zh-CN" dirty="0" smtClean="0"/>
              <a:t>320</a:t>
            </a:r>
            <a:r>
              <a:rPr lang="mr-IN" altLang="zh-CN" dirty="0"/>
              <a:t>*240 (Quarter VGA)</a:t>
            </a:r>
          </a:p>
          <a:p>
            <a:r>
              <a:rPr lang="mr-IN" altLang="zh-CN" dirty="0"/>
              <a:t>HVGA  </a:t>
            </a:r>
            <a:r>
              <a:rPr lang="en-US" altLang="zh-CN" dirty="0" smtClean="0"/>
              <a:t>	</a:t>
            </a:r>
            <a:r>
              <a:rPr lang="mr-IN" altLang="zh-CN" dirty="0" smtClean="0"/>
              <a:t>480</a:t>
            </a:r>
            <a:r>
              <a:rPr lang="mr-IN" altLang="zh-CN" dirty="0"/>
              <a:t>*320 (Half-size VGA)</a:t>
            </a:r>
          </a:p>
          <a:p>
            <a:r>
              <a:rPr lang="mr-IN" altLang="zh-CN" dirty="0"/>
              <a:t>SVGA  </a:t>
            </a:r>
            <a:r>
              <a:rPr lang="en-US" altLang="zh-CN" dirty="0" smtClean="0"/>
              <a:t>	</a:t>
            </a:r>
            <a:r>
              <a:rPr lang="mr-IN" altLang="zh-CN" dirty="0" smtClean="0"/>
              <a:t>800</a:t>
            </a:r>
            <a:r>
              <a:rPr lang="mr-IN" altLang="zh-CN" dirty="0"/>
              <a:t>*600 (Super VGA)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7264" y="3145940"/>
            <a:ext cx="4077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5:3</a:t>
            </a:r>
          </a:p>
          <a:p>
            <a:r>
              <a:rPr lang="mr-IN" altLang="zh-CN" dirty="0"/>
              <a:t>WVGA  </a:t>
            </a:r>
            <a:r>
              <a:rPr lang="en-US" altLang="zh-CN" dirty="0" smtClean="0"/>
              <a:t>	</a:t>
            </a:r>
            <a:r>
              <a:rPr lang="mr-IN" altLang="zh-CN" dirty="0" smtClean="0"/>
              <a:t>800</a:t>
            </a:r>
            <a:r>
              <a:rPr lang="mr-IN" altLang="zh-CN" dirty="0"/>
              <a:t>*480 (Wide VGA)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3788" y="3982258"/>
            <a:ext cx="3275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/>
              <a:t>16:</a:t>
            </a:r>
            <a:r>
              <a:rPr lang="mr-IN" altLang="zh-CN" dirty="0" smtClean="0"/>
              <a:t>9</a:t>
            </a:r>
            <a:r>
              <a:rPr lang="en-US" altLang="zh-CN" dirty="0" smtClean="0"/>
              <a:t>	 		</a:t>
            </a:r>
          </a:p>
          <a:p>
            <a:r>
              <a:rPr lang="mr-IN" altLang="zh-CN" dirty="0" smtClean="0"/>
              <a:t>FWVGA </a:t>
            </a:r>
            <a:r>
              <a:rPr lang="zh-CN" altLang="en-US" dirty="0" smtClean="0"/>
              <a:t>   </a:t>
            </a:r>
            <a:r>
              <a:rPr lang="mr-IN" altLang="zh-CN" dirty="0" smtClean="0"/>
              <a:t>854</a:t>
            </a:r>
            <a:r>
              <a:rPr lang="mr-IN" altLang="zh-CN" dirty="0"/>
              <a:t>*</a:t>
            </a:r>
            <a:r>
              <a:rPr lang="mr-IN" altLang="zh-CN" dirty="0" smtClean="0"/>
              <a:t>480</a:t>
            </a:r>
            <a:r>
              <a:rPr lang="en-US" altLang="zh-CN" dirty="0" smtClean="0"/>
              <a:t>	</a:t>
            </a:r>
            <a:endParaRPr lang="mr-IN" altLang="zh-CN" dirty="0"/>
          </a:p>
          <a:p>
            <a:r>
              <a:rPr lang="mr-IN" altLang="zh-CN" dirty="0" smtClean="0"/>
              <a:t>QHD     </a:t>
            </a:r>
            <a:r>
              <a:rPr lang="zh-CN" altLang="en-US" dirty="0" smtClean="0"/>
              <a:t> </a:t>
            </a:r>
            <a:r>
              <a:rPr lang="mr-IN" altLang="zh-CN" dirty="0" smtClean="0"/>
              <a:t>960</a:t>
            </a:r>
            <a:r>
              <a:rPr lang="mr-IN" altLang="zh-CN" dirty="0"/>
              <a:t>*540</a:t>
            </a:r>
          </a:p>
          <a:p>
            <a:r>
              <a:rPr lang="mr-IN" altLang="zh-CN" dirty="0"/>
              <a:t>720p    </a:t>
            </a:r>
            <a:r>
              <a:rPr lang="zh-CN" altLang="en-US" dirty="0" smtClean="0"/>
              <a:t> </a:t>
            </a:r>
            <a:r>
              <a:rPr lang="mr-IN" altLang="zh-CN" dirty="0" smtClean="0"/>
              <a:t>1280</a:t>
            </a:r>
            <a:r>
              <a:rPr lang="mr-IN" altLang="zh-CN" dirty="0"/>
              <a:t>*720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mr-IN" altLang="zh-CN" dirty="0" smtClean="0"/>
              <a:t>1080p  </a:t>
            </a:r>
            <a:r>
              <a:rPr lang="zh-CN" altLang="en-US" dirty="0" smtClean="0"/>
              <a:t>  </a:t>
            </a:r>
            <a:r>
              <a:rPr lang="mr-IN" altLang="zh-CN" dirty="0" smtClean="0"/>
              <a:t>1920</a:t>
            </a:r>
            <a:r>
              <a:rPr lang="mr-IN" altLang="zh-CN" dirty="0"/>
              <a:t>*1080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715926" y="1172229"/>
            <a:ext cx="165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分辨率对应</a:t>
            </a:r>
            <a:r>
              <a:rPr lang="en-US" altLang="zh-CN" dirty="0"/>
              <a:t>DPI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45159" y="2065759"/>
            <a:ext cx="47992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smtClean="0"/>
              <a:t>HVGA    mdpi</a:t>
            </a:r>
            <a:r>
              <a:rPr lang="en-US" altLang="zh-CN" dirty="0" smtClean="0"/>
              <a:t>	160	1</a:t>
            </a:r>
            <a:r>
              <a:rPr lang="zh-CN" altLang="en-US" dirty="0" smtClean="0"/>
              <a:t>倍</a:t>
            </a:r>
            <a:endParaRPr lang="mr-IN" altLang="zh-CN" dirty="0"/>
          </a:p>
          <a:p>
            <a:r>
              <a:rPr lang="mr-IN" altLang="zh-CN" dirty="0" smtClean="0"/>
              <a:t>WVGA   </a:t>
            </a:r>
            <a:r>
              <a:rPr lang="en-US" altLang="zh-CN" dirty="0" smtClean="0"/>
              <a:t>	</a:t>
            </a:r>
            <a:r>
              <a:rPr lang="mr-IN" altLang="zh-CN" dirty="0" smtClean="0"/>
              <a:t>hdpi </a:t>
            </a:r>
            <a:r>
              <a:rPr lang="en-US" altLang="zh-CN" dirty="0" smtClean="0"/>
              <a:t>	240	1.5</a:t>
            </a:r>
            <a:r>
              <a:rPr lang="zh-CN" altLang="en-US" dirty="0" smtClean="0"/>
              <a:t>倍</a:t>
            </a:r>
            <a:endParaRPr lang="mr-IN" altLang="zh-CN" dirty="0"/>
          </a:p>
          <a:p>
            <a:r>
              <a:rPr lang="mr-IN" altLang="zh-CN" dirty="0" smtClean="0"/>
              <a:t>FWVGA </a:t>
            </a:r>
            <a:r>
              <a:rPr lang="en-US" altLang="zh-CN" dirty="0" smtClean="0"/>
              <a:t>	</a:t>
            </a:r>
            <a:r>
              <a:rPr lang="mr-IN" altLang="zh-CN" dirty="0" smtClean="0"/>
              <a:t>hdpi</a:t>
            </a:r>
            <a:r>
              <a:rPr lang="en-US" altLang="zh-CN" dirty="0" smtClean="0"/>
              <a:t>	240	1.5</a:t>
            </a:r>
            <a:r>
              <a:rPr lang="zh-CN" altLang="en-US" dirty="0" smtClean="0"/>
              <a:t>倍</a:t>
            </a:r>
            <a:endParaRPr lang="mr-IN" altLang="zh-CN" dirty="0"/>
          </a:p>
          <a:p>
            <a:r>
              <a:rPr lang="mr-IN" altLang="zh-CN" dirty="0" smtClean="0"/>
              <a:t>QHD     hdpi </a:t>
            </a:r>
            <a:r>
              <a:rPr lang="en-US" altLang="zh-CN" dirty="0" smtClean="0"/>
              <a:t>	240	1.5</a:t>
            </a:r>
            <a:r>
              <a:rPr lang="zh-CN" altLang="en-US" dirty="0" smtClean="0"/>
              <a:t>倍</a:t>
            </a:r>
            <a:endParaRPr lang="mr-IN" altLang="zh-CN" dirty="0"/>
          </a:p>
          <a:p>
            <a:r>
              <a:rPr lang="mr-IN" altLang="zh-CN" dirty="0" smtClean="0"/>
              <a:t>720P    xhdpi</a:t>
            </a:r>
            <a:r>
              <a:rPr lang="en-US" altLang="zh-CN" dirty="0" smtClean="0"/>
              <a:t>	320	2</a:t>
            </a:r>
            <a:r>
              <a:rPr lang="zh-CN" altLang="en-US" dirty="0" smtClean="0"/>
              <a:t>倍</a:t>
            </a:r>
            <a:endParaRPr lang="mr-IN" altLang="zh-CN" dirty="0"/>
          </a:p>
          <a:p>
            <a:r>
              <a:rPr lang="mr-IN" altLang="zh-CN" dirty="0" smtClean="0"/>
              <a:t>1080P   </a:t>
            </a:r>
            <a:r>
              <a:rPr lang="mr-IN" altLang="zh-CN" dirty="0"/>
              <a:t>xxhdpi </a:t>
            </a:r>
            <a:r>
              <a:rPr lang="en-US" altLang="zh-CN" dirty="0" smtClean="0"/>
              <a:t>	480	3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56000" y="5240422"/>
            <a:ext cx="8152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单位 </a:t>
            </a:r>
            <a:r>
              <a:rPr kumimoji="1" lang="en-US" altLang="zh-CN" dirty="0" err="1" smtClean="0"/>
              <a:t>dp</a:t>
            </a:r>
            <a:r>
              <a:rPr kumimoji="1" lang="en-US" altLang="zh-CN" dirty="0" smtClean="0"/>
              <a:t>(dip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</a:t>
            </a:r>
            <a:r>
              <a:rPr lang="en-US" altLang="zh-TW" dirty="0"/>
              <a:t>density-independent pixel,</a:t>
            </a:r>
            <a:r>
              <a:rPr lang="zh-TW" altLang="en-US" dirty="0"/>
              <a:t>与终端</a:t>
            </a:r>
            <a:r>
              <a:rPr lang="zh-TW" altLang="en-US" dirty="0" smtClean="0"/>
              <a:t>上的实际物理像素点无关</a:t>
            </a:r>
            <a:endParaRPr lang="en-US" altLang="zh-TW" dirty="0" smtClean="0"/>
          </a:p>
          <a:p>
            <a:endParaRPr kumimoji="1" lang="en-US" altLang="zh-CN" dirty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中，规定以</a:t>
            </a:r>
            <a:r>
              <a:rPr lang="en-US" altLang="zh-CN" dirty="0"/>
              <a:t>160dpi</a:t>
            </a:r>
            <a:r>
              <a:rPr lang="zh-CN" altLang="en-US" dirty="0"/>
              <a:t>（即屏幕分辨率为</a:t>
            </a:r>
            <a:r>
              <a:rPr lang="en-US" altLang="zh-CN" dirty="0"/>
              <a:t>320x480</a:t>
            </a:r>
            <a:r>
              <a:rPr lang="zh-CN" altLang="en-US" dirty="0"/>
              <a:t>）为基准：</a:t>
            </a:r>
            <a:r>
              <a:rPr lang="en-US" altLang="zh-CN" dirty="0"/>
              <a:t>1dp=1px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91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2"/>
          <p:cNvSpPr txBox="1"/>
          <p:nvPr/>
        </p:nvSpPr>
        <p:spPr>
          <a:xfrm>
            <a:off x="815975" y="107950"/>
            <a:ext cx="40446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ReactNative坐标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与尺寸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7895" y="117642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React Native</a:t>
            </a:r>
            <a:r>
              <a:rPr lang="zh-CN" altLang="en-US" dirty="0"/>
              <a:t>中的尺寸都是无单位的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表示的是与设备像素密度无关</a:t>
            </a:r>
            <a:r>
              <a:rPr lang="zh-CN" altLang="en-US" dirty="0"/>
              <a:t>的逻辑像素点。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082" y="2522439"/>
            <a:ext cx="755676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Dimensions.get</a:t>
            </a:r>
            <a:r>
              <a:rPr lang="en-US" altLang="zh-CN" dirty="0"/>
              <a:t>('window').</a:t>
            </a:r>
            <a:r>
              <a:rPr lang="en-US" altLang="zh-CN" dirty="0" smtClean="0"/>
              <a:t>width</a:t>
            </a:r>
          </a:p>
          <a:p>
            <a:r>
              <a:rPr lang="en-US" altLang="zh-CN" dirty="0" err="1"/>
              <a:t>Dimensions.get</a:t>
            </a:r>
            <a:r>
              <a:rPr lang="en-US" altLang="zh-CN" dirty="0"/>
              <a:t>('window').</a:t>
            </a:r>
            <a:r>
              <a:rPr lang="en-US" altLang="zh-CN" dirty="0" smtClean="0"/>
              <a:t>height</a:t>
            </a:r>
          </a:p>
          <a:p>
            <a:endParaRPr lang="en-US" altLang="zh-CN" dirty="0"/>
          </a:p>
          <a:p>
            <a:r>
              <a:rPr lang="zh-CN" altLang="en-US" dirty="0" smtClean="0"/>
              <a:t>这获取到的是独立像素（逻辑像素）点大小。</a:t>
            </a:r>
            <a:endParaRPr lang="en-US" altLang="zh-CN" dirty="0" smtClean="0"/>
          </a:p>
          <a:p>
            <a:r>
              <a:rPr lang="en-US" altLang="zh-CN" dirty="0" err="1" smtClean="0"/>
              <a:t>PixelRatio.get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r>
              <a:rPr lang="zh-CN" altLang="en-US" dirty="0" smtClean="0"/>
              <a:t>获取到的是设备像素密度，是跟基准密度的一个比例倍数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屏幕获取到的是</a:t>
            </a:r>
            <a:r>
              <a:rPr lang="en-US" altLang="zh-CN" dirty="0" smtClean="0"/>
              <a:t>667X375(</a:t>
            </a:r>
            <a:r>
              <a:rPr lang="zh-CN" altLang="en-US" dirty="0" smtClean="0"/>
              <a:t>实际分辨率是</a:t>
            </a:r>
            <a:r>
              <a:rPr lang="en-US" altLang="zh-CN" dirty="0" smtClean="0"/>
              <a:t>1334X750)</a:t>
            </a:r>
          </a:p>
          <a:p>
            <a:r>
              <a:rPr lang="en-US" altLang="zh-CN" dirty="0" err="1" smtClean="0"/>
              <a:t>PixelRatio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（它的</a:t>
            </a:r>
            <a:r>
              <a:rPr lang="en-US" altLang="zh-CN" dirty="0" err="1" smtClean="0"/>
              <a:t>ppi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326</a:t>
            </a:r>
            <a:r>
              <a:rPr lang="zh-CN" altLang="en-US" dirty="0" smtClean="0"/>
              <a:t>，刚好是基准</a:t>
            </a:r>
            <a:r>
              <a:rPr lang="en-US" altLang="zh-CN" dirty="0" smtClean="0"/>
              <a:t>163</a:t>
            </a:r>
            <a:r>
              <a:rPr lang="zh-CN" altLang="en-US" dirty="0" smtClean="0"/>
              <a:t>的两倍）</a:t>
            </a:r>
            <a:r>
              <a:rPr lang="en-US" altLang="zh-CN" dirty="0" smtClean="0"/>
              <a:t>,1</a:t>
            </a:r>
            <a:r>
              <a:rPr lang="zh-CN" altLang="en-US" dirty="0" smtClean="0"/>
              <a:t>个点代表</a:t>
            </a:r>
            <a:r>
              <a:rPr lang="en-US" altLang="zh-CN" dirty="0" smtClean="0"/>
              <a:t>2px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魅族</a:t>
            </a:r>
            <a:r>
              <a:rPr lang="en-US" altLang="zh-CN" dirty="0" smtClean="0"/>
              <a:t>M5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获取到时</a:t>
            </a:r>
            <a:r>
              <a:rPr lang="en-US" altLang="zh-CN" dirty="0" smtClean="0"/>
              <a:t>640X360</a:t>
            </a:r>
            <a:r>
              <a:rPr lang="zh-CN" altLang="en-US" dirty="0" smtClean="0"/>
              <a:t>（实际分辨率就是</a:t>
            </a:r>
            <a:r>
              <a:rPr lang="en-US" altLang="zh-CN" dirty="0" smtClean="0"/>
              <a:t>1920X1080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PixelRatio</a:t>
            </a:r>
            <a:r>
              <a:rPr lang="zh-CN" altLang="en-US" dirty="0" smtClean="0"/>
              <a:t>是</a:t>
            </a:r>
            <a:r>
              <a:rPr lang="zh-CN" altLang="zh-CN" dirty="0" smtClean="0"/>
              <a:t>3</a:t>
            </a:r>
            <a:r>
              <a:rPr lang="en-US" altLang="zh-CN" dirty="0" smtClean="0"/>
              <a:t>(</a:t>
            </a:r>
            <a:r>
              <a:rPr lang="zh-CN" altLang="en-US" dirty="0" smtClean="0"/>
              <a:t>它的</a:t>
            </a:r>
            <a:r>
              <a:rPr lang="en-US" altLang="zh-CN" dirty="0" smtClean="0"/>
              <a:t>DPI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480</a:t>
            </a:r>
            <a:r>
              <a:rPr lang="zh-CN" altLang="en-US" dirty="0" smtClean="0"/>
              <a:t>，刚好是</a:t>
            </a:r>
            <a:r>
              <a:rPr lang="en-US" altLang="zh-CN" dirty="0" smtClean="0"/>
              <a:t>160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</a:t>
            </a:r>
            <a:r>
              <a:rPr lang="en-US" altLang="zh-CN" dirty="0" smtClean="0"/>
              <a:t>),1</a:t>
            </a:r>
            <a:r>
              <a:rPr lang="zh-CN" altLang="en-US" dirty="0" smtClean="0"/>
              <a:t>个点代表</a:t>
            </a:r>
            <a:r>
              <a:rPr lang="en-US" altLang="zh-CN" dirty="0"/>
              <a:t>3</a:t>
            </a:r>
            <a:r>
              <a:rPr lang="en-US" altLang="zh-CN" dirty="0" smtClean="0"/>
              <a:t>px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14106" y="1430420"/>
            <a:ext cx="40062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设计师一般是以</a:t>
            </a:r>
            <a:r>
              <a:rPr kumimoji="1" lang="en-US" altLang="zh-CN" dirty="0" smtClean="0"/>
              <a:t>iPhone 6</a:t>
            </a:r>
            <a:r>
              <a:rPr kumimoji="1" lang="zh-CN" altLang="en-US" dirty="0" smtClean="0"/>
              <a:t>来做标准屏幕</a:t>
            </a:r>
            <a:endParaRPr kumimoji="1" lang="en-US" altLang="zh-CN" dirty="0" smtClean="0"/>
          </a:p>
          <a:p>
            <a:r>
              <a:rPr kumimoji="1" lang="zh-CN" altLang="en-US" dirty="0" smtClean="0"/>
              <a:t>来进行设计。</a:t>
            </a:r>
            <a:r>
              <a:rPr kumimoji="1" lang="en-US" altLang="en-US" dirty="0" smtClean="0"/>
              <a:t>它的ppi是326</a:t>
            </a:r>
          </a:p>
          <a:p>
            <a:endParaRPr kumimoji="1" lang="en-US" altLang="en-US" dirty="0"/>
          </a:p>
          <a:p>
            <a:r>
              <a:rPr kumimoji="1" lang="en-US" altLang="en-US" dirty="0" smtClean="0"/>
              <a:t>Android主流手机分辨率1280X720</a:t>
            </a:r>
          </a:p>
          <a:p>
            <a:r>
              <a:rPr kumimoji="1" lang="en-US" altLang="en-US" dirty="0" smtClean="0"/>
              <a:t>的DPI也是320，他们的比例接近，</a:t>
            </a:r>
          </a:p>
          <a:p>
            <a:r>
              <a:rPr kumimoji="1" lang="en-US" altLang="en-US" dirty="0" smtClean="0"/>
              <a:t>都是市面上最流行的手机</a:t>
            </a:r>
          </a:p>
          <a:p>
            <a:endParaRPr kumimoji="1" lang="en-US" altLang="en-US" dirty="0"/>
          </a:p>
          <a:p>
            <a:endParaRPr kumimoji="1" lang="en-US" altLang="en-US" dirty="0" smtClean="0"/>
          </a:p>
          <a:p>
            <a:r>
              <a:rPr kumimoji="1" lang="en-US" altLang="en-US" dirty="0" smtClean="0"/>
              <a:t>一般设计师在标注上已经是按点，</a:t>
            </a:r>
          </a:p>
          <a:p>
            <a:r>
              <a:rPr kumimoji="1" lang="en-US" altLang="en-US" dirty="0" smtClean="0"/>
              <a:t>而不是像素来标注的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646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2"/>
          <p:cNvSpPr txBox="1"/>
          <p:nvPr/>
        </p:nvSpPr>
        <p:spPr>
          <a:xfrm>
            <a:off x="815975" y="107950"/>
            <a:ext cx="40446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lang="en-US" altLang="en-US" sz="2800" b="1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ReactNative坐标</a:t>
            </a:r>
            <a:r>
              <a:rPr lang="zh-CN" altLang="en-US" sz="2800" b="1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  <a:sym typeface="宋体" charset="0"/>
              </a:rPr>
              <a:t>与尺寸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  <a:sym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9684" y="1295711"/>
            <a:ext cx="74863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单位之间的换算关系随倍率变化：</a:t>
            </a:r>
          </a:p>
          <a:p>
            <a:endParaRPr lang="zh-TW" altLang="en-US" sz="2400" dirty="0"/>
          </a:p>
          <a:p>
            <a:r>
              <a:rPr lang="en-US" altLang="zh-TW" sz="2400" dirty="0"/>
              <a:t>1</a:t>
            </a:r>
            <a:r>
              <a:rPr lang="zh-TW" altLang="en-US" sz="2400" dirty="0"/>
              <a:t>倍：</a:t>
            </a:r>
            <a:r>
              <a:rPr lang="en-US" altLang="zh-TW" sz="2400" dirty="0"/>
              <a:t>1pt=1dp=1px</a:t>
            </a:r>
            <a:r>
              <a:rPr lang="zh-TW" altLang="en-US" sz="2400" dirty="0"/>
              <a:t>（</a:t>
            </a:r>
            <a:r>
              <a:rPr lang="en-US" altLang="zh-TW" sz="2400" dirty="0" err="1"/>
              <a:t>mdpi</a:t>
            </a:r>
            <a:r>
              <a:rPr lang="zh-TW" altLang="en-US" sz="2400" dirty="0"/>
              <a:t>、</a:t>
            </a:r>
            <a:r>
              <a:rPr lang="en-US" altLang="zh-TW" sz="2400" dirty="0"/>
              <a:t>iPhone 3gs</a:t>
            </a:r>
            <a:r>
              <a:rPr lang="zh-TW" altLang="en-US" sz="2400" dirty="0"/>
              <a:t>）</a:t>
            </a:r>
          </a:p>
          <a:p>
            <a:endParaRPr lang="zh-TW" altLang="en-US" sz="2400" dirty="0"/>
          </a:p>
          <a:p>
            <a:r>
              <a:rPr lang="en-US" altLang="zh-TW" sz="2400" dirty="0"/>
              <a:t>1.5</a:t>
            </a:r>
            <a:r>
              <a:rPr lang="zh-TW" altLang="en-US" sz="2400" dirty="0"/>
              <a:t>倍：</a:t>
            </a:r>
            <a:r>
              <a:rPr lang="en-US" altLang="zh-TW" sz="2400" dirty="0"/>
              <a:t>1pt=1dp=1.5px</a:t>
            </a:r>
            <a:r>
              <a:rPr lang="zh-TW" altLang="en-US" sz="2400" dirty="0"/>
              <a:t>（</a:t>
            </a:r>
            <a:r>
              <a:rPr lang="en-US" altLang="zh-TW" sz="2400" dirty="0" err="1"/>
              <a:t>hdpi</a:t>
            </a:r>
            <a:r>
              <a:rPr lang="zh-TW" altLang="en-US" sz="2400" dirty="0"/>
              <a:t>）</a:t>
            </a:r>
          </a:p>
          <a:p>
            <a:endParaRPr lang="zh-TW" altLang="en-US" sz="2400" dirty="0"/>
          </a:p>
          <a:p>
            <a:r>
              <a:rPr lang="en-US" altLang="zh-TW" sz="2400" dirty="0"/>
              <a:t>2</a:t>
            </a:r>
            <a:r>
              <a:rPr lang="zh-TW" altLang="en-US" sz="2400" dirty="0"/>
              <a:t>倍：</a:t>
            </a:r>
            <a:r>
              <a:rPr lang="en-US" altLang="zh-TW" sz="2400" dirty="0"/>
              <a:t>1pt=1dp=2px</a:t>
            </a:r>
            <a:r>
              <a:rPr lang="zh-TW" altLang="en-US" sz="2400" dirty="0"/>
              <a:t>（</a:t>
            </a:r>
            <a:r>
              <a:rPr lang="en-US" altLang="zh-TW" sz="2400" dirty="0" err="1"/>
              <a:t>xhdpi</a:t>
            </a:r>
            <a:r>
              <a:rPr lang="zh-TW" altLang="en-US" sz="2400" dirty="0"/>
              <a:t>、</a:t>
            </a:r>
            <a:r>
              <a:rPr lang="en-US" altLang="zh-TW" sz="2400" dirty="0"/>
              <a:t>iPhone 4s/5/</a:t>
            </a:r>
            <a:r>
              <a:rPr lang="en-US" altLang="zh-TW" sz="2400" dirty="0" smtClean="0"/>
              <a:t>6</a:t>
            </a:r>
            <a:r>
              <a:rPr lang="en-US" altLang="en-US" sz="2400" dirty="0" smtClean="0"/>
              <a:t>/7/8</a:t>
            </a:r>
            <a:r>
              <a:rPr lang="zh-TW" altLang="en-US" sz="2400" dirty="0" smtClean="0"/>
              <a:t>）</a:t>
            </a:r>
            <a:endParaRPr lang="zh-TW" altLang="en-US" sz="2400" dirty="0"/>
          </a:p>
          <a:p>
            <a:endParaRPr lang="zh-TW" altLang="en-US" sz="2400" dirty="0"/>
          </a:p>
          <a:p>
            <a:r>
              <a:rPr lang="en-US" altLang="zh-TW" sz="2400" dirty="0"/>
              <a:t>3</a:t>
            </a:r>
            <a:r>
              <a:rPr lang="zh-TW" altLang="en-US" sz="2400" dirty="0"/>
              <a:t>倍：</a:t>
            </a:r>
            <a:r>
              <a:rPr lang="en-US" altLang="zh-TW" sz="2400" dirty="0"/>
              <a:t>1pt=1dp=3px</a:t>
            </a:r>
            <a:r>
              <a:rPr lang="zh-TW" altLang="en-US" sz="2400" dirty="0"/>
              <a:t>（</a:t>
            </a:r>
            <a:r>
              <a:rPr lang="en-US" altLang="zh-TW" sz="2400" dirty="0" err="1"/>
              <a:t>xxhdpi</a:t>
            </a:r>
            <a:r>
              <a:rPr lang="zh-TW" altLang="en-US" sz="2400" dirty="0"/>
              <a:t>、</a:t>
            </a:r>
            <a:r>
              <a:rPr lang="en-US" altLang="zh-TW" sz="2400" dirty="0"/>
              <a:t>iPhone </a:t>
            </a:r>
            <a:r>
              <a:rPr lang="en-US" altLang="zh-TW" sz="2400" dirty="0" smtClean="0"/>
              <a:t>plus</a:t>
            </a:r>
            <a:r>
              <a:rPr lang="zh-TW" altLang="en-US" sz="2400" dirty="0"/>
              <a:t>）</a:t>
            </a:r>
          </a:p>
          <a:p>
            <a:endParaRPr lang="zh-TW" altLang="en-US" sz="2400" dirty="0"/>
          </a:p>
          <a:p>
            <a:r>
              <a:rPr lang="en-US" altLang="zh-TW" sz="2400" dirty="0"/>
              <a:t>4</a:t>
            </a:r>
            <a:r>
              <a:rPr lang="zh-TW" altLang="en-US" sz="2400" dirty="0"/>
              <a:t>倍：</a:t>
            </a:r>
            <a:r>
              <a:rPr lang="en-US" altLang="zh-TW" sz="2400" dirty="0"/>
              <a:t>1pt=1dp=4px</a:t>
            </a:r>
            <a:r>
              <a:rPr lang="zh-TW" altLang="en-US" sz="2400" dirty="0"/>
              <a:t>（</a:t>
            </a:r>
            <a:r>
              <a:rPr lang="en-US" altLang="zh-TW" sz="2400" dirty="0" err="1"/>
              <a:t>xxxhdpi</a:t>
            </a:r>
            <a:r>
              <a:rPr lang="zh-TW" altLang="en-US" sz="2400" dirty="0" smtClean="0"/>
              <a:t>）</a:t>
            </a:r>
            <a:r>
              <a:rPr lang="en-US" altLang="zh-TW" sz="2400" dirty="0" smtClean="0"/>
              <a:t>(2k</a:t>
            </a:r>
            <a:r>
              <a:rPr lang="zh-TW" altLang="en-US" sz="2400" dirty="0" smtClean="0"/>
              <a:t>屏，</a:t>
            </a:r>
            <a:r>
              <a:rPr kumimoji="1" lang="zh-CN" altLang="en-US" sz="2400" dirty="0"/>
              <a:t>三星</a:t>
            </a:r>
            <a:r>
              <a:rPr kumimoji="1" lang="en-US" altLang="zh-CN" sz="2400" dirty="0" smtClean="0"/>
              <a:t>S8</a:t>
            </a:r>
            <a:r>
              <a:rPr lang="en-US" altLang="zh-TW" sz="2400" dirty="0" smtClean="0"/>
              <a:t>)</a:t>
            </a:r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065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1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3119</TotalTime>
  <Pages>0</Pages>
  <Words>1237</Words>
  <Characters>0</Characters>
  <Application>Microsoft Macintosh PowerPoint</Application>
  <DocSecurity>0</DocSecurity>
  <PresentationFormat>自定义</PresentationFormat>
  <Lines>0</Lines>
  <Paragraphs>240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23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Office 主题</vt:lpstr>
      <vt:lpstr>1_自定义设计方案</vt:lpstr>
      <vt:lpstr>1_Office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11_Office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李国海</dc:creator>
  <cp:lastModifiedBy>Jiyi Deng</cp:lastModifiedBy>
  <cp:revision>369</cp:revision>
  <dcterms:created xsi:type="dcterms:W3CDTF">2014-06-29T11:45:14Z</dcterms:created>
  <dcterms:modified xsi:type="dcterms:W3CDTF">2018-02-04T03:52:43Z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