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684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5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6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12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5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7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4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0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6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8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27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14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14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4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4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4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F548E-E964-9A2E-F9D8-9EB6970CA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801" y="744909"/>
            <a:ext cx="3776415" cy="2912691"/>
          </a:xfrm>
        </p:spPr>
        <p:txBody>
          <a:bodyPr anchor="b">
            <a:normAutofit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14-4</a:t>
            </a:r>
            <a:br>
              <a:rPr lang="en-US" altLang="zh-CN" dirty="0"/>
            </a:br>
            <a:r>
              <a:rPr lang="zh-CN" altLang="en-US" dirty="0"/>
              <a:t>镧系元素的重要化合物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311D13-988C-156C-CF0A-F8EF5E549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200" dirty="0">
                <a:solidFill>
                  <a:schemeClr val="tx2">
                    <a:alpha val="80000"/>
                  </a:schemeClr>
                </a:solidFill>
              </a:rPr>
              <a:t>制作</a:t>
            </a:r>
            <a:r>
              <a:rPr lang="en-US" altLang="zh-CN" sz="2200" dirty="0">
                <a:solidFill>
                  <a:schemeClr val="tx2">
                    <a:alpha val="80000"/>
                  </a:schemeClr>
                </a:solidFill>
              </a:rPr>
              <a:t>&amp;</a:t>
            </a:r>
            <a:r>
              <a:rPr lang="zh-CN" altLang="en-US" sz="2200" dirty="0">
                <a:solidFill>
                  <a:schemeClr val="tx2">
                    <a:alpha val="80000"/>
                  </a:schemeClr>
                </a:solidFill>
              </a:rPr>
              <a:t>演讲：杜逸轩</a:t>
            </a:r>
          </a:p>
        </p:txBody>
      </p:sp>
      <p:pic>
        <p:nvPicPr>
          <p:cNvPr id="4" name="Picture 3" descr="白色表面上飞溅的颜色">
            <a:extLst>
              <a:ext uri="{FF2B5EF4-FFF2-40B4-BE49-F238E27FC236}">
                <a16:creationId xmlns:a16="http://schemas.microsoft.com/office/drawing/2014/main" id="{010F7941-54C6-26C6-15EF-93F99ABCC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7" b="22603"/>
          <a:stretch/>
        </p:blipFill>
        <p:spPr>
          <a:xfrm>
            <a:off x="603229" y="1625750"/>
            <a:ext cx="6402214" cy="36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6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4A7D91-AEAA-2A47-5746-965E10620AFE}"/>
              </a:ext>
            </a:extLst>
          </p:cNvPr>
          <p:cNvSpPr/>
          <p:nvPr/>
        </p:nvSpPr>
        <p:spPr>
          <a:xfrm>
            <a:off x="5311170" y="1886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230824-0133-0387-5EDD-BC3ABE843B1F}"/>
              </a:ext>
            </a:extLst>
          </p:cNvPr>
          <p:cNvSpPr txBox="1"/>
          <p:nvPr/>
        </p:nvSpPr>
        <p:spPr>
          <a:xfrm>
            <a:off x="992373" y="1360967"/>
            <a:ext cx="766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Ⅲ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）的化合物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（一）氧化物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（二）氢氧化物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（三）盐类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（四）配合物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Ⅱ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Ⅳ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）的化合物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（一）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Ⅱ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）的化合物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（二）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Ⅳ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）的化合物</a:t>
            </a:r>
          </a:p>
        </p:txBody>
      </p:sp>
    </p:spTree>
    <p:extLst>
      <p:ext uri="{BB962C8B-B14F-4D97-AF65-F5344CB8AC3E}">
        <p14:creationId xmlns:p14="http://schemas.microsoft.com/office/powerpoint/2010/main" val="307499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45228-9E41-B464-B165-A9DE206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5"/>
            <a:ext cx="10515600" cy="6835295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800" dirty="0"/>
              <a:t> </a:t>
            </a:r>
            <a:r>
              <a:rPr lang="en-US" altLang="zh-CN" sz="2800" b="0" dirty="0"/>
              <a:t>Ln2O3</a:t>
            </a:r>
            <a:br>
              <a:rPr lang="en-US" altLang="zh-CN" sz="2800" b="0" dirty="0"/>
            </a:br>
            <a:r>
              <a:rPr lang="en-US" altLang="zh-CN" sz="2800" b="0" dirty="0"/>
              <a:t> 1. Ln2O3</a:t>
            </a:r>
            <a:r>
              <a:rPr lang="zh-CN" altLang="en-US" sz="2800" b="0" dirty="0"/>
              <a:t>的形成：部分在空气中自发反应生成，而当温度高于</a:t>
            </a:r>
            <a:r>
              <a:rPr lang="en-US" altLang="zh-CN" sz="2800" b="0" dirty="0"/>
              <a:t>456K</a:t>
            </a:r>
            <a:r>
              <a:rPr lang="zh-CN" altLang="en-US" sz="2800" b="0" dirty="0"/>
              <a:t>时均能够迅速被空气氧化生成</a:t>
            </a:r>
            <a:r>
              <a:rPr lang="en-US" altLang="zh-CN" sz="2800" b="0" dirty="0"/>
              <a:t>Ln2O3</a:t>
            </a:r>
            <a:br>
              <a:rPr lang="en-US" altLang="zh-CN" sz="2800" b="0" dirty="0"/>
            </a:br>
            <a:r>
              <a:rPr lang="zh-CN" altLang="en-US" sz="2800" b="0" dirty="0"/>
              <a:t>制取：焙烧相应氢氧化物、碳酸盐、草酸盐（工业），但</a:t>
            </a:r>
            <a:r>
              <a:rPr lang="en-US" altLang="zh-CN" sz="2800" b="0" dirty="0"/>
              <a:t>Ce</a:t>
            </a:r>
            <a:r>
              <a:rPr lang="zh-CN" altLang="en-US" sz="2800" b="0" dirty="0"/>
              <a:t>会生成</a:t>
            </a:r>
            <a:r>
              <a:rPr lang="en-US" altLang="zh-CN" sz="2800" b="0" dirty="0"/>
              <a:t>CeO2,</a:t>
            </a:r>
            <a:r>
              <a:rPr lang="zh-CN" altLang="en-US" sz="2800" b="0" dirty="0"/>
              <a:t>空气中</a:t>
            </a:r>
            <a:r>
              <a:rPr lang="en-US" altLang="zh-CN" sz="2800" b="0" dirty="0" err="1"/>
              <a:t>Pr</a:t>
            </a:r>
            <a:r>
              <a:rPr lang="zh-CN" altLang="en-US" sz="2800" b="0" dirty="0"/>
              <a:t>和</a:t>
            </a:r>
            <a:r>
              <a:rPr lang="en-US" altLang="zh-CN" sz="2800" b="0" dirty="0"/>
              <a:t>Tb</a:t>
            </a:r>
            <a:r>
              <a:rPr lang="zh-CN" altLang="en-US" sz="2800" b="0" dirty="0"/>
              <a:t>盐类焙烧生成高氧化数的产物。使用强氧化剂可以获得</a:t>
            </a:r>
            <a:r>
              <a:rPr lang="en-US" altLang="zh-CN" sz="2800" b="0" dirty="0"/>
              <a:t>PrO2</a:t>
            </a:r>
            <a:r>
              <a:rPr lang="zh-CN" altLang="en-US" sz="2800" b="0" dirty="0"/>
              <a:t>和</a:t>
            </a:r>
            <a:r>
              <a:rPr lang="en-US" altLang="zh-CN" sz="2800" b="0" dirty="0"/>
              <a:t>TbO2</a:t>
            </a:r>
            <a:br>
              <a:rPr lang="en-US" altLang="zh-CN" sz="2800" b="0" dirty="0"/>
            </a:br>
            <a:r>
              <a:rPr lang="en-US" altLang="zh-CN" sz="2800" b="0" dirty="0"/>
              <a:t> 2. Ln2O3</a:t>
            </a:r>
            <a:r>
              <a:rPr lang="zh-CN" altLang="en-US" sz="2800" b="0" dirty="0"/>
              <a:t>的性质：颜色基本上和</a:t>
            </a:r>
            <a:r>
              <a:rPr lang="en-US" altLang="zh-CN" sz="2800" b="0" dirty="0"/>
              <a:t>Ln</a:t>
            </a:r>
            <a:r>
              <a:rPr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³+</a:t>
            </a:r>
            <a:r>
              <a:rPr lang="zh-CN" altLang="en-US" sz="2800" b="0" dirty="0">
                <a:latin typeface="+mn-ea"/>
                <a:ea typeface="+mn-ea"/>
              </a:rPr>
              <a:t>的颜色一致；</a:t>
            </a:r>
            <a:br>
              <a:rPr lang="en-US" altLang="zh-CN" sz="2800" b="0" dirty="0">
                <a:latin typeface="+mn-ea"/>
                <a:ea typeface="+mn-ea"/>
              </a:rPr>
            </a:br>
            <a:r>
              <a:rPr lang="zh-CN" altLang="en-US" sz="2800" b="0" dirty="0">
                <a:latin typeface="+mn-ea"/>
                <a:ea typeface="+mn-ea"/>
              </a:rPr>
              <a:t>难溶于水或碱，但是可以在水中发生水合作用形成水合氧化物；</a:t>
            </a:r>
            <a:br>
              <a:rPr lang="en-US" altLang="zh-CN" sz="2800" b="0" dirty="0">
                <a:latin typeface="+mn-ea"/>
                <a:ea typeface="+mn-ea"/>
              </a:rPr>
            </a:br>
            <a:r>
              <a:rPr lang="zh-CN" altLang="en-US" sz="2800" b="0" dirty="0">
                <a:latin typeface="+mn-ea"/>
                <a:ea typeface="+mn-ea"/>
              </a:rPr>
              <a:t>均为离子型化合物，熔点非常高（</a:t>
            </a:r>
            <a:r>
              <a:rPr lang="en-US" altLang="zh-CN" sz="2800" b="0" dirty="0">
                <a:latin typeface="+mn-ea"/>
                <a:ea typeface="+mn-ea"/>
              </a:rPr>
              <a:t>2000</a:t>
            </a:r>
            <a:r>
              <a:rPr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ºC</a:t>
            </a:r>
            <a:r>
              <a:rPr lang="zh-CN" altLang="en-US" sz="2800" b="0" dirty="0">
                <a:latin typeface="+mn-lt"/>
                <a:ea typeface="宋体" panose="02010600030101010101" pitchFamily="2" charset="-122"/>
              </a:rPr>
              <a:t>以上</a:t>
            </a:r>
            <a:r>
              <a:rPr lang="zh-CN" altLang="en-US" sz="2800" b="0" dirty="0">
                <a:latin typeface="+mn-ea"/>
                <a:ea typeface="+mn-ea"/>
              </a:rPr>
              <a:t>）</a:t>
            </a:r>
            <a:r>
              <a:rPr lang="en-US" altLang="zh-CN" sz="2800" b="0" dirty="0">
                <a:latin typeface="+mn-ea"/>
                <a:ea typeface="+mn-ea"/>
              </a:rPr>
              <a:t>,</a:t>
            </a:r>
            <a:r>
              <a:rPr lang="zh-CN" altLang="en-US" sz="2800" b="0" dirty="0">
                <a:latin typeface="+mn-ea"/>
                <a:ea typeface="+mn-ea"/>
              </a:rPr>
              <a:t>可以用于耐火材料；</a:t>
            </a:r>
            <a:br>
              <a:rPr lang="en-US" altLang="zh-CN" sz="2800" b="0" dirty="0">
                <a:latin typeface="+mn-ea"/>
                <a:ea typeface="+mn-ea"/>
              </a:rPr>
            </a:br>
            <a:r>
              <a:rPr lang="zh-CN" altLang="en-US" sz="2800" b="0" dirty="0">
                <a:latin typeface="+mn-ea"/>
                <a:ea typeface="+mn-ea"/>
              </a:rPr>
              <a:t>均具有碱性，易溶于酸，碱性随原子序数增大而减弱；</a:t>
            </a:r>
            <a:br>
              <a:rPr lang="en-US" altLang="zh-CN" sz="2800" b="0" dirty="0">
                <a:latin typeface="+mn-ea"/>
                <a:ea typeface="+mn-ea"/>
              </a:rPr>
            </a:br>
            <a:r>
              <a:rPr lang="zh-CN" altLang="en-US" sz="2800" b="0" dirty="0">
                <a:latin typeface="+mn-ea"/>
                <a:ea typeface="+mn-ea"/>
              </a:rPr>
              <a:t>能够从空气中吸收</a:t>
            </a:r>
            <a:r>
              <a:rPr lang="en-US" altLang="zh-CN" sz="2800" b="0" dirty="0">
                <a:latin typeface="+mn-ea"/>
                <a:ea typeface="+mn-ea"/>
              </a:rPr>
              <a:t>CO2</a:t>
            </a:r>
            <a:r>
              <a:rPr lang="zh-CN" altLang="en-US" sz="2800" b="0" dirty="0">
                <a:latin typeface="+mn-ea"/>
                <a:ea typeface="+mn-ea"/>
              </a:rPr>
              <a:t>和水蒸气生成碱式碳酸盐；</a:t>
            </a:r>
            <a:br>
              <a:rPr lang="en-US" altLang="zh-CN" sz="2800" b="0" dirty="0">
                <a:latin typeface="+mn-ea"/>
                <a:ea typeface="+mn-ea"/>
              </a:rPr>
            </a:br>
            <a:r>
              <a:rPr lang="en-US" altLang="zh-CN" sz="2800" b="0" dirty="0">
                <a:latin typeface="+mn-ea"/>
                <a:ea typeface="+mn-ea"/>
              </a:rPr>
              <a:t>Ln2O3</a:t>
            </a:r>
            <a:r>
              <a:rPr lang="zh-CN" altLang="en-US" sz="2800" b="0" dirty="0">
                <a:latin typeface="+mn-ea"/>
                <a:ea typeface="+mn-ea"/>
              </a:rPr>
              <a:t>生成时放热很多，具有很好化学稳定性，比</a:t>
            </a:r>
            <a:r>
              <a:rPr lang="en-US" altLang="zh-CN" sz="2800" b="0" dirty="0">
                <a:latin typeface="+mn-ea"/>
                <a:ea typeface="+mn-ea"/>
              </a:rPr>
              <a:t>Al</a:t>
            </a:r>
            <a:r>
              <a:rPr lang="zh-CN" altLang="en-US" sz="2800" b="0" dirty="0">
                <a:latin typeface="+mn-ea"/>
                <a:ea typeface="+mn-ea"/>
              </a:rPr>
              <a:t>更适合做还原剂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F28A6E-13EC-DBE2-2EE9-514CF2378ACB}"/>
              </a:ext>
            </a:extLst>
          </p:cNvPr>
          <p:cNvSpPr/>
          <p:nvPr/>
        </p:nvSpPr>
        <p:spPr>
          <a:xfrm>
            <a:off x="9737399" y="188693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氧化物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4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6490A3-8C79-71A6-F974-9C26799D51AA}"/>
              </a:ext>
            </a:extLst>
          </p:cNvPr>
          <p:cNvSpPr txBox="1"/>
          <p:nvPr/>
        </p:nvSpPr>
        <p:spPr>
          <a:xfrm>
            <a:off x="839972" y="1630325"/>
            <a:ext cx="105120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Ln(OH)3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1.</a:t>
            </a:r>
            <a:r>
              <a:rPr lang="zh-CN" altLang="en-US" sz="2800" dirty="0">
                <a:solidFill>
                  <a:schemeClr val="bg1"/>
                </a:solidFill>
              </a:rPr>
              <a:t>制取：在</a:t>
            </a:r>
            <a:r>
              <a:rPr lang="en-US" altLang="zh-CN" sz="2800" dirty="0">
                <a:solidFill>
                  <a:schemeClr val="bg1"/>
                </a:solidFill>
              </a:rPr>
              <a:t>Ln(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Ⅲ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的盐溶液中加入</a:t>
            </a:r>
            <a:r>
              <a:rPr lang="en-US" altLang="zh-CN" sz="2800" dirty="0">
                <a:solidFill>
                  <a:schemeClr val="bg1"/>
                </a:solidFill>
              </a:rPr>
              <a:t>NaOH</a:t>
            </a:r>
            <a:r>
              <a:rPr lang="zh-CN" altLang="en-US" sz="2800" dirty="0">
                <a:solidFill>
                  <a:schemeClr val="bg1"/>
                </a:solidFill>
              </a:rPr>
              <a:t>或氨水，均可析出</a:t>
            </a:r>
            <a:r>
              <a:rPr lang="en-US" altLang="zh-CN" sz="2800" dirty="0">
                <a:solidFill>
                  <a:schemeClr val="bg1"/>
                </a:solidFill>
              </a:rPr>
              <a:t>Ln(OH)3</a:t>
            </a:r>
            <a:r>
              <a:rPr lang="zh-CN" altLang="en-US" sz="2800" dirty="0">
                <a:solidFill>
                  <a:schemeClr val="bg1"/>
                </a:solidFill>
              </a:rPr>
              <a:t>沉淀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2.</a:t>
            </a:r>
            <a:r>
              <a:rPr lang="zh-CN" altLang="en-US" sz="2800" dirty="0">
                <a:solidFill>
                  <a:schemeClr val="bg1"/>
                </a:solidFill>
              </a:rPr>
              <a:t>性质：均为离子型碱性氢氧化物，碱性由</a:t>
            </a:r>
            <a:r>
              <a:rPr lang="en-US" altLang="zh-CN" sz="2800" dirty="0">
                <a:solidFill>
                  <a:schemeClr val="bg1"/>
                </a:solidFill>
              </a:rPr>
              <a:t>La(OH)3</a:t>
            </a:r>
            <a:r>
              <a:rPr lang="zh-CN" altLang="en-US" sz="2800" dirty="0">
                <a:solidFill>
                  <a:schemeClr val="bg1"/>
                </a:solidFill>
              </a:rPr>
              <a:t>到</a:t>
            </a:r>
            <a:r>
              <a:rPr lang="en-US" altLang="zh-CN" sz="2800" dirty="0">
                <a:solidFill>
                  <a:schemeClr val="bg1"/>
                </a:solidFill>
              </a:rPr>
              <a:t>Yb(OH)3</a:t>
            </a:r>
            <a:r>
              <a:rPr lang="zh-CN" altLang="en-US" sz="2800" dirty="0">
                <a:solidFill>
                  <a:schemeClr val="bg1"/>
                </a:solidFill>
              </a:rPr>
              <a:t>递减；总的来说，碱性比</a:t>
            </a:r>
            <a:r>
              <a:rPr lang="en-US" altLang="zh-CN" sz="2800" dirty="0">
                <a:solidFill>
                  <a:schemeClr val="bg1"/>
                </a:solidFill>
              </a:rPr>
              <a:t>Ca(OH)2</a:t>
            </a:r>
            <a:r>
              <a:rPr lang="zh-CN" altLang="en-US" sz="2800" dirty="0">
                <a:solidFill>
                  <a:schemeClr val="bg1"/>
                </a:solidFill>
              </a:rPr>
              <a:t>弱，比</a:t>
            </a:r>
            <a:r>
              <a:rPr lang="en-US" altLang="zh-CN" sz="2800" dirty="0">
                <a:solidFill>
                  <a:schemeClr val="bg1"/>
                </a:solidFill>
              </a:rPr>
              <a:t>Al(OH)3</a:t>
            </a:r>
            <a:r>
              <a:rPr lang="zh-CN" altLang="en-US" sz="2800" dirty="0">
                <a:solidFill>
                  <a:schemeClr val="bg1"/>
                </a:solidFill>
              </a:rPr>
              <a:t>强，</a:t>
            </a:r>
            <a:r>
              <a:rPr lang="en-US" altLang="zh-CN" sz="2800" dirty="0">
                <a:solidFill>
                  <a:schemeClr val="bg1"/>
                </a:solidFill>
              </a:rPr>
              <a:t>Yb(OH)3</a:t>
            </a:r>
            <a:r>
              <a:rPr lang="zh-CN" altLang="en-US" sz="2800" dirty="0">
                <a:solidFill>
                  <a:schemeClr val="bg1"/>
                </a:solidFill>
              </a:rPr>
              <a:t>略显两性；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Ln(OH)3</a:t>
            </a:r>
            <a:r>
              <a:rPr lang="zh-CN" altLang="en-US" sz="2800" dirty="0">
                <a:solidFill>
                  <a:schemeClr val="bg1"/>
                </a:solidFill>
              </a:rPr>
              <a:t>的溶度积从</a:t>
            </a:r>
            <a:r>
              <a:rPr lang="en-US" altLang="zh-CN" sz="2800" dirty="0">
                <a:solidFill>
                  <a:schemeClr val="bg1"/>
                </a:solidFill>
              </a:rPr>
              <a:t>La</a:t>
            </a:r>
            <a:r>
              <a:rPr lang="zh-CN" altLang="en-US" sz="2800" dirty="0">
                <a:solidFill>
                  <a:schemeClr val="bg1"/>
                </a:solidFill>
              </a:rPr>
              <a:t>到</a:t>
            </a:r>
            <a:r>
              <a:rPr lang="en-US" altLang="zh-CN" sz="2800" dirty="0">
                <a:solidFill>
                  <a:schemeClr val="bg1"/>
                </a:solidFill>
              </a:rPr>
              <a:t>Yb</a:t>
            </a:r>
            <a:r>
              <a:rPr lang="zh-CN" altLang="en-US" sz="2800" dirty="0">
                <a:solidFill>
                  <a:schemeClr val="bg1"/>
                </a:solidFill>
              </a:rPr>
              <a:t>逐渐减小，并且温度升高时，</a:t>
            </a:r>
            <a:r>
              <a:rPr lang="en-US" altLang="zh-CN" sz="2800" dirty="0">
                <a:solidFill>
                  <a:schemeClr val="bg1"/>
                </a:solidFill>
              </a:rPr>
              <a:t>Ln(OH)3</a:t>
            </a:r>
            <a:r>
              <a:rPr lang="zh-CN" altLang="en-US" sz="2800" dirty="0">
                <a:solidFill>
                  <a:schemeClr val="bg1"/>
                </a:solidFill>
              </a:rPr>
              <a:t>溶解度降低；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Ln(OH)3</a:t>
            </a:r>
            <a:r>
              <a:rPr lang="zh-CN" altLang="en-US" sz="2800" dirty="0">
                <a:solidFill>
                  <a:schemeClr val="bg1"/>
                </a:solidFill>
              </a:rPr>
              <a:t>稳定性随</a:t>
            </a:r>
            <a:r>
              <a:rPr lang="en-US" altLang="zh-CN" sz="2800" dirty="0">
                <a:solidFill>
                  <a:schemeClr val="bg1"/>
                </a:solidFill>
              </a:rPr>
              <a:t>Ln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³+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半径逐渐减小而降低；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Ln(OH)3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可能不是以单一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Ln(OH)3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形式存在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0B3901-162B-A543-8473-422D46ADC942}"/>
              </a:ext>
            </a:extLst>
          </p:cNvPr>
          <p:cNvSpPr/>
          <p:nvPr/>
        </p:nvSpPr>
        <p:spPr>
          <a:xfrm>
            <a:off x="4240935" y="167428"/>
            <a:ext cx="26468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氢氧化物</a:t>
            </a:r>
          </a:p>
        </p:txBody>
      </p:sp>
    </p:spTree>
    <p:extLst>
      <p:ext uri="{BB962C8B-B14F-4D97-AF65-F5344CB8AC3E}">
        <p14:creationId xmlns:p14="http://schemas.microsoft.com/office/powerpoint/2010/main" val="34792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9A5E86-2B6E-EE2E-9182-E23D8AB6A50D}"/>
              </a:ext>
            </a:extLst>
          </p:cNvPr>
          <p:cNvSpPr/>
          <p:nvPr/>
        </p:nvSpPr>
        <p:spPr>
          <a:xfrm>
            <a:off x="2137619" y="0"/>
            <a:ext cx="29690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盐类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LnCl3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BE970F-E30F-0CB7-3583-190D132E166B}"/>
              </a:ext>
            </a:extLst>
          </p:cNvPr>
          <p:cNvSpPr txBox="1"/>
          <p:nvPr/>
        </p:nvSpPr>
        <p:spPr>
          <a:xfrm>
            <a:off x="1353879" y="830997"/>
            <a:ext cx="94842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溶解性：含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Ln(Ⅲ)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盐中，氯化物、硫酸盐、硝酸盐易溶于水，草酸盐、碳酸盐、氟化物、磷酸盐、偏钒酸盐等难溶于水。溶解度一般随原子序数增大而增大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LnF3: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唯一不溶于水的镧系卤化物，熔点高，不吸湿，稳定，可用于制备镧系金属，可通过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LnF3·½H2O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在真空中加热到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300ºC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或者在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HF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气氛中加热到约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600ºC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脱水制得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制取：水溶液中析出氯化物结晶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LnCl3·nH2O(n=6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），直接加热得到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LnOCl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，只有在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HCl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气流中或者过量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NH4Cl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存在下加热才能制得无水氯化物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性质：无水氯化物熔点较高（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600~800ºC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吸湿性强，应保存在干燥气氛中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530149-2E6A-E45C-1780-B5EEC6FAC6B2}"/>
              </a:ext>
            </a:extLst>
          </p:cNvPr>
          <p:cNvSpPr/>
          <p:nvPr/>
        </p:nvSpPr>
        <p:spPr>
          <a:xfrm>
            <a:off x="4939711" y="-46166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含氧酸</a:t>
            </a:r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盐类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280A28-884F-43DC-9DFA-4F9B3A3A0716}"/>
              </a:ext>
            </a:extLst>
          </p:cNvPr>
          <p:cNvSpPr txBox="1"/>
          <p:nvPr/>
        </p:nvSpPr>
        <p:spPr>
          <a:xfrm>
            <a:off x="295968" y="1012954"/>
            <a:ext cx="114582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许多镧系元素的硫酸盐、硝酸盐能够与碱金属或铵的相应的盐形成复盐，如</a:t>
            </a:r>
            <a:r>
              <a:rPr lang="en-US" altLang="zh-CN" sz="2800" dirty="0">
                <a:solidFill>
                  <a:schemeClr val="bg1"/>
                </a:solidFill>
              </a:rPr>
              <a:t>M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Ⅰ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</a:rPr>
              <a:t>2SO4·Ln2(SO4)3·xH2O</a:t>
            </a:r>
            <a:r>
              <a:rPr lang="zh-CN" altLang="en-US" sz="2800" dirty="0">
                <a:solidFill>
                  <a:schemeClr val="bg1"/>
                </a:solidFill>
              </a:rPr>
              <a:t>。其溶解度从</a:t>
            </a:r>
            <a:r>
              <a:rPr lang="en-US" altLang="zh-CN" sz="2800" dirty="0">
                <a:solidFill>
                  <a:schemeClr val="bg1"/>
                </a:solidFill>
              </a:rPr>
              <a:t>La</a:t>
            </a:r>
            <a:r>
              <a:rPr lang="zh-CN" altLang="en-US" sz="2800" dirty="0">
                <a:solidFill>
                  <a:schemeClr val="bg1"/>
                </a:solidFill>
              </a:rPr>
              <a:t>到</a:t>
            </a:r>
            <a:r>
              <a:rPr lang="en-US" altLang="zh-CN" sz="2800" dirty="0">
                <a:solidFill>
                  <a:schemeClr val="bg1"/>
                </a:solidFill>
              </a:rPr>
              <a:t>Yb</a:t>
            </a:r>
            <a:r>
              <a:rPr lang="zh-CN" altLang="en-US" sz="2800" dirty="0">
                <a:solidFill>
                  <a:schemeClr val="bg1"/>
                </a:solidFill>
              </a:rPr>
              <a:t>依次增大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1.</a:t>
            </a:r>
            <a:r>
              <a:rPr lang="zh-CN" altLang="en-US" sz="2800" dirty="0">
                <a:solidFill>
                  <a:schemeClr val="bg1"/>
                </a:solidFill>
              </a:rPr>
              <a:t>硫酸盐及相应复盐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根据硫酸复盐溶解度大小不同，将其分为三组：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Ce</a:t>
            </a:r>
            <a:r>
              <a:rPr lang="zh-CN" altLang="en-US" sz="2800" dirty="0">
                <a:solidFill>
                  <a:schemeClr val="bg1"/>
                </a:solidFill>
              </a:rPr>
              <a:t>组：</a:t>
            </a:r>
            <a:r>
              <a:rPr lang="en-US" altLang="zh-CN" sz="2800" dirty="0">
                <a:solidFill>
                  <a:schemeClr val="bg1"/>
                </a:solidFill>
              </a:rPr>
              <a:t>La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Sm³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zh-CN" altLang="en-US" sz="2800" dirty="0">
                <a:solidFill>
                  <a:schemeClr val="bg1"/>
                </a:solidFill>
              </a:rPr>
              <a:t>（冷溶液中先析出）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Tb</a:t>
            </a:r>
            <a:r>
              <a:rPr lang="zh-CN" altLang="en-US" sz="2800" dirty="0">
                <a:solidFill>
                  <a:schemeClr val="bg1"/>
                </a:solidFill>
              </a:rPr>
              <a:t>组：</a:t>
            </a:r>
            <a:r>
              <a:rPr lang="en-US" altLang="zh-CN" sz="2800" dirty="0">
                <a:solidFill>
                  <a:schemeClr val="bg1"/>
                </a:solidFill>
              </a:rPr>
              <a:t>Eu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Gd³+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Dy³+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（加热后析出）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组：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Yb³+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（加热后仍留在溶液中）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2.</a:t>
            </a:r>
            <a:r>
              <a:rPr lang="zh-CN" altLang="en-US" sz="2800" dirty="0">
                <a:solidFill>
                  <a:schemeClr val="bg1"/>
                </a:solidFill>
              </a:rPr>
              <a:t>硝酸盐：极易溶于水，也能溶于乙醇、乙酮、丙酮等许多有机溶剂中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溶液萃取分离法分离稀土时就经常使用稀土的硝酸盐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3.</a:t>
            </a:r>
            <a:r>
              <a:rPr lang="zh-CN" altLang="en-US" sz="2800" dirty="0">
                <a:solidFill>
                  <a:schemeClr val="bg1"/>
                </a:solidFill>
              </a:rPr>
              <a:t>草酸盐：难溶于水，也难溶于稀的无机酸，可以用于分离镧系元素和其他元素。工业上经常烘干、焙烧镧系元素草酸盐获得其氧化物</a:t>
            </a:r>
          </a:p>
        </p:txBody>
      </p:sp>
    </p:spTree>
    <p:extLst>
      <p:ext uri="{BB962C8B-B14F-4D97-AF65-F5344CB8AC3E}">
        <p14:creationId xmlns:p14="http://schemas.microsoft.com/office/powerpoint/2010/main" val="10618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B1D197-53A9-7E3B-058B-75BB5B62989E}"/>
              </a:ext>
            </a:extLst>
          </p:cNvPr>
          <p:cNvSpPr/>
          <p:nvPr/>
        </p:nvSpPr>
        <p:spPr>
          <a:xfrm>
            <a:off x="5080337" y="231223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配合物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D08EF3-D214-36DD-D025-3F06F28C2E3B}"/>
              </a:ext>
            </a:extLst>
          </p:cNvPr>
          <p:cNvSpPr txBox="1"/>
          <p:nvPr/>
        </p:nvSpPr>
        <p:spPr>
          <a:xfrm>
            <a:off x="935664" y="1062220"/>
            <a:ext cx="101080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区过渡元素相比，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Ln³+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形成配合物稳定性比较低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原因：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Ln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³+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4f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电子位于其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电子内侧，而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Ln³+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5s²5p6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的外层电子，遮蔽了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4f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电子，难以参与成键（大多数由外层电子参与成键）；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Ln³+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虽然电荷较高，但其离子半径比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区元素大；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Ln³+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形成配合物主要为离子性的，方向性不明显，稳定化能小。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性质：离子半径大，空轨道数量多，所以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Ln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³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的配位数一般在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以上，最大可达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12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；但是其对配位体吸引力较小，配位能力和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²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Mg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²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接近，只有与某些强场配体或螯合剂所形成的配合物才是稳定的；镧系是亲氧元素，可以与许多含氧配体（如羧酸、</a:t>
            </a:r>
            <a:r>
              <a:rPr lang="el-G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二酮、含氧的磷类萃取剂、冠醚、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EDTA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）形成配合物；还可以与氮、硫、磷等配位原子配合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类型：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a.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离子缔合物、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b.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不溶的加合物、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c.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螯合物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稳定性随原子序数增大而增强，随溶液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pH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降低而减弱，可用于离子交换法和溶剂萃取法分离镧系元素</a:t>
            </a:r>
          </a:p>
        </p:txBody>
      </p:sp>
    </p:spTree>
    <p:extLst>
      <p:ext uri="{BB962C8B-B14F-4D97-AF65-F5344CB8AC3E}">
        <p14:creationId xmlns:p14="http://schemas.microsoft.com/office/powerpoint/2010/main" val="40390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62D9CD-0363-16E3-59A2-CC75D97587D7}"/>
              </a:ext>
            </a:extLst>
          </p:cNvPr>
          <p:cNvSpPr/>
          <p:nvPr/>
        </p:nvSpPr>
        <p:spPr>
          <a:xfrm>
            <a:off x="438870" y="188693"/>
            <a:ext cx="39565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Ln(</a:t>
            </a:r>
            <a:r>
              <a:rPr lang="en-US" altLang="zh-CN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Ⅱ</a:t>
            </a:r>
            <a:r>
              <a:rPr lang="en-US" altLang="zh-CN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lang="zh-CN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的化合物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2720AF-4345-5105-9C1F-D48C392FCB1E}"/>
                  </a:ext>
                </a:extLst>
              </p:cNvPr>
              <p:cNvSpPr txBox="1"/>
              <p:nvPr/>
            </p:nvSpPr>
            <p:spPr>
              <a:xfrm>
                <a:off x="659219" y="958134"/>
                <a:ext cx="11256334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</a:rPr>
                  <a:t>（一）</a:t>
                </a:r>
                <a:r>
                  <a:rPr lang="en-US" altLang="zh-CN" sz="2400" dirty="0" err="1">
                    <a:solidFill>
                      <a:schemeClr val="bg1"/>
                    </a:solidFill>
                  </a:rPr>
                  <a:t>Sm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Tm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Yb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可以形成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+2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氧化数的有强还原性的化合物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1.Sm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Yb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的卤化物可由对应的三卤化物分解或用氢还原它们的三卤化物，可以制得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EuF2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以及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和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Yb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的二氯化物、二溴化物和二碘化物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2.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稀土金属还原法，如：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2TmI3 + Tm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3TmI2</a:t>
                </a:r>
              </a:p>
              <a:p>
                <a:r>
                  <a:rPr lang="zh-CN" altLang="en-US" sz="2400" dirty="0">
                    <a:solidFill>
                      <a:schemeClr val="bg1"/>
                    </a:solidFill>
                  </a:rPr>
                  <a:t>此法可以制得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Tm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Yb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的二氯化物、二溴化物，</a:t>
                </a:r>
                <a:r>
                  <a:rPr lang="en-US" altLang="zh-CN" sz="2400" dirty="0" err="1">
                    <a:solidFill>
                      <a:schemeClr val="bg1"/>
                    </a:solidFill>
                  </a:rPr>
                  <a:t>Sm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和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Yb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的二氟化物，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La\Ce\</a:t>
                </a:r>
                <a:r>
                  <a:rPr lang="en-US" altLang="zh-CN" sz="2400" dirty="0" err="1">
                    <a:solidFill>
                      <a:schemeClr val="bg1"/>
                    </a:solidFill>
                  </a:rPr>
                  <a:t>Pr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\Nd\Gd\Dy\Tm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的二碘化物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3.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镧系金属还原碘化汞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4.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水溶液中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Zn-Hg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齐还原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，乙醇及其他非水溶剂中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Mg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还原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SmCl3</a:t>
                </a: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5.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液氨中，</a:t>
                </a:r>
                <a:r>
                  <a:rPr lang="en-US" altLang="zh-CN" sz="2400" dirty="0" err="1">
                    <a:solidFill>
                      <a:schemeClr val="bg1"/>
                    </a:solidFill>
                  </a:rPr>
                  <a:t>Sm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Yb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与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NH3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反应生成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Ln(NH2)2,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然后和氯化铵反应生成二氯化物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bg1"/>
                    </a:solidFill>
                  </a:rPr>
                  <a:t>（二）只有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SmX2\EuX2\YbX2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是真正的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Ln2+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盐，有很好的导电性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bg1"/>
                    </a:solidFill>
                  </a:rPr>
                  <a:t>（三）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Sm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²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+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²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+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Yb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²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+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有不同程度的还原性，在水溶液中极不稳定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bg1"/>
                    </a:solidFill>
                  </a:rPr>
                  <a:t>（四）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EuSO4/SmSO4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和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SrSO4/BaSO4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晶型相同，难溶于水，利用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Zn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还原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Eu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³+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Eu²+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而其他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Ln(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Ⅲ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不被还原，加入硫酸盐可以分离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Eu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2720AF-4345-5105-9C1F-D48C392FC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9" y="958134"/>
                <a:ext cx="11256334" cy="4893647"/>
              </a:xfrm>
              <a:prstGeom prst="rect">
                <a:avLst/>
              </a:prstGeom>
              <a:blipFill>
                <a:blip r:embed="rId2"/>
                <a:stretch>
                  <a:fillRect l="-812" t="-996" r="-271"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50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9E29E1-F334-0CE7-C27F-1B24392A41D0}"/>
              </a:ext>
            </a:extLst>
          </p:cNvPr>
          <p:cNvSpPr/>
          <p:nvPr/>
        </p:nvSpPr>
        <p:spPr>
          <a:xfrm>
            <a:off x="1755107" y="238312"/>
            <a:ext cx="43011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Ln(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Ⅳ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的化合物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6EBD74-FC44-0289-2398-DFDE65604AC2}"/>
              </a:ext>
            </a:extLst>
          </p:cNvPr>
          <p:cNvSpPr txBox="1"/>
          <p:nvPr/>
        </p:nvSpPr>
        <p:spPr>
          <a:xfrm>
            <a:off x="418214" y="1304260"/>
            <a:ext cx="112492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Dy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皆可形成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氧化数的化合物，其中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Ⅳ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）比较常见、重要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1.CeO2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为白色固体，可由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Ce(OH)2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Ce(NO3)3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Ce2(CO3)3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Ce2(C2O4)3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在空气中加热制得；在中性或碱性介质中，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H2O2/KMnO4/(NH4)2S2O8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等可将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Ce(Ⅲ)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氧化为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Ce(Ⅳ)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Ce(Ⅳ)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盐溶液中加入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NaOH,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可析出黄色凝胶状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CeO2·xH2O;CeO2·xH2O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溶于盐酸得到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CeCl3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和氯气，溶于硫酸得到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Ce(Ⅲ)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Ce(Ⅳ)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的混合物，同时放出氧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Ce(Ⅳ)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盐有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Ce(SO4)2·2H2O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Ce(NO3)4·3H2O,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它们易溶于水，但易水解生成碱式盐，其中硫酸铈（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Ⅳ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）最稳定，在酸性溶液中为强氧化剂。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4.Eº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(Ce4+/Ce3+)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的值随阴离子种类不同变化很大，在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HClO4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Eº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最大，这是因为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[Ce(H2O)n]4+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仅存在于强酸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HClO4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溶液中（它极易水解，酸性很强），在其他酸中则形成配合物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5.Ce(Ⅳ)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化合物经常在有机化学中作氧化剂，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(NH4)2[Ce(NO3)6]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在分析化学中常作基准物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通入混有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Ln(OH)3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的悬浊液，将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Ce(OH)3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转化为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Ce(OH)4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沉淀，然后加盐酸调溶液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3~3.5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，其他的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Ln(OH)3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全部转化为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LnCl3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溶解，从而分离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68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98C200-9021-36AF-2543-2908A21355C6}"/>
              </a:ext>
            </a:extLst>
          </p:cNvPr>
          <p:cNvSpPr/>
          <p:nvPr/>
        </p:nvSpPr>
        <p:spPr>
          <a:xfrm>
            <a:off x="4618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谢谢观赏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768088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3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1607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AvenirNext LT Pro Medium</vt:lpstr>
      <vt:lpstr>Microsoft YaHei Light</vt:lpstr>
      <vt:lpstr>DengXian</vt:lpstr>
      <vt:lpstr>宋体</vt:lpstr>
      <vt:lpstr>微软雅黑</vt:lpstr>
      <vt:lpstr>微软雅黑</vt:lpstr>
      <vt:lpstr>Arial</vt:lpstr>
      <vt:lpstr>Cambria Math</vt:lpstr>
      <vt:lpstr>BlockprintVTI</vt:lpstr>
      <vt:lpstr>BrushVTI</vt:lpstr>
      <vt:lpstr> 14-4 镧系元素的重要化合物</vt:lpstr>
      <vt:lpstr>PowerPoint 演示文稿</vt:lpstr>
      <vt:lpstr> Ln2O3  1. Ln2O3的形成：部分在空气中自发反应生成，而当温度高于456K时均能够迅速被空气氧化生成Ln2O3 制取：焙烧相应氢氧化物、碳酸盐、草酸盐（工业），但Ce会生成CeO2,空气中Pr和Tb盐类焙烧生成高氧化数的产物。使用强氧化剂可以获得PrO2和TbO2  2. Ln2O3的性质：颜色基本上和Ln³+的颜色一致； 难溶于水或碱，但是可以在水中发生水合作用形成水合氧化物； 均为离子型化合物，熔点非常高（2000ºC以上）,可以用于耐火材料； 均具有碱性，易溶于酸，碱性随原子序数增大而减弱； 能够从空气中吸收CO2和水蒸气生成碱式碳酸盐； Ln2O3生成时放热很多，具有很好化学稳定性，比Al更适合做还原剂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逸轩</dc:creator>
  <cp:lastModifiedBy>杜 逸轩</cp:lastModifiedBy>
  <cp:revision>12</cp:revision>
  <dcterms:created xsi:type="dcterms:W3CDTF">2022-12-12T09:31:23Z</dcterms:created>
  <dcterms:modified xsi:type="dcterms:W3CDTF">2022-12-13T03:27:39Z</dcterms:modified>
</cp:coreProperties>
</file>