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  <p:sldMasterId id="2147483798" r:id="rId2"/>
  </p:sldMasterIdLst>
  <p:notesMasterIdLst>
    <p:notesMasterId r:id="rId13"/>
  </p:notesMasterIdLst>
  <p:handoutMasterIdLst>
    <p:handoutMasterId r:id="rId14"/>
  </p:handoutMasterIdLst>
  <p:sldIdLst>
    <p:sldId id="1396" r:id="rId3"/>
    <p:sldId id="1388" r:id="rId4"/>
    <p:sldId id="1387" r:id="rId5"/>
    <p:sldId id="1389" r:id="rId6"/>
    <p:sldId id="1390" r:id="rId7"/>
    <p:sldId id="1391" r:id="rId8"/>
    <p:sldId id="1392" r:id="rId9"/>
    <p:sldId id="1393" r:id="rId10"/>
    <p:sldId id="1394" r:id="rId11"/>
    <p:sldId id="1395" r:id="rId12"/>
  </p:sldIdLst>
  <p:sldSz cx="9144000" cy="6858000" type="screen4x3"/>
  <p:notesSz cx="6797675" cy="987425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99"/>
    <a:srgbClr val="000066"/>
    <a:srgbClr val="006600"/>
    <a:srgbClr val="FFCC00"/>
    <a:srgbClr val="33CC33"/>
    <a:srgbClr val="CC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5"/>
    <p:restoredTop sz="93719"/>
  </p:normalViewPr>
  <p:slideViewPr>
    <p:cSldViewPr showGuides="1">
      <p:cViewPr varScale="1">
        <p:scale>
          <a:sx n="82" d="100"/>
          <a:sy n="82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56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29" tIns="45665" rIns="91329" bIns="45665" numCol="1" anchor="t" anchorCtr="0" compatLnSpc="1"/>
          <a:lstStyle>
            <a:lvl1pPr algn="l" defTabSz="913765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kumimoji="1" sz="12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29" tIns="45665" rIns="91329" bIns="45665" numCol="1" anchor="t" anchorCtr="0" compatLnSpc="1"/>
          <a:lstStyle>
            <a:lvl1pPr algn="r" defTabSz="913765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kumimoji="1" sz="12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29" tIns="45665" rIns="91329" bIns="45665" numCol="1" anchor="b" anchorCtr="0" compatLnSpc="1"/>
          <a:lstStyle>
            <a:lvl1pPr algn="l" defTabSz="913765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kumimoji="1" sz="12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29" tIns="45665" rIns="91329" bIns="45665" numCol="1" anchor="b" anchorCtr="0" compatLnSpc="1"/>
          <a:lstStyle/>
          <a:p>
            <a:pPr lvl="0" algn="r" defTabSz="913130" eaLnBrk="1" hangingPunct="1"/>
            <a:fld id="{9A0DB2DC-4C9A-4742-B13C-FB6460FD3503}" type="slidenum">
              <a:rPr lang="en-US" altLang="zh-CN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en-US" altLang="zh-CN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29" tIns="45665" rIns="91329" bIns="45665" numCol="1" anchor="t" anchorCtr="0" compatLnSpc="1"/>
          <a:lstStyle>
            <a:lvl1pPr algn="l" defTabSz="913765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kumimoji="1" sz="12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29" tIns="45665" rIns="91329" bIns="45665" numCol="1" anchor="t" anchorCtr="0" compatLnSpc="1"/>
          <a:lstStyle>
            <a:lvl1pPr algn="r" defTabSz="913765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kumimoji="1" sz="12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0275" y="739775"/>
            <a:ext cx="4937125" cy="3702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29" tIns="45665" rIns="91329" bIns="45665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29" tIns="45665" rIns="91329" bIns="45665" numCol="1" anchor="b" anchorCtr="0" compatLnSpc="1"/>
          <a:lstStyle>
            <a:lvl1pPr algn="l" defTabSz="913765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kumimoji="1" sz="12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29" tIns="45665" rIns="91329" bIns="45665" numCol="1" anchor="b" anchorCtr="0" compatLnSpc="1"/>
          <a:lstStyle/>
          <a:p>
            <a:pPr lvl="0" algn="r" defTabSz="913130" eaLnBrk="1" hangingPunct="1"/>
            <a:fld id="{9A0DB2DC-4C9A-4742-B13C-FB6460FD3503}" type="slidenum">
              <a:rPr lang="en-US" altLang="zh-CN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en-US" altLang="zh-CN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52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9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79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03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55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16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86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7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517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17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87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53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43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75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22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5238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56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44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13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38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19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5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44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79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24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66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04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44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55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84EEA-CE8F-4B77-9264-BCEB8D0F19EC}" type="datetimeFigureOut">
              <a:rPr kumimoji="1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12/13/2022</a:t>
            </a:fld>
            <a:endParaRPr kumimoji="1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9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8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myq.com/xz/xz11/108516hpiuj.htm" TargetMode="External"/><Relationship Id="rId2" Type="http://schemas.openxmlformats.org/officeDocument/2006/relationships/hyperlink" Target="http://www.chemyq.com/xz/xz1/2419hxrnb.htm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chemyq.com/xz/xz3/22920jnerl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myq.com/xz/xz4/34531evsjs.htm" TargetMode="External"/><Relationship Id="rId2" Type="http://schemas.openxmlformats.org/officeDocument/2006/relationships/hyperlink" Target="http://www.chemyq.com/xz/xz1/2473xaqpm.htm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18F862E-89FD-346A-5538-FC2E39D7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57" y="1412776"/>
            <a:ext cx="6523285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70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743892"/>
            <a:ext cx="9144000" cy="365730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165048" rIns="91440" bIns="165048" numCol="1" anchor="ctr" anchorCtr="0" compatLnSpc="1">
            <a:spAutoFit/>
          </a:bodyPr>
          <a:lstStyle>
            <a:lvl1pPr indent="304800"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2.4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硝酸钍</a:t>
            </a: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钍的主要硝酸盐，有数种带结晶水的水化物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Th(NO</a:t>
            </a:r>
            <a:r>
              <a:rPr kumimoji="1" lang="en-US" altLang="zh-CN" sz="2400" b="1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nH</a:t>
            </a:r>
            <a:r>
              <a:rPr kumimoji="1" lang="en-US" altLang="zh-CN" sz="2400" b="1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n=4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），皆为白色晶体。无水物在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500℃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分解为二氧化钍。水合硝酸钍极易溶于水和乙醇，微溶于丙酮和乙醚，溶液呈酸性反应。</a:t>
            </a:r>
            <a:endParaRPr kumimoji="1" lang="zh-CN" altLang="en-US" sz="24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硝酸钍能形成一些复盐形式的无机络合物，如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MTh(NO</a:t>
            </a:r>
            <a:r>
              <a:rPr kumimoji="1" lang="en-US" altLang="zh-CN" sz="2400" b="1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8H</a:t>
            </a:r>
            <a:r>
              <a:rPr kumimoji="1" lang="en-US" altLang="zh-CN" sz="2400" b="1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M=Mg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Zn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Mn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MTh(NO</a:t>
            </a:r>
            <a:r>
              <a:rPr kumimoji="1" lang="en-US" altLang="zh-CN" sz="2400" b="1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8H</a:t>
            </a:r>
            <a:r>
              <a:rPr kumimoji="1" lang="en-US" altLang="zh-CN" sz="2400" b="1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M=Na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）等。此外硝酸钍能与亚砜类、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N,N-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二甲基酰胺、三苯基膦氧化物、菲罗啉、尿素等有机物形成络合物</a:t>
            </a:r>
            <a:r>
              <a:rPr kumimoji="1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3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096477"/>
              </p:ext>
            </p:extLst>
          </p:nvPr>
        </p:nvGraphicFramePr>
        <p:xfrm>
          <a:off x="684213" y="1997075"/>
          <a:ext cx="757872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92930" imgH="1102360" progId="ChemDraw.Document.6.0">
                  <p:embed/>
                </p:oleObj>
              </mc:Choice>
              <mc:Fallback>
                <p:oleObj r:id="rId2" imgW="4392930" imgH="1102360" progId="ChemDraw.Document.6.0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4213" y="1997075"/>
                        <a:ext cx="7578725" cy="188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424651"/>
              </p:ext>
            </p:extLst>
          </p:nvPr>
        </p:nvGraphicFramePr>
        <p:xfrm>
          <a:off x="1432054" y="4329100"/>
          <a:ext cx="42545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22500" imgH="228600" progId="Equation.DSMT4">
                  <p:embed/>
                </p:oleObj>
              </mc:Choice>
              <mc:Fallback>
                <p:oleObj r:id="rId4" imgW="22225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2054" y="4329100"/>
                        <a:ext cx="4254500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对象 3"/>
          <p:cNvGraphicFramePr>
            <a:graphicFrameLocks noChangeAspect="1"/>
          </p:cNvGraphicFramePr>
          <p:nvPr/>
        </p:nvGraphicFramePr>
        <p:xfrm>
          <a:off x="1439863" y="4911725"/>
          <a:ext cx="41322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71700" imgH="228600" progId="Equation.DSMT4">
                  <p:embed/>
                </p:oleObj>
              </mc:Choice>
              <mc:Fallback>
                <p:oleObj r:id="rId6" imgW="21717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39863" y="4911725"/>
                        <a:ext cx="4132262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25" y="770610"/>
            <a:ext cx="9591675" cy="13527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215832" rIns="91440" bIns="209484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一、铀</a:t>
            </a:r>
            <a:endParaRPr kumimoji="1" lang="zh-CN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39863" y="3249613"/>
            <a:ext cx="9591675" cy="4921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627095"/>
            <a:ext cx="9144000" cy="27955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165048" rIns="91440" bIns="165048" numCol="1" anchor="ctr" anchorCtr="0" compatLnSpc="1">
            <a:spAutoFit/>
          </a:bodyPr>
          <a:lstStyle>
            <a:lvl1pPr indent="304800"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1.1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金属铀的化学性质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化学性质活泼，可以和除惰性气体以外的所有元素反应。在空气中缓慢氧化，生成黑色氧化膜。粉末状铀在空气中能自燃，有时候在水中也能自燃。与水蒸气作用猛烈。</a:t>
            </a:r>
            <a:endParaRPr kumimoji="1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512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230208"/>
              </p:ext>
            </p:extLst>
          </p:nvPr>
        </p:nvGraphicFramePr>
        <p:xfrm>
          <a:off x="1260475" y="2744788"/>
          <a:ext cx="637063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800" imgH="228600" progId="Equation.DSMT4">
                  <p:embed/>
                </p:oleObj>
              </mc:Choice>
              <mc:Fallback>
                <p:oleObj name="Equation" r:id="rId2" imgW="1955800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60475" y="2744788"/>
                        <a:ext cx="6370638" cy="744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" y="3495204"/>
            <a:ext cx="9184978" cy="3534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165048" rIns="91440" bIns="165048" numCol="1" anchor="ctr" anchorCtr="0" compatLnSpc="1">
            <a:spAutoFit/>
          </a:bodyPr>
          <a:lstStyle>
            <a:lvl1pPr indent="304800"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二氧化铀在强酸中易溶，硝酸能将它氧化为硝酸铀酰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UO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(NO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1.2.2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八氧化三铀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常见的八氧化三铀为黑色化合物，随着温度不同有时呈暗绿色或橄榄色，它在空气中很稳定，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800℃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以下组成不发生变化，通常作为铀重量分析中的基准物质。不同氧化态的铀化合物在高温下可转变成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，例如如下反应：</a:t>
            </a:r>
            <a:endParaRPr kumimoji="1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8662" y="261072"/>
            <a:ext cx="9162661" cy="248775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165048" rIns="91440" bIns="165048" numCol="1" anchor="ctr" anchorCtr="0" compatLnSpc="1">
            <a:spAutoFit/>
          </a:bodyPr>
          <a:lstStyle>
            <a:lvl1pPr indent="304800"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1.2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铀的氧化物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1.2.1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二氧化铀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UO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UO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是一种暗红色粉末，比重为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10.87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，熔点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2865℃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，它能与许多金属如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Zr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和稀土的氧化物生成固溶体。</a:t>
            </a:r>
            <a:endParaRPr kumimoji="1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UO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动力堆广泛采用的燃料，同时也是制备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UF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的原料。铀以下方法制备得到</a:t>
            </a:r>
            <a:endParaRPr kumimoji="1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614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65785"/>
              </p:ext>
            </p:extLst>
          </p:nvPr>
        </p:nvGraphicFramePr>
        <p:xfrm>
          <a:off x="2487316" y="2284929"/>
          <a:ext cx="42195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92300" imgH="241300" progId="Equation.DSMT4">
                  <p:embed/>
                </p:oleObj>
              </mc:Choice>
              <mc:Fallback>
                <p:oleObj r:id="rId2" imgW="1892300" imgH="2413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87316" y="2284929"/>
                        <a:ext cx="4219575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649930"/>
              </p:ext>
            </p:extLst>
          </p:nvPr>
        </p:nvGraphicFramePr>
        <p:xfrm>
          <a:off x="9229" y="2764337"/>
          <a:ext cx="91757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14800" imgH="241300" progId="Equation.DSMT4">
                  <p:embed/>
                </p:oleObj>
              </mc:Choice>
              <mc:Fallback>
                <p:oleObj r:id="rId4" imgW="4114800" imgH="241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29" y="2764337"/>
                        <a:ext cx="9175750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482747"/>
              </p:ext>
            </p:extLst>
          </p:nvPr>
        </p:nvGraphicFramePr>
        <p:xfrm>
          <a:off x="2666278" y="3176972"/>
          <a:ext cx="37385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76400" imgH="241300" progId="Equation.DSMT4">
                  <p:embed/>
                </p:oleObj>
              </mc:Choice>
              <mc:Fallback>
                <p:oleObj r:id="rId6" imgW="1676400" imgH="2413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6278" y="3176972"/>
                        <a:ext cx="3738562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603704"/>
              </p:ext>
            </p:extLst>
          </p:nvPr>
        </p:nvGraphicFramePr>
        <p:xfrm>
          <a:off x="881856" y="6214318"/>
          <a:ext cx="73802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378200" imgH="241300" progId="Equation.DSMT4">
                  <p:embed/>
                </p:oleObj>
              </mc:Choice>
              <mc:Fallback>
                <p:oleObj r:id="rId8" imgW="3378200" imgH="241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1856" y="6214318"/>
                        <a:ext cx="7380288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9705" y="104775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209550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54487"/>
            <a:ext cx="9144000" cy="273397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165048" rIns="91440" bIns="165048" numCol="1" anchor="ctr" anchorCtr="0" compatLnSpc="1">
            <a:spAutoFit/>
          </a:bodyPr>
          <a:lstStyle>
            <a:lvl1pPr indent="304800"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1.2.3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三氧化铀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UO</a:t>
            </a:r>
            <a:r>
              <a:rPr kumimoji="1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三氧化铀随生成条件的不同，具有无定形和六种晶体结构，各具不同的颜色和特性，据胡所有的铀酸盐、铀酰铵复盐和铀酸铵盐在空气中煅烧，都可以生成三氧化铀。</a:t>
            </a:r>
            <a:endParaRPr kumimoji="1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717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673986"/>
              </p:ext>
            </p:extLst>
          </p:nvPr>
        </p:nvGraphicFramePr>
        <p:xfrm>
          <a:off x="575556" y="3753036"/>
          <a:ext cx="82645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19500" imgH="393700" progId="Equation.DSMT4">
                  <p:embed/>
                </p:oleObj>
              </mc:Choice>
              <mc:Fallback>
                <p:oleObj r:id="rId2" imgW="3619500" imgH="3937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5556" y="3753036"/>
                        <a:ext cx="8264525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3910381"/>
            <a:ext cx="9144000" cy="273397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165048" rIns="91440" bIns="165048" numCol="1" anchor="ctr" anchorCtr="0" compatLnSpc="1">
            <a:spAutoFit/>
          </a:bodyPr>
          <a:lstStyle>
            <a:lvl1pPr indent="304800"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1.3.2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四氟化铀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UF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是绿色晶体状物质，俗称绿盐。它的化学性质比较稳定，是一种不很活泼的化合物。但在温度高于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250℃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时易与氟气反应而转化为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UF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UF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可溶于草酸铵，但不大溶于盐酸和硝酸，在水中的溶解度约为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0.1mmol/L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25℃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UF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在高温下容易水解：</a:t>
            </a:r>
            <a:endParaRPr kumimoji="1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206283"/>
            <a:ext cx="9144000" cy="248775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165048" rIns="91440" bIns="165048" numCol="1" anchor="ctr" anchorCtr="0" compatLnSpc="1">
            <a:spAutoFit/>
          </a:bodyPr>
          <a:lstStyle>
            <a:lvl1pPr indent="304800"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1.3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铀的氟化物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铀卤化物的挥发性则随铀氧化态的增高而显著变大，三卤化铀难挥发，四卤化铀略有挥发性，六卤化铀则具有很强的挥发性。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1.3.1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六氟化铀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制备方法如下：</a:t>
            </a:r>
            <a:endParaRPr lang="en-US" altLang="zh-CN" sz="3600" dirty="0"/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819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86116"/>
              </p:ext>
            </p:extLst>
          </p:nvPr>
        </p:nvGraphicFramePr>
        <p:xfrm>
          <a:off x="2691773" y="1374577"/>
          <a:ext cx="34194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52600" imgH="241300" progId="Equation.DSMT4">
                  <p:embed/>
                </p:oleObj>
              </mc:Choice>
              <mc:Fallback>
                <p:oleObj r:id="rId2" imgW="1752600" imgH="2413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91773" y="1374577"/>
                        <a:ext cx="341947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625445"/>
              </p:ext>
            </p:extLst>
          </p:nvPr>
        </p:nvGraphicFramePr>
        <p:xfrm>
          <a:off x="1085224" y="3741154"/>
          <a:ext cx="66325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98800" imgH="241300" progId="Equation.DSMT4">
                  <p:embed/>
                </p:oleObj>
              </mc:Choice>
              <mc:Fallback>
                <p:oleObj r:id="rId4" imgW="3098800" imgH="241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5224" y="3741154"/>
                        <a:ext cx="6632575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518537"/>
              </p:ext>
            </p:extLst>
          </p:nvPr>
        </p:nvGraphicFramePr>
        <p:xfrm>
          <a:off x="2197427" y="5886000"/>
          <a:ext cx="4749143" cy="61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480" imgH="228600" progId="Equation.DSMT4">
                  <p:embed/>
                </p:oleObj>
              </mc:Choice>
              <mc:Fallback>
                <p:oleObj name="Equation" r:id="rId6" imgW="1752480" imgH="228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7427" y="5886000"/>
                        <a:ext cx="4749143" cy="61954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2677" y="1832579"/>
            <a:ext cx="9143999" cy="19389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304800"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UF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在常温下是近于白色的晶体，有时因夹带杂质呈黄色，在空气中水解而发烟，在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个大气压下，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UF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是不能以液态存在的。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UF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相似，是一种强氧化剂，与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HBr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、烃、卤代烃等都能反应。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UF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SiO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会发生反应，所以不能用玻璃器皿装存。它对金属也有很强的腐蚀性，但含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合金对其具有一定的抗腐蚀性。</a:t>
            </a:r>
            <a:endParaRPr kumimoji="1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UF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NaOH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溶液中强烈水解，形成重铀酸钠沉淀。</a:t>
            </a:r>
            <a:endParaRPr kumimoji="1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524755"/>
              </p:ext>
            </p:extLst>
          </p:nvPr>
        </p:nvGraphicFramePr>
        <p:xfrm>
          <a:off x="1835696" y="3085966"/>
          <a:ext cx="57245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41600" imgH="228600" progId="Equation.DSMT4">
                  <p:embed/>
                </p:oleObj>
              </mc:Choice>
              <mc:Fallback>
                <p:oleObj r:id="rId2" imgW="26416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5696" y="3085966"/>
                        <a:ext cx="5724525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368163"/>
              </p:ext>
            </p:extLst>
          </p:nvPr>
        </p:nvGraphicFramePr>
        <p:xfrm>
          <a:off x="1238250" y="5553236"/>
          <a:ext cx="4940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44800" imgH="228600" progId="Equation.DSMT4">
                  <p:embed/>
                </p:oleObj>
              </mc:Choice>
              <mc:Fallback>
                <p:oleObj r:id="rId4" imgW="2844800" imgH="2286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8250" y="5553236"/>
                        <a:ext cx="49403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4213"/>
            <a:ext cx="9159875" cy="304175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165048" rIns="91440" bIns="165048" numCol="1" anchor="ctr" anchorCtr="0" compatLnSpc="1">
            <a:spAutoFit/>
          </a:bodyPr>
          <a:lstStyle>
            <a:lvl1pPr indent="266700"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2.1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金属钍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呈银白色，熔点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1750℃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，沸点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4788℃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。相对酸不活泼，对浓或稀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，稀硫酸，浓磷酸或浓高氯酸作用很慢。但用浓硫酸能将钍溶解，尤其加热条件下，与王水作用更快。钍与碱金属在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600℃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时也不作用，钍能溶于铅、铋、锡、锑、铟、铊、铝和镓等成合金。金属钍在室温时不与氟起作用。</a:t>
            </a:r>
            <a:endParaRPr kumimoji="1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金属钍的制备方法如下：</a:t>
            </a:r>
            <a:endParaRPr kumimoji="1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5876" y="3893533"/>
            <a:ext cx="9159876" cy="156966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66700"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将氧化钍粉末与金属钙一起研磨后放在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衬里的坩埚内，在氩气中加热到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1000℃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，使氧化物还原成金属。用水和稀酸浸取反应产物得到粉末形式的金属钍，可以压制或灼烧。若要直接得到金属锭，可将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ThF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用钙还原。</a:t>
            </a:r>
            <a:endParaRPr kumimoji="1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950" y="2852738"/>
            <a:ext cx="72009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19547" y="770223"/>
            <a:ext cx="7704906" cy="464219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165048" rIns="91440" bIns="165048" numCol="1" anchor="ctr" anchorCtr="0" compatLnSpc="1">
            <a:spAutoFit/>
          </a:bodyPr>
          <a:lstStyle>
            <a:lvl1pPr indent="304800"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2.2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钍的氧化物</a:t>
            </a:r>
            <a:endParaRPr kumimoji="1" lang="zh-CN" altLang="en-US" sz="4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二氧化钍是钍的唯一稳定氧化物。熔点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3390℃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，沸点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4400℃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。将钍放在空气中加热，煅烧氢氧化钍，草酸钍盐都可以得到二氧化钍。通常从较纯的硝酸钍溶液中，沉淀出草酸钍，再将草酸钍在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800-1200℃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灼烧制得纯的二氧化钍。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ThO</a:t>
            </a:r>
            <a:r>
              <a:rPr kumimoji="1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本身的化学稳定性与煅烧的温度有关。氧化钍溶于热硫酸，微溶于浓盐酸，不溶于水。灼热的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ThO</a:t>
            </a:r>
            <a:r>
              <a:rPr kumimoji="1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不溶于酸。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在钍生产工艺中，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二氧化钍是重要的中间产品，通过它可制得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金属钍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  <a:hlinkClick r:id="rId3"/>
              </a:rPr>
              <a:t>氟化钍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ThF</a:t>
            </a:r>
            <a:r>
              <a:rPr kumimoji="1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等钍的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  <a:hlinkClick r:id="rId4"/>
              </a:rPr>
              <a:t>卤化物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84730"/>
            <a:ext cx="9144000" cy="29801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165048" rIns="91440" bIns="165048" numCol="1" anchor="ctr" anchorCtr="0" compatLnSpc="1">
            <a:spAutoFit/>
          </a:bodyPr>
          <a:lstStyle>
            <a:lvl1pPr indent="266700"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钍的氟化物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ThF</a:t>
            </a:r>
            <a:r>
              <a:rPr kumimoji="1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的应用：作为熔盐点解法制备粉末状金属钍和钙热还原法制取金属钍的原料。</a:t>
            </a:r>
            <a:endParaRPr kumimoji="1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制备：工业上通常采用与制备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UF</a:t>
            </a:r>
            <a:r>
              <a:rPr kumimoji="1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相似的方法进行制取，由钍的氧化物转化得到。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即采用无水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氟化氢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  <a:hlinkClick r:id="rId3"/>
              </a:rPr>
              <a:t>二氧化钍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在较高温度下的直接氟化反应。</a:t>
            </a:r>
            <a:endParaRPr kumimoji="1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126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977346"/>
              </p:ext>
            </p:extLst>
          </p:nvPr>
        </p:nvGraphicFramePr>
        <p:xfrm>
          <a:off x="2339752" y="3007461"/>
          <a:ext cx="40322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49500" imgH="241300" progId="Equation.DSMT4">
                  <p:embed/>
                </p:oleObj>
              </mc:Choice>
              <mc:Fallback>
                <p:oleObj r:id="rId4" imgW="2349500" imgH="2413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9752" y="3007461"/>
                        <a:ext cx="4032250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436201"/>
            <a:ext cx="9144000" cy="30469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304800"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此外，在氢氧化氟水溶液中加入氢氟酸，钍以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ThF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8H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的形式沉淀下来，经加热转化成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ThF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4H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物化性质：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ThF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是白色结晶粉末，具有八个配位氟原子的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UF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型结构。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ThF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的化学性质非常稳定，难溶于水和氢氟酸，稀的无机酸对它不发生作用，冷的浓硫酸和浓硝酸也难以溶解，中等浓度的盐酸和硫酸能慢慢将它溶解。用浓硫酸煮沸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ThF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时生成硫酸钍，用碱煮沸时则生成氢氧化钍。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ThF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易溶于热的碳酸铵溶液，它还能溶于硝酸铝和硼酸之中。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51a7d07-ad82-4bca-b6d9-f0e5f9a2cfda"/>
  <p:tag name="COMMONDATA" val="eyJoZGlkIjoiNGI2ZTEwZDRiNGIwOGJlMjJlMmM5ODUxOWNjYmFmNmQifQ==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水滴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15</TotalTime>
  <Words>1150</Words>
  <Application>Microsoft Office PowerPoint</Application>
  <PresentationFormat>全屏显示(4:3)</PresentationFormat>
  <Paragraphs>35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Times New Roman</vt:lpstr>
      <vt:lpstr>Tw Cen MT</vt:lpstr>
      <vt:lpstr>Verdana</vt:lpstr>
      <vt:lpstr>Wingdings 2</vt:lpstr>
      <vt:lpstr>HDOfficeLightV0</vt:lpstr>
      <vt:lpstr>水滴</vt:lpstr>
      <vt:lpstr>MathType 7.0 Equation</vt:lpstr>
      <vt:lpstr>ChemDraw.Document.6.0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ZW Son</cp:lastModifiedBy>
  <cp:revision>8</cp:revision>
  <dcterms:created xsi:type="dcterms:W3CDTF">2005-06-14T09:55:06Z</dcterms:created>
  <dcterms:modified xsi:type="dcterms:W3CDTF">2022-12-13T00:05:04Z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B3A2DF4F9AA5401C88F4F7261582D5BE</vt:lpwstr>
  </property>
  <property fmtid="{D5CDD505-2E9C-101B-9397-08002B2CF9AE}" pid="3" name="KSOProductBuildVer">
    <vt:lpwstr>2052-11.1.0.12763</vt:lpwstr>
  </property>
</Properties>
</file>