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60" r:id="rId8"/>
    <p:sldId id="264" r:id="rId9"/>
    <p:sldId id="261" r:id="rId10"/>
    <p:sldId id="263" r:id="rId11"/>
    <p:sldId id="266" r:id="rId12"/>
    <p:sldId id="267" r:id="rId13"/>
    <p:sldId id="26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98DF0-9237-4510-8E1C-DE8A574306EC}" v="22" dt="2020-12-09T23:50:47.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9BE9-5F69-4BD5-87DA-080664EED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6EA18-533E-455B-B098-B73731401A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5D7C30-B13A-4CFF-B431-2E1329208182}"/>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5" name="Footer Placeholder 4">
            <a:extLst>
              <a:ext uri="{FF2B5EF4-FFF2-40B4-BE49-F238E27FC236}">
                <a16:creationId xmlns:a16="http://schemas.microsoft.com/office/drawing/2014/main" id="{02824224-B3BC-4061-B8EE-3EEF8DCC0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3715C-AB9A-49F3-80EC-DBEB4FEB58BB}"/>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2413860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92C4-3896-42A8-A977-FA62BFF49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2BC3E0-084E-4462-9DD2-A848DFA6E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A9881-47B0-48EA-9744-CB70417C2C4F}"/>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5" name="Footer Placeholder 4">
            <a:extLst>
              <a:ext uri="{FF2B5EF4-FFF2-40B4-BE49-F238E27FC236}">
                <a16:creationId xmlns:a16="http://schemas.microsoft.com/office/drawing/2014/main" id="{F297FD4C-138B-45FD-8740-A9E00FB3D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E8123-029E-4824-ABA9-6B7497AB4665}"/>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370093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4682C-FE2C-4222-9A2C-EC2F6F1BB4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4A74DC-B163-432A-B109-87CCA0EF7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F88DE-1E65-4FA3-BA78-C25461720539}"/>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5" name="Footer Placeholder 4">
            <a:extLst>
              <a:ext uri="{FF2B5EF4-FFF2-40B4-BE49-F238E27FC236}">
                <a16:creationId xmlns:a16="http://schemas.microsoft.com/office/drawing/2014/main" id="{9D564D0E-EE00-4E81-9258-5F03B7360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9C62C-9D4F-4A12-B7DB-9FEA8B41D746}"/>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152412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8F80-9330-4EB1-8438-AE047A650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D39DC-CD10-412F-AE42-3B82ABF18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235DD-F5BC-4127-9229-C3822B179B38}"/>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5" name="Footer Placeholder 4">
            <a:extLst>
              <a:ext uri="{FF2B5EF4-FFF2-40B4-BE49-F238E27FC236}">
                <a16:creationId xmlns:a16="http://schemas.microsoft.com/office/drawing/2014/main" id="{005EDCEF-52FE-4215-AF3F-F46E22865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75A1E-9D3C-4D5D-B900-28F1363205D1}"/>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19656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53C2-38D0-40D5-9584-C173AAAEDB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82E24-0C1C-455C-B39C-B446F5CFF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592B1-9132-452B-B319-F68FDF761782}"/>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5" name="Footer Placeholder 4">
            <a:extLst>
              <a:ext uri="{FF2B5EF4-FFF2-40B4-BE49-F238E27FC236}">
                <a16:creationId xmlns:a16="http://schemas.microsoft.com/office/drawing/2014/main" id="{58603B5A-7EA2-46C5-9911-E1E40B565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C81F6-63F3-41F7-8F71-13D94FD2F1A1}"/>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287923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2B86-45E2-4472-8A2C-2333F30EC3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B20A2-56F3-4857-AF27-6B7F22DFB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C40CC-23C0-4E90-97A3-4890FE75D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361BF5-FE10-4613-BAA0-1BC7FC999818}"/>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6" name="Footer Placeholder 5">
            <a:extLst>
              <a:ext uri="{FF2B5EF4-FFF2-40B4-BE49-F238E27FC236}">
                <a16:creationId xmlns:a16="http://schemas.microsoft.com/office/drawing/2014/main" id="{3D1220F1-66EA-41E7-93FF-213352B09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0E516-980E-4E9B-AA24-0E3F82081B64}"/>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277421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186C-EB21-4556-80D3-7FE2AE47B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3B2CC2-D179-454F-98F5-D49B5A4E4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E04B7-B306-49BB-BF8A-F8F37958CE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B371DD-B6EA-4F4B-875C-D4CB4B795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BB121-585B-4F81-B9AF-EF090F3E29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77FDE3-5679-471C-BE96-D302640DDFD1}"/>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8" name="Footer Placeholder 7">
            <a:extLst>
              <a:ext uri="{FF2B5EF4-FFF2-40B4-BE49-F238E27FC236}">
                <a16:creationId xmlns:a16="http://schemas.microsoft.com/office/drawing/2014/main" id="{4315B5DD-315C-4118-AD84-9B41C9D643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156063-6815-4A58-B863-8BB9042A85BC}"/>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196409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48B9-A3DF-42BD-A73B-8E65A3A63F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F382A4-3BD5-41A2-99EC-820B83437AF7}"/>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4" name="Footer Placeholder 3">
            <a:extLst>
              <a:ext uri="{FF2B5EF4-FFF2-40B4-BE49-F238E27FC236}">
                <a16:creationId xmlns:a16="http://schemas.microsoft.com/office/drawing/2014/main" id="{A1C20E3C-822D-4727-B4CA-E22B7CDF6E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3962F4-9C39-4ECE-9251-4739B5038A8D}"/>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362888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2DC36-2ED1-40FA-8E3F-7A668C518654}"/>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3" name="Footer Placeholder 2">
            <a:extLst>
              <a:ext uri="{FF2B5EF4-FFF2-40B4-BE49-F238E27FC236}">
                <a16:creationId xmlns:a16="http://schemas.microsoft.com/office/drawing/2014/main" id="{2A5A62A6-05BE-4521-9CD5-7A3C2B8A5A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DF58C9-82F3-436D-9951-3F1F08709673}"/>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42390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8A7F-2409-467F-8327-F8BD5268C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7C4F2-685C-4693-9FFC-F05E6DC09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002C02-E923-4074-B13A-AE2BFFD3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F254E-CD72-4273-A8B0-2B21F3E4EEFE}"/>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6" name="Footer Placeholder 5">
            <a:extLst>
              <a:ext uri="{FF2B5EF4-FFF2-40B4-BE49-F238E27FC236}">
                <a16:creationId xmlns:a16="http://schemas.microsoft.com/office/drawing/2014/main" id="{51DA83A6-1F7D-45E8-8E18-DA2460CFF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7C153-91B4-4CEE-955D-3E827FB71025}"/>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168498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F357-C6DD-41E6-BDA0-8FCF943A0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6C79F8-964B-497A-882A-C21FDF37E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A7165-AB3A-4EC6-A0B6-0B01F8583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D870F-AE99-4EED-8EBC-7F247599FE85}"/>
              </a:ext>
            </a:extLst>
          </p:cNvPr>
          <p:cNvSpPr>
            <a:spLocks noGrp="1"/>
          </p:cNvSpPr>
          <p:nvPr>
            <p:ph type="dt" sz="half" idx="10"/>
          </p:nvPr>
        </p:nvSpPr>
        <p:spPr/>
        <p:txBody>
          <a:bodyPr/>
          <a:lstStyle/>
          <a:p>
            <a:fld id="{5A51624A-0491-4EE8-AF9F-85886C5D2267}" type="datetimeFigureOut">
              <a:rPr lang="en-US" smtClean="0"/>
              <a:t>12/9/2020</a:t>
            </a:fld>
            <a:endParaRPr lang="en-US"/>
          </a:p>
        </p:txBody>
      </p:sp>
      <p:sp>
        <p:nvSpPr>
          <p:cNvPr id="6" name="Footer Placeholder 5">
            <a:extLst>
              <a:ext uri="{FF2B5EF4-FFF2-40B4-BE49-F238E27FC236}">
                <a16:creationId xmlns:a16="http://schemas.microsoft.com/office/drawing/2014/main" id="{B7F75514-FABC-4977-91E0-52FE7FF79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14DE3-FC63-418F-92DF-590FDEB6DBFD}"/>
              </a:ext>
            </a:extLst>
          </p:cNvPr>
          <p:cNvSpPr>
            <a:spLocks noGrp="1"/>
          </p:cNvSpPr>
          <p:nvPr>
            <p:ph type="sldNum" sz="quarter" idx="12"/>
          </p:nvPr>
        </p:nvSpPr>
        <p:spPr/>
        <p:txBody>
          <a:bodyPr/>
          <a:lstStyle/>
          <a:p>
            <a:fld id="{96D6C2E0-089F-4E75-B6E7-E6CFB2A5D8DE}" type="slidenum">
              <a:rPr lang="en-US" smtClean="0"/>
              <a:t>‹#›</a:t>
            </a:fld>
            <a:endParaRPr lang="en-US"/>
          </a:p>
        </p:txBody>
      </p:sp>
    </p:spTree>
    <p:extLst>
      <p:ext uri="{BB962C8B-B14F-4D97-AF65-F5344CB8AC3E}">
        <p14:creationId xmlns:p14="http://schemas.microsoft.com/office/powerpoint/2010/main" val="335481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03D20-3E7B-411D-A56E-21711F3CC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C5CC8A-FC3B-4663-A4FC-BAD300F7F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18D49-6E9E-4BD5-9037-A72BF5B4C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1624A-0491-4EE8-AF9F-85886C5D2267}" type="datetimeFigureOut">
              <a:rPr lang="en-US" smtClean="0"/>
              <a:t>12/9/2020</a:t>
            </a:fld>
            <a:endParaRPr lang="en-US"/>
          </a:p>
        </p:txBody>
      </p:sp>
      <p:sp>
        <p:nvSpPr>
          <p:cNvPr id="5" name="Footer Placeholder 4">
            <a:extLst>
              <a:ext uri="{FF2B5EF4-FFF2-40B4-BE49-F238E27FC236}">
                <a16:creationId xmlns:a16="http://schemas.microsoft.com/office/drawing/2014/main" id="{6AB374CB-6FA7-4978-93D5-3D548B7CC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EB6031-2C70-4FC5-9C9F-E55427D99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6C2E0-089F-4E75-B6E7-E6CFB2A5D8DE}" type="slidenum">
              <a:rPr lang="en-US" smtClean="0"/>
              <a:t>‹#›</a:t>
            </a:fld>
            <a:endParaRPr lang="en-US"/>
          </a:p>
        </p:txBody>
      </p:sp>
    </p:spTree>
    <p:extLst>
      <p:ext uri="{BB962C8B-B14F-4D97-AF65-F5344CB8AC3E}">
        <p14:creationId xmlns:p14="http://schemas.microsoft.com/office/powerpoint/2010/main" val="4187109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arlosaguayo/usa-public-schools" TargetMode="External"/><Relationship Id="rId2" Type="http://schemas.openxmlformats.org/officeDocument/2006/relationships/hyperlink" Target="https://www.kaggle.com/zillow/zecon" TargetMode="External"/><Relationship Id="rId1" Type="http://schemas.openxmlformats.org/officeDocument/2006/relationships/slideLayout" Target="../slideLayouts/slideLayout2.xml"/><Relationship Id="rId6" Type="http://schemas.openxmlformats.org/officeDocument/2006/relationships/hyperlink" Target="https://www.kaggle.com/carlosaguayo/2018-unemployment-rate-by-county/version/1" TargetMode="External"/><Relationship Id="rId5" Type="http://schemas.openxmlformats.org/officeDocument/2006/relationships/hyperlink" Target="https://www.kaggle.com/center-for-medicare-and-medicaid/hospital-ratings" TargetMode="External"/><Relationship Id="rId4" Type="http://schemas.openxmlformats.org/officeDocument/2006/relationships/hyperlink" Target="https://www.kaggle.com/carlosaguayo/usa-hospitals/version/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arlosaguayo/usa-public-schools" TargetMode="External"/><Relationship Id="rId2" Type="http://schemas.openxmlformats.org/officeDocument/2006/relationships/hyperlink" Target="https://www.kaggle.com/zillow/zecon" TargetMode="External"/><Relationship Id="rId1" Type="http://schemas.openxmlformats.org/officeDocument/2006/relationships/slideLayout" Target="../slideLayouts/slideLayout2.xml"/><Relationship Id="rId6" Type="http://schemas.openxmlformats.org/officeDocument/2006/relationships/hyperlink" Target="https://www.kaggle.com/carlosaguayo/2018-unemployment-rate-by-county/version/1" TargetMode="External"/><Relationship Id="rId5" Type="http://schemas.openxmlformats.org/officeDocument/2006/relationships/hyperlink" Target="https://www.kaggle.com/center-for-medicare-and-medicaid/hospital-ratings" TargetMode="External"/><Relationship Id="rId4" Type="http://schemas.openxmlformats.org/officeDocument/2006/relationships/hyperlink" Target="https://www.kaggle.com/carlosaguayo/usa-hospitals/version/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Rectangle 6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Rectangle 7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76" name="Freeform: Shape 7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4A901D8-8B21-433D-85F6-CDB686B1A92B}"/>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Jered </a:t>
            </a:r>
            <a:r>
              <a:rPr lang="en-US" sz="2000" dirty="0" err="1">
                <a:solidFill>
                  <a:srgbClr val="080808"/>
                </a:solidFill>
              </a:rPr>
              <a:t>Ataky</a:t>
            </a:r>
            <a:r>
              <a:rPr lang="en-US" sz="2000" dirty="0">
                <a:solidFill>
                  <a:srgbClr val="080808"/>
                </a:solidFill>
              </a:rPr>
              <a:t> &amp; Zhouxin Shi</a:t>
            </a:r>
          </a:p>
        </p:txBody>
      </p:sp>
      <p:sp>
        <p:nvSpPr>
          <p:cNvPr id="2" name="Title 1">
            <a:extLst>
              <a:ext uri="{FF2B5EF4-FFF2-40B4-BE49-F238E27FC236}">
                <a16:creationId xmlns:a16="http://schemas.microsoft.com/office/drawing/2014/main" id="{BB82EA58-258E-4452-AC62-7BB88595055B}"/>
              </a:ext>
            </a:extLst>
          </p:cNvPr>
          <p:cNvSpPr>
            <a:spLocks noGrp="1"/>
          </p:cNvSpPr>
          <p:nvPr>
            <p:ph type="ctrTitle"/>
          </p:nvPr>
        </p:nvSpPr>
        <p:spPr>
          <a:xfrm>
            <a:off x="3204642" y="2353641"/>
            <a:ext cx="5782716" cy="2150719"/>
          </a:xfrm>
          <a:noFill/>
        </p:spPr>
        <p:txBody>
          <a:bodyPr anchor="ctr">
            <a:normAutofit/>
          </a:bodyPr>
          <a:lstStyle/>
          <a:p>
            <a:r>
              <a:rPr lang="en-US" sz="3600" b="1" i="0">
                <a:solidFill>
                  <a:srgbClr val="080808"/>
                </a:solidFill>
                <a:effectLst/>
                <a:latin typeface="sohne"/>
              </a:rPr>
              <a:t>House price Prediction with Zillow Economics Dataset</a:t>
            </a:r>
          </a:p>
        </p:txBody>
      </p:sp>
      <p:sp>
        <p:nvSpPr>
          <p:cNvPr id="80" name="Freeform: Shape 7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118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3B26B43-88AD-4F23-BCE2-A1C3BD7B88CA}"/>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Helvetica Neue"/>
              </a:rPr>
              <a:t>Conclusion</a:t>
            </a:r>
            <a:br>
              <a:rPr lang="en-US" sz="4000" b="0" i="0">
                <a:solidFill>
                  <a:srgbClr val="FFFFFF"/>
                </a:solidFill>
                <a:effectLst/>
                <a:latin typeface="Helvetica Neue"/>
              </a:rPr>
            </a:br>
            <a:endParaRPr lang="en-US" sz="4000">
              <a:solidFill>
                <a:srgbClr val="FFFFFF"/>
              </a:solidFill>
            </a:endParaRPr>
          </a:p>
        </p:txBody>
      </p:sp>
      <p:sp>
        <p:nvSpPr>
          <p:cNvPr id="3" name="Content Placeholder 2">
            <a:extLst>
              <a:ext uri="{FF2B5EF4-FFF2-40B4-BE49-F238E27FC236}">
                <a16:creationId xmlns:a16="http://schemas.microsoft.com/office/drawing/2014/main" id="{403E48FD-18D4-46C0-BB07-B90235FDAF0E}"/>
              </a:ext>
            </a:extLst>
          </p:cNvPr>
          <p:cNvSpPr>
            <a:spLocks noGrp="1"/>
          </p:cNvSpPr>
          <p:nvPr>
            <p:ph idx="1"/>
          </p:nvPr>
        </p:nvSpPr>
        <p:spPr>
          <a:xfrm>
            <a:off x="1367624" y="2490436"/>
            <a:ext cx="9708995" cy="3567173"/>
          </a:xfrm>
        </p:spPr>
        <p:txBody>
          <a:bodyPr anchor="ctr">
            <a:normAutofit/>
          </a:bodyPr>
          <a:lstStyle/>
          <a:p>
            <a:r>
              <a:rPr lang="en-US" sz="2000" b="0" i="0">
                <a:effectLst/>
                <a:latin typeface="Helvetica Neue"/>
              </a:rPr>
              <a:t>As to answer to our main question to test around relationship between housing prices and each predictors, We realize that the house price has a positive relationship with the number of schools and the unemployment rate. Those are also the two big factors (from the features we explored) that contribute the most to the price of home in US. The two other factors have a negative relationship with house prices. Though the predictors we used, we should have taken into consideration the crime rate which we believe should be a great predictor of home price. This will be part of further work we will have to do to make this model more efficient. We need also to mention that the project presented some challenges such as we needed to find appropriate data set for various factors, understand different terms such FIPS which we never heard before, merge different data set to make one useful data set for analysis and prediction.</a:t>
            </a:r>
            <a:endParaRPr lang="en-US" sz="2000"/>
          </a:p>
        </p:txBody>
      </p:sp>
    </p:spTree>
    <p:extLst>
      <p:ext uri="{BB962C8B-B14F-4D97-AF65-F5344CB8AC3E}">
        <p14:creationId xmlns:p14="http://schemas.microsoft.com/office/powerpoint/2010/main" val="58935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986AB23-5692-4314-8D98-101774952240}"/>
              </a:ext>
            </a:extLst>
          </p:cNvPr>
          <p:cNvSpPr>
            <a:spLocks noGrp="1"/>
          </p:cNvSpPr>
          <p:nvPr>
            <p:ph type="title"/>
          </p:nvPr>
        </p:nvSpPr>
        <p:spPr>
          <a:xfrm>
            <a:off x="1098468" y="885651"/>
            <a:ext cx="3229803" cy="4624603"/>
          </a:xfrm>
        </p:spPr>
        <p:txBody>
          <a:bodyPr>
            <a:normAutofit/>
          </a:bodyPr>
          <a:lstStyle/>
          <a:p>
            <a:r>
              <a:rPr lang="en-US">
                <a:solidFill>
                  <a:srgbClr val="FFFFFF"/>
                </a:solidFill>
              </a:rPr>
              <a:t>Reference</a:t>
            </a:r>
          </a:p>
        </p:txBody>
      </p:sp>
      <p:sp>
        <p:nvSpPr>
          <p:cNvPr id="3" name="Content Placeholder 2">
            <a:extLst>
              <a:ext uri="{FF2B5EF4-FFF2-40B4-BE49-F238E27FC236}">
                <a16:creationId xmlns:a16="http://schemas.microsoft.com/office/drawing/2014/main" id="{5A3F7C95-DD24-4E4B-9625-75AA55DDED61}"/>
              </a:ext>
            </a:extLst>
          </p:cNvPr>
          <p:cNvSpPr>
            <a:spLocks noGrp="1"/>
          </p:cNvSpPr>
          <p:nvPr>
            <p:ph idx="1"/>
          </p:nvPr>
        </p:nvSpPr>
        <p:spPr>
          <a:xfrm>
            <a:off x="4978708" y="885651"/>
            <a:ext cx="6525220" cy="4616849"/>
          </a:xfrm>
        </p:spPr>
        <p:txBody>
          <a:bodyPr anchor="ctr">
            <a:normAutofit/>
          </a:bodyPr>
          <a:lstStyle/>
          <a:p>
            <a:r>
              <a:rPr lang="en-US" sz="2400" i="0" u="sng" dirty="0">
                <a:effectLst/>
                <a:latin typeface="charter"/>
                <a:hlinkClick r:id="rId2"/>
              </a:rPr>
              <a:t>https://www.kaggle.com/zillow/zecon</a:t>
            </a:r>
            <a:endParaRPr lang="en-US" sz="2400" i="0" u="sng" dirty="0">
              <a:effectLst/>
              <a:latin typeface="charter"/>
            </a:endParaRPr>
          </a:p>
          <a:p>
            <a:r>
              <a:rPr lang="en-US" sz="2400" b="0" i="0" u="sng" dirty="0">
                <a:effectLst/>
                <a:latin typeface="charter"/>
                <a:hlinkClick r:id="rId3"/>
              </a:rPr>
              <a:t>https://www.kaggle.com/carlosaguayo/usa-public-schools</a:t>
            </a:r>
            <a:endParaRPr lang="en-US" sz="2400" b="0" i="0" u="sng" dirty="0">
              <a:effectLst/>
              <a:latin typeface="charter"/>
            </a:endParaRPr>
          </a:p>
          <a:p>
            <a:r>
              <a:rPr lang="en-US" sz="2400" b="0" i="0" u="sng" dirty="0">
                <a:effectLst/>
                <a:latin typeface="charter"/>
                <a:hlinkClick r:id="rId4"/>
              </a:rPr>
              <a:t>https://www.kaggle.com/carlosaguayo/usa-hospitals/version/1</a:t>
            </a:r>
            <a:endParaRPr lang="en-US" sz="2400" b="0" i="0" u="sng" dirty="0">
              <a:effectLst/>
              <a:latin typeface="charter"/>
            </a:endParaRPr>
          </a:p>
          <a:p>
            <a:r>
              <a:rPr lang="en-US" sz="2400" b="0" i="0" u="sng" dirty="0">
                <a:effectLst/>
                <a:latin typeface="charter"/>
                <a:hlinkClick r:id="rId5"/>
              </a:rPr>
              <a:t>https://www.kaggle.com/center-for-medicare-and-medicaid/hospital-ratings</a:t>
            </a:r>
            <a:endParaRPr lang="en-US" sz="2400" dirty="0">
              <a:latin typeface="charter"/>
            </a:endParaRPr>
          </a:p>
          <a:p>
            <a:r>
              <a:rPr lang="en-US" sz="2400" b="0" i="0" u="sng" dirty="0">
                <a:effectLst/>
                <a:latin typeface="charter"/>
                <a:hlinkClick r:id="rId6"/>
              </a:rPr>
              <a:t>https://www.kaggle.com/carlosaguayo/2018-unemployment-rate-by-county/version/1</a:t>
            </a:r>
            <a:endParaRPr lang="en-US" sz="2400" b="0" i="0" dirty="0">
              <a:effectLst/>
              <a:latin typeface="charter"/>
            </a:endParaRPr>
          </a:p>
          <a:p>
            <a:endParaRPr lang="en-US" sz="2400" b="0" i="0" dirty="0">
              <a:effectLst/>
              <a:latin typeface="charter"/>
            </a:endParaRPr>
          </a:p>
          <a:p>
            <a:endParaRPr lang="en-US" sz="2400" b="0" i="0" dirty="0">
              <a:effectLst/>
              <a:latin typeface="charter"/>
            </a:endParaRPr>
          </a:p>
          <a:p>
            <a:endParaRPr lang="en-US" sz="2400" dirty="0"/>
          </a:p>
        </p:txBody>
      </p:sp>
    </p:spTree>
    <p:extLst>
      <p:ext uri="{BB962C8B-B14F-4D97-AF65-F5344CB8AC3E}">
        <p14:creationId xmlns:p14="http://schemas.microsoft.com/office/powerpoint/2010/main" val="329544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2">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78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B5F41B7-E7A5-4BB2-96EC-6E3246EDD15E}"/>
              </a:ext>
            </a:extLst>
          </p:cNvPr>
          <p:cNvPicPr>
            <a:picLocks noChangeAspect="1"/>
          </p:cNvPicPr>
          <p:nvPr/>
        </p:nvPicPr>
        <p:blipFill rotWithShape="1">
          <a:blip r:embed="rId2"/>
          <a:srcRect l="42943" r="15901" b="-2"/>
          <a:stretch/>
        </p:blipFill>
        <p:spPr>
          <a:xfrm>
            <a:off x="649224" y="722376"/>
            <a:ext cx="3337560" cy="5413248"/>
          </a:xfrm>
          <a:prstGeom prst="rect">
            <a:avLst/>
          </a:prstGeom>
          <a:effectLst/>
        </p:spPr>
      </p:pic>
      <p:sp>
        <p:nvSpPr>
          <p:cNvPr id="3" name="Content Placeholder 2">
            <a:extLst>
              <a:ext uri="{FF2B5EF4-FFF2-40B4-BE49-F238E27FC236}">
                <a16:creationId xmlns:a16="http://schemas.microsoft.com/office/drawing/2014/main" id="{35BF7CC1-7409-49F8-A3B2-EB72C02F8BF8}"/>
              </a:ext>
            </a:extLst>
          </p:cNvPr>
          <p:cNvSpPr>
            <a:spLocks noGrp="1"/>
          </p:cNvSpPr>
          <p:nvPr>
            <p:ph idx="1"/>
          </p:nvPr>
        </p:nvSpPr>
        <p:spPr>
          <a:xfrm>
            <a:off x="5214581" y="876694"/>
            <a:ext cx="6422848" cy="5347126"/>
          </a:xfrm>
        </p:spPr>
        <p:txBody>
          <a:bodyPr>
            <a:normAutofit/>
          </a:bodyPr>
          <a:lstStyle/>
          <a:p>
            <a:r>
              <a:rPr lang="en-US" sz="1800" b="0" i="0" dirty="0">
                <a:effectLst/>
                <a:latin typeface="Helvetica Neue"/>
              </a:rPr>
              <a:t>One of the big decisions to make in life is purchasing a home. There are many factors that need to be taken into consideration while making such a decision. In this project, we tend to retrieve data from different data sources. The data will have metrics such as median income, unemployment rate, public schools, hospitals, hospital ratings, crime rate, … Our task will be to get data from those multiple data sources using different methods (read csv, web scrapping…) learned throughout the course of this class, to store them (on a database, cloud,…), to clean and transform them, and to analyze and visualize them to get some useful information for houses price. We will then go further on using different models to predict the house price based on different features that we would find are necessary and weight on houses price.</a:t>
            </a:r>
          </a:p>
          <a:p>
            <a:r>
              <a:rPr lang="en-US" sz="1800" b="0" i="0" dirty="0">
                <a:effectLst/>
                <a:latin typeface="Helvetica Neue"/>
              </a:rPr>
              <a:t>One of the big questions that we ask ourselves is : “Which variable is a best predictor of housing prices?”</a:t>
            </a:r>
          </a:p>
        </p:txBody>
      </p:sp>
    </p:spTree>
    <p:extLst>
      <p:ext uri="{BB962C8B-B14F-4D97-AF65-F5344CB8AC3E}">
        <p14:creationId xmlns:p14="http://schemas.microsoft.com/office/powerpoint/2010/main" val="202950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2C47487-4DE7-4F78-92BF-CFD7F6EC1C4A}"/>
              </a:ext>
            </a:extLst>
          </p:cNvPr>
          <p:cNvSpPr>
            <a:spLocks noGrp="1"/>
          </p:cNvSpPr>
          <p:nvPr>
            <p:ph type="title"/>
          </p:nvPr>
        </p:nvSpPr>
        <p:spPr>
          <a:xfrm>
            <a:off x="958506" y="800392"/>
            <a:ext cx="10264697" cy="1212102"/>
          </a:xfrm>
        </p:spPr>
        <p:txBody>
          <a:bodyPr>
            <a:normAutofit/>
          </a:bodyPr>
          <a:lstStyle/>
          <a:p>
            <a:r>
              <a:rPr lang="en-US" sz="4000" b="0" i="0" dirty="0">
                <a:solidFill>
                  <a:srgbClr val="FFFFFF"/>
                </a:solidFill>
                <a:effectLst/>
                <a:latin typeface="sohne"/>
              </a:rPr>
              <a:t>Data use for this project</a:t>
            </a:r>
          </a:p>
        </p:txBody>
      </p:sp>
      <p:sp>
        <p:nvSpPr>
          <p:cNvPr id="3" name="Content Placeholder 2">
            <a:extLst>
              <a:ext uri="{FF2B5EF4-FFF2-40B4-BE49-F238E27FC236}">
                <a16:creationId xmlns:a16="http://schemas.microsoft.com/office/drawing/2014/main" id="{161F4F7B-C127-4BB8-91DD-73F0FB6AE16B}"/>
              </a:ext>
            </a:extLst>
          </p:cNvPr>
          <p:cNvSpPr>
            <a:spLocks noGrp="1"/>
          </p:cNvSpPr>
          <p:nvPr>
            <p:ph idx="1"/>
          </p:nvPr>
        </p:nvSpPr>
        <p:spPr>
          <a:xfrm>
            <a:off x="1367624" y="2490436"/>
            <a:ext cx="9708995" cy="3567173"/>
          </a:xfrm>
        </p:spPr>
        <p:txBody>
          <a:bodyPr anchor="ctr">
            <a:normAutofit/>
          </a:bodyPr>
          <a:lstStyle/>
          <a:p>
            <a:r>
              <a:rPr lang="en-US" sz="1700" b="0" i="0" dirty="0">
                <a:effectLst/>
                <a:latin typeface="charter"/>
              </a:rPr>
              <a:t>1) Zillow Economics Dataset</a:t>
            </a:r>
          </a:p>
          <a:p>
            <a:r>
              <a:rPr lang="en-US" sz="1700" b="1" i="0" u="sng" dirty="0">
                <a:effectLst/>
                <a:latin typeface="charter"/>
                <a:hlinkClick r:id="rId2"/>
              </a:rPr>
              <a:t>https://www.kaggle.com/zillow/zecon</a:t>
            </a:r>
            <a:endParaRPr lang="en-US" sz="1700" b="0" i="0" dirty="0">
              <a:effectLst/>
              <a:latin typeface="charter"/>
            </a:endParaRPr>
          </a:p>
          <a:p>
            <a:r>
              <a:rPr lang="en-US" sz="1700" dirty="0">
                <a:latin typeface="charter"/>
              </a:rPr>
              <a:t>2</a:t>
            </a:r>
            <a:r>
              <a:rPr lang="en-US" sz="1700" b="0" i="0" dirty="0">
                <a:effectLst/>
                <a:latin typeface="charter"/>
              </a:rPr>
              <a:t>) School Dataset — USA Public Schools</a:t>
            </a:r>
          </a:p>
          <a:p>
            <a:r>
              <a:rPr lang="en-US" sz="1700" b="0" i="0" u="sng" dirty="0">
                <a:effectLst/>
                <a:latin typeface="charter"/>
                <a:hlinkClick r:id="rId3"/>
              </a:rPr>
              <a:t>https://www.kaggle.com/carlosaguayo/usa-public-schools</a:t>
            </a:r>
            <a:endParaRPr lang="en-US" sz="1700" b="0" i="0" dirty="0">
              <a:effectLst/>
              <a:latin typeface="charter"/>
            </a:endParaRPr>
          </a:p>
          <a:p>
            <a:r>
              <a:rPr lang="en-US" sz="1700" b="0" i="0" dirty="0">
                <a:effectLst/>
                <a:latin typeface="charter"/>
              </a:rPr>
              <a:t>3) Hospital Dataset</a:t>
            </a:r>
          </a:p>
          <a:p>
            <a:r>
              <a:rPr lang="en-US" sz="1700" b="0" i="0" u="sng" dirty="0">
                <a:effectLst/>
                <a:latin typeface="charter"/>
                <a:hlinkClick r:id="rId4"/>
              </a:rPr>
              <a:t>https://www.kaggle.com/carlosaguayo/usa-hospitals/version/1</a:t>
            </a:r>
            <a:endParaRPr lang="en-US" sz="1700" b="0" i="0" dirty="0">
              <a:effectLst/>
              <a:latin typeface="charter"/>
            </a:endParaRPr>
          </a:p>
          <a:p>
            <a:r>
              <a:rPr lang="en-US" sz="1700" b="0" i="0" dirty="0">
                <a:effectLst/>
                <a:latin typeface="charter"/>
              </a:rPr>
              <a:t>4) Hospital Rating Dataset</a:t>
            </a:r>
          </a:p>
          <a:p>
            <a:r>
              <a:rPr lang="en-US" sz="1700" b="0" i="0" u="sng" dirty="0">
                <a:effectLst/>
                <a:latin typeface="charter"/>
                <a:hlinkClick r:id="rId5"/>
              </a:rPr>
              <a:t>https://www.kaggle.com/center-for-medicare-and-medicaid/hospital-ratings</a:t>
            </a:r>
            <a:endParaRPr lang="en-US" sz="1700" b="0" i="0" dirty="0">
              <a:effectLst/>
              <a:latin typeface="charter"/>
            </a:endParaRPr>
          </a:p>
          <a:p>
            <a:r>
              <a:rPr lang="en-US" sz="1700" dirty="0">
                <a:latin typeface="charter"/>
              </a:rPr>
              <a:t>5</a:t>
            </a:r>
            <a:r>
              <a:rPr lang="en-US" sz="1700" b="0" i="0" dirty="0">
                <a:effectLst/>
                <a:latin typeface="charter"/>
              </a:rPr>
              <a:t>) Unemployment Dataset — USA Unemployment rate Dataset</a:t>
            </a:r>
          </a:p>
          <a:p>
            <a:r>
              <a:rPr lang="en-US" sz="1700" b="0" i="0" u="sng" dirty="0">
                <a:effectLst/>
                <a:latin typeface="charter"/>
                <a:hlinkClick r:id="rId6"/>
              </a:rPr>
              <a:t>https://www.kaggle.com/carlosaguayo/2018-unemployment-rate-by-county/version/1</a:t>
            </a:r>
            <a:endParaRPr lang="en-US" sz="1700" b="0" i="0" dirty="0">
              <a:effectLst/>
              <a:latin typeface="charter"/>
            </a:endParaRPr>
          </a:p>
          <a:p>
            <a:endParaRPr lang="en-US" sz="1700" dirty="0"/>
          </a:p>
        </p:txBody>
      </p:sp>
    </p:spTree>
    <p:extLst>
      <p:ext uri="{BB962C8B-B14F-4D97-AF65-F5344CB8AC3E}">
        <p14:creationId xmlns:p14="http://schemas.microsoft.com/office/powerpoint/2010/main" val="344562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772AF4D-7BC2-4343-A7CE-FEC7245E542A}"/>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sohne"/>
              </a:rPr>
              <a:t>Challenges</a:t>
            </a:r>
            <a:br>
              <a:rPr lang="en-US" sz="4000" b="0" i="0">
                <a:solidFill>
                  <a:srgbClr val="FFFFFF"/>
                </a:solidFill>
                <a:effectLst/>
                <a:latin typeface="sohne"/>
              </a:rPr>
            </a:br>
            <a:endParaRPr lang="en-US" sz="4000">
              <a:solidFill>
                <a:srgbClr val="FFFFFF"/>
              </a:solidFill>
            </a:endParaRPr>
          </a:p>
        </p:txBody>
      </p:sp>
      <p:sp>
        <p:nvSpPr>
          <p:cNvPr id="3" name="Content Placeholder 2">
            <a:extLst>
              <a:ext uri="{FF2B5EF4-FFF2-40B4-BE49-F238E27FC236}">
                <a16:creationId xmlns:a16="http://schemas.microsoft.com/office/drawing/2014/main" id="{EF358A43-F976-4459-BE69-F94F088FC068}"/>
              </a:ext>
            </a:extLst>
          </p:cNvPr>
          <p:cNvSpPr>
            <a:spLocks noGrp="1"/>
          </p:cNvSpPr>
          <p:nvPr>
            <p:ph idx="1"/>
          </p:nvPr>
        </p:nvSpPr>
        <p:spPr>
          <a:xfrm>
            <a:off x="1367624" y="2490436"/>
            <a:ext cx="9708995" cy="3567173"/>
          </a:xfrm>
        </p:spPr>
        <p:txBody>
          <a:bodyPr anchor="ctr">
            <a:normAutofit/>
          </a:bodyPr>
          <a:lstStyle/>
          <a:p>
            <a:r>
              <a:rPr lang="en-US" sz="1900" b="0" i="0" dirty="0">
                <a:effectLst/>
                <a:latin typeface="charter"/>
              </a:rPr>
              <a:t>1) Zillow Economics dataset — Difficulty in finding appropriate dataset from Zillow to work on as no description is easily available. Though Data dictionary is available it does not specify every dataset included in the Zillow Economics dataset. No details about the various csv files and how they are related to each other and the details about different attributes.</a:t>
            </a:r>
          </a:p>
          <a:p>
            <a:r>
              <a:rPr lang="en-US" sz="1900" b="0" i="0" dirty="0">
                <a:effectLst/>
                <a:latin typeface="charter"/>
              </a:rPr>
              <a:t>2) Finding </a:t>
            </a:r>
            <a:r>
              <a:rPr lang="en-US" sz="1900" dirty="0">
                <a:latin typeface="charter"/>
              </a:rPr>
              <a:t>out </a:t>
            </a:r>
            <a:r>
              <a:rPr lang="en-US" sz="1900" b="0" i="0" dirty="0">
                <a:effectLst/>
                <a:latin typeface="charter"/>
              </a:rPr>
              <a:t>what is FIPS, FIPS_ST, FIPS_CT and how to relate it with counties or ZIP code</a:t>
            </a:r>
          </a:p>
          <a:p>
            <a:r>
              <a:rPr lang="en-US" sz="1900" b="0" i="0" dirty="0">
                <a:effectLst/>
                <a:latin typeface="charter"/>
              </a:rPr>
              <a:t>3) Finding appropriate datasets for various factors like schools, income levels, hospital ratings, unemployment rating etc. After lot of searching found the datasets which could be used in this project.</a:t>
            </a:r>
          </a:p>
          <a:p>
            <a:r>
              <a:rPr lang="en-US" sz="1900" dirty="0">
                <a:latin typeface="charter"/>
              </a:rPr>
              <a:t>4</a:t>
            </a:r>
            <a:r>
              <a:rPr lang="en-US" sz="1900" b="0" i="0" dirty="0">
                <a:effectLst/>
                <a:latin typeface="charter"/>
              </a:rPr>
              <a:t>) How to merge all these datasets to make them one useful dataset for prediction of house prices based on factors —  Schools, Hospitals, Unemployment rate etc.</a:t>
            </a:r>
          </a:p>
          <a:p>
            <a:endParaRPr lang="en-US" sz="1900" dirty="0"/>
          </a:p>
        </p:txBody>
      </p:sp>
    </p:spTree>
    <p:extLst>
      <p:ext uri="{BB962C8B-B14F-4D97-AF65-F5344CB8AC3E}">
        <p14:creationId xmlns:p14="http://schemas.microsoft.com/office/powerpoint/2010/main" val="100207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1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351F5D"/>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853BA1B-9FC3-4B33-A686-19E17A8976D9}"/>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rgbClr val="351F5D"/>
                </a:solidFill>
              </a:rPr>
              <a:t>Combine Data from all source</a:t>
            </a:r>
          </a:p>
        </p:txBody>
      </p:sp>
      <p:pic>
        <p:nvPicPr>
          <p:cNvPr id="4" name="Content Placeholder 6">
            <a:extLst>
              <a:ext uri="{FF2B5EF4-FFF2-40B4-BE49-F238E27FC236}">
                <a16:creationId xmlns:a16="http://schemas.microsoft.com/office/drawing/2014/main" id="{CE8D106D-9C04-43E5-928B-22830C04169B}"/>
              </a:ext>
            </a:extLst>
          </p:cNvPr>
          <p:cNvPicPr>
            <a:picLocks noGrp="1" noChangeAspect="1"/>
          </p:cNvPicPr>
          <p:nvPr>
            <p:ph idx="1"/>
          </p:nvPr>
        </p:nvPicPr>
        <p:blipFill rotWithShape="1">
          <a:blip r:embed="rId2"/>
          <a:srcRect t="3466" r="1" b="14595"/>
          <a:stretch/>
        </p:blipFill>
        <p:spPr>
          <a:xfrm>
            <a:off x="243840" y="256540"/>
            <a:ext cx="11704320" cy="3764276"/>
          </a:xfrm>
          <a:prstGeom prst="rect">
            <a:avLst/>
          </a:prstGeom>
        </p:spPr>
      </p:pic>
    </p:spTree>
    <p:extLst>
      <p:ext uri="{BB962C8B-B14F-4D97-AF65-F5344CB8AC3E}">
        <p14:creationId xmlns:p14="http://schemas.microsoft.com/office/powerpoint/2010/main" val="220740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1DB107A-6A44-4BDC-BD67-8DEFAC906356}"/>
              </a:ext>
            </a:extLst>
          </p:cNvPr>
          <p:cNvSpPr>
            <a:spLocks noGrp="1"/>
          </p:cNvSpPr>
          <p:nvPr>
            <p:ph type="title"/>
          </p:nvPr>
        </p:nvSpPr>
        <p:spPr>
          <a:xfrm>
            <a:off x="734664" y="930530"/>
            <a:ext cx="3361677" cy="3275019"/>
          </a:xfrm>
        </p:spPr>
        <p:txBody>
          <a:bodyPr vert="horz" lIns="91440" tIns="45720" rIns="91440" bIns="45720" rtlCol="0" anchor="ctr">
            <a:normAutofit/>
          </a:bodyPr>
          <a:lstStyle/>
          <a:p>
            <a:r>
              <a:rPr lang="en-US" sz="4300" b="1" i="0">
                <a:solidFill>
                  <a:srgbClr val="FFFFFF"/>
                </a:solidFill>
                <a:effectLst/>
              </a:rPr>
              <a:t>Median Home value per square foot in different states</a:t>
            </a:r>
            <a:endParaRPr lang="en-US" sz="4300">
              <a:solidFill>
                <a:srgbClr val="FFFFFF"/>
              </a:solidFill>
            </a:endParaRPr>
          </a:p>
        </p:txBody>
      </p:sp>
      <p:sp>
        <p:nvSpPr>
          <p:cNvPr id="23"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45465A"/>
          </a:solidFill>
          <a:ln w="25400">
            <a:solidFill>
              <a:srgbClr val="4546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4" name="Content Placeholder 3">
            <a:extLst>
              <a:ext uri="{FF2B5EF4-FFF2-40B4-BE49-F238E27FC236}">
                <a16:creationId xmlns:a16="http://schemas.microsoft.com/office/drawing/2014/main" id="{85A2FB94-5B29-46DC-A95E-BB8DB12F774C}"/>
              </a:ext>
            </a:extLst>
          </p:cNvPr>
          <p:cNvPicPr>
            <a:picLocks noGrp="1" noChangeAspect="1"/>
          </p:cNvPicPr>
          <p:nvPr>
            <p:ph idx="1"/>
          </p:nvPr>
        </p:nvPicPr>
        <p:blipFill rotWithShape="1">
          <a:blip r:embed="rId2"/>
          <a:srcRect r="5682" b="1"/>
          <a:stretch/>
        </p:blipFill>
        <p:spPr>
          <a:xfrm>
            <a:off x="4517401" y="450221"/>
            <a:ext cx="7203993" cy="5957557"/>
          </a:xfrm>
          <a:prstGeom prst="rect">
            <a:avLst/>
          </a:prstGeom>
        </p:spPr>
      </p:pic>
    </p:spTree>
    <p:extLst>
      <p:ext uri="{BB962C8B-B14F-4D97-AF65-F5344CB8AC3E}">
        <p14:creationId xmlns:p14="http://schemas.microsoft.com/office/powerpoint/2010/main" val="414315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6"/>
            <a:ext cx="1920339" cy="2894124"/>
          </a:xfrm>
          <a:prstGeom prst="rect">
            <a:avLst/>
          </a:prstGeom>
          <a:solidFill>
            <a:srgbClr val="435367"/>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3515821"/>
            <a:ext cx="1920338" cy="288325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4" name="Content Placeholder 3">
            <a:extLst>
              <a:ext uri="{FF2B5EF4-FFF2-40B4-BE49-F238E27FC236}">
                <a16:creationId xmlns:a16="http://schemas.microsoft.com/office/drawing/2014/main" id="{365D7E5A-96BA-4C70-B439-6747A1F8D49D}"/>
              </a:ext>
            </a:extLst>
          </p:cNvPr>
          <p:cNvPicPr>
            <a:picLocks noGrp="1" noChangeAspect="1"/>
          </p:cNvPicPr>
          <p:nvPr>
            <p:ph idx="1"/>
          </p:nvPr>
        </p:nvPicPr>
        <p:blipFill rotWithShape="1">
          <a:blip r:embed="rId2"/>
          <a:srcRect r="1682"/>
          <a:stretch/>
        </p:blipFill>
        <p:spPr>
          <a:xfrm>
            <a:off x="2551176" y="448056"/>
            <a:ext cx="9180576" cy="5952744"/>
          </a:xfrm>
          <a:prstGeom prst="rect">
            <a:avLst/>
          </a:prstGeom>
        </p:spPr>
      </p:pic>
    </p:spTree>
    <p:extLst>
      <p:ext uri="{BB962C8B-B14F-4D97-AF65-F5344CB8AC3E}">
        <p14:creationId xmlns:p14="http://schemas.microsoft.com/office/powerpoint/2010/main" val="209276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55">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BF6CCD6-947F-4B60-BAE8-190A3057C12D}"/>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sz="4100">
                <a:solidFill>
                  <a:srgbClr val="FFFFFF"/>
                </a:solidFill>
              </a:rPr>
              <a:t>10 least expensive state to buy houses</a:t>
            </a:r>
          </a:p>
        </p:txBody>
      </p:sp>
      <p:sp>
        <p:nvSpPr>
          <p:cNvPr id="72"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Content Placeholder 4" descr="Chart, histogram&#10;&#10;Description automatically generated">
            <a:extLst>
              <a:ext uri="{FF2B5EF4-FFF2-40B4-BE49-F238E27FC236}">
                <a16:creationId xmlns:a16="http://schemas.microsoft.com/office/drawing/2014/main" id="{DFB50921-0770-4DDC-8006-D26F34FA616C}"/>
              </a:ext>
            </a:extLst>
          </p:cNvPr>
          <p:cNvPicPr>
            <a:picLocks noGrp="1" noChangeAspect="1"/>
          </p:cNvPicPr>
          <p:nvPr>
            <p:ph idx="1"/>
          </p:nvPr>
        </p:nvPicPr>
        <p:blipFill rotWithShape="1">
          <a:blip r:embed="rId2"/>
          <a:srcRect r="3648"/>
          <a:stretch/>
        </p:blipFill>
        <p:spPr>
          <a:xfrm>
            <a:off x="146400" y="158511"/>
            <a:ext cx="6797166" cy="4232691"/>
          </a:xfrm>
          <a:prstGeom prst="rect">
            <a:avLst/>
          </a:prstGeom>
        </p:spPr>
      </p:pic>
    </p:spTree>
    <p:extLst>
      <p:ext uri="{BB962C8B-B14F-4D97-AF65-F5344CB8AC3E}">
        <p14:creationId xmlns:p14="http://schemas.microsoft.com/office/powerpoint/2010/main" val="31145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AB543C9-B7AE-4186-945D-6171CEDFC7C7}"/>
              </a:ext>
            </a:extLst>
          </p:cNvPr>
          <p:cNvSpPr>
            <a:spLocks noGrp="1"/>
          </p:cNvSpPr>
          <p:nvPr>
            <p:ph type="title"/>
          </p:nvPr>
        </p:nvSpPr>
        <p:spPr>
          <a:xfrm>
            <a:off x="734664" y="930530"/>
            <a:ext cx="3361677" cy="3275019"/>
          </a:xfrm>
        </p:spPr>
        <p:txBody>
          <a:bodyPr vert="horz" lIns="91440" tIns="45720" rIns="91440" bIns="45720" rtlCol="0" anchor="ctr">
            <a:normAutofit/>
          </a:bodyPr>
          <a:lstStyle/>
          <a:p>
            <a:r>
              <a:rPr lang="en-US" sz="4600">
                <a:solidFill>
                  <a:srgbClr val="FFFFFF"/>
                </a:solidFill>
              </a:rPr>
              <a:t>Correlation Matrix with different factors and House Price</a:t>
            </a: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455160"/>
          </a:solidFill>
          <a:ln w="25400">
            <a:solidFill>
              <a:srgbClr val="45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4" name="Content Placeholder 3">
            <a:extLst>
              <a:ext uri="{FF2B5EF4-FFF2-40B4-BE49-F238E27FC236}">
                <a16:creationId xmlns:a16="http://schemas.microsoft.com/office/drawing/2014/main" id="{8BE6D9AB-CD53-4722-819C-2A88C17C38F4}"/>
              </a:ext>
            </a:extLst>
          </p:cNvPr>
          <p:cNvPicPr>
            <a:picLocks noGrp="1" noChangeAspect="1"/>
          </p:cNvPicPr>
          <p:nvPr>
            <p:ph idx="1"/>
          </p:nvPr>
        </p:nvPicPr>
        <p:blipFill rotWithShape="1">
          <a:blip r:embed="rId2"/>
          <a:srcRect l="7869" r="10509"/>
          <a:stretch/>
        </p:blipFill>
        <p:spPr>
          <a:xfrm>
            <a:off x="4517401" y="450221"/>
            <a:ext cx="7203993" cy="5957557"/>
          </a:xfrm>
          <a:prstGeom prst="rect">
            <a:avLst/>
          </a:prstGeom>
        </p:spPr>
      </p:pic>
    </p:spTree>
    <p:extLst>
      <p:ext uri="{BB962C8B-B14F-4D97-AF65-F5344CB8AC3E}">
        <p14:creationId xmlns:p14="http://schemas.microsoft.com/office/powerpoint/2010/main" val="339417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9A2E018EF89B428CB95D6F2FEE893F" ma:contentTypeVersion="2" ma:contentTypeDescription="Create a new document." ma:contentTypeScope="" ma:versionID="97b0dba4a2ccb041e15499be2e457d63">
  <xsd:schema xmlns:xsd="http://www.w3.org/2001/XMLSchema" xmlns:xs="http://www.w3.org/2001/XMLSchema" xmlns:p="http://schemas.microsoft.com/office/2006/metadata/properties" xmlns:ns3="6a8923de-14ff-486a-b943-1b7c8b0f0e40" targetNamespace="http://schemas.microsoft.com/office/2006/metadata/properties" ma:root="true" ma:fieldsID="6e75a064235bf681fa2b7f7fb8f5b581" ns3:_="">
    <xsd:import namespace="6a8923de-14ff-486a-b943-1b7c8b0f0e4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923de-14ff-486a-b943-1b7c8b0f0e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D86A7-1D1B-485A-8BC0-346DBDCE8BA7}">
  <ds:schemaRefs>
    <ds:schemaRef ds:uri="http://purl.org/dc/elements/1.1/"/>
    <ds:schemaRef ds:uri="http://purl.org/dc/dcmitype/"/>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6a8923de-14ff-486a-b943-1b7c8b0f0e40"/>
    <ds:schemaRef ds:uri="http://www.w3.org/XML/1998/namespace"/>
  </ds:schemaRefs>
</ds:datastoreItem>
</file>

<file path=customXml/itemProps2.xml><?xml version="1.0" encoding="utf-8"?>
<ds:datastoreItem xmlns:ds="http://schemas.openxmlformats.org/officeDocument/2006/customXml" ds:itemID="{8F5617E5-A724-45B1-8016-D725CCABE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8923de-14ff-486a-b943-1b7c8b0f0e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F6615F-4650-42A6-92A3-AB2C72BB9B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718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charter</vt:lpstr>
      <vt:lpstr>Helvetica Neue</vt:lpstr>
      <vt:lpstr>sohne</vt:lpstr>
      <vt:lpstr>Arial</vt:lpstr>
      <vt:lpstr>Calibri</vt:lpstr>
      <vt:lpstr>Calibri Light</vt:lpstr>
      <vt:lpstr>Office Theme</vt:lpstr>
      <vt:lpstr>House price Prediction with Zillow Economics Dataset</vt:lpstr>
      <vt:lpstr>PowerPoint Presentation</vt:lpstr>
      <vt:lpstr>Data use for this project</vt:lpstr>
      <vt:lpstr>Challenges </vt:lpstr>
      <vt:lpstr>Combine Data from all source</vt:lpstr>
      <vt:lpstr>Median Home value per square foot in different states</vt:lpstr>
      <vt:lpstr>PowerPoint Presentation</vt:lpstr>
      <vt:lpstr>10 least expensive state to buy houses</vt:lpstr>
      <vt:lpstr>Correlation Matrix with different factors and House Price</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with Zillow Economics Dataset</dc:title>
  <dc:creator>Zhouxin Shi</dc:creator>
  <cp:lastModifiedBy>Zhouxin Shi</cp:lastModifiedBy>
  <cp:revision>2</cp:revision>
  <dcterms:created xsi:type="dcterms:W3CDTF">2020-12-09T23:51:18Z</dcterms:created>
  <dcterms:modified xsi:type="dcterms:W3CDTF">2020-12-09T23:54:47Z</dcterms:modified>
</cp:coreProperties>
</file>