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9" r:id="rId5"/>
    <p:sldId id="270" r:id="rId6"/>
    <p:sldId id="271" r:id="rId7"/>
    <p:sldId id="259" r:id="rId8"/>
    <p:sldId id="260" r:id="rId9"/>
    <p:sldId id="261" r:id="rId10"/>
    <p:sldId id="262" r:id="rId11"/>
    <p:sldId id="263" r:id="rId12"/>
    <p:sldId id="264" r:id="rId13"/>
    <p:sldId id="272" r:id="rId14"/>
    <p:sldId id="265" r:id="rId15"/>
    <p:sldId id="266" r:id="rId16"/>
    <p:sldId id="273" r:id="rId17"/>
    <p:sldId id="267"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5814"/>
  </p:normalViewPr>
  <p:slideViewPr>
    <p:cSldViewPr snapToGrid="0">
      <p:cViewPr varScale="1">
        <p:scale>
          <a:sx n="107" d="100"/>
          <a:sy n="107" d="100"/>
        </p:scale>
        <p:origin x="7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145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where C is the maximum distance of the words. Thus, if we choose C = 5, for each training word</a:t>
            </a:r>
          </a:p>
          <a:p>
            <a:r>
              <a:rPr lang="zh-CN" altLang="en-US"/>
              <a:t>we will select randomly a number R in range &lt; 1; C &gt;</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7073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1930" y="1343343"/>
            <a:ext cx="9144000" cy="2387600"/>
          </a:xfrm>
        </p:spPr>
        <p:txBody>
          <a:bodyPr/>
          <a:lstStyle/>
          <a:p>
            <a:r>
              <a:rPr lang="zh-CN" altLang="en-US" sz="4400"/>
              <a:t>Efficient Estimation of Word Representations in</a:t>
            </a:r>
            <a:br>
              <a:rPr lang="zh-CN" altLang="en-US" sz="4400"/>
            </a:br>
            <a:r>
              <a:rPr lang="zh-CN" altLang="en-US" sz="4400"/>
              <a:t>Vector Space</a:t>
            </a:r>
          </a:p>
        </p:txBody>
      </p:sp>
      <p:sp>
        <p:nvSpPr>
          <p:cNvPr id="3" name="副标题 2"/>
          <p:cNvSpPr>
            <a:spLocks noGrp="1"/>
          </p:cNvSpPr>
          <p:nvPr>
            <p:ph type="subTitle" idx="1"/>
          </p:nvPr>
        </p:nvSpPr>
        <p:spPr>
          <a:xfrm>
            <a:off x="1347470" y="4613593"/>
            <a:ext cx="9144000" cy="1655762"/>
          </a:xfrm>
        </p:spPr>
        <p:txBody>
          <a:bodyPr/>
          <a:lstStyle/>
          <a:p>
            <a:r>
              <a:rPr lang="x-none" altLang="zh-CN"/>
              <a:t>2017/11/6</a:t>
            </a:r>
          </a:p>
          <a:p>
            <a:r>
              <a:rPr lang="x-none" altLang="zh-CN"/>
              <a:t>宋治勋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Results: </a:t>
            </a:r>
            <a:r>
              <a:rPr lang="x-none" altLang="zh-CN">
                <a:sym typeface="+mn-ea"/>
              </a:rPr>
              <a:t>Eval method</a:t>
            </a:r>
            <a:endParaRPr lang="x-none" altLang="zh-CN"/>
          </a:p>
        </p:txBody>
      </p:sp>
      <p:sp>
        <p:nvSpPr>
          <p:cNvPr id="3" name="内容占位符 2"/>
          <p:cNvSpPr>
            <a:spLocks noGrp="1"/>
          </p:cNvSpPr>
          <p:nvPr>
            <p:ph idx="1"/>
          </p:nvPr>
        </p:nvSpPr>
        <p:spPr>
          <a:xfrm>
            <a:off x="684530" y="1243330"/>
            <a:ext cx="10515600" cy="4351338"/>
          </a:xfrm>
        </p:spPr>
        <p:txBody>
          <a:bodyPr/>
          <a:lstStyle/>
          <a:p>
            <a:pPr marL="0" indent="0">
              <a:buNone/>
            </a:pPr>
            <a:endParaRPr lang="x-none" altLang="zh-CN"/>
          </a:p>
          <a:p>
            <a:r>
              <a:rPr lang="zh-CN" altLang="en-US"/>
              <a:t>previous papers typically use a table showing example words and their most similar words, and understand them intuitively</a:t>
            </a:r>
            <a:r>
              <a:rPr lang="x-none" altLang="zh-CN"/>
              <a:t>.</a:t>
            </a:r>
          </a:p>
          <a:p>
            <a:r>
              <a:rPr lang="x-none" altLang="zh-CN"/>
              <a:t>there can be many different types of similarities between words.</a:t>
            </a:r>
          </a:p>
          <a:p>
            <a:r>
              <a:rPr lang="x-none" altLang="zh-CN"/>
              <a:t>big -&gt; bigger , while small -&gt; smaller</a:t>
            </a:r>
          </a:p>
          <a:p>
            <a:r>
              <a:rPr lang="x-none" altLang="zh-CN"/>
              <a:t>big -&gt; biggest, while small -&gt; smallest</a:t>
            </a:r>
          </a:p>
          <a:p>
            <a:r>
              <a:rPr lang="x-none" altLang="zh-CN"/>
              <a:t>using algebra operation.	</a:t>
            </a:r>
          </a:p>
          <a:p>
            <a:endParaRPr lang="x-none"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944370" y="228600"/>
            <a:ext cx="8174990" cy="5172710"/>
          </a:xfrm>
          <a:prstGeom prst="rect">
            <a:avLst/>
          </a:prstGeom>
        </p:spPr>
      </p:pic>
      <p:sp>
        <p:nvSpPr>
          <p:cNvPr id="5" name="文本框 4"/>
          <p:cNvSpPr txBox="1"/>
          <p:nvPr/>
        </p:nvSpPr>
        <p:spPr>
          <a:xfrm>
            <a:off x="657225" y="5492750"/>
            <a:ext cx="10080625" cy="1206500"/>
          </a:xfrm>
          <a:prstGeom prst="rect">
            <a:avLst/>
          </a:prstGeom>
          <a:noFill/>
        </p:spPr>
        <p:txBody>
          <a:bodyPr wrap="square" rtlCol="0">
            <a:spAutoFit/>
          </a:bodyPr>
          <a:lstStyle/>
          <a:p>
            <a:r>
              <a:rPr lang="x-none" altLang="zh-CN"/>
              <a:t>1. T</a:t>
            </a:r>
            <a:r>
              <a:rPr lang="zh-CN" altLang="en-US"/>
              <a:t>here are 8869 semantic and 10675 syntactic questions</a:t>
            </a:r>
            <a:r>
              <a:rPr lang="x-none" altLang="zh-CN"/>
              <a:t>.</a:t>
            </a:r>
          </a:p>
          <a:p>
            <a:r>
              <a:rPr lang="x-none" altLang="zh-CN"/>
              <a:t>2. For example, we made a list of 68 large American cities and the states they belong to, and formed about 2.5K questions by picking two word pairs at random. </a:t>
            </a:r>
          </a:p>
          <a:p>
            <a:r>
              <a:rPr lang="x-none" altLang="zh-CN"/>
              <a:t>3. correct: only same. synonyms are counted as mistakes.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Result: Maximization of Accuracy</a:t>
            </a:r>
          </a:p>
        </p:txBody>
      </p:sp>
      <p:sp>
        <p:nvSpPr>
          <p:cNvPr id="3" name="内容占位符 2"/>
          <p:cNvSpPr>
            <a:spLocks noGrp="1"/>
          </p:cNvSpPr>
          <p:nvPr>
            <p:ph idx="1"/>
          </p:nvPr>
        </p:nvSpPr>
        <p:spPr/>
        <p:txBody>
          <a:bodyPr/>
          <a:lstStyle/>
          <a:p>
            <a:r>
              <a:rPr lang="zh-CN" altLang="en-US"/>
              <a:t>time constrained optimization problem </a:t>
            </a:r>
            <a:r>
              <a:rPr lang="x-none" altLang="zh-CN"/>
              <a:t>(huge train data)</a:t>
            </a:r>
          </a:p>
          <a:p>
            <a:endParaRPr lang="x-none" altLang="zh-CN"/>
          </a:p>
        </p:txBody>
      </p:sp>
      <p:pic>
        <p:nvPicPr>
          <p:cNvPr id="4" name="图片 3"/>
          <p:cNvPicPr>
            <a:picLocks noChangeAspect="1"/>
          </p:cNvPicPr>
          <p:nvPr/>
        </p:nvPicPr>
        <p:blipFill>
          <a:blip r:embed="rId2"/>
          <a:stretch>
            <a:fillRect/>
          </a:stretch>
        </p:blipFill>
        <p:spPr>
          <a:xfrm>
            <a:off x="824865" y="2522220"/>
            <a:ext cx="11214735" cy="3227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135" y="4391660"/>
            <a:ext cx="10515600" cy="1325563"/>
          </a:xfrm>
        </p:spPr>
        <p:txBody>
          <a:bodyPr>
            <a:noAutofit/>
          </a:bodyPr>
          <a:lstStyle/>
          <a:p>
            <a:r>
              <a:rPr lang="x-none" altLang="zh-CN" sz="1800"/>
              <a:t>T</a:t>
            </a:r>
            <a:r>
              <a:rPr lang="zh-CN" altLang="en-US" sz="1800"/>
              <a:t>his is not surprising, as the word vectors in the RNNLM are directly connected to a non-linear hidden layer.</a:t>
            </a:r>
          </a:p>
        </p:txBody>
      </p:sp>
      <p:pic>
        <p:nvPicPr>
          <p:cNvPr id="4" name="内容占位符 3"/>
          <p:cNvPicPr>
            <a:picLocks noGrp="1" noChangeAspect="1"/>
          </p:cNvPicPr>
          <p:nvPr>
            <p:ph idx="1"/>
          </p:nvPr>
        </p:nvPicPr>
        <p:blipFill>
          <a:blip r:embed="rId2"/>
          <a:stretch>
            <a:fillRect/>
          </a:stretch>
        </p:blipFill>
        <p:spPr>
          <a:xfrm>
            <a:off x="733425" y="1002030"/>
            <a:ext cx="10353040" cy="3647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Comparison of Model Architectures</a:t>
            </a:r>
          </a:p>
        </p:txBody>
      </p:sp>
      <p:pic>
        <p:nvPicPr>
          <p:cNvPr id="5" name="图片 4"/>
          <p:cNvPicPr>
            <a:picLocks noChangeAspect="1"/>
          </p:cNvPicPr>
          <p:nvPr/>
        </p:nvPicPr>
        <p:blipFill>
          <a:blip r:embed="rId2"/>
          <a:stretch>
            <a:fillRect/>
          </a:stretch>
        </p:blipFill>
        <p:spPr>
          <a:xfrm>
            <a:off x="1519555" y="1275715"/>
            <a:ext cx="8341995" cy="5589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28700" y="1367790"/>
            <a:ext cx="9577705" cy="4516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44855" y="2053590"/>
            <a:ext cx="10240010" cy="3101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49605" y="1535430"/>
            <a:ext cx="11466830" cy="35547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4270" y="4984750"/>
            <a:ext cx="10515600" cy="1325563"/>
          </a:xfrm>
        </p:spPr>
        <p:txBody>
          <a:bodyPr>
            <a:noAutofit/>
          </a:bodyPr>
          <a:lstStyle/>
          <a:p>
            <a:r>
              <a:rPr lang="zh-CN" altLang="en-US" sz="2400"/>
              <a:t>By using ten examples instead of one to form the relationship vector (we average the individual vectors together)</a:t>
            </a:r>
          </a:p>
        </p:txBody>
      </p:sp>
      <p:pic>
        <p:nvPicPr>
          <p:cNvPr id="4" name="内容占位符 3"/>
          <p:cNvPicPr>
            <a:picLocks noGrp="1" noChangeAspect="1"/>
          </p:cNvPicPr>
          <p:nvPr>
            <p:ph idx="1"/>
          </p:nvPr>
        </p:nvPicPr>
        <p:blipFill>
          <a:blip r:embed="rId2"/>
          <a:stretch>
            <a:fillRect/>
          </a:stretch>
        </p:blipFill>
        <p:spPr>
          <a:xfrm>
            <a:off x="1393190" y="549275"/>
            <a:ext cx="9051290" cy="4396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Introduction	</a:t>
            </a:r>
          </a:p>
        </p:txBody>
      </p:sp>
      <p:sp>
        <p:nvSpPr>
          <p:cNvPr id="3" name="内容占位符 2"/>
          <p:cNvSpPr>
            <a:spLocks noGrp="1"/>
          </p:cNvSpPr>
          <p:nvPr>
            <p:ph idx="1"/>
          </p:nvPr>
        </p:nvSpPr>
        <p:spPr>
          <a:xfrm>
            <a:off x="763905" y="1767205"/>
            <a:ext cx="10515600" cy="4351338"/>
          </a:xfrm>
        </p:spPr>
        <p:txBody>
          <a:bodyPr>
            <a:normAutofit fontScale="92500" lnSpcReduction="10000"/>
          </a:bodyPr>
          <a:lstStyle/>
          <a:p>
            <a:r>
              <a:rPr lang="x-none" altLang="zh-CN" dirty="0"/>
              <a:t>I</a:t>
            </a:r>
            <a:r>
              <a:rPr lang="zh-CN" altLang="en-US" dirty="0"/>
              <a:t>t was found that similarity of word representations goes beyond simple syntactic regularities.</a:t>
            </a:r>
          </a:p>
          <a:p>
            <a:r>
              <a:rPr lang="x-none" altLang="zh-CN" dirty="0"/>
              <a:t>eg. vector(king) - vector(man)+vector(woman)</a:t>
            </a:r>
          </a:p>
          <a:p>
            <a:r>
              <a:rPr lang="x-none" altLang="zh-CN" dirty="0"/>
              <a:t>Results in a vector that is closest to the vector representation of the word Queen</a:t>
            </a:r>
          </a:p>
          <a:p>
            <a:endParaRPr lang="x-none" altLang="zh-CN" dirty="0"/>
          </a:p>
          <a:p>
            <a:r>
              <a:rPr lang="x-none" altLang="zh-CN" dirty="0"/>
              <a:t>We design a new comprehensive test set for measuring both syntactic and semantic regularities </a:t>
            </a:r>
          </a:p>
          <a:p>
            <a:r>
              <a:rPr lang="x-none" altLang="zh-CN" dirty="0"/>
              <a:t>And show that many such regularities.can be learned with high accuracy. Moreover, we discuss how training time and accuracy depends on the dimensionality of the word vectors and on the amount of the training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Model Architectures</a:t>
            </a:r>
          </a:p>
        </p:txBody>
      </p:sp>
      <p:sp>
        <p:nvSpPr>
          <p:cNvPr id="3" name="内容占位符 2"/>
          <p:cNvSpPr>
            <a:spLocks noGrp="1"/>
          </p:cNvSpPr>
          <p:nvPr>
            <p:ph idx="1"/>
          </p:nvPr>
        </p:nvSpPr>
        <p:spPr/>
        <p:txBody>
          <a:bodyPr/>
          <a:lstStyle/>
          <a:p>
            <a:r>
              <a:rPr lang="zh-CN" altLang="en-US"/>
              <a:t>focus on distributed representations of words learned by neural networks</a:t>
            </a:r>
            <a:r>
              <a:rPr lang="x-none" altLang="zh-CN"/>
              <a:t>.(not LSA, LDA)</a:t>
            </a:r>
          </a:p>
          <a:p>
            <a:r>
              <a:rPr lang="x-none" altLang="zh-CN"/>
              <a:t>goal: maximize the accuracy, while minimizing the computational complexity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Feedforward Neural Net Language Model (NNLM)</a:t>
            </a:r>
          </a:p>
        </p:txBody>
      </p:sp>
      <p:sp>
        <p:nvSpPr>
          <p:cNvPr id="3" name="内容占位符 2"/>
          <p:cNvSpPr>
            <a:spLocks noGrp="1"/>
          </p:cNvSpPr>
          <p:nvPr>
            <p:ph idx="1"/>
          </p:nvPr>
        </p:nvSpPr>
        <p:spPr>
          <a:xfrm>
            <a:off x="838200" y="1825625"/>
            <a:ext cx="10515600" cy="4672330"/>
          </a:xfrm>
        </p:spPr>
        <p:txBody>
          <a:bodyPr>
            <a:normAutofit fontScale="92500" lnSpcReduction="20000"/>
          </a:bodyPr>
          <a:lstStyle/>
          <a:p>
            <a:r>
              <a:rPr lang="x-none" altLang="zh-CN" dirty="0"/>
              <a:t>Input:  </a:t>
            </a:r>
            <a:r>
              <a:rPr lang="x-none" altLang="zh-CN" sz="2800" dirty="0"/>
              <a:t>N previous words are encoded using 1-of-V coding</a:t>
            </a:r>
          </a:p>
          <a:p>
            <a:r>
              <a:rPr lang="en-US" altLang="zh-CN" dirty="0"/>
              <a:t>P</a:t>
            </a:r>
            <a:r>
              <a:rPr lang="x-none" altLang="zh-CN" dirty="0" smtClean="0"/>
              <a:t>rojection</a:t>
            </a:r>
            <a:r>
              <a:rPr lang="x-none" altLang="zh-CN" dirty="0"/>
              <a:t>: N x D</a:t>
            </a:r>
          </a:p>
          <a:p>
            <a:r>
              <a:rPr lang="en-US" altLang="zh-CN" dirty="0"/>
              <a:t>H</a:t>
            </a:r>
            <a:r>
              <a:rPr lang="x-none" altLang="zh-CN" dirty="0" smtClean="0"/>
              <a:t>idden</a:t>
            </a:r>
            <a:r>
              <a:rPr lang="x-none" altLang="zh-CN" dirty="0"/>
              <a:t>: H</a:t>
            </a:r>
          </a:p>
          <a:p>
            <a:r>
              <a:rPr lang="en-US" altLang="zh-CN" dirty="0"/>
              <a:t>O</a:t>
            </a:r>
            <a:r>
              <a:rPr lang="x-none" altLang="zh-CN" dirty="0" smtClean="0"/>
              <a:t>utput</a:t>
            </a:r>
            <a:r>
              <a:rPr lang="x-none" altLang="zh-CN" dirty="0"/>
              <a:t>: V</a:t>
            </a:r>
          </a:p>
          <a:p>
            <a:pPr marL="0" indent="0">
              <a:buNone/>
            </a:pPr>
            <a:endParaRPr lang="x-none" altLang="zh-CN" dirty="0"/>
          </a:p>
          <a:p>
            <a:r>
              <a:rPr lang="en-US" altLang="zh-CN" dirty="0"/>
              <a:t>I</a:t>
            </a:r>
            <a:r>
              <a:rPr lang="x-none" altLang="zh-CN" dirty="0" smtClean="0"/>
              <a:t>nput </a:t>
            </a:r>
            <a:r>
              <a:rPr lang="x-none" altLang="zh-CN" dirty="0"/>
              <a:t>-&gt; </a:t>
            </a:r>
            <a:r>
              <a:rPr lang="en-US" altLang="zh-CN" dirty="0" smtClean="0"/>
              <a:t>P</a:t>
            </a:r>
            <a:r>
              <a:rPr lang="x-none" altLang="zh-CN" dirty="0" smtClean="0"/>
              <a:t>rojection </a:t>
            </a:r>
            <a:r>
              <a:rPr lang="x-none" altLang="zh-CN" dirty="0"/>
              <a:t>(cheap operation)</a:t>
            </a:r>
          </a:p>
          <a:p>
            <a:r>
              <a:rPr lang="en-US" altLang="zh-CN" dirty="0"/>
              <a:t>P</a:t>
            </a:r>
            <a:r>
              <a:rPr lang="x-none" altLang="zh-CN" dirty="0" smtClean="0"/>
              <a:t>rojection </a:t>
            </a:r>
            <a:r>
              <a:rPr lang="x-none" altLang="zh-CN" dirty="0"/>
              <a:t>-&gt; </a:t>
            </a:r>
            <a:r>
              <a:rPr lang="en-US" altLang="zh-CN" dirty="0" smtClean="0"/>
              <a:t>H</a:t>
            </a:r>
            <a:r>
              <a:rPr lang="x-none" altLang="zh-CN" dirty="0" smtClean="0"/>
              <a:t>idden </a:t>
            </a:r>
            <a:r>
              <a:rPr lang="x-none" altLang="zh-CN" dirty="0"/>
              <a:t>(complex *, dense vector)</a:t>
            </a:r>
          </a:p>
          <a:p>
            <a:r>
              <a:rPr lang="en-US" altLang="zh-CN" dirty="0"/>
              <a:t>H</a:t>
            </a:r>
            <a:r>
              <a:rPr lang="x-none" altLang="zh-CN" dirty="0" smtClean="0"/>
              <a:t>idden </a:t>
            </a:r>
            <a:r>
              <a:rPr lang="x-none" altLang="zh-CN" dirty="0"/>
              <a:t>-&gt; </a:t>
            </a:r>
            <a:r>
              <a:rPr lang="en-US" altLang="zh-CN" dirty="0"/>
              <a:t>O</a:t>
            </a:r>
            <a:r>
              <a:rPr lang="x-none" altLang="zh-CN" dirty="0" smtClean="0"/>
              <a:t>utput </a:t>
            </a:r>
            <a:r>
              <a:rPr lang="x-none" altLang="zh-CN" dirty="0"/>
              <a:t>(probability distribution)</a:t>
            </a:r>
          </a:p>
          <a:p>
            <a:r>
              <a:rPr lang="x-none" altLang="zh-CN" sz="2000" dirty="0"/>
              <a:t>For a common choice of N = 10, the size of the projection layer (P ) might be 500 to 2000, while the hidden layer size H is typically 500 to 1000 units.</a:t>
            </a:r>
          </a:p>
          <a:p>
            <a:pPr marL="0" algn="l">
              <a:buNone/>
            </a:pPr>
            <a:r>
              <a:rPr lang="x-none" altLang="zh-CN" sz="2000" dirty="0"/>
              <a:t>			</a:t>
            </a:r>
          </a:p>
          <a:p>
            <a:pPr marL="0" algn="l">
              <a:buNone/>
            </a:pPr>
            <a:r>
              <a:rPr lang="x-none" altLang="zh-CN" sz="2000" dirty="0"/>
              <a:t>			   </a:t>
            </a:r>
            <a:r>
              <a:rPr lang="x-none" altLang="zh-CN" dirty="0"/>
              <a:t>Q = N × D + N × D × H + H × 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Feedforward Neural Net Language Model (NNLM)</a:t>
            </a:r>
            <a:endParaRPr lang="zh-CN" altLang="en-US"/>
          </a:p>
        </p:txBody>
      </p:sp>
      <p:sp>
        <p:nvSpPr>
          <p:cNvPr id="3" name="内容占位符 2"/>
          <p:cNvSpPr>
            <a:spLocks noGrp="1"/>
          </p:cNvSpPr>
          <p:nvPr>
            <p:ph idx="1"/>
          </p:nvPr>
        </p:nvSpPr>
        <p:spPr/>
        <p:txBody>
          <a:bodyPr>
            <a:normAutofit/>
          </a:bodyPr>
          <a:lstStyle/>
          <a:p>
            <a:r>
              <a:rPr lang="en-US" altLang="zh-CN" dirty="0"/>
              <a:t>A</a:t>
            </a:r>
            <a:r>
              <a:rPr lang="x-none" altLang="zh-CN" dirty="0" smtClean="0"/>
              <a:t>voiding </a:t>
            </a:r>
            <a:r>
              <a:rPr lang="x-none" altLang="zh-CN" dirty="0"/>
              <a:t>H x V: using hierarchical versions of the softmax.</a:t>
            </a:r>
          </a:p>
          <a:p>
            <a:pPr marL="0" indent="0">
              <a:buNone/>
            </a:pPr>
            <a:endParaRPr lang="x-none" altLang="zh-CN" dirty="0"/>
          </a:p>
          <a:p>
            <a:pPr marL="0" indent="0">
              <a:buNone/>
            </a:pPr>
            <a:r>
              <a:rPr lang="x-none" altLang="zh-CN" dirty="0"/>
              <a:t>Huffman trees assign short binary codes to frequent words, and this further</a:t>
            </a:r>
            <a:r>
              <a:rPr lang="x-none" altLang="zh-CN" dirty="0">
                <a:solidFill>
                  <a:srgbClr val="FF0000"/>
                </a:solidFill>
              </a:rPr>
              <a:t> reduces</a:t>
            </a:r>
            <a:r>
              <a:rPr lang="x-none" altLang="zh-CN" dirty="0"/>
              <a:t> the number of output units that need to be evaluated.</a:t>
            </a:r>
          </a:p>
          <a:p>
            <a:pPr marL="0" indent="0">
              <a:buNone/>
            </a:pPr>
            <a:endParaRPr lang="x-none" altLang="zh-CN" dirty="0"/>
          </a:p>
          <a:p>
            <a:pPr marL="0" indent="0">
              <a:buNone/>
            </a:pPr>
            <a:r>
              <a:rPr lang="en-US" altLang="zh-CN" dirty="0"/>
              <a:t>G</a:t>
            </a:r>
            <a:r>
              <a:rPr lang="x-none" altLang="zh-CN" dirty="0" smtClean="0"/>
              <a:t>o </a:t>
            </a:r>
            <a:r>
              <a:rPr lang="x-none" altLang="zh-CN" dirty="0"/>
              <a:t>down : log 2 (V )</a:t>
            </a:r>
          </a:p>
          <a:p>
            <a:pPr marL="0" indent="0">
              <a:buNone/>
            </a:pPr>
            <a:r>
              <a:rPr lang="en-US" altLang="zh-CN" dirty="0"/>
              <a:t>M</a:t>
            </a:r>
            <a:r>
              <a:rPr lang="x-none" altLang="zh-CN" dirty="0" smtClean="0"/>
              <a:t>ost </a:t>
            </a:r>
            <a:r>
              <a:rPr lang="x-none" altLang="zh-CN" dirty="0"/>
              <a:t>of the complexity is caused by the term N × D × 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Recurrent Neural Net Language Model (RNNLM)</a:t>
            </a:r>
          </a:p>
        </p:txBody>
      </p:sp>
      <p:sp>
        <p:nvSpPr>
          <p:cNvPr id="3" name="内容占位符 2"/>
          <p:cNvSpPr>
            <a:spLocks noGrp="1"/>
          </p:cNvSpPr>
          <p:nvPr>
            <p:ph idx="1"/>
          </p:nvPr>
        </p:nvSpPr>
        <p:spPr/>
        <p:txBody>
          <a:bodyPr/>
          <a:lstStyle/>
          <a:p>
            <a:r>
              <a:rPr lang="en-US" altLang="zh-CN" dirty="0"/>
              <a:t>O</a:t>
            </a:r>
            <a:r>
              <a:rPr lang="zh-CN" altLang="en-US" dirty="0" smtClean="0"/>
              <a:t>vercome </a:t>
            </a:r>
            <a:r>
              <a:rPr lang="zh-CN" altLang="en-US" dirty="0"/>
              <a:t>certain limitations of the feedforward NNLM</a:t>
            </a:r>
            <a:r>
              <a:rPr lang="x-none" altLang="zh-CN" dirty="0"/>
              <a:t>.</a:t>
            </a:r>
          </a:p>
          <a:p>
            <a:r>
              <a:rPr lang="en-US" altLang="zh-CN" dirty="0"/>
              <a:t>N</a:t>
            </a:r>
            <a:r>
              <a:rPr lang="x-none" altLang="zh-CN" dirty="0" smtClean="0"/>
              <a:t>o </a:t>
            </a:r>
            <a:r>
              <a:rPr lang="x-none" altLang="zh-CN" dirty="0"/>
              <a:t>need for N</a:t>
            </a:r>
          </a:p>
          <a:p>
            <a:r>
              <a:rPr lang="en-US" altLang="zh-CN" dirty="0"/>
              <a:t>I</a:t>
            </a:r>
            <a:r>
              <a:rPr lang="x-none" altLang="zh-CN" dirty="0" smtClean="0"/>
              <a:t>nput</a:t>
            </a:r>
            <a:r>
              <a:rPr lang="x-none" altLang="zh-CN" dirty="0"/>
              <a:t>, </a:t>
            </a:r>
            <a:r>
              <a:rPr lang="en-US" altLang="zh-CN" dirty="0" smtClean="0"/>
              <a:t>H</a:t>
            </a:r>
            <a:r>
              <a:rPr lang="x-none" altLang="zh-CN" dirty="0" smtClean="0"/>
              <a:t>idden</a:t>
            </a:r>
            <a:r>
              <a:rPr lang="x-none" altLang="zh-CN" dirty="0"/>
              <a:t>, </a:t>
            </a:r>
            <a:r>
              <a:rPr lang="en-US" altLang="zh-CN" dirty="0" smtClean="0"/>
              <a:t>O</a:t>
            </a:r>
            <a:r>
              <a:rPr lang="x-none" altLang="zh-CN" dirty="0" smtClean="0"/>
              <a:t>utput</a:t>
            </a:r>
            <a:endParaRPr lang="x-none" altLang="zh-CN" dirty="0"/>
          </a:p>
          <a:p>
            <a:pPr marL="0" indent="0">
              <a:buNone/>
            </a:pPr>
            <a:endParaRPr lang="x-none" altLang="zh-CN" dirty="0"/>
          </a:p>
          <a:p>
            <a:endParaRPr lang="x-none" altLang="zh-CN" dirty="0"/>
          </a:p>
          <a:p>
            <a:pPr marL="0" indent="0">
              <a:buNone/>
            </a:pPr>
            <a:endParaRPr lang="x-none" altLang="zh-CN" dirty="0"/>
          </a:p>
          <a:p>
            <a:pPr marL="0" indent="0">
              <a:buNone/>
            </a:pPr>
            <a:endParaRPr lang="x-none" altLang="zh-CN" dirty="0"/>
          </a:p>
        </p:txBody>
      </p:sp>
      <p:pic>
        <p:nvPicPr>
          <p:cNvPr id="4" name="图片 3"/>
          <p:cNvPicPr>
            <a:picLocks noChangeAspect="1"/>
          </p:cNvPicPr>
          <p:nvPr/>
        </p:nvPicPr>
        <p:blipFill>
          <a:blip r:embed="rId2"/>
          <a:stretch>
            <a:fillRect/>
          </a:stretch>
        </p:blipFill>
        <p:spPr>
          <a:xfrm>
            <a:off x="896620" y="3440430"/>
            <a:ext cx="10452735" cy="2272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New Log-linear Models</a:t>
            </a:r>
          </a:p>
        </p:txBody>
      </p:sp>
      <p:sp>
        <p:nvSpPr>
          <p:cNvPr id="3" name="内容占位符 2"/>
          <p:cNvSpPr>
            <a:spLocks noGrp="1"/>
          </p:cNvSpPr>
          <p:nvPr>
            <p:ph idx="1"/>
          </p:nvPr>
        </p:nvSpPr>
        <p:spPr/>
        <p:txBody>
          <a:bodyPr/>
          <a:lstStyle/>
          <a:p>
            <a:r>
              <a:rPr lang="x-none" altLang="zh-CN"/>
              <a:t> two new model architectures for learning distributed representations of words that try to minimize computational complexity.</a:t>
            </a:r>
          </a:p>
          <a:p>
            <a:r>
              <a:rPr lang="x-none" altLang="zh-CN"/>
              <a:t>(no hidden)</a:t>
            </a:r>
          </a:p>
          <a:p>
            <a:r>
              <a:rPr lang="x-none" altLang="zh-CN"/>
              <a:t>The main observation from the previous section was that most of the complexity is caused by the non-linear hidden layer in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379730"/>
            <a:ext cx="10515600" cy="1325563"/>
          </a:xfrm>
        </p:spPr>
        <p:txBody>
          <a:bodyPr/>
          <a:lstStyle/>
          <a:p>
            <a:r>
              <a:rPr lang="x-none" altLang="zh-CN"/>
              <a:t>CBOW</a:t>
            </a:r>
          </a:p>
        </p:txBody>
      </p:sp>
      <p:sp>
        <p:nvSpPr>
          <p:cNvPr id="3" name="内容占位符 2"/>
          <p:cNvSpPr>
            <a:spLocks noGrp="1"/>
          </p:cNvSpPr>
          <p:nvPr>
            <p:ph idx="1"/>
          </p:nvPr>
        </p:nvSpPr>
        <p:spPr>
          <a:xfrm>
            <a:off x="746125" y="1535430"/>
            <a:ext cx="10515600" cy="4886960"/>
          </a:xfrm>
        </p:spPr>
        <p:txBody>
          <a:bodyPr/>
          <a:lstStyle/>
          <a:p>
            <a:r>
              <a:rPr lang="zh-CN" altLang="en-US" sz="2000"/>
              <a:t>The first proposed architecture is similar to the feedforward NNLM, where the non-linear hidden layer is removed and the projection layer is shared for all words;</a:t>
            </a:r>
          </a:p>
          <a:p>
            <a:r>
              <a:rPr lang="x-none" altLang="zh-CN" sz="2000"/>
              <a:t>A</a:t>
            </a:r>
            <a:r>
              <a:rPr lang="zh-CN" altLang="en-US" sz="2000"/>
              <a:t>ll words get projected into the same position (their vectors are averaged).</a:t>
            </a:r>
          </a:p>
          <a:p>
            <a:r>
              <a:rPr lang="zh-CN" altLang="en-US" sz="2000"/>
              <a:t>the order of words in the history does not influence the projection</a:t>
            </a:r>
            <a:r>
              <a:rPr lang="x-none" altLang="zh-CN" sz="2000"/>
              <a:t>.</a:t>
            </a:r>
          </a:p>
          <a:p>
            <a:endParaRPr lang="x-none" altLang="zh-CN" sz="2000"/>
          </a:p>
          <a:p>
            <a:endParaRPr lang="x-none" altLang="zh-CN" sz="2000"/>
          </a:p>
          <a:p>
            <a:endParaRPr lang="x-none" altLang="zh-CN" sz="2000"/>
          </a:p>
          <a:p>
            <a:endParaRPr lang="zh-CN" altLang="en-US" sz="2000"/>
          </a:p>
        </p:txBody>
      </p:sp>
      <p:pic>
        <p:nvPicPr>
          <p:cNvPr id="5" name="图片 4"/>
          <p:cNvPicPr>
            <a:picLocks noChangeAspect="1"/>
          </p:cNvPicPr>
          <p:nvPr/>
        </p:nvPicPr>
        <p:blipFill>
          <a:blip r:embed="rId2"/>
          <a:stretch>
            <a:fillRect/>
          </a:stretch>
        </p:blipFill>
        <p:spPr>
          <a:xfrm>
            <a:off x="5513705" y="4410710"/>
            <a:ext cx="4206240" cy="695960"/>
          </a:xfrm>
          <a:prstGeom prst="rect">
            <a:avLst/>
          </a:prstGeom>
        </p:spPr>
      </p:pic>
      <p:pic>
        <p:nvPicPr>
          <p:cNvPr id="6" name="图片 5"/>
          <p:cNvPicPr>
            <a:picLocks noChangeAspect="1"/>
          </p:cNvPicPr>
          <p:nvPr/>
        </p:nvPicPr>
        <p:blipFill>
          <a:blip r:embed="rId3"/>
          <a:stretch>
            <a:fillRect/>
          </a:stretch>
        </p:blipFill>
        <p:spPr>
          <a:xfrm>
            <a:off x="1413510" y="3202940"/>
            <a:ext cx="3443605" cy="3441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a:t>Skip-gram</a:t>
            </a:r>
          </a:p>
        </p:txBody>
      </p:sp>
      <p:sp>
        <p:nvSpPr>
          <p:cNvPr id="3" name="内容占位符 2"/>
          <p:cNvSpPr>
            <a:spLocks noGrp="1"/>
          </p:cNvSpPr>
          <p:nvPr>
            <p:ph idx="1"/>
          </p:nvPr>
        </p:nvSpPr>
        <p:spPr>
          <a:xfrm>
            <a:off x="838200" y="1459230"/>
            <a:ext cx="10515600" cy="4718050"/>
          </a:xfrm>
        </p:spPr>
        <p:txBody>
          <a:bodyPr/>
          <a:lstStyle/>
          <a:p>
            <a:r>
              <a:rPr lang="zh-CN" altLang="en-US" sz="2000"/>
              <a:t>The second architecture is similar to CBOW, but instead of predicting the current word based on the context, it tries to maximize classification of a word based on another word in the same sentence.</a:t>
            </a:r>
          </a:p>
          <a:p>
            <a:r>
              <a:rPr lang="zh-CN" altLang="en-US" sz="2000"/>
              <a:t>We found that increasing the range improves quality of the resulting word vectors, but it also increases the computational complexity.</a:t>
            </a:r>
          </a:p>
          <a:p>
            <a:r>
              <a:rPr lang="zh-CN" altLang="en-US" sz="2000"/>
              <a:t>we give less weight to the distant words by </a:t>
            </a:r>
            <a:r>
              <a:rPr lang="zh-CN" altLang="en-US" sz="2000">
                <a:solidFill>
                  <a:srgbClr val="FF0000"/>
                </a:solidFill>
              </a:rPr>
              <a:t>sampling less</a:t>
            </a:r>
            <a:r>
              <a:rPr lang="zh-CN" altLang="en-US" sz="2000"/>
              <a:t> from those words in our training examples.</a:t>
            </a:r>
          </a:p>
        </p:txBody>
      </p:sp>
      <p:pic>
        <p:nvPicPr>
          <p:cNvPr id="4" name="图片 3"/>
          <p:cNvPicPr>
            <a:picLocks noChangeAspect="1"/>
          </p:cNvPicPr>
          <p:nvPr/>
        </p:nvPicPr>
        <p:blipFill>
          <a:blip r:embed="rId3"/>
          <a:stretch>
            <a:fillRect/>
          </a:stretch>
        </p:blipFill>
        <p:spPr>
          <a:xfrm>
            <a:off x="1698625" y="3673475"/>
            <a:ext cx="2752725" cy="3043555"/>
          </a:xfrm>
          <a:prstGeom prst="rect">
            <a:avLst/>
          </a:prstGeom>
        </p:spPr>
      </p:pic>
      <p:pic>
        <p:nvPicPr>
          <p:cNvPr id="5" name="图片 4"/>
          <p:cNvPicPr>
            <a:picLocks noChangeAspect="1"/>
          </p:cNvPicPr>
          <p:nvPr/>
        </p:nvPicPr>
        <p:blipFill>
          <a:blip r:embed="rId4"/>
          <a:stretch>
            <a:fillRect/>
          </a:stretch>
        </p:blipFill>
        <p:spPr>
          <a:xfrm>
            <a:off x="5066665" y="4728210"/>
            <a:ext cx="4457065" cy="6013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731</Words>
  <Application>Microsoft Macintosh PowerPoint</Application>
  <PresentationFormat>宽屏</PresentationFormat>
  <Paragraphs>70</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Calibri</vt:lpstr>
      <vt:lpstr>Calibri Light</vt:lpstr>
      <vt:lpstr>宋体</vt:lpstr>
      <vt:lpstr>Arial</vt:lpstr>
      <vt:lpstr>Office 主题</vt:lpstr>
      <vt:lpstr>Efficient Estimation of Word Representations in Vector Space</vt:lpstr>
      <vt:lpstr>Introduction </vt:lpstr>
      <vt:lpstr>Model Architectures</vt:lpstr>
      <vt:lpstr>Feedforward Neural Net Language Model (NNLM)</vt:lpstr>
      <vt:lpstr>Feedforward Neural Net Language Model (NNLM)</vt:lpstr>
      <vt:lpstr>Recurrent Neural Net Language Model (RNNLM)</vt:lpstr>
      <vt:lpstr>New Log-linear Models</vt:lpstr>
      <vt:lpstr>CBOW</vt:lpstr>
      <vt:lpstr>Skip-gram</vt:lpstr>
      <vt:lpstr>Results: Eval method</vt:lpstr>
      <vt:lpstr>PowerPoint 演示文稿</vt:lpstr>
      <vt:lpstr>Result: Maximization of Accuracy</vt:lpstr>
      <vt:lpstr>This is not surprising, as the word vectors in the RNNLM are directly connected to a non-linear hidden layer.</vt:lpstr>
      <vt:lpstr>Comparison of Model Architectures</vt:lpstr>
      <vt:lpstr>PowerPoint 演示文稿</vt:lpstr>
      <vt:lpstr>PowerPoint 演示文稿</vt:lpstr>
      <vt:lpstr>PowerPoint 演示文稿</vt:lpstr>
      <vt:lpstr>By using ten examples instead of one to form the relationship vector (we average the individual vectors together)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zxsong</dc:creator>
  <cp:lastModifiedBy>zhixun song</cp:lastModifiedBy>
  <cp:revision>4</cp:revision>
  <dcterms:created xsi:type="dcterms:W3CDTF">2017-11-06T09:37:44Z</dcterms:created>
  <dcterms:modified xsi:type="dcterms:W3CDTF">2017-11-30T10:42:07Z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