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03" r:id="rId2"/>
    <p:sldId id="316" r:id="rId3"/>
    <p:sldId id="264" r:id="rId4"/>
    <p:sldId id="315" r:id="rId5"/>
    <p:sldId id="277" r:id="rId6"/>
    <p:sldId id="317" r:id="rId7"/>
    <p:sldId id="318" r:id="rId8"/>
    <p:sldId id="357" r:id="rId9"/>
    <p:sldId id="320" r:id="rId10"/>
    <p:sldId id="321" r:id="rId11"/>
    <p:sldId id="322" r:id="rId12"/>
    <p:sldId id="327" r:id="rId13"/>
    <p:sldId id="328" r:id="rId14"/>
    <p:sldId id="329" r:id="rId15"/>
    <p:sldId id="323" r:id="rId16"/>
    <p:sldId id="324" r:id="rId17"/>
    <p:sldId id="325" r:id="rId18"/>
    <p:sldId id="326" r:id="rId19"/>
    <p:sldId id="330" r:id="rId20"/>
    <p:sldId id="331" r:id="rId21"/>
    <p:sldId id="332" r:id="rId22"/>
    <p:sldId id="335" r:id="rId23"/>
    <p:sldId id="336" r:id="rId24"/>
    <p:sldId id="337" r:id="rId25"/>
    <p:sldId id="333" r:id="rId26"/>
    <p:sldId id="334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51" r:id="rId39"/>
    <p:sldId id="349" r:id="rId40"/>
    <p:sldId id="350" r:id="rId41"/>
    <p:sldId id="352" r:id="rId42"/>
    <p:sldId id="353" r:id="rId43"/>
    <p:sldId id="354" r:id="rId44"/>
    <p:sldId id="355" r:id="rId45"/>
    <p:sldId id="356" r:id="rId46"/>
    <p:sldId id="294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009FDF"/>
    <a:srgbClr val="0071C5"/>
    <a:srgbClr val="F83308"/>
    <a:srgbClr val="FD9208"/>
    <a:srgbClr val="F3D54E"/>
    <a:srgbClr val="F0C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D40DA-3C1E-4C6A-9AA1-8BBBE6F55248}" v="28" dt="2023-03-14T13:22:07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63525" autoAdjust="0"/>
  </p:normalViewPr>
  <p:slideViewPr>
    <p:cSldViewPr snapToGrid="0">
      <p:cViewPr varScale="1">
        <p:scale>
          <a:sx n="104" d="100"/>
          <a:sy n="104" d="100"/>
        </p:scale>
        <p:origin x="2122" y="72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Arial" panose="020B0604020202020204" pitchFamily="34" charset="0"/>
              </a:rPr>
              <a:pPr/>
              <a:t>3/22/2023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92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On this slide you have </a:t>
            </a:r>
            <a:r>
              <a:rPr lang="pl-PL" b="1" dirty="0"/>
              <a:t>other examples </a:t>
            </a:r>
            <a:r>
              <a:rPr lang="pl-PL" dirty="0"/>
              <a:t>of lambda usage.</a:t>
            </a:r>
          </a:p>
          <a:p>
            <a:endParaRPr lang="pl-PL" dirty="0"/>
          </a:p>
          <a:p>
            <a:r>
              <a:rPr lang="pl-PL" dirty="0"/>
              <a:t>These are:</a:t>
            </a:r>
          </a:p>
          <a:p>
            <a:r>
              <a:rPr lang="pl-PL" dirty="0"/>
              <a:t>mentioned earlier parameterless case, </a:t>
            </a:r>
          </a:p>
          <a:p>
            <a:r>
              <a:rPr lang="pl-PL" b="1" dirty="0"/>
              <a:t>&lt; DESCRIBE IT &gt;</a:t>
            </a:r>
          </a:p>
          <a:p>
            <a:endParaRPr lang="pl-PL" dirty="0"/>
          </a:p>
          <a:p>
            <a:r>
              <a:rPr lang="pl-PL" dirty="0"/>
              <a:t>immediately invoked lambda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&lt; DESCRIBE IT &gt;</a:t>
            </a:r>
          </a:p>
          <a:p>
            <a:endParaRPr lang="pl-PL" dirty="0"/>
          </a:p>
          <a:p>
            <a:r>
              <a:rPr lang="pl-PL" dirty="0"/>
              <a:t>and usage in higher-order functions.</a:t>
            </a:r>
          </a:p>
          <a:p>
            <a:r>
              <a:rPr lang="pl-PL" dirty="0"/>
              <a:t>Here I will explain these two bottom code examples with </a:t>
            </a:r>
            <a:r>
              <a:rPr lang="pl-PL" b="1" dirty="0"/>
              <a:t>map</a:t>
            </a:r>
            <a:r>
              <a:rPr lang="pl-PL" dirty="0"/>
              <a:t> and </a:t>
            </a:r>
            <a:r>
              <a:rPr lang="pl-PL" b="1" dirty="0"/>
              <a:t>filter</a:t>
            </a:r>
            <a:r>
              <a:rPr lang="pl-PL" dirty="0"/>
              <a:t>. </a:t>
            </a:r>
          </a:p>
          <a:p>
            <a:endParaRPr lang="pl-PL" dirty="0"/>
          </a:p>
          <a:p>
            <a:r>
              <a:rPr lang="pl-PL" dirty="0"/>
              <a:t>First, </a:t>
            </a:r>
            <a:r>
              <a:rPr lang="pl-PL" b="1" dirty="0"/>
              <a:t>map</a:t>
            </a:r>
            <a:r>
              <a:rPr lang="pl-PL" dirty="0"/>
              <a:t> function, which </a:t>
            </a:r>
            <a:r>
              <a:rPr lang="pl-PL" b="1" dirty="0"/>
              <a:t>transformes</a:t>
            </a:r>
            <a:r>
              <a:rPr lang="pl-PL" dirty="0"/>
              <a:t> all </a:t>
            </a:r>
            <a:r>
              <a:rPr lang="pl-PL" b="1" dirty="0"/>
              <a:t>elements</a:t>
            </a:r>
            <a:r>
              <a:rPr lang="pl-PL" dirty="0"/>
              <a:t> of the input list.</a:t>
            </a:r>
          </a:p>
          <a:p>
            <a:r>
              <a:rPr lang="pl-PL" dirty="0"/>
              <a:t>It takes the </a:t>
            </a:r>
            <a:r>
              <a:rPr lang="pl-PL" b="1" dirty="0"/>
              <a:t>transformation function </a:t>
            </a:r>
            <a:r>
              <a:rPr lang="pl-PL" dirty="0"/>
              <a:t>as a first parameter. </a:t>
            </a:r>
          </a:p>
          <a:p>
            <a:r>
              <a:rPr lang="pl-PL" dirty="0"/>
              <a:t>This can be </a:t>
            </a:r>
            <a:r>
              <a:rPr lang="pl-PL" b="1" dirty="0"/>
              <a:t>either delegate</a:t>
            </a:r>
            <a:r>
              <a:rPr lang="pl-PL" dirty="0"/>
              <a:t> to a normal function, </a:t>
            </a:r>
            <a:r>
              <a:rPr lang="pl-PL" b="1" dirty="0"/>
              <a:t>or lambda expression</a:t>
            </a:r>
          </a:p>
          <a:p>
            <a:r>
              <a:rPr lang="pl-PL" dirty="0"/>
              <a:t>The second parameter is just an </a:t>
            </a:r>
            <a:r>
              <a:rPr lang="pl-PL" b="1" dirty="0"/>
              <a:t>input list.</a:t>
            </a:r>
            <a:endParaRPr lang="pl-PL" b="0" dirty="0"/>
          </a:p>
          <a:p>
            <a:r>
              <a:rPr lang="pl-PL" b="1" dirty="0"/>
              <a:t>&lt; DESCRIBE IT &gt;</a:t>
            </a:r>
          </a:p>
          <a:p>
            <a:endParaRPr lang="pl-PL" dirty="0"/>
          </a:p>
          <a:p>
            <a:r>
              <a:rPr lang="pl-PL" dirty="0"/>
              <a:t>The second example is </a:t>
            </a:r>
            <a:r>
              <a:rPr lang="pl-PL" b="1" dirty="0"/>
              <a:t>filter</a:t>
            </a:r>
            <a:r>
              <a:rPr lang="pl-PL" dirty="0"/>
              <a:t> function, which acts like </a:t>
            </a:r>
            <a:r>
              <a:rPr lang="pl-PL" b="1" dirty="0"/>
              <a:t>list comprehension with where part</a:t>
            </a:r>
            <a:r>
              <a:rPr lang="pl-PL" dirty="0"/>
              <a:t>.</a:t>
            </a:r>
          </a:p>
          <a:p>
            <a:r>
              <a:rPr lang="pl-PL" dirty="0"/>
              <a:t>Here the first parameter is a boolean function delegate aka </a:t>
            </a:r>
            <a:r>
              <a:rPr lang="pl-PL" b="1" dirty="0"/>
              <a:t>predicate</a:t>
            </a:r>
            <a:r>
              <a:rPr lang="pl-PL" dirty="0"/>
              <a:t>, or boolean lambda.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 DESCRIBE IT &gt;</a:t>
            </a:r>
            <a:endParaRPr lang="pl-PL" b="1" dirty="0"/>
          </a:p>
          <a:p>
            <a:endParaRPr lang="pl-P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Please note that </a:t>
            </a:r>
            <a:r>
              <a:rPr lang="pl-PL" b="1" dirty="0"/>
              <a:t>these operations </a:t>
            </a:r>
            <a:r>
              <a:rPr lang="pl-PL" dirty="0"/>
              <a:t>can be easily done using </a:t>
            </a:r>
            <a:r>
              <a:rPr lang="pl-PL" b="1" dirty="0"/>
              <a:t>list comprehension</a:t>
            </a:r>
            <a:r>
              <a:rPr lang="pl-PL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For lambda expression, I have two exercises for you.</a:t>
            </a:r>
          </a:p>
          <a:p>
            <a:endParaRPr lang="pl-PL" dirty="0"/>
          </a:p>
          <a:p>
            <a:r>
              <a:rPr lang="pl-PL" dirty="0"/>
              <a:t>Also, for more reference, here’s the link regarding higher-order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80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The next  important concept to learn are </a:t>
            </a:r>
            <a:r>
              <a:rPr lang="pl-PL" b="1" dirty="0"/>
              <a:t>decorators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Probably you have </a:t>
            </a:r>
            <a:r>
              <a:rPr lang="pl-PL" b="1" dirty="0"/>
              <a:t>already seen them </a:t>
            </a:r>
            <a:r>
              <a:rPr lang="pl-PL" dirty="0"/>
              <a:t>– for example if using </a:t>
            </a:r>
            <a:r>
              <a:rPr lang="pl-PL" b="1" dirty="0"/>
              <a:t>testing frameworks </a:t>
            </a:r>
            <a:r>
              <a:rPr lang="pl-PL" dirty="0"/>
              <a:t>like pytest or unittest.</a:t>
            </a:r>
          </a:p>
          <a:p>
            <a:r>
              <a:rPr lang="pl-PL" dirty="0"/>
              <a:t>These </a:t>
            </a:r>
            <a:r>
              <a:rPr lang="pl-PL" b="1" dirty="0"/>
              <a:t>annotations</a:t>
            </a:r>
            <a:r>
              <a:rPr lang="pl-PL" dirty="0"/>
              <a:t> </a:t>
            </a:r>
            <a:r>
              <a:rPr lang="pl-PL" b="1" dirty="0"/>
              <a:t>above</a:t>
            </a:r>
            <a:r>
              <a:rPr lang="pl-PL" dirty="0"/>
              <a:t> </a:t>
            </a:r>
            <a:r>
              <a:rPr lang="pl-PL" b="1" dirty="0"/>
              <a:t>function</a:t>
            </a:r>
            <a:r>
              <a:rPr lang="pl-PL" dirty="0"/>
              <a:t> with `@` at the beginning.</a:t>
            </a:r>
          </a:p>
          <a:p>
            <a:endParaRPr lang="pl-PL" dirty="0"/>
          </a:p>
          <a:p>
            <a:r>
              <a:rPr lang="pl-PL" dirty="0"/>
              <a:t>What are they? Well, you can think of them as </a:t>
            </a:r>
            <a:r>
              <a:rPr lang="pl-PL" b="1" dirty="0"/>
              <a:t>wrappers</a:t>
            </a:r>
            <a:r>
              <a:rPr lang="pl-PL" dirty="0"/>
              <a:t> around given </a:t>
            </a:r>
            <a:r>
              <a:rPr lang="pl-PL" b="1" dirty="0"/>
              <a:t>function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Why wrappers? Because you can perform </a:t>
            </a:r>
            <a:r>
              <a:rPr lang="pl-PL" b="1" dirty="0"/>
              <a:t>additional</a:t>
            </a:r>
            <a:r>
              <a:rPr lang="pl-PL" dirty="0"/>
              <a:t> actions </a:t>
            </a:r>
            <a:r>
              <a:rPr lang="pl-PL" b="1" dirty="0"/>
              <a:t>before</a:t>
            </a:r>
            <a:r>
              <a:rPr lang="pl-PL" dirty="0"/>
              <a:t> and </a:t>
            </a:r>
            <a:r>
              <a:rPr lang="pl-PL" b="1" dirty="0"/>
              <a:t>after</a:t>
            </a:r>
            <a:r>
              <a:rPr lang="pl-PL" dirty="0"/>
              <a:t> </a:t>
            </a:r>
            <a:r>
              <a:rPr lang="pl-PL" b="1" dirty="0"/>
              <a:t>the call </a:t>
            </a:r>
            <a:r>
              <a:rPr lang="pl-PL" dirty="0"/>
              <a:t>of the wrapped function.</a:t>
            </a:r>
          </a:p>
          <a:p>
            <a:endParaRPr lang="pl-PL" dirty="0"/>
          </a:p>
          <a:p>
            <a:r>
              <a:rPr lang="pl-PL" dirty="0"/>
              <a:t>The flow is that after „before actions”, the decorator </a:t>
            </a:r>
            <a:r>
              <a:rPr lang="pl-PL" b="1" dirty="0"/>
              <a:t>needs to call </a:t>
            </a:r>
            <a:r>
              <a:rPr lang="pl-PL" dirty="0"/>
              <a:t>the </a:t>
            </a:r>
            <a:r>
              <a:rPr lang="pl-PL" b="1" dirty="0"/>
              <a:t>wrapped function.</a:t>
            </a:r>
          </a:p>
          <a:p>
            <a:r>
              <a:rPr lang="pl-PL" dirty="0"/>
              <a:t>It can either take result of it or not and then, the „after actions” part happens.</a:t>
            </a:r>
          </a:p>
          <a:p>
            <a:r>
              <a:rPr lang="pl-PL" dirty="0"/>
              <a:t>Of course, </a:t>
            </a:r>
            <a:r>
              <a:rPr lang="pl-PL" b="1" dirty="0"/>
              <a:t>both parts </a:t>
            </a:r>
            <a:r>
              <a:rPr lang="pl-PL" dirty="0"/>
              <a:t>are </a:t>
            </a:r>
            <a:r>
              <a:rPr lang="pl-PL" b="1" dirty="0"/>
              <a:t>optional</a:t>
            </a:r>
            <a:r>
              <a:rPr lang="pl-P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99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Here you have more detailed structure of decorator and very simple code example.</a:t>
            </a:r>
          </a:p>
          <a:p>
            <a:endParaRPr lang="pl-PL" dirty="0"/>
          </a:p>
          <a:p>
            <a:r>
              <a:rPr lang="pl-PL" dirty="0"/>
              <a:t>In order to make this work, one needs to define an inner function (usually, developers call it ‚wrapper’), </a:t>
            </a:r>
          </a:p>
          <a:p>
            <a:r>
              <a:rPr lang="pl-PL" dirty="0"/>
              <a:t>which then its delegate is returned from main / outer decorator function.</a:t>
            </a:r>
          </a:p>
          <a:p>
            <a:endParaRPr lang="pl-PL" dirty="0"/>
          </a:p>
          <a:p>
            <a:r>
              <a:rPr lang="pl-PL" dirty="0"/>
              <a:t>Keep in mind, that this outer function takes the ‚func’ parameter, which is a delegate to the wrapped function.</a:t>
            </a:r>
          </a:p>
          <a:p>
            <a:endParaRPr lang="pl-PL" dirty="0"/>
          </a:p>
          <a:p>
            <a:r>
              <a:rPr lang="pl-PL" b="1" dirty="0"/>
              <a:t>&lt; DESCRIBE IT &gt;</a:t>
            </a:r>
          </a:p>
          <a:p>
            <a:endParaRPr lang="pl-PL" dirty="0"/>
          </a:p>
          <a:p>
            <a:r>
              <a:rPr lang="pl-PL" dirty="0"/>
              <a:t>Another good example to understand – </a:t>
            </a:r>
          </a:p>
          <a:p>
            <a:r>
              <a:rPr lang="pl-PL" dirty="0"/>
              <a:t>The decorator syntax can be treated as if decorator overwrites the definition of the wrapped function.</a:t>
            </a:r>
          </a:p>
          <a:p>
            <a:endParaRPr lang="pl-PL" dirty="0"/>
          </a:p>
          <a:p>
            <a:r>
              <a:rPr lang="pl-PL" dirty="0"/>
              <a:t>And certainly </a:t>
            </a:r>
            <a:r>
              <a:rPr lang="pl-PL" b="1" dirty="0"/>
              <a:t>at the bottom </a:t>
            </a:r>
            <a:r>
              <a:rPr lang="pl-PL" dirty="0"/>
              <a:t>you see the </a:t>
            </a:r>
            <a:r>
              <a:rPr lang="pl-PL" b="1" dirty="0"/>
              <a:t>call</a:t>
            </a:r>
            <a:r>
              <a:rPr lang="pl-PL" dirty="0"/>
              <a:t> of decorated </a:t>
            </a:r>
            <a:r>
              <a:rPr lang="pl-PL" b="1" dirty="0"/>
              <a:t>function</a:t>
            </a:r>
            <a:r>
              <a:rPr lang="pl-PL" dirty="0"/>
              <a:t>. </a:t>
            </a:r>
          </a:p>
          <a:p>
            <a:r>
              <a:rPr lang="pl-PL" dirty="0"/>
              <a:t>The </a:t>
            </a:r>
            <a:r>
              <a:rPr lang="pl-PL" b="1" dirty="0"/>
              <a:t>result</a:t>
            </a:r>
            <a:r>
              <a:rPr lang="pl-PL" dirty="0"/>
              <a:t> contains </a:t>
            </a:r>
            <a:r>
              <a:rPr lang="pl-PL" b="1" dirty="0"/>
              <a:t>texts</a:t>
            </a:r>
            <a:r>
              <a:rPr lang="pl-PL" dirty="0"/>
              <a:t> from </a:t>
            </a:r>
            <a:r>
              <a:rPr lang="pl-PL" b="1" dirty="0"/>
              <a:t>both</a:t>
            </a:r>
            <a:r>
              <a:rPr lang="pl-PL" dirty="0"/>
              <a:t> ‚before’ and ‚after’ </a:t>
            </a:r>
            <a:r>
              <a:rPr lang="pl-PL" b="1" dirty="0"/>
              <a:t>parts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3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Here I also have 2 exercises for you. </a:t>
            </a:r>
          </a:p>
          <a:p>
            <a:endParaRPr lang="pl-PL" dirty="0"/>
          </a:p>
          <a:p>
            <a:r>
              <a:rPr lang="pl-PL" dirty="0"/>
              <a:t>But I know, that </a:t>
            </a:r>
            <a:r>
              <a:rPr lang="pl-PL" b="1" dirty="0"/>
              <a:t>this concept </a:t>
            </a:r>
            <a:r>
              <a:rPr lang="pl-PL" dirty="0"/>
              <a:t>can be </a:t>
            </a:r>
            <a:r>
              <a:rPr lang="pl-PL" b="1" dirty="0"/>
              <a:t>harder</a:t>
            </a:r>
            <a:r>
              <a:rPr lang="pl-PL" dirty="0"/>
              <a:t> to </a:t>
            </a:r>
            <a:r>
              <a:rPr lang="pl-PL" b="1" dirty="0"/>
              <a:t>understand</a:t>
            </a:r>
            <a:r>
              <a:rPr lang="pl-PL" dirty="0"/>
              <a:t> for those who has </a:t>
            </a:r>
            <a:r>
              <a:rPr lang="pl-PL" b="1" dirty="0"/>
              <a:t>never any experience </a:t>
            </a:r>
            <a:r>
              <a:rPr lang="pl-PL" dirty="0"/>
              <a:t>with it</a:t>
            </a:r>
          </a:p>
          <a:p>
            <a:r>
              <a:rPr lang="pl-PL" dirty="0"/>
              <a:t>Hence, I will </a:t>
            </a:r>
            <a:r>
              <a:rPr lang="pl-PL" b="1" dirty="0"/>
              <a:t>live code </a:t>
            </a:r>
            <a:r>
              <a:rPr lang="pl-PL" dirty="0"/>
              <a:t>the </a:t>
            </a:r>
            <a:r>
              <a:rPr lang="pl-PL" b="1" dirty="0"/>
              <a:t>first</a:t>
            </a:r>
            <a:r>
              <a:rPr lang="pl-PL" dirty="0"/>
              <a:t> one.</a:t>
            </a:r>
          </a:p>
          <a:p>
            <a:endParaRPr lang="pl-PL" dirty="0"/>
          </a:p>
          <a:p>
            <a:r>
              <a:rPr lang="pl-PL" dirty="0"/>
              <a:t>The second one is for you to do alone.</a:t>
            </a:r>
          </a:p>
          <a:p>
            <a:endParaRPr lang="pl-PL" dirty="0"/>
          </a:p>
          <a:p>
            <a:r>
              <a:rPr lang="pl-PL" b="1" dirty="0"/>
              <a:t>&lt; READ THE HINTS BEFORE LIVE CODE 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70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Now, let’s talk about </a:t>
            </a:r>
            <a:r>
              <a:rPr lang="pl-PL" b="1" dirty="0"/>
              <a:t>something else </a:t>
            </a:r>
            <a:r>
              <a:rPr lang="pl-PL" dirty="0"/>
              <a:t>– the </a:t>
            </a:r>
            <a:r>
              <a:rPr lang="pl-PL" b="1" dirty="0"/>
              <a:t>exceptions</a:t>
            </a:r>
            <a:r>
              <a:rPr lang="pl-PL" dirty="0"/>
              <a:t> in the code.</a:t>
            </a:r>
          </a:p>
          <a:p>
            <a:endParaRPr lang="pl-PL" dirty="0"/>
          </a:p>
          <a:p>
            <a:r>
              <a:rPr lang="pl-PL" dirty="0"/>
              <a:t>For those of you who have </a:t>
            </a:r>
            <a:r>
              <a:rPr lang="pl-PL" b="1" dirty="0"/>
              <a:t>experience</a:t>
            </a:r>
            <a:r>
              <a:rPr lang="pl-PL" dirty="0"/>
              <a:t> with </a:t>
            </a:r>
            <a:r>
              <a:rPr lang="pl-PL" b="1" dirty="0"/>
              <a:t>other languages </a:t>
            </a:r>
            <a:r>
              <a:rPr lang="pl-PL" dirty="0"/>
              <a:t>this can be a </a:t>
            </a:r>
            <a:r>
              <a:rPr lang="pl-PL" b="1" dirty="0"/>
              <a:t>well-known</a:t>
            </a:r>
            <a:r>
              <a:rPr lang="pl-PL" dirty="0"/>
              <a:t> thing.</a:t>
            </a:r>
          </a:p>
          <a:p>
            <a:r>
              <a:rPr lang="pl-PL" dirty="0"/>
              <a:t>So what are they and why we need some </a:t>
            </a:r>
            <a:r>
              <a:rPr lang="pl-PL" b="1" dirty="0"/>
              <a:t>handling</a:t>
            </a:r>
            <a:r>
              <a:rPr lang="pl-PL" dirty="0"/>
              <a:t> around them?</a:t>
            </a:r>
          </a:p>
          <a:p>
            <a:endParaRPr lang="pl-PL" dirty="0"/>
          </a:p>
          <a:p>
            <a:r>
              <a:rPr lang="pl-PL" dirty="0"/>
              <a:t>Let’s take a look at these </a:t>
            </a:r>
            <a:r>
              <a:rPr lang="pl-PL" b="1" dirty="0"/>
              <a:t>two</a:t>
            </a:r>
            <a:r>
              <a:rPr lang="pl-PL" dirty="0"/>
              <a:t> different </a:t>
            </a:r>
            <a:r>
              <a:rPr lang="pl-PL" b="1" dirty="0"/>
              <a:t>examples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 first one is about z</a:t>
            </a:r>
            <a:r>
              <a:rPr lang="pl-PL" b="1" dirty="0"/>
              <a:t>ero division</a:t>
            </a:r>
            <a:r>
              <a:rPr lang="pl-PL" dirty="0"/>
              <a:t>. Such error is the cause of </a:t>
            </a:r>
            <a:r>
              <a:rPr lang="pl-PL" b="1" dirty="0"/>
              <a:t>bug</a:t>
            </a:r>
            <a:r>
              <a:rPr lang="pl-PL" dirty="0"/>
              <a:t> or </a:t>
            </a:r>
            <a:r>
              <a:rPr lang="pl-PL" b="1" dirty="0"/>
              <a:t>badly written code</a:t>
            </a:r>
          </a:p>
          <a:p>
            <a:r>
              <a:rPr lang="pl-PL" dirty="0"/>
              <a:t>(for example, we </a:t>
            </a:r>
            <a:r>
              <a:rPr lang="pl-PL" b="1" dirty="0"/>
              <a:t>did not check </a:t>
            </a:r>
            <a:r>
              <a:rPr lang="pl-PL" dirty="0"/>
              <a:t>the </a:t>
            </a:r>
            <a:r>
              <a:rPr lang="pl-PL" b="1" dirty="0"/>
              <a:t>value</a:t>
            </a:r>
            <a:r>
              <a:rPr lang="pl-PL" dirty="0"/>
              <a:t> provided </a:t>
            </a:r>
            <a:r>
              <a:rPr lang="pl-PL" b="1" dirty="0"/>
              <a:t>from the user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/>
              <a:t>The second one is </a:t>
            </a:r>
            <a:r>
              <a:rPr lang="pl-PL" b="1" dirty="0"/>
              <a:t>less deterministic</a:t>
            </a:r>
            <a:r>
              <a:rPr lang="pl-PL" dirty="0"/>
              <a:t>, as it </a:t>
            </a:r>
            <a:r>
              <a:rPr lang="pl-PL" b="1" dirty="0"/>
              <a:t>can fail </a:t>
            </a:r>
            <a:r>
              <a:rPr lang="pl-PL" dirty="0"/>
              <a:t>because of things </a:t>
            </a:r>
            <a:r>
              <a:rPr lang="pl-PL" b="1" dirty="0"/>
              <a:t>outside</a:t>
            </a:r>
            <a:r>
              <a:rPr lang="pl-PL" dirty="0"/>
              <a:t> of our </a:t>
            </a:r>
            <a:r>
              <a:rPr lang="pl-PL" b="1" dirty="0"/>
              <a:t>python</a:t>
            </a:r>
            <a:r>
              <a:rPr lang="pl-PL" dirty="0"/>
              <a:t> environment.</a:t>
            </a:r>
          </a:p>
          <a:p>
            <a:r>
              <a:rPr lang="pl-PL" b="1" dirty="0"/>
              <a:t>Here</a:t>
            </a:r>
            <a:r>
              <a:rPr lang="pl-PL" dirty="0"/>
              <a:t> the problem is a with </a:t>
            </a:r>
            <a:r>
              <a:rPr lang="pl-PL" b="1" dirty="0"/>
              <a:t>filesystem stuff</a:t>
            </a:r>
            <a:r>
              <a:rPr lang="pl-PL" dirty="0"/>
              <a:t>, but the same thing goes from </a:t>
            </a:r>
            <a:r>
              <a:rPr lang="pl-PL" b="1" dirty="0"/>
              <a:t>REST API calls</a:t>
            </a:r>
            <a:r>
              <a:rPr lang="pl-PL" dirty="0"/>
              <a:t>, calls from other </a:t>
            </a:r>
            <a:r>
              <a:rPr lang="pl-PL" b="1" dirty="0"/>
              <a:t>local processes </a:t>
            </a:r>
          </a:p>
          <a:p>
            <a:r>
              <a:rPr lang="pl-PL" dirty="0"/>
              <a:t>or even problems with </a:t>
            </a:r>
            <a:r>
              <a:rPr lang="pl-PL" b="1" dirty="0"/>
              <a:t>third party modules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In both cases, an </a:t>
            </a:r>
            <a:r>
              <a:rPr lang="pl-PL" b="1" dirty="0"/>
              <a:t>exception</a:t>
            </a:r>
            <a:r>
              <a:rPr lang="pl-PL" dirty="0"/>
              <a:t> is thrown, which </a:t>
            </a:r>
            <a:r>
              <a:rPr lang="pl-PL" b="1" dirty="0"/>
              <a:t>interrupts</a:t>
            </a:r>
            <a:r>
              <a:rPr lang="pl-PL" dirty="0"/>
              <a:t> the program </a:t>
            </a:r>
            <a:r>
              <a:rPr lang="pl-PL" b="1" dirty="0"/>
              <a:t>execution</a:t>
            </a:r>
            <a:r>
              <a:rPr lang="pl-PL" dirty="0"/>
              <a:t>.</a:t>
            </a:r>
          </a:p>
          <a:p>
            <a:r>
              <a:rPr lang="pl-PL" dirty="0"/>
              <a:t>If not handled, our </a:t>
            </a:r>
            <a:r>
              <a:rPr lang="pl-PL" b="1" dirty="0"/>
              <a:t>program exits early </a:t>
            </a:r>
            <a:r>
              <a:rPr lang="pl-PL" dirty="0"/>
              <a:t>in a broken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83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So how we can </a:t>
            </a:r>
            <a:r>
              <a:rPr lang="pl-PL" b="1" dirty="0"/>
              <a:t>deal</a:t>
            </a:r>
            <a:r>
              <a:rPr lang="pl-PL" dirty="0"/>
              <a:t> with such </a:t>
            </a:r>
            <a:r>
              <a:rPr lang="pl-PL" b="1" dirty="0"/>
              <a:t>problems</a:t>
            </a:r>
            <a:r>
              <a:rPr lang="pl-PL" dirty="0"/>
              <a:t>?</a:t>
            </a:r>
          </a:p>
          <a:p>
            <a:endParaRPr lang="pl-PL" dirty="0"/>
          </a:p>
          <a:p>
            <a:r>
              <a:rPr lang="pl-PL" dirty="0"/>
              <a:t>For the first example, the best way to </a:t>
            </a:r>
            <a:r>
              <a:rPr lang="pl-PL" b="1" dirty="0"/>
              <a:t>prevent such errors </a:t>
            </a:r>
            <a:r>
              <a:rPr lang="pl-PL" dirty="0"/>
              <a:t>is for example to </a:t>
            </a:r>
            <a:r>
              <a:rPr lang="pl-PL" b="1" dirty="0"/>
              <a:t>validate user input</a:t>
            </a:r>
            <a:r>
              <a:rPr lang="pl-PL" dirty="0"/>
              <a:t>.</a:t>
            </a:r>
          </a:p>
          <a:p>
            <a:r>
              <a:rPr lang="pl-PL" dirty="0"/>
              <a:t>In the code at the </a:t>
            </a:r>
            <a:r>
              <a:rPr lang="pl-PL" b="1" dirty="0"/>
              <a:t>top</a:t>
            </a:r>
            <a:r>
              <a:rPr lang="pl-PL" dirty="0"/>
              <a:t> of current </a:t>
            </a:r>
            <a:r>
              <a:rPr lang="pl-PL" b="1" dirty="0"/>
              <a:t>slide</a:t>
            </a:r>
            <a:r>
              <a:rPr lang="pl-PL" dirty="0"/>
              <a:t> you see a </a:t>
            </a:r>
            <a:r>
              <a:rPr lang="pl-PL" b="1" dirty="0"/>
              <a:t>guarding condition</a:t>
            </a:r>
            <a:r>
              <a:rPr lang="pl-PL" dirty="0"/>
              <a:t>, </a:t>
            </a:r>
          </a:p>
          <a:p>
            <a:r>
              <a:rPr lang="pl-PL" dirty="0"/>
              <a:t>which validates the input variable against zero value.</a:t>
            </a:r>
          </a:p>
          <a:p>
            <a:endParaRPr lang="pl-PL" dirty="0"/>
          </a:p>
          <a:p>
            <a:r>
              <a:rPr lang="pl-PL" dirty="0"/>
              <a:t>This is </a:t>
            </a:r>
            <a:r>
              <a:rPr lang="pl-PL" b="1" dirty="0"/>
              <a:t>doable</a:t>
            </a:r>
            <a:r>
              <a:rPr lang="pl-PL" dirty="0"/>
              <a:t>, because such </a:t>
            </a:r>
            <a:r>
              <a:rPr lang="pl-PL" b="1" dirty="0"/>
              <a:t>behavior</a:t>
            </a:r>
            <a:r>
              <a:rPr lang="pl-PL" dirty="0"/>
              <a:t> is </a:t>
            </a:r>
            <a:r>
              <a:rPr lang="pl-PL" b="1" dirty="0"/>
              <a:t>deterministic</a:t>
            </a:r>
            <a:r>
              <a:rPr lang="pl-PL" dirty="0"/>
              <a:t> – if user provides zero, the function </a:t>
            </a:r>
            <a:r>
              <a:rPr lang="pl-PL" b="1" dirty="0"/>
              <a:t>will always fail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However, in </a:t>
            </a:r>
            <a:r>
              <a:rPr lang="pl-PL" b="1" dirty="0"/>
              <a:t>second example </a:t>
            </a:r>
            <a:r>
              <a:rPr lang="pl-PL" dirty="0"/>
              <a:t>we do </a:t>
            </a:r>
            <a:r>
              <a:rPr lang="pl-PL" b="1" dirty="0"/>
              <a:t>not</a:t>
            </a:r>
            <a:r>
              <a:rPr lang="pl-PL" dirty="0"/>
              <a:t> have </a:t>
            </a:r>
            <a:r>
              <a:rPr lang="pl-PL" b="1" dirty="0"/>
              <a:t>such</a:t>
            </a:r>
            <a:r>
              <a:rPr lang="pl-PL" dirty="0"/>
              <a:t> </a:t>
            </a:r>
            <a:r>
              <a:rPr lang="pl-PL" b="1" dirty="0"/>
              <a:t>situation</a:t>
            </a:r>
          </a:p>
          <a:p>
            <a:r>
              <a:rPr lang="pl-PL" dirty="0"/>
              <a:t>Here, </a:t>
            </a:r>
            <a:r>
              <a:rPr lang="pl-PL" b="1" dirty="0"/>
              <a:t>anything can happen</a:t>
            </a:r>
            <a:r>
              <a:rPr lang="pl-PL" dirty="0"/>
              <a:t>, from wrong </a:t>
            </a:r>
            <a:r>
              <a:rPr lang="pl-PL" b="1" dirty="0"/>
              <a:t>permissions</a:t>
            </a:r>
            <a:r>
              <a:rPr lang="pl-PL" dirty="0"/>
              <a:t>, bad </a:t>
            </a:r>
            <a:r>
              <a:rPr lang="pl-PL" b="1" dirty="0"/>
              <a:t>internet connection</a:t>
            </a:r>
            <a:r>
              <a:rPr lang="pl-PL" dirty="0"/>
              <a:t>, incorrect </a:t>
            </a:r>
            <a:r>
              <a:rPr lang="pl-PL" b="1" dirty="0"/>
              <a:t>credentials</a:t>
            </a:r>
            <a:r>
              <a:rPr lang="pl-PL" dirty="0"/>
              <a:t>, etc.</a:t>
            </a:r>
          </a:p>
          <a:p>
            <a:r>
              <a:rPr lang="pl-PL" dirty="0"/>
              <a:t>And that’s why the </a:t>
            </a:r>
            <a:r>
              <a:rPr lang="pl-PL" b="1" dirty="0"/>
              <a:t>exception handling </a:t>
            </a:r>
            <a:r>
              <a:rPr lang="pl-PL" dirty="0"/>
              <a:t>is very handy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93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So, the </a:t>
            </a:r>
            <a:r>
              <a:rPr lang="pl-PL" b="1" dirty="0"/>
              <a:t>structure</a:t>
            </a:r>
            <a:r>
              <a:rPr lang="pl-PL" dirty="0"/>
              <a:t> is as follows:</a:t>
            </a:r>
          </a:p>
          <a:p>
            <a:endParaRPr lang="pl-PL" dirty="0"/>
          </a:p>
          <a:p>
            <a:r>
              <a:rPr lang="pl-PL" dirty="0"/>
              <a:t>First, there is a </a:t>
            </a:r>
            <a:r>
              <a:rPr lang="pl-PL" b="1" dirty="0"/>
              <a:t>‚try’ keyword</a:t>
            </a:r>
            <a:r>
              <a:rPr lang="pl-PL" dirty="0"/>
              <a:t>.</a:t>
            </a:r>
          </a:p>
          <a:p>
            <a:r>
              <a:rPr lang="pl-PL" dirty="0"/>
              <a:t>Inside of it, put the fragment of the </a:t>
            </a:r>
            <a:r>
              <a:rPr lang="pl-PL" b="1" dirty="0"/>
              <a:t>code</a:t>
            </a:r>
            <a:r>
              <a:rPr lang="pl-PL" dirty="0"/>
              <a:t> in which we know that the </a:t>
            </a:r>
            <a:r>
              <a:rPr lang="pl-PL" b="1" dirty="0"/>
              <a:t>exception may be thrown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Then, there should be </a:t>
            </a:r>
            <a:r>
              <a:rPr lang="pl-PL" b="1" dirty="0"/>
              <a:t>‚except’ clause </a:t>
            </a:r>
            <a:r>
              <a:rPr lang="pl-PL" dirty="0"/>
              <a:t>with </a:t>
            </a:r>
            <a:r>
              <a:rPr lang="pl-PL" b="1" dirty="0"/>
              <a:t>type</a:t>
            </a:r>
            <a:r>
              <a:rPr lang="pl-PL" dirty="0"/>
              <a:t> of </a:t>
            </a:r>
            <a:r>
              <a:rPr lang="pl-PL" b="1" dirty="0"/>
              <a:t>exception</a:t>
            </a:r>
            <a:r>
              <a:rPr lang="pl-PL" dirty="0"/>
              <a:t> </a:t>
            </a:r>
          </a:p>
          <a:p>
            <a:r>
              <a:rPr lang="pl-PL" dirty="0"/>
              <a:t>and </a:t>
            </a:r>
            <a:r>
              <a:rPr lang="pl-PL" b="1" dirty="0"/>
              <a:t>optionally</a:t>
            </a:r>
            <a:r>
              <a:rPr lang="pl-PL" dirty="0"/>
              <a:t> the </a:t>
            </a:r>
            <a:r>
              <a:rPr lang="pl-PL" b="1" dirty="0"/>
              <a:t>variable</a:t>
            </a:r>
            <a:r>
              <a:rPr lang="pl-PL" dirty="0"/>
              <a:t> in which we can </a:t>
            </a:r>
            <a:r>
              <a:rPr lang="pl-PL" b="1" dirty="0"/>
              <a:t>store</a:t>
            </a:r>
            <a:r>
              <a:rPr lang="pl-PL" dirty="0"/>
              <a:t> caught </a:t>
            </a:r>
            <a:r>
              <a:rPr lang="pl-PL" b="1" dirty="0"/>
              <a:t>exception object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0" dirty="0"/>
              <a:t>Additionally, you have also optional </a:t>
            </a:r>
            <a:r>
              <a:rPr lang="pl-PL" b="1" dirty="0"/>
              <a:t>‚finally’ clause</a:t>
            </a:r>
            <a:r>
              <a:rPr lang="pl-PL" b="0" dirty="0"/>
              <a:t>. </a:t>
            </a:r>
          </a:p>
          <a:p>
            <a:r>
              <a:rPr lang="pl-PL" b="0" dirty="0"/>
              <a:t>This part of code will be </a:t>
            </a:r>
            <a:r>
              <a:rPr lang="pl-PL" b="1" dirty="0"/>
              <a:t>executed</a:t>
            </a:r>
            <a:r>
              <a:rPr lang="pl-PL" b="0" dirty="0"/>
              <a:t> </a:t>
            </a:r>
            <a:r>
              <a:rPr lang="pl-PL" b="1" dirty="0"/>
              <a:t>always</a:t>
            </a:r>
            <a:r>
              <a:rPr lang="pl-PL" b="0" dirty="0"/>
              <a:t> nevertheless the exception </a:t>
            </a:r>
            <a:r>
              <a:rPr lang="pl-PL" b="1" dirty="0"/>
              <a:t>was thrown or not</a:t>
            </a:r>
            <a:r>
              <a:rPr lang="pl-PL" b="0" dirty="0"/>
              <a:t>.</a:t>
            </a:r>
          </a:p>
          <a:p>
            <a:endParaRPr lang="pl-PL" b="1" dirty="0"/>
          </a:p>
          <a:p>
            <a:r>
              <a:rPr lang="pl-PL" b="0" dirty="0"/>
              <a:t>Keep in mind, that ‚</a:t>
            </a:r>
            <a:r>
              <a:rPr lang="pl-PL" b="1" dirty="0"/>
              <a:t>return</a:t>
            </a:r>
            <a:r>
              <a:rPr lang="pl-PL" b="0" dirty="0"/>
              <a:t>’ can be put </a:t>
            </a:r>
            <a:r>
              <a:rPr lang="pl-PL" b="1" dirty="0"/>
              <a:t>inside try block</a:t>
            </a:r>
            <a:r>
              <a:rPr lang="pl-PL" b="0" dirty="0"/>
              <a:t>, but </a:t>
            </a:r>
            <a:r>
              <a:rPr lang="pl-PL" b="1" dirty="0"/>
              <a:t>if ‚finally’</a:t>
            </a:r>
            <a:r>
              <a:rPr lang="pl-PL" b="0" dirty="0"/>
              <a:t> block is also written, </a:t>
            </a:r>
          </a:p>
          <a:p>
            <a:r>
              <a:rPr lang="pl-PL" b="0" dirty="0"/>
              <a:t>it will be </a:t>
            </a:r>
            <a:r>
              <a:rPr lang="pl-PL" b="1" dirty="0"/>
              <a:t>executed</a:t>
            </a:r>
            <a:r>
              <a:rPr lang="pl-PL" b="0" dirty="0"/>
              <a:t> </a:t>
            </a:r>
            <a:r>
              <a:rPr lang="pl-PL" b="1" dirty="0"/>
              <a:t>BEFORE</a:t>
            </a:r>
            <a:r>
              <a:rPr lang="pl-PL" b="0" dirty="0"/>
              <a:t> the </a:t>
            </a:r>
            <a:r>
              <a:rPr lang="pl-PL" b="1" dirty="0"/>
              <a:t>return</a:t>
            </a:r>
            <a:r>
              <a:rPr lang="pl-PL" b="0" dirty="0"/>
              <a:t> statement.</a:t>
            </a:r>
            <a:endParaRPr lang="pl-PL" b="1" dirty="0"/>
          </a:p>
          <a:p>
            <a:endParaRPr lang="pl-PL" b="1" dirty="0"/>
          </a:p>
          <a:p>
            <a:r>
              <a:rPr lang="pl-PL" b="1" dirty="0"/>
              <a:t>&lt; LIVE SESSION HERE: TestExecutor project, test_executor.py:216 &gt;</a:t>
            </a:r>
          </a:p>
          <a:p>
            <a:endParaRPr lang="pl-PL" b="1" dirty="0"/>
          </a:p>
          <a:p>
            <a:r>
              <a:rPr lang="pl-PL" b="0" dirty="0"/>
              <a:t>On the other hand, to </a:t>
            </a:r>
            <a:r>
              <a:rPr lang="pl-PL" b="1" dirty="0"/>
              <a:t>raise</a:t>
            </a:r>
            <a:r>
              <a:rPr lang="pl-PL" b="0" dirty="0"/>
              <a:t> the exception </a:t>
            </a:r>
            <a:r>
              <a:rPr lang="pl-PL" b="1" dirty="0"/>
              <a:t>explicitly</a:t>
            </a:r>
            <a:r>
              <a:rPr lang="pl-PL" b="0" dirty="0"/>
              <a:t> from our code (for example, after </a:t>
            </a:r>
            <a:r>
              <a:rPr lang="pl-PL" b="1" dirty="0"/>
              <a:t>condition</a:t>
            </a:r>
            <a:r>
              <a:rPr lang="pl-PL" b="0" dirty="0"/>
              <a:t> which </a:t>
            </a:r>
            <a:r>
              <a:rPr lang="pl-PL" b="1" dirty="0"/>
              <a:t>went wrong</a:t>
            </a:r>
            <a:r>
              <a:rPr lang="pl-PL" b="0" dirty="0"/>
              <a:t>) </a:t>
            </a:r>
          </a:p>
          <a:p>
            <a:r>
              <a:rPr lang="pl-PL" b="0" dirty="0"/>
              <a:t>you need to put </a:t>
            </a:r>
            <a:r>
              <a:rPr lang="pl-PL" b="1" dirty="0"/>
              <a:t>‚raise’ </a:t>
            </a:r>
            <a:r>
              <a:rPr lang="pl-PL" b="0" dirty="0"/>
              <a:t>keyword and then </a:t>
            </a:r>
            <a:r>
              <a:rPr lang="pl-PL" b="1" dirty="0"/>
              <a:t>an exception object</a:t>
            </a:r>
            <a:r>
              <a:rPr lang="pl-PL" b="0" dirty="0"/>
              <a:t>.</a:t>
            </a:r>
          </a:p>
          <a:p>
            <a:r>
              <a:rPr lang="pl-PL" b="0" dirty="0"/>
              <a:t>The </a:t>
            </a:r>
            <a:r>
              <a:rPr lang="pl-PL" b="1" dirty="0"/>
              <a:t>narrower</a:t>
            </a:r>
            <a:r>
              <a:rPr lang="pl-PL" b="0" dirty="0"/>
              <a:t> exception </a:t>
            </a:r>
            <a:r>
              <a:rPr lang="pl-PL" b="1" dirty="0"/>
              <a:t>type</a:t>
            </a:r>
            <a:r>
              <a:rPr lang="pl-PL" b="0" dirty="0"/>
              <a:t>, the </a:t>
            </a:r>
            <a:r>
              <a:rPr lang="pl-PL" b="1" dirty="0"/>
              <a:t>better</a:t>
            </a:r>
            <a:r>
              <a:rPr lang="pl-PL" b="0" dirty="0"/>
              <a:t>. You should avoid catching with base class usage called ‚Exception’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45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For exceptions, I have prepared </a:t>
            </a:r>
            <a:r>
              <a:rPr lang="pl-PL" b="1" dirty="0"/>
              <a:t>two exercises.</a:t>
            </a:r>
          </a:p>
          <a:p>
            <a:endParaRPr lang="pl-PL" dirty="0"/>
          </a:p>
          <a:p>
            <a:r>
              <a:rPr lang="pl-PL" dirty="0"/>
              <a:t>Please keep in mind that you </a:t>
            </a:r>
            <a:r>
              <a:rPr lang="pl-PL" b="1" dirty="0"/>
              <a:t>don’t have </a:t>
            </a:r>
            <a:r>
              <a:rPr lang="pl-PL" dirty="0"/>
              <a:t>to </a:t>
            </a:r>
            <a:r>
              <a:rPr lang="pl-PL" b="1" dirty="0"/>
              <a:t>use exceptions </a:t>
            </a:r>
            <a:r>
              <a:rPr lang="pl-PL" dirty="0"/>
              <a:t>in them</a:t>
            </a:r>
          </a:p>
          <a:p>
            <a:r>
              <a:rPr lang="pl-PL" dirty="0"/>
              <a:t>If possible, you can </a:t>
            </a:r>
            <a:r>
              <a:rPr lang="pl-PL" b="1" dirty="0"/>
              <a:t>try validate input</a:t>
            </a:r>
            <a:r>
              <a:rPr lang="pl-PL" dirty="0"/>
              <a:t>, or perform some other checks.</a:t>
            </a:r>
          </a:p>
          <a:p>
            <a:endParaRPr lang="pl-PL" dirty="0"/>
          </a:p>
          <a:p>
            <a:r>
              <a:rPr lang="pl-PL" dirty="0"/>
              <a:t>I leave the decission to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93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Ok, now something which does </a:t>
            </a:r>
            <a:r>
              <a:rPr lang="pl-PL" b="1" dirty="0"/>
              <a:t>not affect </a:t>
            </a:r>
            <a:r>
              <a:rPr lang="pl-PL" dirty="0"/>
              <a:t>the code </a:t>
            </a:r>
            <a:r>
              <a:rPr lang="pl-PL" b="1" dirty="0"/>
              <a:t>structure</a:t>
            </a:r>
            <a:r>
              <a:rPr lang="pl-PL" dirty="0"/>
              <a:t>, nor </a:t>
            </a:r>
            <a:r>
              <a:rPr lang="pl-PL" b="1" dirty="0"/>
              <a:t>performance</a:t>
            </a:r>
            <a:r>
              <a:rPr lang="pl-PL" dirty="0"/>
              <a:t>,</a:t>
            </a:r>
          </a:p>
          <a:p>
            <a:r>
              <a:rPr lang="pl-PL" dirty="0"/>
              <a:t>but </a:t>
            </a:r>
            <a:r>
              <a:rPr lang="pl-PL" b="1" dirty="0"/>
              <a:t>rather readability </a:t>
            </a:r>
            <a:r>
              <a:rPr lang="pl-PL" dirty="0"/>
              <a:t>aspect of the code.</a:t>
            </a:r>
          </a:p>
          <a:p>
            <a:endParaRPr lang="pl-PL" dirty="0"/>
          </a:p>
          <a:p>
            <a:r>
              <a:rPr lang="pl-PL" dirty="0"/>
              <a:t>If you don’t know it already, I can explain what </a:t>
            </a:r>
            <a:r>
              <a:rPr lang="pl-PL" b="1" dirty="0"/>
              <a:t>‚strongly-typed’ </a:t>
            </a:r>
            <a:r>
              <a:rPr lang="pl-PL" dirty="0"/>
              <a:t>means.</a:t>
            </a:r>
          </a:p>
          <a:p>
            <a:r>
              <a:rPr lang="pl-PL" dirty="0"/>
              <a:t>It can be explained in an </a:t>
            </a:r>
            <a:r>
              <a:rPr lang="pl-PL" b="1" dirty="0"/>
              <a:t>example</a:t>
            </a:r>
            <a:r>
              <a:rPr lang="pl-PL" dirty="0"/>
              <a:t> of </a:t>
            </a:r>
            <a:r>
              <a:rPr lang="pl-PL" b="1" dirty="0"/>
              <a:t>C#</a:t>
            </a:r>
            <a:r>
              <a:rPr lang="pl-PL" dirty="0"/>
              <a:t> language</a:t>
            </a:r>
          </a:p>
          <a:p>
            <a:r>
              <a:rPr lang="pl-PL" dirty="0"/>
              <a:t>when you </a:t>
            </a:r>
            <a:r>
              <a:rPr lang="pl-PL" b="1" dirty="0"/>
              <a:t>declare variable</a:t>
            </a:r>
            <a:r>
              <a:rPr lang="pl-PL" dirty="0"/>
              <a:t>, you either need to </a:t>
            </a:r>
            <a:r>
              <a:rPr lang="pl-PL" b="1" dirty="0"/>
              <a:t>explicitly</a:t>
            </a:r>
            <a:r>
              <a:rPr lang="pl-PL" dirty="0"/>
              <a:t> </a:t>
            </a:r>
            <a:r>
              <a:rPr lang="pl-PL" b="1" dirty="0"/>
              <a:t>specify</a:t>
            </a:r>
            <a:r>
              <a:rPr lang="pl-PL" dirty="0"/>
              <a:t> the </a:t>
            </a:r>
            <a:r>
              <a:rPr lang="pl-PL" b="1" dirty="0"/>
              <a:t>type</a:t>
            </a:r>
            <a:r>
              <a:rPr lang="pl-PL" dirty="0"/>
              <a:t>, </a:t>
            </a:r>
          </a:p>
          <a:p>
            <a:r>
              <a:rPr lang="pl-PL" dirty="0"/>
              <a:t>or use ‚</a:t>
            </a:r>
            <a:r>
              <a:rPr lang="pl-PL" b="1" dirty="0"/>
              <a:t>var’ keyword</a:t>
            </a:r>
            <a:r>
              <a:rPr lang="pl-PL" dirty="0"/>
              <a:t>, which in fact will </a:t>
            </a:r>
            <a:r>
              <a:rPr lang="pl-PL" b="1" dirty="0"/>
              <a:t>determine</a:t>
            </a:r>
            <a:r>
              <a:rPr lang="pl-PL" dirty="0"/>
              <a:t> the </a:t>
            </a:r>
            <a:r>
              <a:rPr lang="pl-PL" b="1" dirty="0"/>
              <a:t>type</a:t>
            </a:r>
            <a:r>
              <a:rPr lang="pl-PL" dirty="0"/>
              <a:t> </a:t>
            </a:r>
            <a:r>
              <a:rPr lang="pl-PL" b="1" dirty="0"/>
              <a:t>during</a:t>
            </a:r>
            <a:r>
              <a:rPr lang="pl-PL" dirty="0"/>
              <a:t> </a:t>
            </a:r>
            <a:r>
              <a:rPr lang="pl-PL" b="1" dirty="0"/>
              <a:t>compilation</a:t>
            </a:r>
            <a:r>
              <a:rPr lang="pl-PL" dirty="0"/>
              <a:t> time anyway.</a:t>
            </a:r>
          </a:p>
          <a:p>
            <a:endParaRPr lang="pl-PL" dirty="0"/>
          </a:p>
          <a:p>
            <a:r>
              <a:rPr lang="pl-PL" dirty="0"/>
              <a:t>Of course, there is an exception – dynamic keyword, </a:t>
            </a:r>
          </a:p>
          <a:p>
            <a:r>
              <a:rPr lang="pl-PL" dirty="0"/>
              <a:t>but the </a:t>
            </a:r>
            <a:r>
              <a:rPr lang="pl-PL" b="1" dirty="0"/>
              <a:t>essence</a:t>
            </a:r>
            <a:r>
              <a:rPr lang="pl-PL" dirty="0"/>
              <a:t> of this, is a fact that </a:t>
            </a:r>
            <a:r>
              <a:rPr lang="pl-PL" b="1" dirty="0"/>
              <a:t>once defined </a:t>
            </a:r>
            <a:r>
              <a:rPr lang="pl-PL" dirty="0"/>
              <a:t>variable </a:t>
            </a:r>
            <a:r>
              <a:rPr lang="pl-PL" b="1" dirty="0"/>
              <a:t>cannot change type </a:t>
            </a:r>
            <a:r>
              <a:rPr lang="pl-PL" dirty="0"/>
              <a:t>during runtime.</a:t>
            </a:r>
          </a:p>
          <a:p>
            <a:endParaRPr lang="pl-PL" dirty="0"/>
          </a:p>
          <a:p>
            <a:r>
              <a:rPr lang="pl-PL" dirty="0"/>
              <a:t>On the other hand, </a:t>
            </a:r>
            <a:r>
              <a:rPr lang="pl-PL" b="1" dirty="0"/>
              <a:t>python</a:t>
            </a:r>
            <a:r>
              <a:rPr lang="pl-PL" dirty="0"/>
              <a:t> is </a:t>
            </a:r>
            <a:r>
              <a:rPr lang="pl-PL" b="1" dirty="0"/>
              <a:t>not strongly-typed</a:t>
            </a:r>
            <a:r>
              <a:rPr lang="pl-PL" dirty="0"/>
              <a:t>,</a:t>
            </a:r>
          </a:p>
          <a:p>
            <a:r>
              <a:rPr lang="pl-PL" dirty="0"/>
              <a:t>so you can </a:t>
            </a:r>
            <a:r>
              <a:rPr lang="pl-PL" b="1" dirty="0"/>
              <a:t>re-use</a:t>
            </a:r>
            <a:r>
              <a:rPr lang="pl-PL" dirty="0"/>
              <a:t> the same variable and </a:t>
            </a:r>
            <a:r>
              <a:rPr lang="pl-PL" b="1" dirty="0"/>
              <a:t>change</a:t>
            </a:r>
            <a:r>
              <a:rPr lang="pl-PL" dirty="0"/>
              <a:t> its </a:t>
            </a:r>
            <a:r>
              <a:rPr lang="pl-PL" b="1" dirty="0"/>
              <a:t>type</a:t>
            </a:r>
            <a:r>
              <a:rPr lang="pl-PL" dirty="0"/>
              <a:t> as many times as you want.</a:t>
            </a:r>
          </a:p>
          <a:p>
            <a:endParaRPr lang="pl-PL" dirty="0"/>
          </a:p>
          <a:p>
            <a:r>
              <a:rPr lang="pl-PL" dirty="0"/>
              <a:t>However, </a:t>
            </a:r>
            <a:r>
              <a:rPr lang="pl-PL" b="1" dirty="0"/>
              <a:t>typing module </a:t>
            </a:r>
            <a:r>
              <a:rPr lang="pl-PL" dirty="0"/>
              <a:t>emerged to try to </a:t>
            </a:r>
            <a:r>
              <a:rPr lang="pl-PL" b="1" dirty="0"/>
              <a:t>encourage</a:t>
            </a:r>
            <a:r>
              <a:rPr lang="pl-PL" dirty="0"/>
              <a:t> developers to </a:t>
            </a:r>
            <a:r>
              <a:rPr lang="pl-PL" b="1" dirty="0"/>
              <a:t>strict the type </a:t>
            </a:r>
            <a:r>
              <a:rPr lang="pl-PL" dirty="0"/>
              <a:t>of the variables.</a:t>
            </a:r>
          </a:p>
          <a:p>
            <a:r>
              <a:rPr lang="pl-PL" dirty="0"/>
              <a:t>But please be </a:t>
            </a:r>
            <a:r>
              <a:rPr lang="pl-PL" b="1" dirty="0"/>
              <a:t>mindful</a:t>
            </a:r>
            <a:r>
              <a:rPr lang="pl-PL" dirty="0"/>
              <a:t>, that this does </a:t>
            </a:r>
            <a:r>
              <a:rPr lang="pl-PL" b="1" dirty="0"/>
              <a:t>not affect </a:t>
            </a:r>
            <a:r>
              <a:rPr lang="pl-PL" b="0" dirty="0"/>
              <a:t>the</a:t>
            </a:r>
            <a:r>
              <a:rPr lang="pl-PL" b="1" dirty="0"/>
              <a:t> interpreter</a:t>
            </a:r>
            <a:r>
              <a:rPr lang="pl-PL" dirty="0"/>
              <a:t> in any way </a:t>
            </a:r>
          </a:p>
          <a:p>
            <a:r>
              <a:rPr lang="pl-PL" dirty="0"/>
              <a:t>At most it will produce </a:t>
            </a:r>
            <a:r>
              <a:rPr lang="pl-PL" b="1" dirty="0"/>
              <a:t>warnings</a:t>
            </a:r>
            <a:r>
              <a:rPr lang="pl-PL" dirty="0"/>
              <a:t> in your </a:t>
            </a:r>
            <a:r>
              <a:rPr lang="pl-PL" b="1" dirty="0"/>
              <a:t>IDE</a:t>
            </a:r>
          </a:p>
          <a:p>
            <a:endParaRPr lang="pl-PL" dirty="0"/>
          </a:p>
          <a:p>
            <a:r>
              <a:rPr lang="pl-PL" dirty="0"/>
              <a:t>Because the </a:t>
            </a:r>
            <a:r>
              <a:rPr lang="pl-PL" b="1" dirty="0"/>
              <a:t>purpose</a:t>
            </a:r>
            <a:r>
              <a:rPr lang="pl-PL" dirty="0"/>
              <a:t> of typing module is to </a:t>
            </a:r>
            <a:r>
              <a:rPr lang="pl-PL" b="1" dirty="0"/>
              <a:t>enhance code readability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What is more, some libraries take advantage of typing and work because of it (for example, pydantic)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89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First of all, I’d like to share some </a:t>
            </a:r>
            <a:r>
              <a:rPr lang="pl-PL" b="1" dirty="0"/>
              <a:t>information</a:t>
            </a:r>
            <a:r>
              <a:rPr lang="pl-PL" dirty="0"/>
              <a:t> about the </a:t>
            </a:r>
            <a:r>
              <a:rPr lang="pl-PL" b="1" dirty="0"/>
              <a:t>workshop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As it was stated in the invitation, </a:t>
            </a:r>
            <a:r>
              <a:rPr lang="pl-PL" b="1" dirty="0"/>
              <a:t>it IS a workshop</a:t>
            </a:r>
            <a:r>
              <a:rPr lang="pl-PL" dirty="0"/>
              <a:t>, so in order to </a:t>
            </a:r>
            <a:r>
              <a:rPr lang="pl-PL" b="1" dirty="0"/>
              <a:t>experience</a:t>
            </a:r>
            <a:r>
              <a:rPr lang="pl-PL" dirty="0"/>
              <a:t> it totally </a:t>
            </a:r>
          </a:p>
          <a:p>
            <a:r>
              <a:rPr lang="pl-PL" dirty="0"/>
              <a:t>you need to have any type of </a:t>
            </a:r>
            <a:r>
              <a:rPr lang="pl-PL" b="1" dirty="0"/>
              <a:t>workstation</a:t>
            </a:r>
            <a:r>
              <a:rPr lang="pl-PL" dirty="0"/>
              <a:t> with </a:t>
            </a:r>
            <a:r>
              <a:rPr lang="pl-PL" b="1" dirty="0"/>
              <a:t>IDE</a:t>
            </a:r>
            <a:r>
              <a:rPr lang="pl-PL" dirty="0"/>
              <a:t> like vsc or pycharm.</a:t>
            </a:r>
          </a:p>
          <a:p>
            <a:endParaRPr lang="pl-PL" dirty="0"/>
          </a:p>
          <a:p>
            <a:r>
              <a:rPr lang="pl-PL" dirty="0"/>
              <a:t>Another thing is that the </a:t>
            </a:r>
            <a:r>
              <a:rPr lang="pl-PL" b="1" dirty="0"/>
              <a:t>level</a:t>
            </a:r>
            <a:r>
              <a:rPr lang="pl-PL" dirty="0"/>
              <a:t> of this workshop is </a:t>
            </a:r>
            <a:r>
              <a:rPr lang="pl-PL" b="1" dirty="0"/>
              <a:t>intermediate</a:t>
            </a:r>
            <a:r>
              <a:rPr lang="pl-PL" dirty="0"/>
              <a:t> – </a:t>
            </a:r>
          </a:p>
          <a:p>
            <a:r>
              <a:rPr lang="pl-PL" dirty="0"/>
              <a:t>so I’m </a:t>
            </a:r>
            <a:r>
              <a:rPr lang="pl-PL" b="1" dirty="0"/>
              <a:t>assuming</a:t>
            </a:r>
            <a:r>
              <a:rPr lang="pl-PL" dirty="0"/>
              <a:t> you all </a:t>
            </a:r>
            <a:r>
              <a:rPr lang="pl-PL" b="1" dirty="0"/>
              <a:t>know Python basics </a:t>
            </a:r>
            <a:r>
              <a:rPr lang="pl-PL" dirty="0"/>
              <a:t>like dicts, lists, writing functions, classes, etc.</a:t>
            </a:r>
          </a:p>
          <a:p>
            <a:r>
              <a:rPr lang="pl-PL" dirty="0"/>
              <a:t>These are not going to be covered here.</a:t>
            </a:r>
          </a:p>
          <a:p>
            <a:endParaRPr lang="pl-PL" dirty="0"/>
          </a:p>
          <a:p>
            <a:r>
              <a:rPr lang="pl-PL" dirty="0"/>
              <a:t>What is more, in order </a:t>
            </a:r>
            <a:r>
              <a:rPr lang="pl-PL" b="1" dirty="0"/>
              <a:t>to learn the most</a:t>
            </a:r>
            <a:r>
              <a:rPr lang="pl-PL" dirty="0"/>
              <a:t> of this workshop is to </a:t>
            </a:r>
            <a:r>
              <a:rPr lang="pl-PL" b="1" dirty="0"/>
              <a:t>participate actively</a:t>
            </a:r>
            <a:r>
              <a:rPr lang="pl-PL" dirty="0"/>
              <a:t>, </a:t>
            </a:r>
          </a:p>
          <a:p>
            <a:r>
              <a:rPr lang="pl-PL" dirty="0"/>
              <a:t>by asking </a:t>
            </a:r>
            <a:r>
              <a:rPr lang="pl-PL" b="1" dirty="0"/>
              <a:t>questions</a:t>
            </a:r>
            <a:r>
              <a:rPr lang="pl-PL" dirty="0"/>
              <a:t> (I will hopefully know the answer or suggest sth), trying to </a:t>
            </a:r>
            <a:r>
              <a:rPr lang="pl-PL" b="1" dirty="0"/>
              <a:t>do the exercises</a:t>
            </a:r>
          </a:p>
          <a:p>
            <a:r>
              <a:rPr lang="pl-PL" dirty="0"/>
              <a:t>and even by </a:t>
            </a:r>
            <a:r>
              <a:rPr lang="pl-PL" b="1" dirty="0"/>
              <a:t>presenting your solution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91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We have two types of syntax here, </a:t>
            </a:r>
          </a:p>
          <a:p>
            <a:endParaRPr lang="pl-PL" dirty="0"/>
          </a:p>
          <a:p>
            <a:r>
              <a:rPr lang="pl-PL" dirty="0"/>
              <a:t>one for variable/argument definition,</a:t>
            </a:r>
          </a:p>
          <a:p>
            <a:endParaRPr lang="pl-PL" dirty="0"/>
          </a:p>
          <a:p>
            <a:r>
              <a:rPr lang="pl-PL" dirty="0"/>
              <a:t>and the second for return values</a:t>
            </a:r>
          </a:p>
          <a:p>
            <a:endParaRPr lang="pl-PL" dirty="0"/>
          </a:p>
          <a:p>
            <a:r>
              <a:rPr lang="pl-PL" b="1" dirty="0"/>
              <a:t>&lt; DESCRIBE BOTH OF THEM &gt;</a:t>
            </a:r>
          </a:p>
          <a:p>
            <a:endParaRPr lang="pl-P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79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 contrary to the previous topics, in this one we </a:t>
            </a:r>
            <a:r>
              <a:rPr lang="pl-PL" b="1" dirty="0"/>
              <a:t>don’t have any exercises</a:t>
            </a:r>
            <a:r>
              <a:rPr lang="pl-PL" dirty="0"/>
              <a:t>, </a:t>
            </a:r>
          </a:p>
          <a:p>
            <a:endParaRPr lang="pl-PL" dirty="0"/>
          </a:p>
          <a:p>
            <a:r>
              <a:rPr lang="pl-PL" dirty="0"/>
              <a:t>But I will show you some parts of my python code from Master Thesis</a:t>
            </a:r>
          </a:p>
          <a:p>
            <a:endParaRPr lang="pl-PL" dirty="0"/>
          </a:p>
          <a:p>
            <a:r>
              <a:rPr lang="pl-PL" b="1" dirty="0"/>
              <a:t>&lt; LIVE SESSION project TestExecutor utils.py:37 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15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Now, something very useful when creating </a:t>
            </a:r>
            <a:r>
              <a:rPr lang="pl-PL" b="1" dirty="0"/>
              <a:t>standalone</a:t>
            </a:r>
            <a:r>
              <a:rPr lang="pl-PL" dirty="0"/>
              <a:t> </a:t>
            </a:r>
            <a:r>
              <a:rPr lang="pl-PL" b="1" dirty="0"/>
              <a:t>scripts</a:t>
            </a:r>
            <a:r>
              <a:rPr lang="pl-PL" dirty="0"/>
              <a:t> or programs</a:t>
            </a:r>
          </a:p>
          <a:p>
            <a:endParaRPr lang="pl-PL" dirty="0"/>
          </a:p>
          <a:p>
            <a:r>
              <a:rPr lang="pl-PL" dirty="0"/>
              <a:t>Normally, when we want to </a:t>
            </a:r>
            <a:r>
              <a:rPr lang="pl-PL" b="1" dirty="0"/>
              <a:t>call</a:t>
            </a:r>
            <a:r>
              <a:rPr lang="pl-PL" dirty="0"/>
              <a:t> our python </a:t>
            </a:r>
            <a:r>
              <a:rPr lang="pl-PL" b="1" dirty="0"/>
              <a:t>program</a:t>
            </a:r>
            <a:r>
              <a:rPr lang="pl-PL" dirty="0"/>
              <a:t> with some </a:t>
            </a:r>
            <a:r>
              <a:rPr lang="pl-PL" b="1" dirty="0"/>
              <a:t>arguments</a:t>
            </a:r>
            <a:r>
              <a:rPr lang="pl-PL" dirty="0"/>
              <a:t> from </a:t>
            </a:r>
            <a:r>
              <a:rPr lang="pl-PL" b="1" dirty="0"/>
              <a:t>command line</a:t>
            </a:r>
            <a:r>
              <a:rPr lang="pl-PL" dirty="0"/>
              <a:t>, </a:t>
            </a:r>
          </a:p>
          <a:p>
            <a:r>
              <a:rPr lang="pl-PL" dirty="0"/>
              <a:t>we use </a:t>
            </a:r>
            <a:r>
              <a:rPr lang="pl-PL" b="1" dirty="0"/>
              <a:t>sys module </a:t>
            </a:r>
            <a:r>
              <a:rPr lang="pl-PL" dirty="0"/>
              <a:t>and sys.argv list.</a:t>
            </a:r>
          </a:p>
          <a:p>
            <a:endParaRPr lang="pl-PL" dirty="0"/>
          </a:p>
          <a:p>
            <a:r>
              <a:rPr lang="pl-PL" dirty="0"/>
              <a:t>Just like in the first code example on the slide, we </a:t>
            </a:r>
            <a:r>
              <a:rPr lang="pl-PL" b="1" dirty="0"/>
              <a:t>expect</a:t>
            </a:r>
            <a:r>
              <a:rPr lang="pl-PL" dirty="0"/>
              <a:t> that the </a:t>
            </a:r>
            <a:r>
              <a:rPr lang="pl-PL" b="1" dirty="0"/>
              <a:t>user</a:t>
            </a:r>
            <a:r>
              <a:rPr lang="pl-PL" dirty="0"/>
              <a:t> will </a:t>
            </a:r>
            <a:r>
              <a:rPr lang="pl-PL" b="1" dirty="0"/>
              <a:t>provide </a:t>
            </a:r>
            <a:r>
              <a:rPr lang="pl-PL" b="0" dirty="0"/>
              <a:t>exactly</a:t>
            </a:r>
            <a:r>
              <a:rPr lang="pl-PL" b="1" dirty="0"/>
              <a:t> 2 arguments</a:t>
            </a:r>
            <a:r>
              <a:rPr lang="pl-PL" dirty="0"/>
              <a:t>.</a:t>
            </a:r>
          </a:p>
          <a:p>
            <a:r>
              <a:rPr lang="pl-PL" dirty="0"/>
              <a:t>However, what if he </a:t>
            </a:r>
            <a:r>
              <a:rPr lang="pl-PL" b="1" dirty="0"/>
              <a:t>does not do that</a:t>
            </a:r>
            <a:r>
              <a:rPr lang="pl-PL" dirty="0"/>
              <a:t>? For example, he </a:t>
            </a:r>
            <a:r>
              <a:rPr lang="pl-PL" b="1" dirty="0"/>
              <a:t>forgets</a:t>
            </a:r>
            <a:r>
              <a:rPr lang="pl-PL" dirty="0"/>
              <a:t> about </a:t>
            </a:r>
            <a:r>
              <a:rPr lang="pl-PL" b="1" dirty="0"/>
              <a:t>2nd argument</a:t>
            </a:r>
            <a:r>
              <a:rPr lang="pl-PL" dirty="0"/>
              <a:t>, provides </a:t>
            </a:r>
            <a:r>
              <a:rPr lang="pl-PL" b="1" dirty="0"/>
              <a:t>other</a:t>
            </a:r>
            <a:r>
              <a:rPr lang="pl-PL" dirty="0"/>
              <a:t> ones, </a:t>
            </a:r>
          </a:p>
          <a:p>
            <a:r>
              <a:rPr lang="pl-PL" dirty="0"/>
              <a:t>or the 2nd argument cannot be </a:t>
            </a:r>
            <a:r>
              <a:rPr lang="pl-PL" b="1" dirty="0"/>
              <a:t>converted</a:t>
            </a:r>
            <a:r>
              <a:rPr lang="pl-PL" dirty="0"/>
              <a:t> into </a:t>
            </a:r>
            <a:r>
              <a:rPr lang="pl-PL" b="1" dirty="0"/>
              <a:t>integer</a:t>
            </a:r>
            <a:r>
              <a:rPr lang="pl-PL" dirty="0"/>
              <a:t>?</a:t>
            </a:r>
            <a:br>
              <a:rPr lang="pl-PL" dirty="0"/>
            </a:br>
            <a:endParaRPr lang="pl-PL" dirty="0"/>
          </a:p>
          <a:p>
            <a:r>
              <a:rPr lang="pl-PL" dirty="0"/>
              <a:t>We will get a normal </a:t>
            </a:r>
            <a:r>
              <a:rPr lang="pl-PL" b="1" dirty="0"/>
              <a:t>exception/error</a:t>
            </a:r>
            <a:r>
              <a:rPr lang="pl-PL" dirty="0"/>
              <a:t>, which can be </a:t>
            </a:r>
            <a:r>
              <a:rPr lang="pl-PL" b="1" dirty="0"/>
              <a:t>hard to read </a:t>
            </a:r>
            <a:r>
              <a:rPr lang="pl-PL" dirty="0"/>
              <a:t>at the first glance.</a:t>
            </a:r>
          </a:p>
          <a:p>
            <a:endParaRPr lang="pl-PL" dirty="0"/>
          </a:p>
          <a:p>
            <a:r>
              <a:rPr lang="pl-PL" dirty="0"/>
              <a:t>And here comes </a:t>
            </a:r>
            <a:r>
              <a:rPr lang="pl-PL" b="1" dirty="0"/>
              <a:t>‚argparse’ module</a:t>
            </a:r>
            <a:r>
              <a:rPr lang="pl-PL" dirty="0"/>
              <a:t>, which can </a:t>
            </a:r>
            <a:r>
              <a:rPr lang="pl-PL" b="1" dirty="0"/>
              <a:t>solve</a:t>
            </a:r>
            <a:r>
              <a:rPr lang="pl-PL" dirty="0"/>
              <a:t> all of these problems.</a:t>
            </a:r>
          </a:p>
          <a:p>
            <a:endParaRPr lang="pl-PL" dirty="0"/>
          </a:p>
          <a:p>
            <a:r>
              <a:rPr lang="pl-PL" dirty="0"/>
              <a:t>If you look at the second code example, it may </a:t>
            </a:r>
            <a:r>
              <a:rPr lang="pl-PL" b="1" dirty="0"/>
              <a:t>seem</a:t>
            </a:r>
            <a:r>
              <a:rPr lang="pl-PL" dirty="0"/>
              <a:t> to be </a:t>
            </a:r>
            <a:r>
              <a:rPr lang="pl-PL" b="1" dirty="0"/>
              <a:t>less readable </a:t>
            </a:r>
            <a:r>
              <a:rPr lang="pl-PL" dirty="0"/>
              <a:t>and </a:t>
            </a:r>
            <a:r>
              <a:rPr lang="pl-PL" b="1" dirty="0"/>
              <a:t>more lines </a:t>
            </a:r>
            <a:r>
              <a:rPr lang="pl-PL" dirty="0"/>
              <a:t>of code to write.</a:t>
            </a:r>
          </a:p>
          <a:p>
            <a:r>
              <a:rPr lang="pl-PL" dirty="0"/>
              <a:t>However, </a:t>
            </a:r>
            <a:r>
              <a:rPr lang="pl-PL" b="1" dirty="0"/>
              <a:t>everything</a:t>
            </a:r>
            <a:r>
              <a:rPr lang="pl-PL" dirty="0"/>
              <a:t> there has a </a:t>
            </a:r>
            <a:r>
              <a:rPr lang="pl-PL" b="1" dirty="0"/>
              <a:t>purpose</a:t>
            </a:r>
          </a:p>
          <a:p>
            <a:r>
              <a:rPr lang="pl-PL" dirty="0"/>
              <a:t>From type validation, to parameter signatures.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44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You can for example add </a:t>
            </a:r>
            <a:r>
              <a:rPr lang="pl-PL" b="1" dirty="0"/>
              <a:t>help info </a:t>
            </a:r>
            <a:r>
              <a:rPr lang="pl-PL" dirty="0"/>
              <a:t>to every </a:t>
            </a:r>
            <a:r>
              <a:rPr lang="pl-PL" b="1" dirty="0"/>
              <a:t>parameter</a:t>
            </a:r>
            <a:r>
              <a:rPr lang="pl-PL" dirty="0"/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and if you </a:t>
            </a:r>
            <a:r>
              <a:rPr lang="pl-PL" b="1" dirty="0"/>
              <a:t>call</a:t>
            </a:r>
            <a:r>
              <a:rPr lang="pl-PL" dirty="0"/>
              <a:t> your program with </a:t>
            </a:r>
            <a:r>
              <a:rPr lang="pl-PL" b="1" dirty="0"/>
              <a:t>‚--help’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argparse will </a:t>
            </a:r>
            <a:r>
              <a:rPr lang="pl-PL" b="1" dirty="0"/>
              <a:t>generate help string </a:t>
            </a:r>
            <a:r>
              <a:rPr lang="pl-PL" dirty="0"/>
              <a:t>and print it to the console.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You can </a:t>
            </a:r>
            <a:r>
              <a:rPr lang="pl-PL" b="1" dirty="0"/>
              <a:t>validate</a:t>
            </a:r>
            <a:r>
              <a:rPr lang="pl-PL" dirty="0"/>
              <a:t> </a:t>
            </a:r>
            <a:r>
              <a:rPr lang="pl-PL" b="1" dirty="0"/>
              <a:t>type</a:t>
            </a:r>
            <a:r>
              <a:rPr lang="pl-PL" dirty="0"/>
              <a:t> of parameter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for </a:t>
            </a:r>
            <a:r>
              <a:rPr lang="pl-PL" b="1" dirty="0"/>
              <a:t>advanced</a:t>
            </a:r>
            <a:r>
              <a:rPr lang="pl-PL" dirty="0"/>
              <a:t> usage, you can even </a:t>
            </a:r>
            <a:r>
              <a:rPr lang="pl-PL" b="1" dirty="0"/>
              <a:t>define</a:t>
            </a:r>
            <a:r>
              <a:rPr lang="pl-PL" dirty="0"/>
              <a:t> </a:t>
            </a:r>
            <a:r>
              <a:rPr lang="pl-PL" b="1" dirty="0"/>
              <a:t>your own validator</a:t>
            </a:r>
            <a:r>
              <a:rPr lang="pl-PL" dirty="0"/>
              <a:t>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You can specify </a:t>
            </a:r>
            <a:r>
              <a:rPr lang="pl-PL" b="1" dirty="0"/>
              <a:t>whether</a:t>
            </a:r>
            <a:r>
              <a:rPr lang="pl-PL" dirty="0"/>
              <a:t> this argument is </a:t>
            </a:r>
            <a:r>
              <a:rPr lang="pl-PL" b="1" dirty="0"/>
              <a:t>required</a:t>
            </a:r>
            <a:r>
              <a:rPr lang="pl-PL" dirty="0"/>
              <a:t> or not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If it is </a:t>
            </a:r>
            <a:r>
              <a:rPr lang="pl-PL" b="1" dirty="0"/>
              <a:t>optional</a:t>
            </a:r>
            <a:r>
              <a:rPr lang="pl-PL" dirty="0"/>
              <a:t>, you need to provide the </a:t>
            </a:r>
            <a:r>
              <a:rPr lang="pl-PL" b="1" dirty="0"/>
              <a:t>default</a:t>
            </a:r>
            <a:r>
              <a:rPr lang="pl-PL" dirty="0"/>
              <a:t> </a:t>
            </a:r>
            <a:r>
              <a:rPr lang="pl-PL" b="1" dirty="0"/>
              <a:t>value</a:t>
            </a:r>
            <a:r>
              <a:rPr lang="pl-PL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Let us back to the </a:t>
            </a:r>
            <a:r>
              <a:rPr lang="pl-PL" b="1" dirty="0"/>
              <a:t>previous</a:t>
            </a:r>
            <a:r>
              <a:rPr lang="pl-PL" dirty="0"/>
              <a:t> slide and </a:t>
            </a:r>
            <a:r>
              <a:rPr lang="pl-PL" b="1" dirty="0"/>
              <a:t>analyze</a:t>
            </a:r>
            <a:r>
              <a:rPr lang="pl-PL" dirty="0"/>
              <a:t> the bottom </a:t>
            </a:r>
            <a:r>
              <a:rPr lang="pl-PL" b="1" dirty="0"/>
              <a:t>code</a:t>
            </a:r>
            <a:r>
              <a:rPr lang="pl-PL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&lt; DESCRIBE CODE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31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Certainly, there are </a:t>
            </a:r>
            <a:r>
              <a:rPr lang="pl-PL" b="1" dirty="0"/>
              <a:t>more</a:t>
            </a:r>
            <a:r>
              <a:rPr lang="pl-PL" dirty="0"/>
              <a:t> </a:t>
            </a:r>
            <a:r>
              <a:rPr lang="pl-PL" b="1" dirty="0"/>
              <a:t>features</a:t>
            </a:r>
            <a:r>
              <a:rPr lang="pl-PL" dirty="0"/>
              <a:t> in this library, you can </a:t>
            </a:r>
            <a:r>
              <a:rPr lang="pl-PL" b="1" dirty="0"/>
              <a:t>study</a:t>
            </a:r>
            <a:r>
              <a:rPr lang="pl-PL" dirty="0"/>
              <a:t> on your own,</a:t>
            </a:r>
          </a:p>
          <a:p>
            <a:r>
              <a:rPr lang="pl-PL" dirty="0"/>
              <a:t>here I provide </a:t>
            </a:r>
            <a:r>
              <a:rPr lang="pl-PL" b="1" dirty="0"/>
              <a:t>helpful links</a:t>
            </a:r>
            <a:r>
              <a:rPr lang="pl-PL" dirty="0"/>
              <a:t>, feel free to use them</a:t>
            </a:r>
          </a:p>
          <a:p>
            <a:endParaRPr lang="pl-PL" dirty="0"/>
          </a:p>
          <a:p>
            <a:r>
              <a:rPr lang="pl-PL" dirty="0"/>
              <a:t>And for the </a:t>
            </a:r>
            <a:r>
              <a:rPr lang="pl-PL" b="1" dirty="0"/>
              <a:t>practice</a:t>
            </a:r>
            <a:r>
              <a:rPr lang="pl-PL" dirty="0"/>
              <a:t> part, I prepared </a:t>
            </a:r>
            <a:r>
              <a:rPr lang="pl-PL" b="1" dirty="0"/>
              <a:t>single exercise</a:t>
            </a:r>
            <a:r>
              <a:rPr lang="pl-PL" dirty="0"/>
              <a:t>.</a:t>
            </a:r>
          </a:p>
          <a:p>
            <a:r>
              <a:rPr lang="pl-PL" dirty="0"/>
              <a:t>Your task will be to </a:t>
            </a:r>
            <a:r>
              <a:rPr lang="pl-PL" b="1" dirty="0"/>
              <a:t>utilize</a:t>
            </a:r>
            <a:r>
              <a:rPr lang="pl-PL" dirty="0"/>
              <a:t> </a:t>
            </a:r>
            <a:r>
              <a:rPr lang="pl-PL" b="1" dirty="0"/>
              <a:t>argparse</a:t>
            </a:r>
            <a:r>
              <a:rPr lang="pl-PL" dirty="0"/>
              <a:t> module in the given code.</a:t>
            </a:r>
          </a:p>
          <a:p>
            <a:endParaRPr lang="pl-PL" dirty="0"/>
          </a:p>
          <a:p>
            <a:r>
              <a:rPr lang="pl-PL" b="1" dirty="0"/>
              <a:t>&lt; EXPLAIN THE TASK IN THE CODE 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b="1" dirty="0"/>
              <a:t>last</a:t>
            </a:r>
            <a:r>
              <a:rPr lang="pl-PL" dirty="0"/>
              <a:t> </a:t>
            </a:r>
            <a:r>
              <a:rPr lang="pl-PL" b="1" dirty="0"/>
              <a:t>concept</a:t>
            </a:r>
            <a:r>
              <a:rPr lang="pl-PL" dirty="0"/>
              <a:t> I want to share with you today is about </a:t>
            </a:r>
            <a:r>
              <a:rPr lang="pl-PL" b="1" dirty="0"/>
              <a:t>debugging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Of course, you have </a:t>
            </a:r>
            <a:r>
              <a:rPr lang="pl-PL" b="1" dirty="0"/>
              <a:t>IDE</a:t>
            </a:r>
            <a:r>
              <a:rPr lang="pl-PL" dirty="0"/>
              <a:t> and with it, a </a:t>
            </a:r>
            <a:r>
              <a:rPr lang="pl-PL" b="1" dirty="0"/>
              <a:t>GUI debugger</a:t>
            </a:r>
          </a:p>
          <a:p>
            <a:r>
              <a:rPr lang="pl-PL" dirty="0"/>
              <a:t>Where you can set up </a:t>
            </a:r>
            <a:r>
              <a:rPr lang="pl-PL" b="1" dirty="0"/>
              <a:t>breakpoints</a:t>
            </a:r>
            <a:r>
              <a:rPr lang="pl-PL" dirty="0"/>
              <a:t>, see </a:t>
            </a:r>
            <a:r>
              <a:rPr lang="pl-PL" b="1" dirty="0"/>
              <a:t>stack trace</a:t>
            </a:r>
            <a:r>
              <a:rPr lang="pl-PL" dirty="0"/>
              <a:t>, manipulate variables, and so on</a:t>
            </a:r>
          </a:p>
          <a:p>
            <a:endParaRPr lang="pl-PL" dirty="0"/>
          </a:p>
          <a:p>
            <a:r>
              <a:rPr lang="pl-PL" dirty="0"/>
              <a:t>But sometimes it is </a:t>
            </a:r>
            <a:r>
              <a:rPr lang="pl-PL" b="1" dirty="0"/>
              <a:t>difficult</a:t>
            </a:r>
            <a:r>
              <a:rPr lang="pl-PL" dirty="0"/>
              <a:t> to run </a:t>
            </a:r>
            <a:r>
              <a:rPr lang="pl-PL" b="1" dirty="0"/>
              <a:t>IDE</a:t>
            </a:r>
            <a:r>
              <a:rPr lang="pl-PL" dirty="0"/>
              <a:t> on scripts working </a:t>
            </a:r>
            <a:r>
              <a:rPr lang="pl-PL" b="1" dirty="0"/>
              <a:t>behind</a:t>
            </a:r>
            <a:r>
              <a:rPr lang="pl-PL" dirty="0"/>
              <a:t> some </a:t>
            </a:r>
            <a:r>
              <a:rPr lang="pl-PL" b="1" dirty="0"/>
              <a:t>firewall</a:t>
            </a:r>
            <a:r>
              <a:rPr lang="pl-PL" dirty="0"/>
              <a:t>, </a:t>
            </a:r>
            <a:r>
              <a:rPr lang="pl-PL" b="1" dirty="0"/>
              <a:t>VPN</a:t>
            </a:r>
            <a:r>
              <a:rPr lang="pl-PL" dirty="0"/>
              <a:t>, </a:t>
            </a:r>
          </a:p>
          <a:p>
            <a:r>
              <a:rPr lang="pl-PL" dirty="0"/>
              <a:t>or with any </a:t>
            </a:r>
            <a:r>
              <a:rPr lang="pl-PL" b="1" dirty="0"/>
              <a:t>other obstacles</a:t>
            </a:r>
            <a:r>
              <a:rPr lang="pl-PL" dirty="0"/>
              <a:t>, making </a:t>
            </a:r>
            <a:r>
              <a:rPr lang="pl-PL" b="1" dirty="0"/>
              <a:t>remote</a:t>
            </a:r>
            <a:r>
              <a:rPr lang="pl-PL" dirty="0"/>
              <a:t> </a:t>
            </a:r>
            <a:r>
              <a:rPr lang="pl-PL" b="1" dirty="0"/>
              <a:t>debugging</a:t>
            </a:r>
            <a:r>
              <a:rPr lang="pl-PL" dirty="0"/>
              <a:t> hard or </a:t>
            </a:r>
            <a:r>
              <a:rPr lang="pl-PL" b="1" dirty="0"/>
              <a:t>impossible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Python has its </a:t>
            </a:r>
            <a:r>
              <a:rPr lang="pl-PL" b="1" dirty="0"/>
              <a:t>own module</a:t>
            </a:r>
            <a:r>
              <a:rPr lang="pl-PL" dirty="0"/>
              <a:t>, which can be run from </a:t>
            </a:r>
            <a:r>
              <a:rPr lang="pl-PL" b="1" dirty="0"/>
              <a:t>command</a:t>
            </a:r>
            <a:r>
              <a:rPr lang="pl-PL" dirty="0"/>
              <a:t> </a:t>
            </a:r>
            <a:r>
              <a:rPr lang="pl-PL" b="1" dirty="0"/>
              <a:t>line</a:t>
            </a:r>
          </a:p>
          <a:p>
            <a:r>
              <a:rPr lang="pl-PL" dirty="0"/>
              <a:t>It is called PDB</a:t>
            </a:r>
          </a:p>
          <a:p>
            <a:endParaRPr lang="pl-PL" dirty="0"/>
          </a:p>
          <a:p>
            <a:r>
              <a:rPr lang="pl-PL" dirty="0"/>
              <a:t>As it’s written on the slide, PDB is </a:t>
            </a:r>
            <a:r>
              <a:rPr lang="pl-PL" b="1" dirty="0"/>
              <a:t>python</a:t>
            </a:r>
            <a:r>
              <a:rPr lang="pl-PL" dirty="0"/>
              <a:t> </a:t>
            </a:r>
            <a:r>
              <a:rPr lang="pl-PL" b="1" dirty="0"/>
              <a:t>version</a:t>
            </a:r>
            <a:r>
              <a:rPr lang="pl-PL" dirty="0"/>
              <a:t> of </a:t>
            </a:r>
            <a:r>
              <a:rPr lang="pl-PL" b="1" dirty="0"/>
              <a:t>GDB</a:t>
            </a:r>
            <a:r>
              <a:rPr lang="pl-PL" dirty="0"/>
              <a:t>. You have even </a:t>
            </a:r>
            <a:r>
              <a:rPr lang="pl-PL" b="1" dirty="0"/>
              <a:t>similar</a:t>
            </a:r>
            <a:r>
              <a:rPr lang="pl-PL" dirty="0"/>
              <a:t> </a:t>
            </a:r>
            <a:r>
              <a:rPr lang="pl-PL" b="1" dirty="0"/>
              <a:t>commands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To set everything up, you need to </a:t>
            </a:r>
            <a:r>
              <a:rPr lang="pl-PL" b="1" dirty="0"/>
              <a:t>add line </a:t>
            </a:r>
            <a:r>
              <a:rPr lang="pl-PL" b="0" dirty="0"/>
              <a:t>to the code </a:t>
            </a:r>
            <a:r>
              <a:rPr lang="pl-PL" dirty="0"/>
              <a:t>which will set up a </a:t>
            </a:r>
            <a:r>
              <a:rPr lang="pl-PL" b="1" dirty="0"/>
              <a:t>breakpoint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Then, you can perform </a:t>
            </a:r>
            <a:r>
              <a:rPr lang="pl-PL" b="1" dirty="0"/>
              <a:t>many</a:t>
            </a:r>
            <a:r>
              <a:rPr lang="pl-PL" dirty="0"/>
              <a:t> </a:t>
            </a:r>
            <a:r>
              <a:rPr lang="pl-PL" b="1" dirty="0"/>
              <a:t>actions</a:t>
            </a:r>
            <a:r>
              <a:rPr lang="pl-PL" dirty="0"/>
              <a:t>, like step in, step out, continue, run python expression,</a:t>
            </a:r>
          </a:p>
          <a:p>
            <a:r>
              <a:rPr lang="pl-PL" dirty="0"/>
              <a:t>manipulate variables, go up / down in the stack, etc.</a:t>
            </a:r>
          </a:p>
          <a:p>
            <a:endParaRPr lang="pl-P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5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 will show you how it is working on my tool made for internet compensation.</a:t>
            </a:r>
          </a:p>
          <a:p>
            <a:endParaRPr lang="pl-PL" dirty="0"/>
          </a:p>
          <a:p>
            <a:r>
              <a:rPr lang="pl-PL" b="1" dirty="0"/>
              <a:t>&lt; LIVE SESSION project InternetRefund, add breakpoint at line 35 &gt;</a:t>
            </a:r>
          </a:p>
          <a:p>
            <a:endParaRPr lang="pl-PL" dirty="0"/>
          </a:p>
          <a:p>
            <a:r>
              <a:rPr lang="pl-PL" dirty="0"/>
              <a:t>For more details regarding PDB and for cheatsheet, please see the links on the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43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Now we are going into the </a:t>
            </a:r>
            <a:r>
              <a:rPr lang="pl-PL" b="1" dirty="0"/>
              <a:t>second</a:t>
            </a:r>
            <a:r>
              <a:rPr lang="pl-PL" dirty="0"/>
              <a:t> </a:t>
            </a:r>
            <a:r>
              <a:rPr lang="pl-PL" b="1" dirty="0"/>
              <a:t>part</a:t>
            </a:r>
            <a:r>
              <a:rPr lang="pl-PL" dirty="0"/>
              <a:t> of this </a:t>
            </a:r>
            <a:r>
              <a:rPr lang="pl-PL" b="1" dirty="0"/>
              <a:t>workshop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 first one </a:t>
            </a:r>
            <a:r>
              <a:rPr lang="pl-PL" b="1" dirty="0"/>
              <a:t>focused</a:t>
            </a:r>
            <a:r>
              <a:rPr lang="pl-PL" dirty="0"/>
              <a:t> on </a:t>
            </a:r>
            <a:r>
              <a:rPr lang="pl-PL" b="1" dirty="0"/>
              <a:t>intermediate</a:t>
            </a:r>
            <a:r>
              <a:rPr lang="pl-PL" dirty="0"/>
              <a:t> concepts, </a:t>
            </a:r>
          </a:p>
          <a:p>
            <a:r>
              <a:rPr lang="pl-PL" dirty="0"/>
              <a:t>which are </a:t>
            </a:r>
            <a:r>
              <a:rPr lang="pl-PL" b="1" dirty="0"/>
              <a:t>widely</a:t>
            </a:r>
            <a:r>
              <a:rPr lang="pl-PL" dirty="0"/>
              <a:t> used in coding practice of </a:t>
            </a:r>
            <a:r>
              <a:rPr lang="pl-PL" b="1" dirty="0"/>
              <a:t>mid</a:t>
            </a:r>
            <a:r>
              <a:rPr lang="pl-PL" dirty="0"/>
              <a:t> or </a:t>
            </a:r>
            <a:r>
              <a:rPr lang="pl-PL" b="1" dirty="0"/>
              <a:t>senior</a:t>
            </a:r>
            <a:r>
              <a:rPr lang="pl-PL" dirty="0"/>
              <a:t> python </a:t>
            </a:r>
            <a:r>
              <a:rPr lang="pl-PL" b="1" dirty="0"/>
              <a:t>developers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 </a:t>
            </a:r>
            <a:r>
              <a:rPr lang="pl-PL" b="1" dirty="0"/>
              <a:t>second</a:t>
            </a:r>
            <a:r>
              <a:rPr lang="pl-PL" dirty="0"/>
              <a:t> will be about </a:t>
            </a:r>
            <a:r>
              <a:rPr lang="pl-PL" b="1" dirty="0"/>
              <a:t>new language features</a:t>
            </a:r>
            <a:r>
              <a:rPr lang="pl-PL" dirty="0"/>
              <a:t>, which came in the last </a:t>
            </a:r>
            <a:r>
              <a:rPr lang="pl-PL" b="1" dirty="0"/>
              <a:t>two releases:</a:t>
            </a:r>
          </a:p>
          <a:p>
            <a:r>
              <a:rPr lang="pl-PL" dirty="0"/>
              <a:t>release 3.10 and 3.11.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84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On this slide I provided </a:t>
            </a:r>
            <a:r>
              <a:rPr lang="pl-PL" b="1" dirty="0"/>
              <a:t>brief</a:t>
            </a:r>
            <a:r>
              <a:rPr lang="pl-PL" dirty="0"/>
              <a:t> </a:t>
            </a:r>
            <a:r>
              <a:rPr lang="pl-PL" b="1" dirty="0"/>
              <a:t>listing</a:t>
            </a:r>
            <a:r>
              <a:rPr lang="pl-PL" dirty="0"/>
              <a:t> of features from </a:t>
            </a:r>
            <a:r>
              <a:rPr lang="pl-PL" b="1" dirty="0"/>
              <a:t>python 3.10</a:t>
            </a:r>
          </a:p>
          <a:p>
            <a:endParaRPr lang="pl-PL" dirty="0"/>
          </a:p>
          <a:p>
            <a:r>
              <a:rPr lang="pl-PL" dirty="0"/>
              <a:t>The first three bullets will be </a:t>
            </a:r>
            <a:r>
              <a:rPr lang="pl-PL" b="1" dirty="0"/>
              <a:t>soon</a:t>
            </a:r>
            <a:r>
              <a:rPr lang="pl-PL" dirty="0"/>
              <a:t> </a:t>
            </a:r>
            <a:r>
              <a:rPr lang="pl-PL" b="1" dirty="0"/>
              <a:t>elaborated</a:t>
            </a:r>
            <a:r>
              <a:rPr lang="pl-PL" dirty="0"/>
              <a:t>. </a:t>
            </a:r>
          </a:p>
          <a:p>
            <a:r>
              <a:rPr lang="pl-PL" dirty="0"/>
              <a:t>Now I will focus only on </a:t>
            </a:r>
            <a:r>
              <a:rPr lang="pl-PL" b="1" dirty="0"/>
              <a:t>„other” </a:t>
            </a:r>
            <a:r>
              <a:rPr lang="pl-PL" dirty="0"/>
              <a:t>ones as they are too small to give them more than 2 minutes.</a:t>
            </a:r>
          </a:p>
          <a:p>
            <a:endParaRPr lang="pl-PL" dirty="0"/>
          </a:p>
          <a:p>
            <a:r>
              <a:rPr lang="pl-PL" dirty="0"/>
              <a:t>So „more precise exception messages” means, that </a:t>
            </a:r>
            <a:r>
              <a:rPr lang="pl-PL" b="1" dirty="0"/>
              <a:t>builtin</a:t>
            </a:r>
            <a:r>
              <a:rPr lang="pl-PL" dirty="0"/>
              <a:t> </a:t>
            </a:r>
            <a:r>
              <a:rPr lang="pl-PL" b="1" dirty="0"/>
              <a:t>exception</a:t>
            </a:r>
            <a:r>
              <a:rPr lang="pl-PL" dirty="0"/>
              <a:t> </a:t>
            </a:r>
            <a:r>
              <a:rPr lang="pl-PL" b="1" dirty="0"/>
              <a:t>messages</a:t>
            </a:r>
            <a:r>
              <a:rPr lang="pl-PL" dirty="0"/>
              <a:t> gives more information</a:t>
            </a:r>
          </a:p>
          <a:p>
            <a:r>
              <a:rPr lang="pl-PL" dirty="0"/>
              <a:t>and are </a:t>
            </a:r>
            <a:r>
              <a:rPr lang="pl-PL" b="1" dirty="0"/>
              <a:t>more</a:t>
            </a:r>
            <a:r>
              <a:rPr lang="pl-PL" dirty="0"/>
              <a:t> </a:t>
            </a:r>
            <a:r>
              <a:rPr lang="pl-PL" b="1" dirty="0"/>
              <a:t>precise</a:t>
            </a:r>
            <a:r>
              <a:rPr lang="pl-PL" dirty="0"/>
              <a:t> in showing </a:t>
            </a:r>
            <a:r>
              <a:rPr lang="pl-PL" b="1" dirty="0"/>
              <a:t>where</a:t>
            </a:r>
            <a:r>
              <a:rPr lang="pl-PL" dirty="0"/>
              <a:t> </a:t>
            </a:r>
            <a:r>
              <a:rPr lang="pl-PL" b="1" dirty="0"/>
              <a:t>in the code </a:t>
            </a:r>
            <a:r>
              <a:rPr lang="pl-PL" dirty="0"/>
              <a:t>is a problem.</a:t>
            </a:r>
          </a:p>
          <a:p>
            <a:endParaRPr lang="pl-PL" dirty="0"/>
          </a:p>
          <a:p>
            <a:r>
              <a:rPr lang="pl-PL" dirty="0"/>
              <a:t>‚Strict’ parameter in ‚zip’ function is a </a:t>
            </a:r>
            <a:r>
              <a:rPr lang="pl-PL" b="1" dirty="0"/>
              <a:t>flag</a:t>
            </a:r>
            <a:r>
              <a:rPr lang="pl-PL" dirty="0"/>
              <a:t>.</a:t>
            </a:r>
          </a:p>
          <a:p>
            <a:r>
              <a:rPr lang="pl-PL" dirty="0"/>
              <a:t>If set, all the collections </a:t>
            </a:r>
            <a:r>
              <a:rPr lang="pl-PL" b="1" dirty="0"/>
              <a:t>need</a:t>
            </a:r>
            <a:r>
              <a:rPr lang="pl-PL" dirty="0"/>
              <a:t> to be </a:t>
            </a:r>
            <a:r>
              <a:rPr lang="pl-PL" b="1" dirty="0"/>
              <a:t>the same size</a:t>
            </a:r>
            <a:r>
              <a:rPr lang="pl-PL" dirty="0"/>
              <a:t>, otherwise, throw an </a:t>
            </a:r>
            <a:r>
              <a:rPr lang="pl-PL" b="1" dirty="0"/>
              <a:t>exception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 last one, </a:t>
            </a:r>
            <a:r>
              <a:rPr lang="pl-PL" b="1" dirty="0"/>
              <a:t>context manager </a:t>
            </a:r>
            <a:r>
              <a:rPr lang="pl-PL" dirty="0"/>
              <a:t>syntax can now be </a:t>
            </a:r>
            <a:r>
              <a:rPr lang="pl-PL" b="1" dirty="0"/>
              <a:t>wrapped</a:t>
            </a:r>
            <a:r>
              <a:rPr lang="pl-PL" dirty="0"/>
              <a:t> in </a:t>
            </a:r>
            <a:r>
              <a:rPr lang="pl-PL" b="1" dirty="0"/>
              <a:t>parenthenses</a:t>
            </a:r>
            <a:r>
              <a:rPr lang="pl-PL" dirty="0"/>
              <a:t>. </a:t>
            </a:r>
          </a:p>
          <a:p>
            <a:r>
              <a:rPr lang="pl-PL" b="1" dirty="0"/>
              <a:t>Earlier</a:t>
            </a:r>
            <a:r>
              <a:rPr lang="pl-PL" dirty="0"/>
              <a:t>, one had only option to </a:t>
            </a:r>
            <a:r>
              <a:rPr lang="pl-PL" b="1" dirty="0"/>
              <a:t>break the line </a:t>
            </a:r>
            <a:r>
              <a:rPr lang="pl-PL" dirty="0"/>
              <a:t>using </a:t>
            </a:r>
            <a:r>
              <a:rPr lang="pl-PL" b="1" dirty="0"/>
              <a:t>backslash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4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The interesting thing is about </a:t>
            </a:r>
            <a:r>
              <a:rPr lang="pl-PL" b="1" dirty="0"/>
              <a:t>checking</a:t>
            </a:r>
            <a:r>
              <a:rPr lang="pl-PL" dirty="0"/>
              <a:t> python </a:t>
            </a:r>
            <a:r>
              <a:rPr lang="pl-PL" b="1" dirty="0"/>
              <a:t>version</a:t>
            </a:r>
            <a:r>
              <a:rPr lang="pl-PL" dirty="0"/>
              <a:t> in </a:t>
            </a:r>
            <a:r>
              <a:rPr lang="pl-PL" b="1" dirty="0"/>
              <a:t>runtime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In </a:t>
            </a:r>
            <a:r>
              <a:rPr lang="pl-PL" b="1" dirty="0"/>
              <a:t>previous</a:t>
            </a:r>
            <a:r>
              <a:rPr lang="pl-PL" dirty="0"/>
              <a:t> versions, one could </a:t>
            </a:r>
            <a:r>
              <a:rPr lang="pl-PL" b="1" dirty="0"/>
              <a:t>compare</a:t>
            </a:r>
            <a:r>
              <a:rPr lang="pl-PL" dirty="0"/>
              <a:t> versions like </a:t>
            </a:r>
            <a:r>
              <a:rPr lang="pl-PL" b="1" dirty="0"/>
              <a:t>numbers</a:t>
            </a:r>
            <a:r>
              <a:rPr lang="pl-PL" dirty="0"/>
              <a:t>, using operators &lt;, &gt;</a:t>
            </a:r>
          </a:p>
          <a:p>
            <a:r>
              <a:rPr lang="pl-PL" dirty="0"/>
              <a:t>It was </a:t>
            </a:r>
            <a:r>
              <a:rPr lang="pl-PL" b="1" dirty="0"/>
              <a:t>not recommended </a:t>
            </a:r>
            <a:r>
              <a:rPr lang="pl-PL" dirty="0"/>
              <a:t>and worked </a:t>
            </a:r>
            <a:r>
              <a:rPr lang="pl-PL" b="1" dirty="0"/>
              <a:t>only</a:t>
            </a:r>
            <a:r>
              <a:rPr lang="pl-PL" dirty="0"/>
              <a:t> because </a:t>
            </a:r>
            <a:r>
              <a:rPr lang="pl-PL" b="1" dirty="0"/>
              <a:t>string comparision </a:t>
            </a:r>
            <a:r>
              <a:rPr lang="pl-PL" dirty="0"/>
              <a:t>using this way is </a:t>
            </a:r>
            <a:r>
              <a:rPr lang="pl-PL" b="1" dirty="0"/>
              <a:t>lexicographical</a:t>
            </a:r>
            <a:r>
              <a:rPr lang="pl-PL" dirty="0"/>
              <a:t>,</a:t>
            </a:r>
          </a:p>
          <a:p>
            <a:r>
              <a:rPr lang="pl-PL" dirty="0"/>
              <a:t>like comparing words.</a:t>
            </a:r>
          </a:p>
          <a:p>
            <a:endParaRPr lang="pl-PL" dirty="0"/>
          </a:p>
          <a:p>
            <a:r>
              <a:rPr lang="pl-PL" dirty="0"/>
              <a:t>That is why </a:t>
            </a:r>
            <a:r>
              <a:rPr lang="pl-PL" b="1" dirty="0"/>
              <a:t>this approach </a:t>
            </a:r>
            <a:r>
              <a:rPr lang="pl-PL" dirty="0"/>
              <a:t>does </a:t>
            </a:r>
            <a:r>
              <a:rPr lang="pl-PL" b="1" dirty="0"/>
              <a:t>not work </a:t>
            </a:r>
            <a:r>
              <a:rPr lang="pl-PL" dirty="0"/>
              <a:t>now, as string 3.10 will be „smaller” than 3.9.</a:t>
            </a:r>
          </a:p>
          <a:p>
            <a:endParaRPr lang="pl-PL" dirty="0"/>
          </a:p>
          <a:p>
            <a:r>
              <a:rPr lang="pl-PL" dirty="0"/>
              <a:t>In order to </a:t>
            </a:r>
            <a:r>
              <a:rPr lang="pl-PL" b="1" dirty="0"/>
              <a:t>correctly</a:t>
            </a:r>
            <a:r>
              <a:rPr lang="pl-PL" dirty="0"/>
              <a:t> </a:t>
            </a:r>
            <a:r>
              <a:rPr lang="pl-PL" b="1" dirty="0"/>
              <a:t>compare</a:t>
            </a:r>
            <a:r>
              <a:rPr lang="pl-PL" dirty="0"/>
              <a:t> python </a:t>
            </a:r>
            <a:r>
              <a:rPr lang="pl-PL" b="1" dirty="0"/>
              <a:t>version</a:t>
            </a:r>
            <a:r>
              <a:rPr lang="pl-PL" dirty="0"/>
              <a:t>, one should rather use </a:t>
            </a:r>
            <a:r>
              <a:rPr lang="pl-PL" b="1" dirty="0"/>
              <a:t>`sys.version_info` </a:t>
            </a:r>
            <a:r>
              <a:rPr lang="pl-PL" dirty="0"/>
              <a:t>field </a:t>
            </a:r>
          </a:p>
          <a:p>
            <a:r>
              <a:rPr lang="pl-PL" dirty="0"/>
              <a:t>and compare to it a </a:t>
            </a:r>
            <a:r>
              <a:rPr lang="pl-PL" b="1" dirty="0"/>
              <a:t>tuple</a:t>
            </a:r>
            <a:r>
              <a:rPr lang="pl-PL" dirty="0"/>
              <a:t> containing </a:t>
            </a:r>
            <a:r>
              <a:rPr lang="pl-PL" b="1" dirty="0"/>
              <a:t>major</a:t>
            </a:r>
            <a:r>
              <a:rPr lang="pl-PL" dirty="0"/>
              <a:t> and </a:t>
            </a:r>
            <a:r>
              <a:rPr lang="pl-PL" b="1" dirty="0"/>
              <a:t>minor</a:t>
            </a:r>
            <a:r>
              <a:rPr lang="pl-PL" dirty="0"/>
              <a:t> </a:t>
            </a:r>
            <a:r>
              <a:rPr lang="pl-PL" b="1" dirty="0"/>
              <a:t>release</a:t>
            </a:r>
            <a:r>
              <a:rPr lang="pl-PL" dirty="0"/>
              <a:t>, like shown on the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9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Now, some informations </a:t>
            </a:r>
            <a:r>
              <a:rPr lang="pl-PL" b="1" dirty="0"/>
              <a:t>about me</a:t>
            </a:r>
            <a:r>
              <a:rPr lang="pl-PL" dirty="0"/>
              <a:t> to give you an insight about my person.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During my </a:t>
            </a:r>
            <a:r>
              <a:rPr lang="pl-PL" b="1" dirty="0"/>
              <a:t>8 year career </a:t>
            </a:r>
            <a:r>
              <a:rPr lang="pl-PL" dirty="0"/>
              <a:t>at Intel I was involed in several different projects,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ranging from </a:t>
            </a:r>
            <a:r>
              <a:rPr lang="pl-PL" b="1" dirty="0"/>
              <a:t>cloud engineering</a:t>
            </a:r>
            <a:r>
              <a:rPr lang="pl-PL" dirty="0"/>
              <a:t>, through </a:t>
            </a:r>
            <a:r>
              <a:rPr lang="pl-PL" b="1" dirty="0"/>
              <a:t>backend applications </a:t>
            </a:r>
            <a:r>
              <a:rPr lang="pl-PL" dirty="0"/>
              <a:t>to testing and </a:t>
            </a:r>
            <a:r>
              <a:rPr lang="pl-PL" b="1" dirty="0"/>
              <a:t>validation</a:t>
            </a:r>
            <a:r>
              <a:rPr lang="pl-PL" dirty="0"/>
              <a:t> of sophisticated software.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 also conducted several </a:t>
            </a:r>
            <a:r>
              <a:rPr lang="pl-PL" b="1" dirty="0"/>
              <a:t>presentations</a:t>
            </a:r>
            <a:r>
              <a:rPr lang="pl-PL" dirty="0"/>
              <a:t> and other </a:t>
            </a:r>
            <a:r>
              <a:rPr lang="pl-PL" b="1" dirty="0"/>
              <a:t>workshops</a:t>
            </a:r>
            <a:r>
              <a:rPr lang="pl-PL" dirty="0"/>
              <a:t> during some </a:t>
            </a:r>
            <a:r>
              <a:rPr lang="pl-PL" b="1" dirty="0"/>
              <a:t>international conferences</a:t>
            </a:r>
            <a:r>
              <a:rPr lang="pl-PL" dirty="0"/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like OpenStack Days Cracow 2018 and Perspektywy Women In Tech summit 2022.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 am also </a:t>
            </a:r>
            <a:r>
              <a:rPr lang="pl-PL" b="1" dirty="0"/>
              <a:t>third time </a:t>
            </a:r>
            <a:r>
              <a:rPr lang="pl-PL" dirty="0"/>
              <a:t>as a </a:t>
            </a:r>
            <a:r>
              <a:rPr lang="pl-PL" b="1" dirty="0"/>
              <a:t>mentor</a:t>
            </a:r>
            <a:r>
              <a:rPr lang="pl-PL" dirty="0"/>
              <a:t> in NTDD </a:t>
            </a:r>
            <a:r>
              <a:rPr lang="pl-PL" b="1" dirty="0"/>
              <a:t>mentorship</a:t>
            </a:r>
            <a:r>
              <a:rPr lang="pl-PL" dirty="0"/>
              <a:t> program, hosted by Intel.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Regarding my </a:t>
            </a:r>
            <a:r>
              <a:rPr lang="pl-PL" b="1" dirty="0"/>
              <a:t>hobby</a:t>
            </a:r>
            <a:r>
              <a:rPr lang="pl-PL" dirty="0"/>
              <a:t>, </a:t>
            </a:r>
            <a:r>
              <a:rPr lang="pl-PL" b="1" dirty="0"/>
              <a:t>music</a:t>
            </a:r>
            <a:r>
              <a:rPr lang="pl-PL" dirty="0"/>
              <a:t> is very important part of my life.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 graduated from </a:t>
            </a:r>
            <a:r>
              <a:rPr lang="pl-PL" b="1" dirty="0"/>
              <a:t>Music School </a:t>
            </a:r>
            <a:r>
              <a:rPr lang="pl-PL" dirty="0"/>
              <a:t>a couple of years ago, but still I’m participating for example in </a:t>
            </a:r>
            <a:r>
              <a:rPr lang="pl-PL" b="1" dirty="0"/>
              <a:t>choirs and bands</a:t>
            </a:r>
            <a:r>
              <a:rPr lang="pl-PL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 also very like playing </a:t>
            </a:r>
            <a:r>
              <a:rPr lang="pl-PL" b="1" dirty="0"/>
              <a:t>board games</a:t>
            </a:r>
            <a:r>
              <a:rPr lang="pl-P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8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Now, some bigger changes.</a:t>
            </a:r>
          </a:p>
          <a:p>
            <a:endParaRPr lang="pl-PL" dirty="0"/>
          </a:p>
          <a:p>
            <a:r>
              <a:rPr lang="pl-PL" dirty="0"/>
              <a:t>First, some improvements in </a:t>
            </a:r>
            <a:r>
              <a:rPr lang="pl-PL" b="1" dirty="0"/>
              <a:t>aforementioned</a:t>
            </a:r>
            <a:r>
              <a:rPr lang="pl-PL" dirty="0"/>
              <a:t> typing module.</a:t>
            </a:r>
          </a:p>
          <a:p>
            <a:endParaRPr lang="pl-PL" dirty="0"/>
          </a:p>
          <a:p>
            <a:r>
              <a:rPr lang="pl-PL" dirty="0"/>
              <a:t>These improvements enhances </a:t>
            </a:r>
            <a:r>
              <a:rPr lang="pl-PL" b="1" dirty="0"/>
              <a:t>easiness</a:t>
            </a:r>
            <a:r>
              <a:rPr lang="pl-PL" dirty="0"/>
              <a:t> and </a:t>
            </a:r>
            <a:r>
              <a:rPr lang="pl-PL" b="1" dirty="0"/>
              <a:t>readability</a:t>
            </a:r>
            <a:r>
              <a:rPr lang="pl-PL" dirty="0"/>
              <a:t>.</a:t>
            </a:r>
          </a:p>
          <a:p>
            <a:r>
              <a:rPr lang="pl-PL" dirty="0"/>
              <a:t>Just look at the examples on the slide.</a:t>
            </a:r>
          </a:p>
          <a:p>
            <a:endParaRPr lang="pl-PL" dirty="0"/>
          </a:p>
          <a:p>
            <a:r>
              <a:rPr lang="pl-PL" dirty="0"/>
              <a:t>Instead of using Union, one can use </a:t>
            </a:r>
            <a:r>
              <a:rPr lang="pl-PL" b="1" dirty="0"/>
              <a:t>| (vertical line) </a:t>
            </a:r>
            <a:r>
              <a:rPr lang="pl-PL" dirty="0"/>
              <a:t>operator.</a:t>
            </a:r>
          </a:p>
          <a:p>
            <a:r>
              <a:rPr lang="pl-PL" b="1" dirty="0"/>
              <a:t>&lt; DESCRIBE THE EXAMPLE &gt;</a:t>
            </a:r>
          </a:p>
          <a:p>
            <a:endParaRPr lang="pl-PL" dirty="0"/>
          </a:p>
          <a:p>
            <a:r>
              <a:rPr lang="pl-PL" dirty="0"/>
              <a:t>And instead of using </a:t>
            </a:r>
            <a:r>
              <a:rPr lang="pl-PL" b="1" dirty="0"/>
              <a:t>complex structured types </a:t>
            </a:r>
            <a:r>
              <a:rPr lang="pl-PL" dirty="0"/>
              <a:t>many times,</a:t>
            </a:r>
          </a:p>
          <a:p>
            <a:r>
              <a:rPr lang="pl-PL" dirty="0"/>
              <a:t>one can define custom </a:t>
            </a:r>
            <a:r>
              <a:rPr lang="pl-PL" b="1" dirty="0"/>
              <a:t>type</a:t>
            </a:r>
            <a:r>
              <a:rPr lang="pl-PL" dirty="0"/>
              <a:t> </a:t>
            </a:r>
            <a:r>
              <a:rPr lang="pl-PL" b="1" dirty="0"/>
              <a:t>aliases</a:t>
            </a:r>
            <a:r>
              <a:rPr lang="pl-PL" dirty="0"/>
              <a:t> and use them instead in the code.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&lt; DESCRIBE THE EXAMPLE &gt;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74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Secondly, we have structural pattern matching, which introduces </a:t>
            </a:r>
            <a:r>
              <a:rPr lang="pl-PL" b="1" dirty="0"/>
              <a:t>so long awaited switch</a:t>
            </a:r>
            <a:r>
              <a:rPr lang="pl-PL" dirty="0"/>
              <a:t> concept.</a:t>
            </a:r>
          </a:p>
          <a:p>
            <a:endParaRPr lang="pl-PL" dirty="0"/>
          </a:p>
          <a:p>
            <a:r>
              <a:rPr lang="pl-PL" dirty="0"/>
              <a:t>On this slide you see a </a:t>
            </a:r>
            <a:r>
              <a:rPr lang="pl-PL" b="1" dirty="0"/>
              <a:t>difference</a:t>
            </a:r>
            <a:r>
              <a:rPr lang="pl-PL" dirty="0"/>
              <a:t> between switch concept in C++ and in python.</a:t>
            </a:r>
          </a:p>
          <a:p>
            <a:r>
              <a:rPr lang="pl-PL" dirty="0"/>
              <a:t>Of course, </a:t>
            </a:r>
            <a:r>
              <a:rPr lang="pl-PL" b="1" dirty="0"/>
              <a:t>first</a:t>
            </a:r>
            <a:r>
              <a:rPr lang="pl-PL" dirty="0"/>
              <a:t> difference is about </a:t>
            </a:r>
            <a:r>
              <a:rPr lang="pl-PL" b="1" dirty="0"/>
              <a:t>keyword</a:t>
            </a:r>
            <a:r>
              <a:rPr lang="pl-PL" dirty="0"/>
              <a:t>.</a:t>
            </a:r>
          </a:p>
          <a:p>
            <a:r>
              <a:rPr lang="pl-PL" dirty="0"/>
              <a:t>In C++ (and other languages) we have </a:t>
            </a:r>
            <a:r>
              <a:rPr lang="pl-PL" b="0" dirty="0"/>
              <a:t>switch</a:t>
            </a:r>
            <a:r>
              <a:rPr lang="pl-PL" dirty="0"/>
              <a:t>, in </a:t>
            </a:r>
            <a:r>
              <a:rPr lang="pl-PL" b="1" dirty="0"/>
              <a:t>python</a:t>
            </a:r>
            <a:r>
              <a:rPr lang="pl-PL" dirty="0"/>
              <a:t> however it is </a:t>
            </a:r>
            <a:r>
              <a:rPr lang="pl-PL" b="1" dirty="0"/>
              <a:t>match</a:t>
            </a:r>
          </a:p>
          <a:p>
            <a:endParaRPr lang="pl-PL" dirty="0"/>
          </a:p>
          <a:p>
            <a:r>
              <a:rPr lang="pl-PL" dirty="0"/>
              <a:t>The second difference is about </a:t>
            </a:r>
            <a:r>
              <a:rPr lang="pl-PL" b="1" dirty="0"/>
              <a:t>case fallthrough</a:t>
            </a:r>
            <a:r>
              <a:rPr lang="pl-PL" dirty="0"/>
              <a:t>.</a:t>
            </a:r>
          </a:p>
          <a:p>
            <a:r>
              <a:rPr lang="pl-PL" dirty="0"/>
              <a:t>In C++ (also in other languages) you need to </a:t>
            </a:r>
            <a:r>
              <a:rPr lang="pl-PL" b="1" dirty="0"/>
              <a:t>break</a:t>
            </a:r>
            <a:r>
              <a:rPr lang="pl-PL" dirty="0"/>
              <a:t> the fallthrough. </a:t>
            </a:r>
          </a:p>
          <a:p>
            <a:r>
              <a:rPr lang="pl-PL" dirty="0"/>
              <a:t>If you </a:t>
            </a:r>
            <a:r>
              <a:rPr lang="pl-PL" b="1" dirty="0"/>
              <a:t>don’t do it</a:t>
            </a:r>
            <a:r>
              <a:rPr lang="pl-PL" dirty="0"/>
              <a:t>, it will </a:t>
            </a:r>
            <a:r>
              <a:rPr lang="pl-PL" b="1" dirty="0"/>
              <a:t>fall through </a:t>
            </a:r>
            <a:r>
              <a:rPr lang="pl-PL" dirty="0"/>
              <a:t>next case statesment.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Sometimes it is intended, sometimes not.</a:t>
            </a:r>
          </a:p>
          <a:p>
            <a:endParaRPr lang="pl-PL" b="1" dirty="0"/>
          </a:p>
          <a:p>
            <a:r>
              <a:rPr lang="pl-PL" dirty="0"/>
              <a:t>In some cases it can also </a:t>
            </a:r>
            <a:r>
              <a:rPr lang="pl-PL" b="1" dirty="0"/>
              <a:t>lead</a:t>
            </a:r>
            <a:r>
              <a:rPr lang="pl-PL" dirty="0"/>
              <a:t> to </a:t>
            </a:r>
            <a:r>
              <a:rPr lang="pl-PL" b="1" dirty="0"/>
              <a:t>compiler</a:t>
            </a:r>
            <a:r>
              <a:rPr lang="pl-PL" dirty="0"/>
              <a:t> </a:t>
            </a:r>
            <a:r>
              <a:rPr lang="pl-PL" b="1" dirty="0"/>
              <a:t>errors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In </a:t>
            </a:r>
            <a:r>
              <a:rPr lang="pl-PL" b="1" dirty="0"/>
              <a:t>python</a:t>
            </a:r>
            <a:r>
              <a:rPr lang="pl-PL" dirty="0"/>
              <a:t>, if you want to </a:t>
            </a:r>
            <a:r>
              <a:rPr lang="pl-PL" b="1" dirty="0"/>
              <a:t>process</a:t>
            </a:r>
            <a:r>
              <a:rPr lang="pl-PL" dirty="0"/>
              <a:t> some cases </a:t>
            </a:r>
            <a:r>
              <a:rPr lang="pl-PL" b="1" dirty="0"/>
              <a:t>in</a:t>
            </a:r>
            <a:r>
              <a:rPr lang="pl-PL" dirty="0"/>
              <a:t> </a:t>
            </a:r>
            <a:r>
              <a:rPr lang="pl-PL" b="1" dirty="0"/>
              <a:t>the same way</a:t>
            </a:r>
            <a:r>
              <a:rPr lang="pl-PL" dirty="0"/>
              <a:t>, just </a:t>
            </a:r>
            <a:r>
              <a:rPr lang="pl-PL" b="1" dirty="0"/>
              <a:t>add them to case line</a:t>
            </a:r>
            <a:r>
              <a:rPr lang="pl-PL" dirty="0"/>
              <a:t>, separating with | (like in typing module)</a:t>
            </a:r>
          </a:p>
          <a:p>
            <a:endParaRPr lang="pl-PL" dirty="0"/>
          </a:p>
          <a:p>
            <a:r>
              <a:rPr lang="pl-PL" dirty="0"/>
              <a:t>And lastly, the </a:t>
            </a:r>
            <a:r>
              <a:rPr lang="pl-PL" b="1" dirty="0"/>
              <a:t>default clause </a:t>
            </a:r>
            <a:r>
              <a:rPr lang="pl-PL" dirty="0"/>
              <a:t>is ‚case _’ in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3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But how we used to handle situations, when switch is now handy, in </a:t>
            </a:r>
            <a:r>
              <a:rPr lang="pl-PL" b="1" dirty="0"/>
              <a:t>previous</a:t>
            </a:r>
            <a:r>
              <a:rPr lang="pl-PL" dirty="0"/>
              <a:t> </a:t>
            </a:r>
            <a:r>
              <a:rPr lang="pl-PL" b="1" dirty="0"/>
              <a:t>releases</a:t>
            </a:r>
            <a:r>
              <a:rPr lang="pl-PL" dirty="0"/>
              <a:t>?</a:t>
            </a:r>
          </a:p>
          <a:p>
            <a:endParaRPr lang="pl-PL" dirty="0"/>
          </a:p>
          <a:p>
            <a:r>
              <a:rPr lang="pl-PL" dirty="0"/>
              <a:t>Well, you </a:t>
            </a:r>
            <a:r>
              <a:rPr lang="pl-PL" b="1" dirty="0"/>
              <a:t>could</a:t>
            </a:r>
            <a:r>
              <a:rPr lang="pl-PL" dirty="0"/>
              <a:t> </a:t>
            </a:r>
            <a:r>
              <a:rPr lang="pl-PL" b="0" dirty="0"/>
              <a:t>for example </a:t>
            </a:r>
            <a:r>
              <a:rPr lang="pl-PL" dirty="0"/>
              <a:t>create </a:t>
            </a:r>
            <a:r>
              <a:rPr lang="pl-PL" b="1" dirty="0"/>
              <a:t>if-elif-else</a:t>
            </a:r>
            <a:r>
              <a:rPr lang="pl-PL" dirty="0"/>
              <a:t> clauses.</a:t>
            </a:r>
          </a:p>
          <a:p>
            <a:endParaRPr lang="pl-PL" dirty="0"/>
          </a:p>
          <a:p>
            <a:r>
              <a:rPr lang="pl-PL" dirty="0"/>
              <a:t>It is </a:t>
            </a:r>
            <a:r>
              <a:rPr lang="pl-PL" b="1" dirty="0"/>
              <a:t>arguable</a:t>
            </a:r>
            <a:r>
              <a:rPr lang="pl-PL" dirty="0"/>
              <a:t> though which variant is </a:t>
            </a:r>
            <a:r>
              <a:rPr lang="pl-PL" b="1" dirty="0"/>
              <a:t>cleaner</a:t>
            </a:r>
            <a:r>
              <a:rPr lang="pl-PL" dirty="0"/>
              <a:t> and more </a:t>
            </a:r>
            <a:r>
              <a:rPr lang="pl-PL" b="1" dirty="0"/>
              <a:t>readable</a:t>
            </a:r>
            <a:r>
              <a:rPr lang="pl-PL" dirty="0"/>
              <a:t>.</a:t>
            </a:r>
          </a:p>
          <a:p>
            <a:r>
              <a:rPr lang="pl-PL" dirty="0"/>
              <a:t>I leave the decision up to you on that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03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This was the </a:t>
            </a:r>
            <a:r>
              <a:rPr lang="pl-PL" b="1" dirty="0"/>
              <a:t>basic</a:t>
            </a:r>
            <a:r>
              <a:rPr lang="pl-PL" dirty="0"/>
              <a:t> </a:t>
            </a:r>
            <a:r>
              <a:rPr lang="pl-PL" b="1" dirty="0"/>
              <a:t>usage</a:t>
            </a:r>
            <a:r>
              <a:rPr lang="pl-PL" dirty="0"/>
              <a:t> of match statement in python 3.10.</a:t>
            </a:r>
          </a:p>
          <a:p>
            <a:endParaRPr lang="pl-PL" dirty="0"/>
          </a:p>
          <a:p>
            <a:r>
              <a:rPr lang="pl-PL" dirty="0"/>
              <a:t>But how about other ones?</a:t>
            </a:r>
          </a:p>
          <a:p>
            <a:endParaRPr lang="pl-PL" dirty="0"/>
          </a:p>
          <a:p>
            <a:r>
              <a:rPr lang="pl-PL" dirty="0"/>
              <a:t>In the </a:t>
            </a:r>
            <a:r>
              <a:rPr lang="pl-PL" b="1" dirty="0"/>
              <a:t>given file </a:t>
            </a:r>
            <a:r>
              <a:rPr lang="pl-PL" dirty="0"/>
              <a:t>I presented some </a:t>
            </a:r>
            <a:r>
              <a:rPr lang="pl-PL" b="1" dirty="0"/>
              <a:t>other</a:t>
            </a:r>
            <a:r>
              <a:rPr lang="pl-PL" dirty="0"/>
              <a:t> </a:t>
            </a:r>
            <a:r>
              <a:rPr lang="pl-PL" b="1" dirty="0"/>
              <a:t>examples</a:t>
            </a:r>
            <a:r>
              <a:rPr lang="pl-PL" dirty="0"/>
              <a:t> on how use it.</a:t>
            </a:r>
          </a:p>
          <a:p>
            <a:r>
              <a:rPr lang="pl-PL" dirty="0"/>
              <a:t>Let us go into the file and explain them </a:t>
            </a:r>
            <a:r>
              <a:rPr lang="pl-PL" b="1" dirty="0"/>
              <a:t>one by one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420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For this feature I prepared also an </a:t>
            </a:r>
            <a:r>
              <a:rPr lang="pl-PL" b="1" dirty="0"/>
              <a:t>exercise</a:t>
            </a:r>
            <a:r>
              <a:rPr lang="pl-PL" dirty="0"/>
              <a:t> for you.</a:t>
            </a:r>
          </a:p>
          <a:p>
            <a:endParaRPr lang="pl-PL" dirty="0"/>
          </a:p>
          <a:p>
            <a:r>
              <a:rPr lang="pl-PL" dirty="0"/>
              <a:t>What is more, if you </a:t>
            </a:r>
            <a:r>
              <a:rPr lang="pl-PL" b="1" dirty="0"/>
              <a:t>managed</a:t>
            </a:r>
            <a:r>
              <a:rPr lang="pl-PL" dirty="0"/>
              <a:t> to do it, there is an </a:t>
            </a:r>
            <a:r>
              <a:rPr lang="pl-PL" b="1" dirty="0"/>
              <a:t>optional</a:t>
            </a:r>
            <a:r>
              <a:rPr lang="pl-PL" dirty="0"/>
              <a:t> </a:t>
            </a:r>
            <a:r>
              <a:rPr lang="pl-PL" b="1" dirty="0"/>
              <a:t>one</a:t>
            </a:r>
          </a:p>
          <a:p>
            <a:endParaRPr lang="pl-PL" b="1" dirty="0"/>
          </a:p>
          <a:p>
            <a:r>
              <a:rPr lang="pl-PL" dirty="0"/>
              <a:t>Go back 2 slides and try to </a:t>
            </a:r>
            <a:r>
              <a:rPr lang="pl-PL" b="1" dirty="0"/>
              <a:t>rewrite</a:t>
            </a:r>
            <a:r>
              <a:rPr lang="pl-PL" dirty="0"/>
              <a:t> older version of code </a:t>
            </a:r>
          </a:p>
          <a:p>
            <a:r>
              <a:rPr lang="pl-PL" dirty="0"/>
              <a:t>in a way that it </a:t>
            </a:r>
            <a:r>
              <a:rPr lang="pl-PL" b="1" dirty="0"/>
              <a:t>won’t have </a:t>
            </a:r>
            <a:r>
              <a:rPr lang="pl-PL" dirty="0"/>
              <a:t>any </a:t>
            </a:r>
            <a:r>
              <a:rPr lang="pl-PL" b="1" dirty="0"/>
              <a:t>if statements.</a:t>
            </a:r>
          </a:p>
          <a:p>
            <a:endParaRPr lang="pl-PL" dirty="0"/>
          </a:p>
          <a:p>
            <a:r>
              <a:rPr lang="pl-PL" dirty="0"/>
              <a:t>Remember that it is </a:t>
            </a:r>
            <a:r>
              <a:rPr lang="pl-PL" b="1" dirty="0"/>
              <a:t>prior</a:t>
            </a:r>
            <a:r>
              <a:rPr lang="pl-PL" dirty="0"/>
              <a:t> </a:t>
            </a:r>
            <a:r>
              <a:rPr lang="pl-PL" b="1" dirty="0"/>
              <a:t>3.10</a:t>
            </a:r>
            <a:r>
              <a:rPr lang="pl-PL" dirty="0"/>
              <a:t> release and you </a:t>
            </a:r>
            <a:r>
              <a:rPr lang="pl-PL" b="1" dirty="0"/>
              <a:t>cannot</a:t>
            </a:r>
            <a:r>
              <a:rPr lang="pl-PL" dirty="0"/>
              <a:t> </a:t>
            </a:r>
            <a:r>
              <a:rPr lang="pl-PL" b="1" dirty="0"/>
              <a:t>use</a:t>
            </a:r>
            <a:r>
              <a:rPr lang="pl-PL" dirty="0"/>
              <a:t> </a:t>
            </a:r>
            <a:r>
              <a:rPr lang="pl-PL" b="1" dirty="0"/>
              <a:t>match</a:t>
            </a:r>
            <a:r>
              <a:rPr lang="pl-PL" dirty="0"/>
              <a:t> statement!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662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Now, let’s dive into new features from 3.11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99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 my opinion, they are </a:t>
            </a:r>
            <a:r>
              <a:rPr lang="pl-PL" b="1" dirty="0"/>
              <a:t>smaller</a:t>
            </a:r>
            <a:r>
              <a:rPr lang="pl-PL" dirty="0"/>
              <a:t> and </a:t>
            </a:r>
            <a:r>
              <a:rPr lang="pl-PL" b="1" dirty="0"/>
              <a:t>less game changing </a:t>
            </a:r>
            <a:r>
              <a:rPr lang="pl-PL" dirty="0"/>
              <a:t>than the ones from 3.10 release,</a:t>
            </a:r>
          </a:p>
          <a:p>
            <a:r>
              <a:rPr lang="pl-PL" dirty="0"/>
              <a:t>but in some cases it may be </a:t>
            </a:r>
            <a:r>
              <a:rPr lang="pl-PL" b="1" dirty="0"/>
              <a:t>very handy </a:t>
            </a:r>
            <a:r>
              <a:rPr lang="pl-PL" dirty="0"/>
              <a:t>to use them.</a:t>
            </a:r>
          </a:p>
          <a:p>
            <a:endParaRPr lang="pl-PL" dirty="0"/>
          </a:p>
          <a:p>
            <a:r>
              <a:rPr lang="pl-PL" dirty="0"/>
              <a:t>Overall, the </a:t>
            </a:r>
            <a:r>
              <a:rPr lang="pl-PL" b="1" dirty="0"/>
              <a:t>main big feature </a:t>
            </a:r>
            <a:r>
              <a:rPr lang="pl-PL" dirty="0"/>
              <a:t>of this python version is to </a:t>
            </a:r>
            <a:r>
              <a:rPr lang="pl-PL" b="1" dirty="0"/>
              <a:t>improve</a:t>
            </a:r>
            <a:r>
              <a:rPr lang="pl-PL" dirty="0"/>
              <a:t> the entire </a:t>
            </a:r>
            <a:r>
              <a:rPr lang="pl-PL" b="1" dirty="0"/>
              <a:t>language</a:t>
            </a:r>
            <a:r>
              <a:rPr lang="pl-PL" dirty="0"/>
              <a:t> </a:t>
            </a:r>
            <a:r>
              <a:rPr lang="pl-PL" b="1" dirty="0"/>
              <a:t>performance</a:t>
            </a:r>
            <a:r>
              <a:rPr lang="pl-PL" dirty="0"/>
              <a:t>.</a:t>
            </a:r>
          </a:p>
          <a:p>
            <a:r>
              <a:rPr lang="pl-PL" dirty="0"/>
              <a:t>Of course, it will be </a:t>
            </a:r>
            <a:r>
              <a:rPr lang="pl-PL" b="1" dirty="0"/>
              <a:t>visible</a:t>
            </a:r>
            <a:r>
              <a:rPr lang="pl-PL" dirty="0"/>
              <a:t> only if you have programs </a:t>
            </a:r>
            <a:r>
              <a:rPr lang="pl-PL" b="1" dirty="0"/>
              <a:t>operating</a:t>
            </a:r>
            <a:r>
              <a:rPr lang="pl-PL" dirty="0"/>
              <a:t> on </a:t>
            </a:r>
            <a:r>
              <a:rPr lang="pl-PL" b="1" dirty="0"/>
              <a:t>large data sets</a:t>
            </a:r>
            <a:r>
              <a:rPr lang="pl-PL" dirty="0"/>
              <a:t>, or perform </a:t>
            </a:r>
            <a:r>
              <a:rPr lang="pl-PL" b="1" dirty="0"/>
              <a:t>billions of operations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 other two features I will describe in the following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11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And yes we are again </a:t>
            </a:r>
            <a:r>
              <a:rPr lang="pl-PL" b="1" dirty="0"/>
              <a:t>going back </a:t>
            </a:r>
            <a:r>
              <a:rPr lang="pl-PL" dirty="0"/>
              <a:t>into the </a:t>
            </a:r>
            <a:r>
              <a:rPr lang="pl-PL" b="1" dirty="0"/>
              <a:t>typing module</a:t>
            </a:r>
            <a:r>
              <a:rPr lang="pl-PL" dirty="0"/>
              <a:t>. Here I will be speaking about </a:t>
            </a:r>
            <a:r>
              <a:rPr lang="pl-PL" b="1" dirty="0"/>
              <a:t>two new features</a:t>
            </a:r>
          </a:p>
          <a:p>
            <a:r>
              <a:rPr lang="pl-PL" dirty="0"/>
              <a:t>and start with the </a:t>
            </a:r>
            <a:r>
              <a:rPr lang="pl-PL" b="1" dirty="0"/>
              <a:t>simpler</a:t>
            </a:r>
            <a:r>
              <a:rPr lang="pl-PL" dirty="0"/>
              <a:t> one.</a:t>
            </a:r>
          </a:p>
          <a:p>
            <a:endParaRPr lang="pl-PL" dirty="0"/>
          </a:p>
          <a:p>
            <a:r>
              <a:rPr lang="pl-PL" dirty="0"/>
              <a:t>3.11 version introduces </a:t>
            </a:r>
            <a:r>
              <a:rPr lang="pl-PL" b="1" dirty="0"/>
              <a:t>‚self’ type</a:t>
            </a:r>
            <a:r>
              <a:rPr lang="pl-PL" dirty="0"/>
              <a:t>. It is extremely useful in some cases.</a:t>
            </a:r>
          </a:p>
          <a:p>
            <a:r>
              <a:rPr lang="pl-PL" dirty="0"/>
              <a:t>First is shown on the slide – if we have a </a:t>
            </a:r>
            <a:r>
              <a:rPr lang="pl-PL" b="1" dirty="0"/>
              <a:t>function</a:t>
            </a:r>
            <a:r>
              <a:rPr lang="pl-PL" dirty="0"/>
              <a:t>, which </a:t>
            </a:r>
            <a:r>
              <a:rPr lang="pl-PL" b="1" dirty="0"/>
              <a:t>acts</a:t>
            </a:r>
            <a:r>
              <a:rPr lang="pl-PL" dirty="0"/>
              <a:t> similar to (or is) </a:t>
            </a:r>
            <a:r>
              <a:rPr lang="pl-PL" b="1" dirty="0"/>
              <a:t>factory pattern</a:t>
            </a:r>
            <a:r>
              <a:rPr lang="pl-PL" dirty="0"/>
              <a:t>,</a:t>
            </a:r>
          </a:p>
          <a:p>
            <a:r>
              <a:rPr lang="pl-PL" dirty="0"/>
              <a:t>we are returning a </a:t>
            </a:r>
            <a:r>
              <a:rPr lang="pl-PL" b="1" dirty="0"/>
              <a:t>new object </a:t>
            </a:r>
            <a:r>
              <a:rPr lang="pl-PL" b="0" dirty="0"/>
              <a:t>of the class </a:t>
            </a:r>
            <a:r>
              <a:rPr lang="pl-PL" dirty="0"/>
              <a:t>-&gt; and ‚self’ is used here to </a:t>
            </a:r>
            <a:r>
              <a:rPr lang="pl-PL" b="1" dirty="0"/>
              <a:t>specify</a:t>
            </a:r>
            <a:r>
              <a:rPr lang="pl-PL" dirty="0"/>
              <a:t> the </a:t>
            </a:r>
            <a:r>
              <a:rPr lang="pl-PL" b="1" dirty="0"/>
              <a:t>return type </a:t>
            </a:r>
            <a:r>
              <a:rPr lang="pl-PL" dirty="0"/>
              <a:t>of this </a:t>
            </a:r>
            <a:r>
              <a:rPr lang="pl-PL" b="1" dirty="0"/>
              <a:t>function</a:t>
            </a:r>
          </a:p>
          <a:p>
            <a:endParaRPr lang="pl-PL" dirty="0"/>
          </a:p>
          <a:p>
            <a:r>
              <a:rPr lang="pl-PL" dirty="0"/>
              <a:t>Please take note of </a:t>
            </a:r>
            <a:r>
              <a:rPr lang="pl-PL" b="1" dirty="0"/>
              <a:t>classmethod</a:t>
            </a:r>
            <a:r>
              <a:rPr lang="pl-PL" dirty="0"/>
              <a:t> </a:t>
            </a:r>
            <a:r>
              <a:rPr lang="pl-PL" b="1" dirty="0"/>
              <a:t>decorator</a:t>
            </a:r>
            <a:r>
              <a:rPr lang="pl-PL" dirty="0"/>
              <a:t> – this function needs to be </a:t>
            </a:r>
            <a:r>
              <a:rPr lang="pl-PL" b="1" dirty="0"/>
              <a:t>called</a:t>
            </a:r>
            <a:r>
              <a:rPr lang="pl-PL" dirty="0"/>
              <a:t> from </a:t>
            </a:r>
            <a:r>
              <a:rPr lang="pl-PL" b="1" dirty="0"/>
              <a:t>class</a:t>
            </a:r>
            <a:r>
              <a:rPr lang="pl-PL" dirty="0"/>
              <a:t> </a:t>
            </a:r>
            <a:r>
              <a:rPr lang="pl-PL" b="1" dirty="0"/>
              <a:t>type</a:t>
            </a:r>
            <a:r>
              <a:rPr lang="pl-PL" dirty="0"/>
              <a:t>, not object</a:t>
            </a:r>
          </a:p>
          <a:p>
            <a:r>
              <a:rPr lang="pl-PL" dirty="0"/>
              <a:t>and </a:t>
            </a:r>
            <a:r>
              <a:rPr lang="pl-PL" b="1" dirty="0"/>
              <a:t>first argument </a:t>
            </a:r>
            <a:r>
              <a:rPr lang="pl-PL" dirty="0"/>
              <a:t>will be </a:t>
            </a:r>
            <a:r>
              <a:rPr lang="pl-PL" b="1" dirty="0"/>
              <a:t>class</a:t>
            </a:r>
            <a:r>
              <a:rPr lang="pl-PL" dirty="0"/>
              <a:t>, not object of this class.</a:t>
            </a:r>
          </a:p>
          <a:p>
            <a:endParaRPr lang="pl-PL" dirty="0"/>
          </a:p>
          <a:p>
            <a:r>
              <a:rPr lang="pl-PL" dirty="0"/>
              <a:t>Another case is for </a:t>
            </a:r>
            <a:r>
              <a:rPr lang="pl-PL" b="1" dirty="0"/>
              <a:t>comparison</a:t>
            </a:r>
            <a:r>
              <a:rPr lang="pl-PL" dirty="0"/>
              <a:t> </a:t>
            </a:r>
            <a:r>
              <a:rPr lang="pl-PL" b="1" dirty="0"/>
              <a:t>functions</a:t>
            </a:r>
            <a:r>
              <a:rPr lang="pl-PL" dirty="0"/>
              <a:t> or </a:t>
            </a:r>
            <a:r>
              <a:rPr lang="pl-PL" b="1" dirty="0"/>
              <a:t>operator</a:t>
            </a:r>
            <a:r>
              <a:rPr lang="pl-PL" dirty="0"/>
              <a:t> </a:t>
            </a:r>
            <a:r>
              <a:rPr lang="pl-PL" b="1" dirty="0"/>
              <a:t>override</a:t>
            </a:r>
            <a:r>
              <a:rPr lang="pl-PL" dirty="0"/>
              <a:t>, when one of arguments is an </a:t>
            </a:r>
            <a:r>
              <a:rPr lang="pl-PL" b="1" dirty="0"/>
              <a:t>object of the same class</a:t>
            </a:r>
            <a:r>
              <a:rPr lang="pl-PL" dirty="0"/>
              <a:t>.</a:t>
            </a:r>
          </a:p>
          <a:p>
            <a:r>
              <a:rPr lang="pl-PL" dirty="0"/>
              <a:t>There you also can specify its type as ‚self’.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60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The second feature in typing is an </a:t>
            </a:r>
            <a:r>
              <a:rPr lang="pl-PL" b="1" dirty="0"/>
              <a:t>advanced</a:t>
            </a:r>
            <a:r>
              <a:rPr lang="pl-PL" dirty="0"/>
              <a:t> </a:t>
            </a:r>
            <a:r>
              <a:rPr lang="pl-PL" b="1" dirty="0"/>
              <a:t>topic</a:t>
            </a:r>
            <a:r>
              <a:rPr lang="pl-PL" dirty="0"/>
              <a:t> and I will only cover some basic information.</a:t>
            </a:r>
          </a:p>
          <a:p>
            <a:endParaRPr lang="pl-PL" dirty="0"/>
          </a:p>
          <a:p>
            <a:r>
              <a:rPr lang="pl-PL" dirty="0"/>
              <a:t>If you are </a:t>
            </a:r>
            <a:r>
              <a:rPr lang="pl-PL" b="1" dirty="0"/>
              <a:t>familiar</a:t>
            </a:r>
            <a:r>
              <a:rPr lang="pl-PL" dirty="0"/>
              <a:t> with </a:t>
            </a:r>
            <a:r>
              <a:rPr lang="pl-PL" b="1" dirty="0"/>
              <a:t>template</a:t>
            </a:r>
            <a:r>
              <a:rPr lang="pl-PL" dirty="0"/>
              <a:t> function/classes and </a:t>
            </a:r>
            <a:r>
              <a:rPr lang="pl-PL" b="1" dirty="0"/>
              <a:t>generic</a:t>
            </a:r>
            <a:r>
              <a:rPr lang="pl-PL" dirty="0"/>
              <a:t> types, it is about it in python</a:t>
            </a:r>
          </a:p>
          <a:p>
            <a:r>
              <a:rPr lang="pl-PL" dirty="0"/>
              <a:t>and in version 3.11 it has been </a:t>
            </a:r>
            <a:r>
              <a:rPr lang="pl-PL" b="1" dirty="0"/>
              <a:t>implemented</a:t>
            </a:r>
            <a:r>
              <a:rPr lang="pl-PL" dirty="0"/>
              <a:t> not only for </a:t>
            </a:r>
            <a:r>
              <a:rPr lang="pl-PL" b="1" dirty="0"/>
              <a:t>single variable template</a:t>
            </a:r>
            <a:r>
              <a:rPr lang="pl-PL" dirty="0"/>
              <a:t>, but also for </a:t>
            </a:r>
            <a:r>
              <a:rPr lang="pl-PL" b="1" dirty="0"/>
              <a:t>tuples of variables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1" dirty="0"/>
              <a:t>&lt; KIND OF DESCRIBE BOTH EXAMPLES &gt;</a:t>
            </a:r>
          </a:p>
          <a:p>
            <a:endParaRPr lang="pl-PL" dirty="0"/>
          </a:p>
          <a:p>
            <a:r>
              <a:rPr lang="pl-PL" dirty="0"/>
              <a:t>I am only </a:t>
            </a:r>
            <a:r>
              <a:rPr lang="pl-PL" b="0" dirty="0"/>
              <a:t>providing</a:t>
            </a:r>
            <a:r>
              <a:rPr lang="pl-PL" dirty="0"/>
              <a:t> you with some little information on this slide</a:t>
            </a:r>
          </a:p>
          <a:p>
            <a:r>
              <a:rPr lang="pl-PL" dirty="0"/>
              <a:t>If you are </a:t>
            </a:r>
            <a:r>
              <a:rPr lang="pl-PL" b="1" dirty="0"/>
              <a:t>eager</a:t>
            </a:r>
            <a:r>
              <a:rPr lang="pl-PL" dirty="0"/>
              <a:t> to learn </a:t>
            </a:r>
            <a:r>
              <a:rPr lang="pl-PL" b="1" dirty="0"/>
              <a:t>more details</a:t>
            </a:r>
            <a:r>
              <a:rPr lang="pl-PL" dirty="0"/>
              <a:t>, on the bottom of slide you have a </a:t>
            </a:r>
            <a:r>
              <a:rPr lang="pl-PL" b="1" dirty="0"/>
              <a:t>link</a:t>
            </a:r>
            <a:r>
              <a:rPr lang="pl-PL" dirty="0"/>
              <a:t> to explore.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469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b="1" dirty="0"/>
              <a:t>last feature </a:t>
            </a:r>
            <a:r>
              <a:rPr lang="pl-PL" dirty="0"/>
              <a:t>I will talk about today is </a:t>
            </a:r>
            <a:r>
              <a:rPr lang="pl-PL" b="1" dirty="0"/>
              <a:t>another</a:t>
            </a:r>
            <a:r>
              <a:rPr lang="pl-PL" dirty="0"/>
              <a:t> </a:t>
            </a:r>
            <a:r>
              <a:rPr lang="pl-PL" b="1" dirty="0"/>
              <a:t>improvement</a:t>
            </a:r>
            <a:r>
              <a:rPr lang="pl-PL" dirty="0"/>
              <a:t> to exceptions, </a:t>
            </a:r>
            <a:r>
              <a:rPr lang="pl-PL" b="1" dirty="0"/>
              <a:t>exception</a:t>
            </a:r>
            <a:r>
              <a:rPr lang="pl-PL" dirty="0"/>
              <a:t> </a:t>
            </a:r>
            <a:r>
              <a:rPr lang="pl-PL" b="1" dirty="0"/>
              <a:t>grouping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 example on the slide is prepared by myself, let’s investigate it.</a:t>
            </a:r>
          </a:p>
          <a:p>
            <a:endParaRPr lang="pl-PL" dirty="0"/>
          </a:p>
          <a:p>
            <a:r>
              <a:rPr lang="pl-PL" b="1" dirty="0"/>
              <a:t>&lt; DESCRIBE THE EXAMPLE &gt;</a:t>
            </a:r>
          </a:p>
          <a:p>
            <a:endParaRPr lang="pl-PL" dirty="0"/>
          </a:p>
          <a:p>
            <a:r>
              <a:rPr lang="pl-PL" dirty="0"/>
              <a:t>To </a:t>
            </a:r>
            <a:r>
              <a:rPr lang="pl-PL" b="1" dirty="0"/>
              <a:t>summarize</a:t>
            </a:r>
            <a:r>
              <a:rPr lang="pl-PL" dirty="0"/>
              <a:t> this feature, in the </a:t>
            </a:r>
            <a:r>
              <a:rPr lang="pl-PL" b="1" dirty="0"/>
              <a:t>example</a:t>
            </a:r>
            <a:r>
              <a:rPr lang="pl-PL" dirty="0"/>
              <a:t> </a:t>
            </a:r>
            <a:r>
              <a:rPr lang="pl-PL" b="1" dirty="0"/>
              <a:t>case</a:t>
            </a:r>
            <a:r>
              <a:rPr lang="pl-PL" dirty="0"/>
              <a:t> we </a:t>
            </a:r>
            <a:r>
              <a:rPr lang="pl-PL" b="1" dirty="0"/>
              <a:t>don’t </a:t>
            </a:r>
            <a:r>
              <a:rPr lang="pl-PL" dirty="0"/>
              <a:t>want to </a:t>
            </a:r>
            <a:r>
              <a:rPr lang="pl-PL" b="1" dirty="0"/>
              <a:t>interrupt</a:t>
            </a:r>
            <a:r>
              <a:rPr lang="pl-PL" dirty="0"/>
              <a:t> the process of requesting things from REST API, </a:t>
            </a:r>
          </a:p>
          <a:p>
            <a:r>
              <a:rPr lang="pl-PL" dirty="0"/>
              <a:t>but </a:t>
            </a:r>
            <a:r>
              <a:rPr lang="pl-PL" b="1" dirty="0"/>
              <a:t>rather collect exceptions </a:t>
            </a:r>
            <a:r>
              <a:rPr lang="pl-PL" dirty="0"/>
              <a:t>and if there are any, </a:t>
            </a:r>
            <a:r>
              <a:rPr lang="pl-PL" b="1" dirty="0"/>
              <a:t>raise them together </a:t>
            </a:r>
            <a:r>
              <a:rPr lang="pl-PL" dirty="0"/>
              <a:t>as single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Now, going into the </a:t>
            </a:r>
            <a:r>
              <a:rPr lang="pl-PL" b="1" dirty="0"/>
              <a:t>agenda</a:t>
            </a:r>
            <a:r>
              <a:rPr lang="pl-PL" dirty="0"/>
              <a:t>, the content of this workshop will </a:t>
            </a:r>
            <a:r>
              <a:rPr lang="pl-PL" b="0" dirty="0"/>
              <a:t>be</a:t>
            </a:r>
            <a:r>
              <a:rPr lang="pl-PL" b="1" dirty="0"/>
              <a:t> divided into 2 days</a:t>
            </a:r>
          </a:p>
          <a:p>
            <a:endParaRPr lang="pl-PL" b="1" dirty="0"/>
          </a:p>
          <a:p>
            <a:r>
              <a:rPr lang="pl-PL" dirty="0"/>
              <a:t>In </a:t>
            </a:r>
            <a:r>
              <a:rPr lang="pl-PL" b="1" dirty="0"/>
              <a:t>first day</a:t>
            </a:r>
            <a:r>
              <a:rPr lang="pl-PL" dirty="0"/>
              <a:t>, we will focus on </a:t>
            </a:r>
            <a:r>
              <a:rPr lang="pl-PL" b="1" dirty="0"/>
              <a:t>intermediate concepts.</a:t>
            </a:r>
            <a:endParaRPr lang="pl-PL" dirty="0"/>
          </a:p>
          <a:p>
            <a:endParaRPr lang="pl-PL" dirty="0"/>
          </a:p>
          <a:p>
            <a:r>
              <a:rPr lang="pl-PL" dirty="0"/>
              <a:t>The </a:t>
            </a:r>
            <a:r>
              <a:rPr lang="pl-PL" b="1" dirty="0"/>
              <a:t>plan</a:t>
            </a:r>
            <a:r>
              <a:rPr lang="pl-PL" dirty="0"/>
              <a:t> for every of theses concepts is to talk about it from </a:t>
            </a:r>
            <a:r>
              <a:rPr lang="pl-PL" b="1" dirty="0"/>
              <a:t>theoretic</a:t>
            </a:r>
            <a:r>
              <a:rPr lang="pl-PL" dirty="0"/>
              <a:t> point of view, </a:t>
            </a:r>
          </a:p>
          <a:p>
            <a:r>
              <a:rPr lang="pl-PL" dirty="0"/>
              <a:t>then provide </a:t>
            </a:r>
            <a:r>
              <a:rPr lang="pl-PL" b="1" dirty="0"/>
              <a:t>some examples </a:t>
            </a:r>
            <a:r>
              <a:rPr lang="pl-PL" dirty="0"/>
              <a:t>in the code (some are even live)</a:t>
            </a:r>
          </a:p>
          <a:p>
            <a:r>
              <a:rPr lang="pl-PL" dirty="0"/>
              <a:t>and lastly, for majority of topics, some </a:t>
            </a:r>
            <a:r>
              <a:rPr lang="pl-PL" b="1" dirty="0"/>
              <a:t>small exercises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During these exercises you are free to use examples from the presentation, </a:t>
            </a:r>
          </a:p>
          <a:p>
            <a:r>
              <a:rPr lang="pl-PL" dirty="0"/>
              <a:t>or look for other ones on the Internet.</a:t>
            </a:r>
            <a:endParaRPr lang="en-US" dirty="0"/>
          </a:p>
          <a:p>
            <a:endParaRPr lang="pl-P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However, if we don’t cover some topics from day 1, they will move naturally to day 2.</a:t>
            </a:r>
          </a:p>
          <a:p>
            <a:endParaRPr lang="pl-PL" dirty="0"/>
          </a:p>
          <a:p>
            <a:r>
              <a:rPr lang="pl-PL" dirty="0"/>
              <a:t>The </a:t>
            </a:r>
            <a:r>
              <a:rPr lang="pl-PL" b="1" dirty="0"/>
              <a:t>second day </a:t>
            </a:r>
            <a:r>
              <a:rPr lang="pl-PL" dirty="0"/>
              <a:t>will be focused on </a:t>
            </a:r>
            <a:r>
              <a:rPr lang="pl-PL" b="1" dirty="0"/>
              <a:t>new language features</a:t>
            </a:r>
            <a:r>
              <a:rPr lang="pl-PL" dirty="0"/>
              <a:t>, introduced in latest 3.10 and 3.11 releases.</a:t>
            </a:r>
          </a:p>
          <a:p>
            <a:endParaRPr lang="pl-PL" dirty="0"/>
          </a:p>
          <a:p>
            <a:r>
              <a:rPr lang="pl-PL" dirty="0"/>
              <a:t>Also, </a:t>
            </a:r>
            <a:r>
              <a:rPr lang="pl-PL" b="1" dirty="0"/>
              <a:t>at the end </a:t>
            </a:r>
            <a:r>
              <a:rPr lang="pl-PL" dirty="0"/>
              <a:t>of the entire workshop I plan to give you </a:t>
            </a:r>
            <a:r>
              <a:rPr lang="pl-PL" b="1" dirty="0"/>
              <a:t>one bigger exercise</a:t>
            </a:r>
            <a:r>
              <a:rPr lang="pl-PL" dirty="0"/>
              <a:t>, </a:t>
            </a:r>
          </a:p>
          <a:p>
            <a:r>
              <a:rPr lang="pl-PL" dirty="0"/>
              <a:t>which will cover some of topics from the 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314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On the </a:t>
            </a:r>
            <a:r>
              <a:rPr lang="pl-PL" b="1" dirty="0"/>
              <a:t>other</a:t>
            </a:r>
            <a:r>
              <a:rPr lang="pl-PL" dirty="0"/>
              <a:t> </a:t>
            </a:r>
            <a:r>
              <a:rPr lang="pl-PL" b="1" dirty="0"/>
              <a:t>side</a:t>
            </a:r>
            <a:r>
              <a:rPr lang="pl-PL" dirty="0"/>
              <a:t> of </a:t>
            </a:r>
            <a:r>
              <a:rPr lang="pl-PL" b="1" dirty="0"/>
              <a:t>raising-catching</a:t>
            </a:r>
            <a:r>
              <a:rPr lang="pl-PL" dirty="0"/>
              <a:t> exception </a:t>
            </a:r>
            <a:r>
              <a:rPr lang="pl-PL" b="1" dirty="0"/>
              <a:t>mechanism</a:t>
            </a:r>
            <a:r>
              <a:rPr lang="pl-PL" dirty="0"/>
              <a:t>, we have also a </a:t>
            </a:r>
            <a:r>
              <a:rPr lang="pl-PL" b="1" dirty="0"/>
              <a:t>new keyword</a:t>
            </a:r>
            <a:r>
              <a:rPr lang="pl-PL" dirty="0"/>
              <a:t>, except*</a:t>
            </a:r>
          </a:p>
          <a:p>
            <a:r>
              <a:rPr lang="pl-PL" dirty="0"/>
              <a:t>It can </a:t>
            </a:r>
            <a:r>
              <a:rPr lang="pl-PL" b="1" dirty="0"/>
              <a:t>selectively</a:t>
            </a:r>
            <a:r>
              <a:rPr lang="pl-PL" dirty="0"/>
              <a:t> </a:t>
            </a:r>
            <a:r>
              <a:rPr lang="pl-PL" b="1" dirty="0"/>
              <a:t>catch</a:t>
            </a:r>
            <a:r>
              <a:rPr lang="pl-PL" dirty="0"/>
              <a:t> an </a:t>
            </a:r>
            <a:r>
              <a:rPr lang="pl-PL" b="1" dirty="0"/>
              <a:t>element</a:t>
            </a:r>
            <a:r>
              <a:rPr lang="pl-PL" dirty="0"/>
              <a:t> of the raised </a:t>
            </a:r>
            <a:r>
              <a:rPr lang="pl-PL" b="1" dirty="0"/>
              <a:t>ExceptionGroup.</a:t>
            </a:r>
          </a:p>
          <a:p>
            <a:endParaRPr lang="pl-PL" dirty="0"/>
          </a:p>
          <a:p>
            <a:r>
              <a:rPr lang="pl-PL" dirty="0"/>
              <a:t>So in our example, </a:t>
            </a:r>
            <a:r>
              <a:rPr lang="pl-PL" b="1" dirty="0"/>
              <a:t>first except*</a:t>
            </a:r>
            <a:r>
              <a:rPr lang="pl-PL" dirty="0"/>
              <a:t> clause will catch </a:t>
            </a:r>
            <a:r>
              <a:rPr lang="pl-PL" b="1" dirty="0"/>
              <a:t>only</a:t>
            </a:r>
            <a:r>
              <a:rPr lang="pl-PL" dirty="0"/>
              <a:t> </a:t>
            </a:r>
            <a:r>
              <a:rPr lang="pl-PL" b="1" dirty="0"/>
              <a:t>every ValueError(s)</a:t>
            </a:r>
            <a:r>
              <a:rPr lang="pl-PL" dirty="0"/>
              <a:t> from our group.</a:t>
            </a:r>
          </a:p>
          <a:p>
            <a:r>
              <a:rPr lang="pl-PL" dirty="0"/>
              <a:t>Analogically, the second one will catch </a:t>
            </a:r>
            <a:r>
              <a:rPr lang="pl-PL" b="1" dirty="0"/>
              <a:t>only every RuntimeError(s</a:t>
            </a:r>
            <a:r>
              <a:rPr lang="pl-PL" dirty="0"/>
              <a:t>).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6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42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999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241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3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So, that’s all from the introduction part, </a:t>
            </a:r>
          </a:p>
          <a:p>
            <a:r>
              <a:rPr lang="pl-PL" dirty="0"/>
              <a:t>now we can </a:t>
            </a:r>
            <a:r>
              <a:rPr lang="pl-PL" b="1" dirty="0"/>
              <a:t>dive</a:t>
            </a:r>
            <a:r>
              <a:rPr lang="pl-PL" dirty="0"/>
              <a:t> into our </a:t>
            </a:r>
            <a:r>
              <a:rPr lang="pl-PL" b="1" dirty="0"/>
              <a:t>intermediate</a:t>
            </a:r>
            <a:r>
              <a:rPr lang="pl-PL" dirty="0"/>
              <a:t> </a:t>
            </a:r>
            <a:r>
              <a:rPr lang="pl-PL" b="1" dirty="0"/>
              <a:t>topics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7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b="1" dirty="0"/>
              <a:t>first main concept</a:t>
            </a:r>
            <a:r>
              <a:rPr lang="pl-PL" dirty="0"/>
              <a:t>, which in my opinion is very </a:t>
            </a:r>
            <a:r>
              <a:rPr lang="pl-PL" b="1" dirty="0"/>
              <a:t>important</a:t>
            </a:r>
            <a:r>
              <a:rPr lang="pl-PL" dirty="0"/>
              <a:t> and is used globally and usually in the code – </a:t>
            </a:r>
            <a:r>
              <a:rPr lang="pl-PL" b="1" dirty="0"/>
              <a:t>list comprehension</a:t>
            </a:r>
          </a:p>
          <a:p>
            <a:endParaRPr lang="pl-PL" dirty="0"/>
          </a:p>
          <a:p>
            <a:r>
              <a:rPr lang="pl-PL" dirty="0"/>
              <a:t>If anybody used to </a:t>
            </a:r>
            <a:r>
              <a:rPr lang="pl-PL" b="1" dirty="0"/>
              <a:t>write in C#, </a:t>
            </a:r>
            <a:r>
              <a:rPr lang="pl-PL" dirty="0"/>
              <a:t>should be familiar with </a:t>
            </a:r>
            <a:r>
              <a:rPr lang="pl-PL" b="1" dirty="0"/>
              <a:t>LINQ</a:t>
            </a:r>
            <a:r>
              <a:rPr lang="pl-PL" dirty="0"/>
              <a:t> – very powerful engine for collection operations</a:t>
            </a:r>
          </a:p>
          <a:p>
            <a:endParaRPr lang="pl-PL" dirty="0"/>
          </a:p>
          <a:p>
            <a:r>
              <a:rPr lang="pl-PL" dirty="0"/>
              <a:t>In python there is </a:t>
            </a:r>
            <a:r>
              <a:rPr lang="pl-PL" b="1" dirty="0"/>
              <a:t>another syntax</a:t>
            </a:r>
            <a:r>
              <a:rPr lang="pl-PL" dirty="0"/>
              <a:t>. Look at the slide – this is an example of such list comprehension.</a:t>
            </a:r>
          </a:p>
          <a:p>
            <a:endParaRPr lang="pl-PL" dirty="0"/>
          </a:p>
          <a:p>
            <a:r>
              <a:rPr lang="pl-PL" dirty="0"/>
              <a:t>First you have </a:t>
            </a:r>
            <a:r>
              <a:rPr lang="pl-PL" b="1" dirty="0"/>
              <a:t>„select” part </a:t>
            </a:r>
            <a:r>
              <a:rPr lang="pl-PL" dirty="0"/>
              <a:t>-&gt; this part indicates how the </a:t>
            </a:r>
            <a:r>
              <a:rPr lang="pl-PL" b="1" dirty="0"/>
              <a:t>element</a:t>
            </a:r>
            <a:r>
              <a:rPr lang="pl-PL" dirty="0"/>
              <a:t> of the resulting list will </a:t>
            </a:r>
            <a:r>
              <a:rPr lang="pl-PL" b="1" dirty="0"/>
              <a:t>look like</a:t>
            </a:r>
          </a:p>
          <a:p>
            <a:r>
              <a:rPr lang="pl-PL" dirty="0"/>
              <a:t>In this case in resulting list we will have names (probably strings) of every item from the source list „equipment”</a:t>
            </a:r>
          </a:p>
          <a:p>
            <a:endParaRPr lang="pl-PL" dirty="0"/>
          </a:p>
          <a:p>
            <a:r>
              <a:rPr lang="pl-PL" dirty="0"/>
              <a:t>Then, we have </a:t>
            </a:r>
            <a:r>
              <a:rPr lang="pl-PL" b="1" dirty="0"/>
              <a:t>looping part </a:t>
            </a:r>
            <a:r>
              <a:rPr lang="pl-PL" dirty="0"/>
              <a:t>-&gt; just like in loop syntax</a:t>
            </a:r>
          </a:p>
          <a:p>
            <a:endParaRPr lang="pl-PL" dirty="0"/>
          </a:p>
          <a:p>
            <a:r>
              <a:rPr lang="pl-PL" dirty="0"/>
              <a:t>Last, an optional part</a:t>
            </a:r>
            <a:r>
              <a:rPr lang="pl-PL" b="1" dirty="0"/>
              <a:t>, where part, </a:t>
            </a:r>
            <a:r>
              <a:rPr lang="pl-PL" dirty="0"/>
              <a:t>which is a </a:t>
            </a:r>
            <a:r>
              <a:rPr lang="pl-PL" b="1" dirty="0"/>
              <a:t>condition</a:t>
            </a:r>
            <a:r>
              <a:rPr lang="pl-PL" dirty="0"/>
              <a:t>. </a:t>
            </a:r>
          </a:p>
          <a:p>
            <a:r>
              <a:rPr lang="pl-PL" dirty="0"/>
              <a:t>If it is met, the element will be </a:t>
            </a:r>
            <a:r>
              <a:rPr lang="pl-PL" b="1" dirty="0"/>
              <a:t>included</a:t>
            </a:r>
            <a:r>
              <a:rPr lang="pl-PL" dirty="0"/>
              <a:t> in the </a:t>
            </a:r>
            <a:r>
              <a:rPr lang="pl-PL" b="1" dirty="0"/>
              <a:t>resulting list.</a:t>
            </a:r>
          </a:p>
          <a:p>
            <a:endParaRPr lang="pl-PL" dirty="0"/>
          </a:p>
          <a:p>
            <a:r>
              <a:rPr lang="pl-PL" dirty="0"/>
              <a:t>But please be mindful of </a:t>
            </a:r>
            <a:r>
              <a:rPr lang="pl-PL" b="1" dirty="0"/>
              <a:t>square brackets </a:t>
            </a:r>
            <a:r>
              <a:rPr lang="pl-PL" dirty="0"/>
              <a:t>-&gt;</a:t>
            </a:r>
          </a:p>
          <a:p>
            <a:r>
              <a:rPr lang="pl-PL" dirty="0"/>
              <a:t>with normal ones (round), this syntax will produce a </a:t>
            </a:r>
            <a:r>
              <a:rPr lang="pl-PL" b="1" dirty="0"/>
              <a:t>generator</a:t>
            </a:r>
            <a:r>
              <a:rPr lang="pl-PL" dirty="0"/>
              <a:t> </a:t>
            </a:r>
            <a:r>
              <a:rPr lang="pl-PL" b="1" dirty="0"/>
              <a:t>object</a:t>
            </a:r>
            <a:r>
              <a:rPr lang="pl-PL" dirty="0"/>
              <a:t>, which needs to be iterated over</a:t>
            </a:r>
          </a:p>
          <a:p>
            <a:r>
              <a:rPr lang="pl-PL" dirty="0"/>
              <a:t>in order to get the results</a:t>
            </a:r>
          </a:p>
          <a:p>
            <a:endParaRPr lang="pl-PL" dirty="0"/>
          </a:p>
          <a:p>
            <a:r>
              <a:rPr lang="pl-PL" dirty="0"/>
              <a:t>Square brackets implicitly </a:t>
            </a:r>
            <a:r>
              <a:rPr lang="pl-PL" b="1" dirty="0"/>
              <a:t>evaluates</a:t>
            </a:r>
            <a:r>
              <a:rPr lang="pl-PL" dirty="0"/>
              <a:t> this </a:t>
            </a:r>
            <a:r>
              <a:rPr lang="pl-PL" b="1" dirty="0"/>
              <a:t>generator</a:t>
            </a:r>
            <a:r>
              <a:rPr lang="pl-PL" dirty="0"/>
              <a:t> and returns a </a:t>
            </a:r>
            <a:r>
              <a:rPr lang="pl-PL" b="1" dirty="0"/>
              <a:t>list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5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Now, how it translates into </a:t>
            </a:r>
            <a:r>
              <a:rPr lang="pl-PL" b="1" dirty="0"/>
              <a:t>normal loop syntax?</a:t>
            </a:r>
          </a:p>
          <a:p>
            <a:endParaRPr lang="pl-PL" dirty="0"/>
          </a:p>
          <a:p>
            <a:r>
              <a:rPr lang="pl-PL" dirty="0"/>
              <a:t>Here are the examples – </a:t>
            </a:r>
            <a:r>
              <a:rPr lang="pl-PL" b="1" dirty="0"/>
              <a:t>on the left </a:t>
            </a:r>
            <a:r>
              <a:rPr lang="pl-PL" dirty="0"/>
              <a:t>you have code </a:t>
            </a:r>
            <a:r>
              <a:rPr lang="pl-PL" b="1" dirty="0"/>
              <a:t>without</a:t>
            </a:r>
            <a:r>
              <a:rPr lang="pl-PL" dirty="0"/>
              <a:t> list comprehension.</a:t>
            </a:r>
          </a:p>
          <a:p>
            <a:endParaRPr lang="pl-PL" dirty="0"/>
          </a:p>
          <a:p>
            <a:r>
              <a:rPr lang="pl-PL" b="1" dirty="0"/>
              <a:t>&lt; DESCRIBE BOTH EXAMPLES &gt;</a:t>
            </a:r>
          </a:p>
          <a:p>
            <a:endParaRPr lang="pl-PL" dirty="0"/>
          </a:p>
          <a:p>
            <a:r>
              <a:rPr lang="pl-PL" dirty="0"/>
              <a:t>One can think that this </a:t>
            </a:r>
            <a:r>
              <a:rPr lang="pl-PL" b="1" dirty="0"/>
              <a:t>concept</a:t>
            </a:r>
            <a:r>
              <a:rPr lang="pl-PL" dirty="0"/>
              <a:t> is just a </a:t>
            </a:r>
            <a:r>
              <a:rPr lang="pl-PL" b="1" dirty="0"/>
              <a:t>syntax sugar </a:t>
            </a:r>
            <a:r>
              <a:rPr lang="pl-PL" dirty="0"/>
              <a:t>-&gt; more compact and readable code.</a:t>
            </a:r>
          </a:p>
          <a:p>
            <a:endParaRPr lang="pl-PL" dirty="0"/>
          </a:p>
          <a:p>
            <a:r>
              <a:rPr lang="pl-PL" dirty="0"/>
              <a:t>But list comprehension is not just that-&gt; it can be used in more </a:t>
            </a:r>
            <a:r>
              <a:rPr lang="pl-PL" b="1" dirty="0"/>
              <a:t>complex situations </a:t>
            </a:r>
          </a:p>
          <a:p>
            <a:r>
              <a:rPr lang="pl-PL" dirty="0"/>
              <a:t>and this feature, like LINQ in C#, can be really powerful.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19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Now, let’s do first exercises. In the given file on the repository, you have 4 exercises.</a:t>
            </a:r>
          </a:p>
          <a:p>
            <a:endParaRPr lang="pl-PL" dirty="0"/>
          </a:p>
          <a:p>
            <a:r>
              <a:rPr lang="pl-PL" dirty="0"/>
              <a:t>We can do the first together, in live coding session.</a:t>
            </a:r>
          </a:p>
          <a:p>
            <a:endParaRPr lang="pl-PL" dirty="0"/>
          </a:p>
          <a:p>
            <a:r>
              <a:rPr lang="pl-PL" dirty="0"/>
              <a:t>The other three is for you to do.</a:t>
            </a:r>
          </a:p>
          <a:p>
            <a:endParaRPr lang="pl-PL" dirty="0"/>
          </a:p>
          <a:p>
            <a:r>
              <a:rPr lang="pl-PL" b="1" dirty="0"/>
              <a:t>&lt; DO THE FIRST EXERCISE WITH COMMENTARY 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20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Now, heading into the </a:t>
            </a:r>
            <a:r>
              <a:rPr lang="pl-PL" b="1" dirty="0"/>
              <a:t>second concept</a:t>
            </a:r>
            <a:r>
              <a:rPr lang="pl-PL" dirty="0"/>
              <a:t>, also found in </a:t>
            </a:r>
            <a:r>
              <a:rPr lang="pl-PL" b="1" dirty="0"/>
              <a:t>other languages </a:t>
            </a:r>
            <a:r>
              <a:rPr lang="pl-PL" dirty="0"/>
              <a:t>– </a:t>
            </a:r>
            <a:r>
              <a:rPr lang="pl-PL" b="1" dirty="0"/>
              <a:t>lambda expressions</a:t>
            </a:r>
          </a:p>
          <a:p>
            <a:endParaRPr lang="pl-PL" dirty="0"/>
          </a:p>
          <a:p>
            <a:r>
              <a:rPr lang="pl-PL" dirty="0"/>
              <a:t>If you are not familiar with lambdas, you can think of them as a </a:t>
            </a:r>
            <a:r>
              <a:rPr lang="pl-PL" b="1" dirty="0"/>
              <a:t>definition / delegate </a:t>
            </a:r>
            <a:r>
              <a:rPr lang="pl-PL" b="0" dirty="0"/>
              <a:t>of an </a:t>
            </a:r>
            <a:r>
              <a:rPr lang="pl-PL" b="1" dirty="0"/>
              <a:t>anonymous</a:t>
            </a:r>
            <a:r>
              <a:rPr lang="pl-PL" b="0" dirty="0"/>
              <a:t> </a:t>
            </a:r>
            <a:r>
              <a:rPr lang="pl-PL" b="1" dirty="0"/>
              <a:t>function.</a:t>
            </a:r>
          </a:p>
          <a:p>
            <a:endParaRPr lang="pl-PL" b="1" dirty="0"/>
          </a:p>
          <a:p>
            <a:r>
              <a:rPr lang="pl-PL" dirty="0"/>
              <a:t>On the slide you have syntax. First is always </a:t>
            </a:r>
            <a:r>
              <a:rPr lang="pl-PL" b="1" dirty="0"/>
              <a:t>keyword ‚lambda’.</a:t>
            </a:r>
          </a:p>
          <a:p>
            <a:endParaRPr lang="pl-PL" dirty="0"/>
          </a:p>
          <a:p>
            <a:r>
              <a:rPr lang="pl-PL" dirty="0"/>
              <a:t>Then, you have a part where you define </a:t>
            </a:r>
            <a:r>
              <a:rPr lang="pl-PL" b="1" dirty="0"/>
              <a:t>input arguments</a:t>
            </a:r>
            <a:r>
              <a:rPr lang="pl-PL" dirty="0"/>
              <a:t>, like in </a:t>
            </a:r>
            <a:r>
              <a:rPr lang="pl-PL" b="1" dirty="0"/>
              <a:t>normal function syntax.</a:t>
            </a:r>
          </a:p>
          <a:p>
            <a:r>
              <a:rPr lang="pl-PL" dirty="0"/>
              <a:t>If you don’t have any arguments – </a:t>
            </a:r>
            <a:r>
              <a:rPr lang="pl-PL" b="1" dirty="0"/>
              <a:t>omit this part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Last part is a </a:t>
            </a:r>
            <a:r>
              <a:rPr lang="pl-PL" b="1" dirty="0"/>
              <a:t>body</a:t>
            </a:r>
            <a:r>
              <a:rPr lang="pl-PL" dirty="0"/>
              <a:t> of lambda function – just </a:t>
            </a:r>
            <a:r>
              <a:rPr lang="pl-PL" b="1" dirty="0"/>
              <a:t>like in normal function</a:t>
            </a:r>
            <a:r>
              <a:rPr lang="pl-PL" dirty="0"/>
              <a:t>, </a:t>
            </a:r>
          </a:p>
          <a:p>
            <a:r>
              <a:rPr lang="pl-PL" dirty="0"/>
              <a:t>but this is </a:t>
            </a:r>
            <a:r>
              <a:rPr lang="pl-PL" b="1" dirty="0"/>
              <a:t>inline syntax</a:t>
            </a:r>
            <a:r>
              <a:rPr lang="pl-PL" dirty="0"/>
              <a:t>, without ‚</a:t>
            </a:r>
            <a:r>
              <a:rPr lang="pl-PL" b="1" dirty="0"/>
              <a:t>return’</a:t>
            </a:r>
            <a:r>
              <a:rPr lang="pl-PL" dirty="0"/>
              <a:t> keyword</a:t>
            </a:r>
          </a:p>
          <a:p>
            <a:endParaRPr lang="pl-PL" dirty="0"/>
          </a:p>
          <a:p>
            <a:r>
              <a:rPr lang="pl-PL" dirty="0"/>
              <a:t>In order to </a:t>
            </a:r>
            <a:r>
              <a:rPr lang="pl-PL" b="1" dirty="0"/>
              <a:t>execute</a:t>
            </a:r>
            <a:r>
              <a:rPr lang="pl-PL" dirty="0"/>
              <a:t> such lambda, you need to </a:t>
            </a:r>
            <a:r>
              <a:rPr lang="pl-PL" b="1" dirty="0"/>
              <a:t>call it</a:t>
            </a:r>
            <a:r>
              <a:rPr lang="pl-PL" dirty="0"/>
              <a:t>, like a normal function.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8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Arial" panose="020B0604020202020204" pitchFamily="34" charset="0"/>
                <a:ea typeface="Intel Clear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Arial" panose="020B0604020202020204" pitchFamily="34" charset="0"/>
                <a:ea typeface="Intel Clear" panose="020B06040202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/>
              <a:t>14pt Intel Clear fourth level</a:t>
            </a:r>
          </a:p>
          <a:p>
            <a:pPr lvl="4"/>
            <a:r>
              <a:rPr lang="en-US" dirty="0"/>
              <a:t>12pt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Arial" panose="020B0604020202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latin typeface="+mj-lt"/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50" r:id="rId3"/>
    <p:sldLayoutId id="2147483684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77" r:id="rId12"/>
    <p:sldLayoutId id="2147483665" r:id="rId13"/>
    <p:sldLayoutId id="2147483654" r:id="rId14"/>
    <p:sldLayoutId id="214748365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+mj-lt"/>
          <a:ea typeface="Intel Clear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ymbor1993/PythonIntermedi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.org/downloads/release/python-311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6A7E02C5-7826-4856-8E33-3235AD778A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1284" b="11284"/>
          <a:stretch>
            <a:fillRect/>
          </a:stretch>
        </p:blipFill>
        <p:spPr>
          <a:xfrm>
            <a:off x="0" y="-16196"/>
            <a:ext cx="9144000" cy="4768850"/>
          </a:xfr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21857" y="2760590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10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pl-PL" sz="5000" spc="0" dirty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rPr>
              <a:t>Python </a:t>
            </a:r>
            <a:br>
              <a:rPr lang="pl-PL" sz="5000" spc="0" dirty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pl-PL" sz="5000" spc="0" dirty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rPr>
              <a:t>intermediate </a:t>
            </a:r>
            <a:br>
              <a:rPr lang="pl-PL" sz="5000" spc="0" dirty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pl-PL" sz="5000" spc="0" dirty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rPr>
              <a:t>workshop</a:t>
            </a:r>
            <a:endParaRPr lang="en-US" sz="5000" spc="0" dirty="0">
              <a:solidFill>
                <a:schemeClr val="bg1">
                  <a:alpha val="9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1857" y="4011623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Szymon Borkowski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Software Development Engineer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Lambda expression (2)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Other examples</a:t>
            </a:r>
          </a:p>
          <a:p>
            <a:pPr lvl="1"/>
            <a:r>
              <a:rPr lang="pl-PL" dirty="0"/>
              <a:t>No parameters    </a:t>
            </a:r>
          </a:p>
          <a:p>
            <a:pPr lvl="1"/>
            <a:endParaRPr lang="pl-PL" sz="1000" dirty="0"/>
          </a:p>
          <a:p>
            <a:pPr lvl="1"/>
            <a:r>
              <a:rPr lang="pl-PL" dirty="0"/>
              <a:t>Immediately Invoked Function Expression</a:t>
            </a:r>
          </a:p>
          <a:p>
            <a:pPr marL="0" lvl="1" indent="0">
              <a:buNone/>
            </a:pPr>
            <a:endParaRPr lang="pl-PL" sz="1000" dirty="0"/>
          </a:p>
          <a:p>
            <a:pPr lvl="1"/>
            <a:r>
              <a:rPr lang="pl-PL" dirty="0"/>
              <a:t>Higher-order functions: map, filter, reduce, max, sorted, etc.</a:t>
            </a:r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6702A-4C46-4CE6-835F-B43032C19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297" y="1375997"/>
            <a:ext cx="2278577" cy="35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309A9-12CB-4056-8C75-88336FD0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801" y="2113510"/>
            <a:ext cx="2347163" cy="381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DB6473-CFD1-4669-8BAC-B2DF2858097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4254" y="3374525"/>
            <a:ext cx="4900085" cy="320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DB6B10-09CA-4C1F-A2AE-06963CC9C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54" y="3961431"/>
            <a:ext cx="3170195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1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Lambda expression (3)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Excercises:</a:t>
            </a:r>
          </a:p>
          <a:p>
            <a:pPr lvl="1"/>
            <a:r>
              <a:rPr lang="pl-PL" dirty="0"/>
              <a:t>Sort by modulo 4</a:t>
            </a:r>
          </a:p>
          <a:p>
            <a:pPr lvl="2"/>
            <a:r>
              <a:rPr lang="pl-PL" sz="1400" dirty="0"/>
              <a:t>&lt;list&gt;.sort(key=&lt;lambda&gt;) # in place</a:t>
            </a:r>
          </a:p>
          <a:p>
            <a:pPr lvl="2"/>
            <a:r>
              <a:rPr lang="pl-PL" sz="1400" dirty="0"/>
              <a:t>sorted(&lt;list&gt;, key=&lt;lambda&gt;) # returns new list obj</a:t>
            </a:r>
          </a:p>
          <a:p>
            <a:pPr lvl="1"/>
            <a:r>
              <a:rPr lang="pl-PL" dirty="0"/>
              <a:t>Factorial</a:t>
            </a:r>
          </a:p>
          <a:p>
            <a:pPr lvl="2"/>
            <a:r>
              <a:rPr lang="pl-PL" sz="1400" dirty="0"/>
              <a:t>functools.reduce(&lt;lambda&gt;, &lt;list&gt;)</a:t>
            </a:r>
            <a:endParaRPr lang="en-US" sz="1400" dirty="0"/>
          </a:p>
          <a:p>
            <a:r>
              <a:rPr lang="pl-PL" dirty="0"/>
              <a:t>file lambda_expression.py</a:t>
            </a:r>
            <a:br>
              <a:rPr lang="pl-PL" dirty="0"/>
            </a:br>
            <a:endParaRPr lang="pl-PL" dirty="0"/>
          </a:p>
          <a:p>
            <a:r>
              <a:rPr lang="pl-PL" b="1" dirty="0">
                <a:solidFill>
                  <a:schemeClr val="accent2"/>
                </a:solidFill>
              </a:rPr>
              <a:t>Links:</a:t>
            </a:r>
          </a:p>
          <a:p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Intel Clear"/>
                <a:ea typeface="+mn-ea"/>
                <a:cs typeface="Arial" panose="020B0604020202020204" pitchFamily="34" charset="0"/>
              </a:rPr>
              <a:t>https://stackoverflow.com/questions/13638898/how-to-use-filter-map-and-reduce-in-python-3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23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Decorators (1)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382400"/>
            <a:ext cx="3540387" cy="2858400"/>
          </a:xfrm>
        </p:spPr>
        <p:txBody>
          <a:bodyPr/>
          <a:lstStyle/>
          <a:p>
            <a:pPr lvl="1"/>
            <a:r>
              <a:rPr lang="pl-PL" sz="2000" dirty="0"/>
              <a:t>A wrapper around given function</a:t>
            </a:r>
          </a:p>
          <a:p>
            <a:pPr lvl="1"/>
            <a:endParaRPr lang="pl-PL" sz="2400" dirty="0"/>
          </a:p>
          <a:p>
            <a:pPr lvl="1"/>
            <a:endParaRPr lang="pl-PL" sz="2000" dirty="0"/>
          </a:p>
          <a:p>
            <a:pPr lvl="1"/>
            <a:r>
              <a:rPr lang="pl-PL" sz="2000" dirty="0"/>
              <a:t>Can do something:</a:t>
            </a:r>
          </a:p>
          <a:p>
            <a:pPr lvl="2"/>
            <a:r>
              <a:rPr lang="pl-PL" sz="1800" dirty="0"/>
              <a:t>before function call</a:t>
            </a:r>
          </a:p>
          <a:p>
            <a:pPr lvl="2"/>
            <a:r>
              <a:rPr lang="pl-PL" sz="1800" dirty="0"/>
              <a:t>after function call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6165D1A-D990-BBF0-627F-C57045F92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885956"/>
              </p:ext>
            </p:extLst>
          </p:nvPr>
        </p:nvGraphicFramePr>
        <p:xfrm>
          <a:off x="4235515" y="1245613"/>
          <a:ext cx="4770437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770000" imgH="2910960" progId="Paint.Picture.1">
                  <p:embed/>
                </p:oleObj>
              </mc:Choice>
              <mc:Fallback>
                <p:oleObj name="Bitmap Image" r:id="rId3" imgW="4770000" imgH="2910960" progId="Paint.Picture.1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6165D1A-D990-BBF0-627F-C57045F920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5515" y="1245613"/>
                        <a:ext cx="4770437" cy="291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11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Decorators (2)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5612" y="1147953"/>
            <a:ext cx="3540387" cy="2858400"/>
          </a:xfrm>
        </p:spPr>
        <p:txBody>
          <a:bodyPr/>
          <a:lstStyle/>
          <a:p>
            <a:pPr marL="0" lvl="1" indent="0">
              <a:buNone/>
            </a:pPr>
            <a:r>
              <a:rPr lang="pl-PL" sz="2000" b="1" dirty="0">
                <a:solidFill>
                  <a:schemeClr val="accent2"/>
                </a:solidFill>
              </a:rPr>
              <a:t>Structure:</a:t>
            </a:r>
          </a:p>
          <a:p>
            <a:pPr marL="0" lvl="1" indent="0">
              <a:buNone/>
            </a:pPr>
            <a:endParaRPr lang="pl-PL" sz="100" dirty="0"/>
          </a:p>
          <a:p>
            <a:pPr lvl="1"/>
            <a:r>
              <a:rPr lang="pl-PL" dirty="0"/>
              <a:t>Decorator function</a:t>
            </a:r>
          </a:p>
          <a:p>
            <a:pPr lvl="1"/>
            <a:r>
              <a:rPr lang="pl-PL" dirty="0"/>
              <a:t>Inner (wrapper) function</a:t>
            </a:r>
          </a:p>
          <a:p>
            <a:pPr lvl="1"/>
            <a:r>
              <a:rPr lang="pl-PL" dirty="0"/>
              <a:t>Decorated function</a:t>
            </a:r>
            <a:endParaRPr lang="pl-P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9B63F8-808F-17E1-6729-31D4548F18A6}"/>
              </a:ext>
            </a:extLst>
          </p:cNvPr>
          <p:cNvGrpSpPr/>
          <p:nvPr/>
        </p:nvGrpSpPr>
        <p:grpSpPr>
          <a:xfrm>
            <a:off x="3466945" y="1101237"/>
            <a:ext cx="5387807" cy="2149026"/>
            <a:chOff x="3574945" y="914037"/>
            <a:chExt cx="5387807" cy="21490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ED8B7C-0DE8-22F2-EC98-31E1E477F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4945" y="914037"/>
              <a:ext cx="5387807" cy="214902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51678F5-19AB-3980-E9E0-0025C5F98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3415" y="2571750"/>
              <a:ext cx="2636748" cy="419136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C16D40DA-165A-FD63-38FF-C35987245C01}"/>
                </a:ext>
              </a:extLst>
            </p:cNvPr>
            <p:cNvSpPr/>
            <p:nvPr/>
          </p:nvSpPr>
          <p:spPr>
            <a:xfrm>
              <a:off x="5306400" y="2625804"/>
              <a:ext cx="733626" cy="36508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6A10E2F-90E1-1F4E-9748-7A899A00C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21" y="3515141"/>
            <a:ext cx="4115157" cy="99068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7B901F-1B47-C1B5-94EB-A558C155BD54}"/>
              </a:ext>
            </a:extLst>
          </p:cNvPr>
          <p:cNvCxnSpPr>
            <a:cxnSpLocks/>
          </p:cNvCxnSpPr>
          <p:nvPr/>
        </p:nvCxnSpPr>
        <p:spPr>
          <a:xfrm flipV="1">
            <a:off x="2721600" y="1339200"/>
            <a:ext cx="820800" cy="5112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C45AF9-FE6A-485C-004C-2099BAB782BB}"/>
              </a:ext>
            </a:extLst>
          </p:cNvPr>
          <p:cNvCxnSpPr>
            <a:cxnSpLocks/>
          </p:cNvCxnSpPr>
          <p:nvPr/>
        </p:nvCxnSpPr>
        <p:spPr>
          <a:xfrm flipV="1">
            <a:off x="3232800" y="1591200"/>
            <a:ext cx="626400" cy="650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4ACF6D-68BE-67A4-5234-5B3A03E116AE}"/>
              </a:ext>
            </a:extLst>
          </p:cNvPr>
          <p:cNvCxnSpPr>
            <a:cxnSpLocks/>
          </p:cNvCxnSpPr>
          <p:nvPr/>
        </p:nvCxnSpPr>
        <p:spPr>
          <a:xfrm>
            <a:off x="2721600" y="2758950"/>
            <a:ext cx="745345" cy="1426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E2CAA0-2CA0-7253-5746-8438F919F41D}"/>
              </a:ext>
            </a:extLst>
          </p:cNvPr>
          <p:cNvSpPr txBox="1"/>
          <p:nvPr/>
        </p:nvSpPr>
        <p:spPr>
          <a:xfrm>
            <a:off x="5596602" y="4137896"/>
            <a:ext cx="2848537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pl-PL" sz="900" dirty="0">
                <a:solidFill>
                  <a:srgbClr val="003C71"/>
                </a:solidFill>
              </a:rPr>
              <a:t>Source:</a:t>
            </a:r>
          </a:p>
          <a:p>
            <a:r>
              <a:rPr lang="en-US" sz="900" dirty="0">
                <a:solidFill>
                  <a:srgbClr val="003C71"/>
                </a:solidFill>
              </a:rPr>
              <a:t>https://realpython.com/primer-on-python-decorators/</a:t>
            </a:r>
          </a:p>
        </p:txBody>
      </p:sp>
    </p:spTree>
    <p:extLst>
      <p:ext uri="{BB962C8B-B14F-4D97-AF65-F5344CB8AC3E}">
        <p14:creationId xmlns:p14="http://schemas.microsoft.com/office/powerpoint/2010/main" val="9635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Decorators (3)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Excercises:</a:t>
            </a:r>
          </a:p>
          <a:p>
            <a:pPr lvl="1"/>
            <a:r>
              <a:rPr lang="pl-PL" dirty="0"/>
              <a:t>Logging decorator for squares</a:t>
            </a:r>
          </a:p>
          <a:p>
            <a:pPr lvl="2"/>
            <a:r>
              <a:rPr lang="pl-PL" dirty="0"/>
              <a:t>print return value to the console</a:t>
            </a:r>
          </a:p>
          <a:p>
            <a:pPr lvl="2"/>
            <a:r>
              <a:rPr lang="pl-PL" dirty="0"/>
              <a:t>need to return value of decorated function</a:t>
            </a:r>
          </a:p>
          <a:p>
            <a:pPr lvl="1"/>
            <a:r>
              <a:rPr lang="pl-PL" dirty="0"/>
              <a:t>Logging decorator for factorial</a:t>
            </a:r>
          </a:p>
          <a:p>
            <a:pPr lvl="2"/>
            <a:r>
              <a:rPr lang="pl-PL" dirty="0"/>
              <a:t>print return value to the console</a:t>
            </a:r>
          </a:p>
          <a:p>
            <a:pPr lvl="2"/>
            <a:r>
              <a:rPr lang="pl-PL" dirty="0"/>
              <a:t>need to pass the argument to decorated function</a:t>
            </a:r>
          </a:p>
          <a:p>
            <a:pPr marL="0" lvl="1" indent="0">
              <a:buNone/>
            </a:pPr>
            <a:endParaRPr lang="en-US" dirty="0"/>
          </a:p>
          <a:p>
            <a:r>
              <a:rPr lang="pl-PL" dirty="0"/>
              <a:t>file decorators.py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Exceptions (1)</a:t>
            </a:r>
            <a:endParaRPr lang="en-US" dirty="0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83A2A3E-2B6F-45C2-94C7-EEB7B9F6247D}"/>
              </a:ext>
            </a:extLst>
          </p:cNvPr>
          <p:cNvSpPr/>
          <p:nvPr/>
        </p:nvSpPr>
        <p:spPr>
          <a:xfrm>
            <a:off x="3047499" y="1294702"/>
            <a:ext cx="608489" cy="878948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60DB1F56-98BD-432B-BD10-D0A6E64E9B36}"/>
              </a:ext>
            </a:extLst>
          </p:cNvPr>
          <p:cNvSpPr/>
          <p:nvPr/>
        </p:nvSpPr>
        <p:spPr>
          <a:xfrm>
            <a:off x="3047500" y="3169773"/>
            <a:ext cx="608489" cy="878948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A30E7-6DD4-46DF-9B3D-CAA6CEEE0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1593194"/>
            <a:ext cx="1661304" cy="2819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293DCC-10B7-42C1-A822-1896544C5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410" y="680542"/>
            <a:ext cx="5296359" cy="20651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1B1D4-459E-4F11-AD13-9EB92B4F7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93" y="3449213"/>
            <a:ext cx="2773920" cy="3200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914A46-9021-458F-A9D8-BB3079FB7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076" y="3132956"/>
            <a:ext cx="5265876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Exceptions (2)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lvl="1"/>
            <a:r>
              <a:rPr lang="pl-PL" dirty="0"/>
              <a:t>Check manually arguments </a:t>
            </a:r>
          </a:p>
          <a:p>
            <a:pPr lvl="2"/>
            <a:r>
              <a:rPr lang="pl-PL" dirty="0"/>
              <a:t>for example, with if-clause</a:t>
            </a:r>
          </a:p>
          <a:p>
            <a:pPr marL="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marL="0" lvl="1" indent="0">
              <a:buNone/>
            </a:pPr>
            <a:endParaRPr lang="pl-PL" dirty="0"/>
          </a:p>
          <a:p>
            <a:pPr lvl="1"/>
            <a:r>
              <a:rPr lang="pl-PL" dirty="0"/>
              <a:t>Sometimes it is not possible</a:t>
            </a:r>
          </a:p>
          <a:p>
            <a:pPr lvl="2"/>
            <a:r>
              <a:rPr lang="pl-PL" dirty="0"/>
              <a:t>Catch an exception and handle it!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EAFEE-96C4-4008-9274-11CE1371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63865" y="967198"/>
            <a:ext cx="2373044" cy="786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1BE8E3-1AAD-473B-9040-E3D3DC4707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57504" y="2883108"/>
            <a:ext cx="3868629" cy="9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Exceptions (3)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Structure:</a:t>
            </a:r>
          </a:p>
          <a:p>
            <a:pPr lvl="1"/>
            <a:r>
              <a:rPr lang="pl-PL" dirty="0"/>
              <a:t>try...except -&gt; catches any matching exceptions from lower stack layers</a:t>
            </a:r>
          </a:p>
          <a:p>
            <a:pPr marL="0" lvl="1" indent="0">
              <a:buNone/>
            </a:pPr>
            <a:endParaRPr lang="pl-PL" b="1" dirty="0">
              <a:solidFill>
                <a:schemeClr val="accent2"/>
              </a:solidFill>
            </a:endParaRPr>
          </a:p>
          <a:p>
            <a:pPr lvl="1"/>
            <a:r>
              <a:rPr lang="pl-PL" dirty="0"/>
              <a:t>finally -&gt; this block will execute always, nevertheless exception raised</a:t>
            </a:r>
          </a:p>
          <a:p>
            <a:pPr marL="0" lvl="1" indent="0">
              <a:buNone/>
            </a:pPr>
            <a:endParaRPr lang="pl-PL" sz="1000" dirty="0"/>
          </a:p>
          <a:p>
            <a:pPr lvl="1"/>
            <a:r>
              <a:rPr lang="pl-PL" dirty="0"/>
              <a:t>’return’ can be put in ’try’ block. </a:t>
            </a:r>
            <a:br>
              <a:rPr lang="pl-PL" dirty="0"/>
            </a:br>
            <a:r>
              <a:rPr lang="pl-PL" dirty="0">
                <a:solidFill>
                  <a:srgbClr val="009FDF"/>
                </a:solidFill>
              </a:rPr>
              <a:t>However, if ’finally’ block is present, it will be executed</a:t>
            </a:r>
            <a:br>
              <a:rPr lang="pl-PL" dirty="0">
                <a:solidFill>
                  <a:srgbClr val="009FDF"/>
                </a:solidFill>
              </a:rPr>
            </a:br>
            <a:endParaRPr lang="pl-PL" dirty="0">
              <a:solidFill>
                <a:srgbClr val="009FDF"/>
              </a:solidFill>
            </a:endParaRPr>
          </a:p>
          <a:p>
            <a:pPr lvl="1"/>
            <a:r>
              <a:rPr lang="pl-PL" dirty="0"/>
              <a:t>raise -&gt; breaks the execution and returns control to upper stack layers</a:t>
            </a:r>
          </a:p>
          <a:p>
            <a:pPr marL="0" lvl="1" indent="0">
              <a:buNone/>
            </a:pPr>
            <a:endParaRPr lang="pl-PL" sz="1000" dirty="0"/>
          </a:p>
          <a:p>
            <a:pPr lvl="1"/>
            <a:endParaRPr lang="pl-PL" dirty="0">
              <a:solidFill>
                <a:srgbClr val="009F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Exceptions (4)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Excercises:</a:t>
            </a:r>
          </a:p>
          <a:p>
            <a:pPr lvl="1"/>
            <a:r>
              <a:rPr lang="pl-PL" dirty="0"/>
              <a:t>Sum only positive numbers</a:t>
            </a:r>
          </a:p>
          <a:p>
            <a:pPr lvl="1"/>
            <a:r>
              <a:rPr lang="pl-PL" dirty="0"/>
              <a:t>Get longest remote entry (SSH)</a:t>
            </a:r>
          </a:p>
          <a:p>
            <a:pPr marL="0" lvl="1" indent="0">
              <a:buNone/>
            </a:pPr>
            <a:endParaRPr lang="en-US" dirty="0"/>
          </a:p>
          <a:p>
            <a:r>
              <a:rPr lang="pl-PL" dirty="0"/>
              <a:t>file exceptions.py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Type hints (1)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197558"/>
            <a:ext cx="4231587" cy="3260995"/>
          </a:xfrm>
        </p:spPr>
        <p:txBody>
          <a:bodyPr/>
          <a:lstStyle/>
          <a:p>
            <a:pPr lvl="1"/>
            <a:r>
              <a:rPr lang="pl-PL" dirty="0"/>
              <a:t>Python is not strongly-typed language</a:t>
            </a:r>
          </a:p>
          <a:p>
            <a:pPr marL="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marL="0" lvl="1" indent="0">
              <a:buNone/>
            </a:pPr>
            <a:endParaRPr lang="pl-PL" dirty="0"/>
          </a:p>
          <a:p>
            <a:pPr lvl="1"/>
            <a:r>
              <a:rPr lang="pl-PL" dirty="0"/>
              <a:t>„Typing” module adds such posibility*</a:t>
            </a:r>
          </a:p>
          <a:p>
            <a:pPr marL="342900" lvl="2" indent="0">
              <a:buNone/>
            </a:pPr>
            <a:r>
              <a:rPr lang="pl-PL" dirty="0"/>
              <a:t>* only at warning level with IDE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EAFEE-96C4-4008-9274-11CE1371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32665" y="1448022"/>
            <a:ext cx="1668925" cy="5800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3285D9-17D3-E157-6206-50865EB219FE}"/>
              </a:ext>
            </a:extLst>
          </p:cNvPr>
          <p:cNvSpPr txBox="1"/>
          <p:nvPr/>
        </p:nvSpPr>
        <p:spPr>
          <a:xfrm>
            <a:off x="5547802" y="2172698"/>
            <a:ext cx="1838645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pl-PL" sz="1100" dirty="0">
                <a:solidFill>
                  <a:srgbClr val="003C71"/>
                </a:solidFill>
              </a:rPr>
              <a:t>returns EITHER None or float</a:t>
            </a:r>
          </a:p>
          <a:p>
            <a:pPr algn="ctr"/>
            <a:r>
              <a:rPr lang="pl-PL" sz="1100" dirty="0">
                <a:solidFill>
                  <a:srgbClr val="003C71"/>
                </a:solidFill>
              </a:rPr>
              <a:t>and it’s OK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AB740-9624-CB65-3129-0AE57EC0333C}"/>
              </a:ext>
            </a:extLst>
          </p:cNvPr>
          <p:cNvSpPr txBox="1"/>
          <p:nvPr/>
        </p:nvSpPr>
        <p:spPr>
          <a:xfrm>
            <a:off x="5794666" y="987317"/>
            <a:ext cx="1344919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pl-PL" sz="1100" dirty="0">
                <a:solidFill>
                  <a:srgbClr val="003C71"/>
                </a:solidFill>
              </a:rPr>
              <a:t>’num’ can be EITHER </a:t>
            </a:r>
          </a:p>
          <a:p>
            <a:pPr algn="ctr"/>
            <a:r>
              <a:rPr lang="pl-PL" sz="1100" dirty="0">
                <a:solidFill>
                  <a:srgbClr val="003C71"/>
                </a:solidFill>
              </a:rPr>
              <a:t>int, float, str...</a:t>
            </a:r>
            <a:endParaRPr lang="en-US" sz="1100" dirty="0">
              <a:solidFill>
                <a:srgbClr val="003C7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2FEC0-A2AE-AAAF-865D-E2509767A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200" y="3346611"/>
            <a:ext cx="4060606" cy="8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First, some information...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lvl="1"/>
            <a:r>
              <a:rPr lang="pl-PL" dirty="0"/>
              <a:t>It’s a workshop -&gt; workstation with IDE (either local or remote) is mandatory, e.g., VSC, Pycharm Community</a:t>
            </a:r>
          </a:p>
          <a:p>
            <a:pPr lvl="2"/>
            <a:r>
              <a:rPr lang="pl-PL" dirty="0"/>
              <a:t>link to repository with exercises: </a:t>
            </a:r>
            <a:r>
              <a:rPr lang="pl-PL" dirty="0">
                <a:hlinkClick r:id="rId3"/>
              </a:rPr>
              <a:t>https://github.com/szymbor1993/PythonIntermediate</a:t>
            </a:r>
            <a:endParaRPr lang="pl-PL" dirty="0"/>
          </a:p>
          <a:p>
            <a:pPr lvl="1"/>
            <a:r>
              <a:rPr lang="pl-PL" dirty="0"/>
              <a:t>Intermediate level -&gt; Python basic knowledge won’t be covered here</a:t>
            </a:r>
          </a:p>
          <a:p>
            <a:pPr lvl="1"/>
            <a:r>
              <a:rPr lang="pl-PL" dirty="0"/>
              <a:t>Python 3.11 required. You can download it here: </a:t>
            </a:r>
            <a:r>
              <a:rPr lang="pl-PL" dirty="0">
                <a:hlinkClick r:id="rId4"/>
              </a:rPr>
              <a:t>https://www.python.org/downloads/release/python-3110/</a:t>
            </a:r>
            <a:endParaRPr lang="pl-PL" dirty="0"/>
          </a:p>
          <a:p>
            <a:pPr lvl="1"/>
            <a:r>
              <a:rPr lang="pl-PL" dirty="0"/>
              <a:t>I strongly encourage you to actively participate during workshop</a:t>
            </a:r>
          </a:p>
          <a:p>
            <a:pPr lvl="2"/>
            <a:r>
              <a:rPr lang="pl-PL" dirty="0"/>
              <a:t>ask questions</a:t>
            </a:r>
          </a:p>
          <a:p>
            <a:pPr lvl="2"/>
            <a:r>
              <a:rPr lang="pl-PL" dirty="0"/>
              <a:t>try to do exercises</a:t>
            </a:r>
          </a:p>
          <a:p>
            <a:pPr lvl="2"/>
            <a:r>
              <a:rPr lang="pl-PL" dirty="0"/>
              <a:t>feel free to present your solution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Type hints (2)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123200"/>
            <a:ext cx="6621987" cy="3335353"/>
          </a:xfrm>
        </p:spPr>
        <p:txBody>
          <a:bodyPr/>
          <a:lstStyle/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Syntax:</a:t>
            </a:r>
            <a:endParaRPr lang="pl-PL" dirty="0"/>
          </a:p>
          <a:p>
            <a:pPr lvl="1"/>
            <a:r>
              <a:rPr lang="pl-PL" dirty="0"/>
              <a:t>variables/arguments:</a:t>
            </a:r>
          </a:p>
          <a:p>
            <a:pPr marL="342900" lvl="2" indent="0">
              <a:buNone/>
            </a:pPr>
            <a:r>
              <a:rPr lang="pl-PL" b="1" dirty="0"/>
              <a:t>				[variable] : [type]</a:t>
            </a:r>
          </a:p>
          <a:p>
            <a:pPr marL="342900" lvl="2" indent="0">
              <a:buNone/>
            </a:pPr>
            <a:r>
              <a:rPr lang="pl-PL" dirty="0"/>
              <a:t>example:		</a:t>
            </a:r>
            <a:r>
              <a:rPr lang="pl-PL" i="1" dirty="0"/>
              <a:t>first_name : str</a:t>
            </a:r>
          </a:p>
          <a:p>
            <a:pPr marL="342900" lvl="2" indent="0">
              <a:buNone/>
            </a:pPr>
            <a:endParaRPr lang="pl-PL" i="1" dirty="0"/>
          </a:p>
          <a:p>
            <a:pPr lvl="1"/>
            <a:r>
              <a:rPr lang="pl-PL" dirty="0"/>
              <a:t>return value:</a:t>
            </a:r>
          </a:p>
          <a:p>
            <a:pPr marL="342900" lvl="2" indent="0">
              <a:buNone/>
            </a:pPr>
            <a:r>
              <a:rPr lang="pl-PL" b="1" dirty="0"/>
              <a:t>				[function signature] -&gt; [return type]:</a:t>
            </a:r>
          </a:p>
          <a:p>
            <a:pPr marL="342900" lvl="2" indent="0">
              <a:buNone/>
            </a:pPr>
            <a:r>
              <a:rPr lang="pl-PL" dirty="0"/>
              <a:t>example:		</a:t>
            </a:r>
            <a:r>
              <a:rPr lang="pl-PL" i="1" dirty="0"/>
              <a:t>def calculate_income(months: int) -&gt; float: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85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Type hints (3)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Example:</a:t>
            </a:r>
            <a:endParaRPr lang="en-US" dirty="0"/>
          </a:p>
          <a:p>
            <a:r>
              <a:rPr lang="pl-PL" dirty="0"/>
              <a:t>code from my MSc ;)</a:t>
            </a:r>
          </a:p>
          <a:p>
            <a:endParaRPr lang="pl-PL" dirty="0"/>
          </a:p>
          <a:p>
            <a:r>
              <a:rPr lang="pl-PL" b="1" dirty="0">
                <a:solidFill>
                  <a:schemeClr val="accent2"/>
                </a:solidFill>
              </a:rPr>
              <a:t>Links:</a:t>
            </a:r>
            <a:endParaRPr lang="en-US" dirty="0"/>
          </a:p>
          <a:p>
            <a:r>
              <a:rPr lang="pl-PL" dirty="0"/>
              <a:t>typing module: https://docs.python.org/3/library/typing.html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4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Argument parsing (1)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’Normal’ way: ’sys’ module</a:t>
            </a:r>
          </a:p>
          <a:p>
            <a:pPr marL="0" lvl="1" indent="0">
              <a:buNone/>
            </a:pPr>
            <a:endParaRPr lang="pl-PL" b="1" dirty="0">
              <a:solidFill>
                <a:schemeClr val="accent2"/>
              </a:solidFill>
            </a:endParaRPr>
          </a:p>
          <a:p>
            <a:pPr marL="0" lvl="1" indent="0">
              <a:buNone/>
            </a:pPr>
            <a:endParaRPr lang="pl-PL" b="1" dirty="0">
              <a:solidFill>
                <a:schemeClr val="accent2"/>
              </a:solidFill>
            </a:endParaRPr>
          </a:p>
          <a:p>
            <a:pPr marL="0" lvl="1" indent="0">
              <a:buNone/>
            </a:pPr>
            <a:endParaRPr lang="pl-PL" sz="900" b="1" dirty="0">
              <a:solidFill>
                <a:schemeClr val="accent2"/>
              </a:solidFill>
            </a:endParaRPr>
          </a:p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’Argparse’ module:</a:t>
            </a:r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9B297-806E-C6A0-B285-CBED2FC88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46342"/>
            <a:ext cx="4915326" cy="1036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3FBE5-1D8A-F3F0-1974-50DB1A2BE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" y="3004398"/>
            <a:ext cx="5432701" cy="16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5613" y="316048"/>
            <a:ext cx="8229600" cy="868680"/>
          </a:xfrm>
        </p:spPr>
        <p:txBody>
          <a:bodyPr/>
          <a:lstStyle/>
          <a:p>
            <a:r>
              <a:rPr lang="pl-PL" dirty="0"/>
              <a:t>Argument parsing (2)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pl-PL" b="1">
                <a:solidFill>
                  <a:schemeClr val="accent2"/>
                </a:solidFill>
              </a:rPr>
              <a:t>Argparse functionalities:</a:t>
            </a:r>
          </a:p>
          <a:p>
            <a:pPr lvl="1"/>
            <a:r>
              <a:rPr lang="pl-PL"/>
              <a:t>--help will print detailed info about arguments</a:t>
            </a:r>
          </a:p>
          <a:p>
            <a:pPr lvl="1"/>
            <a:r>
              <a:rPr lang="pl-PL"/>
              <a:t>type validation</a:t>
            </a:r>
          </a:p>
          <a:p>
            <a:pPr lvl="1"/>
            <a:r>
              <a:rPr lang="pl-PL"/>
              <a:t>required/optional arguments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BFBE0-D355-413A-A27A-10ED1F0B1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926" y="2842385"/>
            <a:ext cx="5243386" cy="17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Argument parsing (3)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Exercise:</a:t>
            </a:r>
            <a:endParaRPr lang="en-US" dirty="0"/>
          </a:p>
          <a:p>
            <a:r>
              <a:rPr lang="pl-PL" dirty="0"/>
              <a:t>utilize argparse module in the given code, </a:t>
            </a:r>
            <a:br>
              <a:rPr lang="pl-PL" dirty="0"/>
            </a:br>
            <a:r>
              <a:rPr lang="pl-PL" dirty="0"/>
              <a:t>follow the advices in the comments</a:t>
            </a:r>
          </a:p>
          <a:p>
            <a:endParaRPr lang="pl-PL" sz="1400" dirty="0"/>
          </a:p>
          <a:p>
            <a:r>
              <a:rPr lang="pl-PL" dirty="0"/>
              <a:t>file argument_parsing.py</a:t>
            </a:r>
          </a:p>
          <a:p>
            <a:endParaRPr lang="pl-PL" sz="1400" dirty="0"/>
          </a:p>
          <a:p>
            <a:r>
              <a:rPr lang="pl-PL" b="1" dirty="0">
                <a:solidFill>
                  <a:schemeClr val="accent2"/>
                </a:solidFill>
              </a:rPr>
              <a:t>Links:</a:t>
            </a:r>
          </a:p>
          <a:p>
            <a:r>
              <a:rPr lang="pl-PL" dirty="0"/>
              <a:t>https://docs.python.org/3/library/argparse.html</a:t>
            </a:r>
            <a:br>
              <a:rPr lang="pl-PL" dirty="0"/>
            </a:br>
            <a:r>
              <a:rPr lang="pl-PL" dirty="0"/>
              <a:t>https://realpython.com/command-line-interfaces-python-argparse/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Pdb (1)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lvl="1"/>
            <a:r>
              <a:rPr lang="pl-PL" dirty="0"/>
              <a:t>Python command line debugger</a:t>
            </a:r>
          </a:p>
          <a:p>
            <a:pPr marL="0" lvl="1" indent="0">
              <a:buNone/>
            </a:pPr>
            <a:endParaRPr lang="pl-PL" sz="1000" dirty="0"/>
          </a:p>
          <a:p>
            <a:pPr lvl="1"/>
            <a:r>
              <a:rPr lang="pl-PL" dirty="0"/>
              <a:t>It’s like GDB but for Python</a:t>
            </a:r>
          </a:p>
          <a:p>
            <a:pPr marL="0" lvl="1" indent="0">
              <a:buNone/>
            </a:pPr>
            <a:endParaRPr lang="pl-PL" sz="1000" dirty="0"/>
          </a:p>
          <a:p>
            <a:pPr lvl="1"/>
            <a:r>
              <a:rPr lang="pl-PL" dirty="0"/>
              <a:t>set breakpoint line in the code or by command in runtime</a:t>
            </a:r>
          </a:p>
          <a:p>
            <a:pPr lvl="1"/>
            <a:endParaRPr lang="pl-PL" dirty="0"/>
          </a:p>
          <a:p>
            <a:pPr marL="0" lvl="1" indent="0">
              <a:buNone/>
            </a:pP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17086-BEE4-B1D3-831A-8EAC54B1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438" y="3024185"/>
            <a:ext cx="3955123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Pdb (2)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Example:</a:t>
            </a:r>
            <a:endParaRPr lang="en-US" dirty="0"/>
          </a:p>
          <a:p>
            <a:r>
              <a:rPr lang="pl-PL" dirty="0"/>
              <a:t>my tool for monthly Internet compensation ;)</a:t>
            </a:r>
          </a:p>
          <a:p>
            <a:endParaRPr lang="pl-PL" dirty="0"/>
          </a:p>
          <a:p>
            <a:r>
              <a:rPr lang="pl-PL" b="1" dirty="0">
                <a:solidFill>
                  <a:schemeClr val="accent2"/>
                </a:solidFill>
              </a:rPr>
              <a:t>Links:</a:t>
            </a:r>
            <a:endParaRPr lang="en-US" dirty="0"/>
          </a:p>
          <a:p>
            <a:pPr marL="0" lvl="1" indent="0">
              <a:buNone/>
            </a:pPr>
            <a:r>
              <a:rPr lang="pl-PL" dirty="0">
                <a:solidFill>
                  <a:schemeClr val="accent1"/>
                </a:solidFill>
              </a:rPr>
              <a:t>tutorial/docs:	https://realpython.com/python-debugging-pdb/</a:t>
            </a:r>
            <a:br>
              <a:rPr lang="pl-PL" dirty="0">
                <a:solidFill>
                  <a:schemeClr val="accent1"/>
                </a:solidFill>
              </a:rPr>
            </a:br>
            <a:r>
              <a:rPr lang="pl-PL" dirty="0">
                <a:solidFill>
                  <a:schemeClr val="accent1"/>
                </a:solidFill>
              </a:rPr>
              <a:t>cheat sheet:		https://nblock.org/2011/11/15/pdb-cheatsheet/</a:t>
            </a:r>
          </a:p>
        </p:txBody>
      </p:sp>
    </p:spTree>
    <p:extLst>
      <p:ext uri="{BB962C8B-B14F-4D97-AF65-F5344CB8AC3E}">
        <p14:creationId xmlns:p14="http://schemas.microsoft.com/office/powerpoint/2010/main" val="4845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pl-PL" sz="4000" dirty="0">
                <a:solidFill>
                  <a:schemeClr val="tx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Python 3.10 features</a:t>
            </a:r>
            <a:endParaRPr lang="en-US" sz="4000" dirty="0">
              <a:solidFill>
                <a:schemeClr val="tx2"/>
              </a:solidFill>
              <a:latin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>
                <a:solidFill>
                  <a:schemeClr val="accent2"/>
                </a:solidFill>
              </a:rPr>
              <a:t>With some small exercises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8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Python 3.10 new features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51561"/>
            <a:ext cx="8228012" cy="3577590"/>
          </a:xfrm>
        </p:spPr>
        <p:txBody>
          <a:bodyPr/>
          <a:lstStyle/>
          <a:p>
            <a:pPr lvl="1"/>
            <a:r>
              <a:rPr lang="pl-PL" dirty="0"/>
              <a:t>New method of comparing python version in code</a:t>
            </a:r>
          </a:p>
          <a:p>
            <a:pPr lvl="1"/>
            <a:r>
              <a:rPr lang="pl-PL" dirty="0"/>
              <a:t>’typing’ improvements:</a:t>
            </a:r>
            <a:endParaRPr lang="en-US" dirty="0"/>
          </a:p>
          <a:p>
            <a:pPr lvl="2"/>
            <a:r>
              <a:rPr lang="pl-PL" sz="1600" dirty="0"/>
              <a:t>type union as |</a:t>
            </a:r>
          </a:p>
          <a:p>
            <a:pPr lvl="2"/>
            <a:r>
              <a:rPr lang="pl-PL" dirty="0"/>
              <a:t>TypeAlias</a:t>
            </a:r>
          </a:p>
          <a:p>
            <a:pPr lvl="1"/>
            <a:r>
              <a:rPr lang="pl-PL" dirty="0"/>
              <a:t>Structural Pattern Matching:</a:t>
            </a:r>
          </a:p>
          <a:p>
            <a:pPr lvl="2"/>
            <a:r>
              <a:rPr lang="pl-PL" dirty="0"/>
              <a:t>introducing python’s ’switch’</a:t>
            </a:r>
            <a:endParaRPr lang="en-US" dirty="0"/>
          </a:p>
          <a:p>
            <a:pPr lvl="1"/>
            <a:r>
              <a:rPr lang="pl-PL" dirty="0"/>
              <a:t>Other:</a:t>
            </a:r>
          </a:p>
          <a:p>
            <a:pPr lvl="2"/>
            <a:r>
              <a:rPr lang="pl-PL" dirty="0"/>
              <a:t>more precise exception messages</a:t>
            </a:r>
          </a:p>
          <a:p>
            <a:pPr lvl="2"/>
            <a:r>
              <a:rPr lang="pl-PL" dirty="0"/>
              <a:t>’strict’ parameter in ’zip’</a:t>
            </a:r>
          </a:p>
          <a:p>
            <a:pPr lvl="2"/>
            <a:r>
              <a:rPr lang="pl-PL" dirty="0"/>
              <a:t>context managers can be wrapped in (...)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5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Comparing python version in code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’Old’ bad way:</a:t>
            </a:r>
          </a:p>
          <a:p>
            <a:pPr marL="0" lvl="1" indent="0">
              <a:buNone/>
            </a:pPr>
            <a:endParaRPr lang="pl-PL" b="1" dirty="0">
              <a:solidFill>
                <a:schemeClr val="accent2"/>
              </a:solidFill>
            </a:endParaRPr>
          </a:p>
          <a:p>
            <a:pPr marL="0" lvl="1" indent="0">
              <a:buNone/>
            </a:pPr>
            <a:endParaRPr lang="pl-PL" b="1" dirty="0">
              <a:solidFill>
                <a:schemeClr val="accent2"/>
              </a:solidFill>
            </a:endParaRPr>
          </a:p>
          <a:p>
            <a:pPr marL="0" lvl="1" indent="0">
              <a:buNone/>
            </a:pPr>
            <a:endParaRPr lang="pl-PL" sz="900" b="1" dirty="0">
              <a:solidFill>
                <a:schemeClr val="accent2"/>
              </a:solidFill>
            </a:endParaRPr>
          </a:p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’New’ proper way:</a:t>
            </a:r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39062-8B7D-C80B-5909-84984F76F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51" y="1345100"/>
            <a:ext cx="8779001" cy="1112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E40B65-2DE8-2327-2FD9-DB20F43F5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" y="3033407"/>
            <a:ext cx="4328535" cy="1592718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287C8FE3-EB50-9936-823B-6D12A8B19B0E}"/>
              </a:ext>
            </a:extLst>
          </p:cNvPr>
          <p:cNvSpPr/>
          <p:nvPr/>
        </p:nvSpPr>
        <p:spPr>
          <a:xfrm>
            <a:off x="5421086" y="2823550"/>
            <a:ext cx="2311078" cy="875637"/>
          </a:xfrm>
          <a:prstGeom prst="clou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„3.10”  &lt;  „3.8” </a:t>
            </a:r>
          </a:p>
          <a:p>
            <a:pPr algn="ctr"/>
            <a:r>
              <a:rPr lang="pl-PL" sz="1600" dirty="0"/>
              <a:t>lexically </a:t>
            </a:r>
          </a:p>
        </p:txBody>
      </p:sp>
    </p:spTree>
    <p:extLst>
      <p:ext uri="{BB962C8B-B14F-4D97-AF65-F5344CB8AC3E}">
        <p14:creationId xmlns:p14="http://schemas.microsoft.com/office/powerpoint/2010/main" val="24865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pic>
        <p:nvPicPr>
          <p:cNvPr id="7" name="Picture Placeholder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8AD1867-5AEB-488B-ADAF-5653243381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1172" r="-2" b="15880"/>
          <a:stretch/>
        </p:blipFill>
        <p:spPr>
          <a:xfrm>
            <a:off x="990186" y="1405572"/>
            <a:ext cx="2727928" cy="2332356"/>
          </a:xfr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4678363" y="1203324"/>
            <a:ext cx="4005264" cy="3621063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pl-PL" dirty="0"/>
              <a:t>Over 8 years at Intel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pl-PL" dirty="0"/>
              <a:t>Conducted presentations &amp; workshops during several conferences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pl-PL" dirty="0"/>
              <a:t>3rd time as a mentor in NTDD program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pl-PL" dirty="0"/>
              <a:t>Technical area of interests:</a:t>
            </a:r>
          </a:p>
          <a:p>
            <a:pPr lvl="2">
              <a:lnSpc>
                <a:spcPct val="90000"/>
              </a:lnSpc>
            </a:pPr>
            <a:r>
              <a:rPr lang="pl-PL" sz="1600" dirty="0"/>
              <a:t>SW testing &amp; validation</a:t>
            </a:r>
          </a:p>
          <a:p>
            <a:pPr lvl="2">
              <a:lnSpc>
                <a:spcPct val="90000"/>
              </a:lnSpc>
            </a:pPr>
            <a:r>
              <a:rPr lang="pl-PL" sz="1600" dirty="0"/>
              <a:t>Languages: python, C#</a:t>
            </a:r>
          </a:p>
          <a:p>
            <a:pPr lvl="2">
              <a:lnSpc>
                <a:spcPct val="90000"/>
              </a:lnSpc>
            </a:pPr>
            <a:r>
              <a:rPr lang="pl-PL" sz="1600" dirty="0"/>
              <a:t>Cloud engineering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pl-PL" dirty="0"/>
              <a:t>Hobbys:</a:t>
            </a:r>
          </a:p>
          <a:p>
            <a:pPr lvl="2">
              <a:lnSpc>
                <a:spcPct val="90000"/>
              </a:lnSpc>
            </a:pPr>
            <a:r>
              <a:rPr lang="pl-PL" sz="1600" dirty="0"/>
              <a:t>music – making, singing, playing piano</a:t>
            </a:r>
          </a:p>
          <a:p>
            <a:pPr lvl="2">
              <a:lnSpc>
                <a:spcPct val="90000"/>
              </a:lnSpc>
            </a:pPr>
            <a:r>
              <a:rPr lang="pl-PL" sz="1600" dirty="0"/>
              <a:t>board games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 anchor="t">
            <a:normAutofit/>
          </a:bodyPr>
          <a:lstStyle/>
          <a:p>
            <a:r>
              <a:rPr lang="pl-PL" dirty="0"/>
              <a:t>Second, about the author...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2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Typing improvements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197558"/>
            <a:ext cx="4231587" cy="3260995"/>
          </a:xfrm>
        </p:spPr>
        <p:txBody>
          <a:bodyPr/>
          <a:lstStyle/>
          <a:p>
            <a:pPr lvl="1"/>
            <a:r>
              <a:rPr lang="pl-PL" dirty="0"/>
              <a:t>Type union as |</a:t>
            </a:r>
          </a:p>
          <a:p>
            <a:pPr marL="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marL="0" lvl="1" indent="0">
              <a:buNone/>
            </a:pPr>
            <a:endParaRPr lang="pl-PL" sz="1600" dirty="0"/>
          </a:p>
          <a:p>
            <a:pPr lvl="1"/>
            <a:r>
              <a:rPr lang="pl-PL" dirty="0"/>
              <a:t>TypeAlias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C5800-3944-26F4-8796-08BC758DC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42" y="1740271"/>
            <a:ext cx="3375953" cy="876376"/>
          </a:xfrm>
          <a:prstGeom prst="rect">
            <a:avLst/>
          </a:prstGeom>
        </p:spPr>
      </p:pic>
      <p:sp>
        <p:nvSpPr>
          <p:cNvPr id="9" name="Arrow: Chevron 8">
            <a:extLst>
              <a:ext uri="{FF2B5EF4-FFF2-40B4-BE49-F238E27FC236}">
                <a16:creationId xmlns:a16="http://schemas.microsoft.com/office/drawing/2014/main" id="{530C0E83-C9F1-EF49-1AED-64C301457A31}"/>
              </a:ext>
            </a:extLst>
          </p:cNvPr>
          <p:cNvSpPr/>
          <p:nvPr/>
        </p:nvSpPr>
        <p:spPr>
          <a:xfrm>
            <a:off x="4433718" y="1669320"/>
            <a:ext cx="608489" cy="878948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5AE334-E84E-09F3-23DB-C84D958A1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829" y="1718236"/>
            <a:ext cx="2933954" cy="8535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08A3FC-E1D4-0703-7BB0-CA20124DB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91" y="3366772"/>
            <a:ext cx="3353091" cy="1158340"/>
          </a:xfrm>
          <a:prstGeom prst="rect">
            <a:avLst/>
          </a:prstGeom>
        </p:spPr>
      </p:pic>
      <p:sp>
        <p:nvSpPr>
          <p:cNvPr id="17" name="Explosion: 14 Points 16">
            <a:extLst>
              <a:ext uri="{FF2B5EF4-FFF2-40B4-BE49-F238E27FC236}">
                <a16:creationId xmlns:a16="http://schemas.microsoft.com/office/drawing/2014/main" id="{2A93FA43-241C-0474-180D-CB96D3C32CEF}"/>
              </a:ext>
            </a:extLst>
          </p:cNvPr>
          <p:cNvSpPr/>
          <p:nvPr/>
        </p:nvSpPr>
        <p:spPr>
          <a:xfrm>
            <a:off x="4524823" y="3366772"/>
            <a:ext cx="2934929" cy="1027458"/>
          </a:xfrm>
          <a:prstGeom prst="irregularSeal2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useful for more </a:t>
            </a:r>
            <a:br>
              <a:rPr lang="en-US" sz="1200" dirty="0"/>
            </a:br>
            <a:r>
              <a:rPr lang="en-US" sz="1200" dirty="0"/>
              <a:t>complex types!</a:t>
            </a:r>
          </a:p>
        </p:txBody>
      </p:sp>
    </p:spTree>
    <p:extLst>
      <p:ext uri="{BB962C8B-B14F-4D97-AF65-F5344CB8AC3E}">
        <p14:creationId xmlns:p14="http://schemas.microsoft.com/office/powerpoint/2010/main" val="29116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Structural pattern matching (1)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45FF3F-7C19-DC90-DBB3-EFDC1C53B8C4}"/>
              </a:ext>
            </a:extLst>
          </p:cNvPr>
          <p:cNvSpPr txBox="1">
            <a:spLocks/>
          </p:cNvSpPr>
          <p:nvPr/>
        </p:nvSpPr>
        <p:spPr>
          <a:xfrm>
            <a:off x="455613" y="1032729"/>
            <a:ext cx="8228012" cy="96826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dirty="0"/>
              <a:t>Python at last received ’switch’ concept!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41005-20A0-248A-7029-75DAE8F4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2" y="1893436"/>
            <a:ext cx="3870857" cy="2170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9C8B1-703D-2F9A-066F-05C7DF250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629" y="2334554"/>
            <a:ext cx="3093988" cy="1287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0DD038-45A1-1781-38AD-B0B54E533884}"/>
              </a:ext>
            </a:extLst>
          </p:cNvPr>
          <p:cNvSpPr txBox="1"/>
          <p:nvPr/>
        </p:nvSpPr>
        <p:spPr>
          <a:xfrm>
            <a:off x="2082449" y="1562019"/>
            <a:ext cx="373500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pl-PL" sz="1600" b="1" dirty="0">
                <a:solidFill>
                  <a:srgbClr val="003C71"/>
                </a:solidFill>
              </a:rPr>
              <a:t>C++</a:t>
            </a:r>
            <a:endParaRPr lang="en-US" sz="1600" b="1" dirty="0">
              <a:solidFill>
                <a:srgbClr val="003C7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01168-411F-BEFB-10CC-19CC917C5892}"/>
              </a:ext>
            </a:extLst>
          </p:cNvPr>
          <p:cNvSpPr txBox="1"/>
          <p:nvPr/>
        </p:nvSpPr>
        <p:spPr>
          <a:xfrm>
            <a:off x="6160628" y="1562433"/>
            <a:ext cx="1275990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pl-PL" sz="1600" b="1" dirty="0">
                <a:solidFill>
                  <a:srgbClr val="003C71"/>
                </a:solidFill>
              </a:rPr>
              <a:t>Python 3.10+</a:t>
            </a:r>
            <a:endParaRPr lang="en-US" sz="1600" b="1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Structural pattern matching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9C8B1-703D-2F9A-066F-05C7DF250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629" y="1987577"/>
            <a:ext cx="3093988" cy="1287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0DD038-45A1-1781-38AD-B0B54E533884}"/>
              </a:ext>
            </a:extLst>
          </p:cNvPr>
          <p:cNvSpPr txBox="1"/>
          <p:nvPr/>
        </p:nvSpPr>
        <p:spPr>
          <a:xfrm>
            <a:off x="1485253" y="1000649"/>
            <a:ext cx="1375378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pl-PL" sz="1600" b="1" dirty="0">
                <a:solidFill>
                  <a:srgbClr val="003C71"/>
                </a:solidFill>
              </a:rPr>
              <a:t>Python &lt; 3.10</a:t>
            </a:r>
            <a:endParaRPr lang="en-US" sz="1600" b="1" dirty="0">
              <a:solidFill>
                <a:srgbClr val="003C7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01168-411F-BEFB-10CC-19CC917C5892}"/>
              </a:ext>
            </a:extLst>
          </p:cNvPr>
          <p:cNvSpPr txBox="1"/>
          <p:nvPr/>
        </p:nvSpPr>
        <p:spPr>
          <a:xfrm>
            <a:off x="6047812" y="1000648"/>
            <a:ext cx="1275990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pl-PL" sz="1600" b="1" dirty="0">
                <a:solidFill>
                  <a:srgbClr val="003C71"/>
                </a:solidFill>
              </a:rPr>
              <a:t>Python 3.10+</a:t>
            </a:r>
            <a:endParaRPr lang="en-US" sz="1600" b="1" dirty="0">
              <a:solidFill>
                <a:srgbClr val="003C7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A988C-EC83-0C71-DC15-7DB1C2C45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3" y="2014249"/>
            <a:ext cx="2857748" cy="1234547"/>
          </a:xfrm>
          <a:prstGeom prst="rect">
            <a:avLst/>
          </a:prstGeom>
        </p:spPr>
      </p:pic>
      <p:sp>
        <p:nvSpPr>
          <p:cNvPr id="8" name="Arrow: Chevron 7">
            <a:extLst>
              <a:ext uri="{FF2B5EF4-FFF2-40B4-BE49-F238E27FC236}">
                <a16:creationId xmlns:a16="http://schemas.microsoft.com/office/drawing/2014/main" id="{2C2D528E-8793-8F0E-3EF5-61E4BA56E62B}"/>
              </a:ext>
            </a:extLst>
          </p:cNvPr>
          <p:cNvSpPr/>
          <p:nvPr/>
        </p:nvSpPr>
        <p:spPr>
          <a:xfrm>
            <a:off x="4149635" y="2192048"/>
            <a:ext cx="608489" cy="878948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Structural pattern matching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4786-79FB-4D09-7E36-976872CC4A49}"/>
              </a:ext>
            </a:extLst>
          </p:cNvPr>
          <p:cNvSpPr txBox="1">
            <a:spLocks/>
          </p:cNvSpPr>
          <p:nvPr/>
        </p:nvSpPr>
        <p:spPr>
          <a:xfrm>
            <a:off x="455613" y="1032728"/>
            <a:ext cx="8228012" cy="342582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charset="2"/>
              <a:buNone/>
            </a:pPr>
            <a:r>
              <a:rPr lang="pl-PL" b="1" dirty="0">
                <a:solidFill>
                  <a:schemeClr val="accent2"/>
                </a:solidFill>
              </a:rPr>
              <a:t>Other examples:</a:t>
            </a:r>
          </a:p>
          <a:p>
            <a:pPr lvl="1"/>
            <a:r>
              <a:rPr lang="pl-PL" dirty="0"/>
              <a:t>variables in ’case’ statements     </a:t>
            </a:r>
            <a:endParaRPr lang="pl-PL" sz="1000" dirty="0"/>
          </a:p>
          <a:p>
            <a:pPr lvl="1"/>
            <a:r>
              <a:rPr lang="pl-PL" dirty="0"/>
              <a:t>custom classes in ’case’ statements</a:t>
            </a:r>
            <a:endParaRPr lang="pl-PL" sz="1000" dirty="0"/>
          </a:p>
          <a:p>
            <a:pPr lvl="1"/>
            <a:r>
              <a:rPr lang="pl-PL" dirty="0"/>
              <a:t>enums</a:t>
            </a:r>
          </a:p>
          <a:p>
            <a:pPr marL="0" lvl="1" indent="0">
              <a:buFont typeface="Wingdings" charset="2"/>
              <a:buNone/>
            </a:pPr>
            <a:endParaRPr lang="pl-PL" dirty="0"/>
          </a:p>
          <a:p>
            <a:pPr marL="0" lvl="1" indent="0">
              <a:buNone/>
            </a:pPr>
            <a:r>
              <a:rPr lang="pl-PL" b="1" dirty="0"/>
              <a:t>file match_case_examples.py</a:t>
            </a:r>
            <a:endParaRPr lang="en-US" b="1" dirty="0"/>
          </a:p>
          <a:p>
            <a:pPr marL="0" lvl="1" indent="0">
              <a:buFont typeface="Wingdings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Structural pattern matching (4)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Excercises:</a:t>
            </a:r>
          </a:p>
          <a:p>
            <a:pPr lvl="1"/>
            <a:r>
              <a:rPr lang="pl-PL" dirty="0"/>
              <a:t>Fibonacci with ’match-case’ statement</a:t>
            </a:r>
          </a:p>
          <a:p>
            <a:pPr lvl="2"/>
            <a:r>
              <a:rPr lang="pl-PL" dirty="0"/>
              <a:t>fibonacci sequence definition:</a:t>
            </a:r>
            <a:br>
              <a:rPr lang="pl-PL" dirty="0"/>
            </a:br>
            <a:r>
              <a:rPr lang="pl-PL" dirty="0"/>
              <a:t>fib(0) = 0, </a:t>
            </a:r>
            <a:br>
              <a:rPr lang="pl-PL" dirty="0"/>
            </a:br>
            <a:r>
              <a:rPr lang="pl-PL" dirty="0"/>
              <a:t>fib(1) = 1,</a:t>
            </a:r>
            <a:br>
              <a:rPr lang="pl-PL" dirty="0"/>
            </a:br>
            <a:r>
              <a:rPr lang="pl-PL" dirty="0"/>
              <a:t>fib(n) = fib(n-1) + fib(n-2), n &gt;= 2</a:t>
            </a:r>
          </a:p>
          <a:p>
            <a:pPr marL="342900" lvl="2" indent="0">
              <a:buNone/>
            </a:pPr>
            <a:endParaRPr lang="pl-PL" dirty="0"/>
          </a:p>
          <a:p>
            <a:pPr lvl="1"/>
            <a:r>
              <a:rPr lang="pl-PL" dirty="0"/>
              <a:t>Optional: Rewrite ’parse_status’ function from slide </a:t>
            </a:r>
            <a:r>
              <a:rPr lang="pl-PL" i="1" dirty="0"/>
              <a:t>’Structural pattern matching (2)’</a:t>
            </a:r>
            <a:r>
              <a:rPr lang="pl-PL" dirty="0"/>
              <a:t> (python version &lt; 3.10) without ’if’ statements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1573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pl-PL" sz="4000" dirty="0">
                <a:solidFill>
                  <a:schemeClr val="tx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Python 3.11 features</a:t>
            </a:r>
            <a:endParaRPr lang="en-US" sz="4000" dirty="0">
              <a:solidFill>
                <a:schemeClr val="tx2"/>
              </a:solidFill>
              <a:latin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Python 3.11 new features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51561"/>
            <a:ext cx="8228012" cy="3577590"/>
          </a:xfrm>
        </p:spPr>
        <p:txBody>
          <a:bodyPr/>
          <a:lstStyle/>
          <a:p>
            <a:pPr lvl="1"/>
            <a:r>
              <a:rPr lang="pl-PL" dirty="0"/>
              <a:t>Yet another ’typing’ improvements:</a:t>
            </a:r>
            <a:endParaRPr lang="en-US" dirty="0"/>
          </a:p>
          <a:p>
            <a:pPr lvl="2"/>
            <a:r>
              <a:rPr lang="pl-PL" sz="1600" dirty="0"/>
              <a:t>’Self’ </a:t>
            </a:r>
          </a:p>
          <a:p>
            <a:pPr lvl="2"/>
            <a:r>
              <a:rPr lang="pl-PL" dirty="0"/>
              <a:t>Variadic generics</a:t>
            </a:r>
          </a:p>
          <a:p>
            <a:pPr lvl="1"/>
            <a:r>
              <a:rPr lang="pl-PL" dirty="0"/>
              <a:t>Exception improvements:</a:t>
            </a:r>
          </a:p>
          <a:p>
            <a:pPr lvl="2"/>
            <a:r>
              <a:rPr lang="pl-PL" dirty="0"/>
              <a:t>exception grouping and ’except*’</a:t>
            </a:r>
          </a:p>
          <a:p>
            <a:pPr lvl="2"/>
            <a:r>
              <a:rPr lang="pl-PL" dirty="0"/>
              <a:t>better exception readability</a:t>
            </a:r>
            <a:endParaRPr lang="en-US" dirty="0"/>
          </a:p>
          <a:p>
            <a:pPr lvl="1"/>
            <a:r>
              <a:rPr lang="pl-PL" dirty="0"/>
              <a:t>Other:</a:t>
            </a:r>
          </a:p>
          <a:p>
            <a:pPr lvl="2"/>
            <a:r>
              <a:rPr lang="pl-PL" dirty="0"/>
              <a:t>Enhanced language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7267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615EE0-E196-E984-DFC6-F93E5636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315" y="1325244"/>
            <a:ext cx="4465637" cy="2340542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6069878" cy="868680"/>
          </a:xfrm>
        </p:spPr>
        <p:txBody>
          <a:bodyPr anchor="t">
            <a:normAutofit/>
          </a:bodyPr>
          <a:lstStyle/>
          <a:p>
            <a:r>
              <a:rPr lang="pl-PL" dirty="0"/>
              <a:t>Yet another typing improvements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5614" y="1325244"/>
            <a:ext cx="4006850" cy="3425825"/>
          </a:xfrm>
        </p:spPr>
        <p:txBody>
          <a:bodyPr>
            <a:normAutofit/>
          </a:bodyPr>
          <a:lstStyle/>
          <a:p>
            <a:pPr lvl="1"/>
            <a:r>
              <a:rPr lang="pl-PL" sz="1800" dirty="0">
                <a:solidFill>
                  <a:srgbClr val="003C71"/>
                </a:solidFill>
              </a:rPr>
              <a:t>’Self’ type:</a:t>
            </a:r>
          </a:p>
          <a:p>
            <a:pPr lvl="2"/>
            <a:r>
              <a:rPr lang="pl-PL" sz="1800" dirty="0">
                <a:solidFill>
                  <a:srgbClr val="003C71"/>
                </a:solidFill>
              </a:rPr>
              <a:t>useful in factory-ish functions</a:t>
            </a:r>
          </a:p>
          <a:p>
            <a:pPr marL="342900" lvl="2" indent="0">
              <a:buNone/>
            </a:pPr>
            <a:endParaRPr lang="pl-PL" sz="1800" dirty="0">
              <a:solidFill>
                <a:srgbClr val="003C71"/>
              </a:solidFill>
            </a:endParaRPr>
          </a:p>
          <a:p>
            <a:pPr lvl="2"/>
            <a:r>
              <a:rPr lang="pl-PL" sz="1800" i="1" dirty="0">
                <a:solidFill>
                  <a:srgbClr val="003C71"/>
                </a:solidFill>
              </a:rPr>
              <a:t>@classmethod </a:t>
            </a:r>
            <a:r>
              <a:rPr lang="pl-PL" sz="1800" dirty="0">
                <a:solidFill>
                  <a:srgbClr val="003C71"/>
                </a:solidFill>
              </a:rPr>
              <a:t>– a decorator, function is bound to class rather than to object, </a:t>
            </a:r>
            <a:br>
              <a:rPr lang="pl-PL" sz="1800" dirty="0">
                <a:solidFill>
                  <a:srgbClr val="003C71"/>
                </a:solidFill>
              </a:rPr>
            </a:br>
            <a:r>
              <a:rPr lang="pl-PL" sz="1800" dirty="0">
                <a:solidFill>
                  <a:srgbClr val="003C71"/>
                </a:solidFill>
              </a:rPr>
              <a:t>first argument is a class obj</a:t>
            </a:r>
          </a:p>
          <a:p>
            <a:pPr marL="0" lvl="1" indent="0">
              <a:buNone/>
            </a:pPr>
            <a:endParaRPr lang="pl-PL" sz="180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7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Yet another typing improvements (2)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108462"/>
            <a:ext cx="4231587" cy="3260995"/>
          </a:xfrm>
        </p:spPr>
        <p:txBody>
          <a:bodyPr/>
          <a:lstStyle/>
          <a:p>
            <a:pPr lvl="1"/>
            <a:r>
              <a:rPr lang="pl-PL" dirty="0"/>
              <a:t>Variadic generics</a:t>
            </a:r>
          </a:p>
          <a:p>
            <a:pPr lvl="2"/>
            <a:r>
              <a:rPr lang="pl-PL" dirty="0"/>
              <a:t>advanced topic</a:t>
            </a:r>
          </a:p>
          <a:p>
            <a:pPr marL="342900" lvl="2" indent="0">
              <a:buNone/>
            </a:pPr>
            <a:endParaRPr lang="pl-PL" dirty="0"/>
          </a:p>
          <a:p>
            <a:pPr lvl="2"/>
            <a:r>
              <a:rPr lang="pl-PL" dirty="0"/>
              <a:t>in earlier versions one could define template signatures for class/functions</a:t>
            </a:r>
          </a:p>
          <a:p>
            <a:pPr marL="342900" lvl="2" indent="0">
              <a:buNone/>
            </a:pPr>
            <a:endParaRPr lang="pl-PL" dirty="0"/>
          </a:p>
          <a:p>
            <a:pPr lvl="2"/>
            <a:r>
              <a:rPr lang="pl-PL" dirty="0"/>
              <a:t>in 3.11 type variable can be assigned to tuple of variables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5482A-E08A-60F7-F9FC-B64B0571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417" y="1402773"/>
            <a:ext cx="4066535" cy="795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EDA0AD-54C4-4D95-5814-8D57DDB6B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399" y="3455719"/>
            <a:ext cx="4850892" cy="7268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FDBAF3-FC3D-7F5A-402B-D5A4CB3FBE1B}"/>
              </a:ext>
            </a:extLst>
          </p:cNvPr>
          <p:cNvCxnSpPr>
            <a:cxnSpLocks/>
          </p:cNvCxnSpPr>
          <p:nvPr/>
        </p:nvCxnSpPr>
        <p:spPr>
          <a:xfrm flipV="1">
            <a:off x="3854819" y="1800586"/>
            <a:ext cx="958490" cy="3673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46FC0B-3086-FE9C-452B-081A8924A4DE}"/>
              </a:ext>
            </a:extLst>
          </p:cNvPr>
          <p:cNvCxnSpPr>
            <a:cxnSpLocks/>
          </p:cNvCxnSpPr>
          <p:nvPr/>
        </p:nvCxnSpPr>
        <p:spPr>
          <a:xfrm>
            <a:off x="3099460" y="3455719"/>
            <a:ext cx="849085" cy="1959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D671A7-B290-E83B-433C-2F6F2DE6938A}"/>
              </a:ext>
            </a:extLst>
          </p:cNvPr>
          <p:cNvSpPr txBox="1"/>
          <p:nvPr/>
        </p:nvSpPr>
        <p:spPr>
          <a:xfrm>
            <a:off x="252414" y="4284521"/>
            <a:ext cx="5092741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pl-PL" sz="1200" dirty="0">
                <a:solidFill>
                  <a:srgbClr val="003C71"/>
                </a:solidFill>
              </a:rPr>
              <a:t>Link:</a:t>
            </a:r>
          </a:p>
          <a:p>
            <a:r>
              <a:rPr lang="en-US" sz="1200" dirty="0">
                <a:solidFill>
                  <a:srgbClr val="003C71"/>
                </a:solidFill>
              </a:rPr>
              <a:t>https://www.sobyte.net/post/2022-10/python-3-11-new-typing-feature/</a:t>
            </a:r>
          </a:p>
        </p:txBody>
      </p:sp>
    </p:spTree>
    <p:extLst>
      <p:ext uri="{BB962C8B-B14F-4D97-AF65-F5344CB8AC3E}">
        <p14:creationId xmlns:p14="http://schemas.microsoft.com/office/powerpoint/2010/main" val="68697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Exception grouping (1)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45FF3F-7C19-DC90-DBB3-EFDC1C53B8C4}"/>
              </a:ext>
            </a:extLst>
          </p:cNvPr>
          <p:cNvSpPr txBox="1">
            <a:spLocks/>
          </p:cNvSpPr>
          <p:nvPr/>
        </p:nvSpPr>
        <p:spPr>
          <a:xfrm>
            <a:off x="455613" y="1103068"/>
            <a:ext cx="3433156" cy="220876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dirty="0"/>
              <a:t>Now one can group exceptions to raise them together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/>
              <a:t>Useful in cases, when program repeats some actions and instead of interrupting program, collects any exceptions caught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DC673-3520-B839-F0AF-EE806DF8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953807"/>
            <a:ext cx="4144841" cy="35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E37B9D-044B-8AF5-695E-95CFA87C9325}"/>
              </a:ext>
            </a:extLst>
          </p:cNvPr>
          <p:cNvCxnSpPr>
            <a:cxnSpLocks/>
          </p:cNvCxnSpPr>
          <p:nvPr/>
        </p:nvCxnSpPr>
        <p:spPr>
          <a:xfrm>
            <a:off x="3016332" y="1603169"/>
            <a:ext cx="2000993" cy="23275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8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Third, agenda!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51561"/>
            <a:ext cx="8228012" cy="3577590"/>
          </a:xfrm>
        </p:spPr>
        <p:txBody>
          <a:bodyPr/>
          <a:lstStyle/>
          <a:p>
            <a:pPr lvl="1"/>
            <a:r>
              <a:rPr lang="pl-PL" dirty="0"/>
              <a:t>Intermediate topics</a:t>
            </a:r>
            <a:endParaRPr lang="en-US" dirty="0"/>
          </a:p>
          <a:p>
            <a:pPr lvl="2"/>
            <a:r>
              <a:rPr lang="pl-PL" sz="1600" dirty="0"/>
              <a:t>list comprehension</a:t>
            </a:r>
          </a:p>
          <a:p>
            <a:pPr lvl="2"/>
            <a:r>
              <a:rPr lang="pl-PL" dirty="0"/>
              <a:t>lambda expression</a:t>
            </a:r>
          </a:p>
          <a:p>
            <a:pPr lvl="2"/>
            <a:r>
              <a:rPr lang="pl-PL" sz="1600" dirty="0"/>
              <a:t>decorators</a:t>
            </a:r>
          </a:p>
          <a:p>
            <a:pPr lvl="2"/>
            <a:r>
              <a:rPr lang="pl-PL" dirty="0"/>
              <a:t>exceptions</a:t>
            </a:r>
          </a:p>
          <a:p>
            <a:pPr lvl="2"/>
            <a:r>
              <a:rPr lang="pl-PL" sz="1600" dirty="0"/>
              <a:t>type hints (with typing module)</a:t>
            </a:r>
          </a:p>
          <a:p>
            <a:pPr lvl="2"/>
            <a:r>
              <a:rPr lang="pl-PL" dirty="0"/>
              <a:t>arguments parsing (argparse module)</a:t>
            </a:r>
            <a:endParaRPr lang="pl-PL" sz="1600" dirty="0"/>
          </a:p>
          <a:p>
            <a:pPr lvl="2"/>
            <a:r>
              <a:rPr lang="pl-PL" dirty="0"/>
              <a:t>pdb (python debugger)</a:t>
            </a:r>
            <a:endParaRPr lang="en-US" sz="1600" dirty="0"/>
          </a:p>
          <a:p>
            <a:pPr lvl="1"/>
            <a:r>
              <a:rPr lang="pl-PL" dirty="0"/>
              <a:t>Python 3.10 features</a:t>
            </a:r>
            <a:endParaRPr lang="en-US" dirty="0"/>
          </a:p>
          <a:p>
            <a:pPr lvl="1"/>
            <a:r>
              <a:rPr lang="pl-PL" dirty="0"/>
              <a:t>Python 3.11 features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F0921596-1221-485C-A3E7-5902E4BD219A}"/>
              </a:ext>
            </a:extLst>
          </p:cNvPr>
          <p:cNvSpPr/>
          <p:nvPr/>
        </p:nvSpPr>
        <p:spPr>
          <a:xfrm>
            <a:off x="4101151" y="1177528"/>
            <a:ext cx="3452884" cy="1500778"/>
          </a:xfrm>
          <a:prstGeom prst="clou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some smaller tasks to do</a:t>
            </a:r>
            <a:endParaRPr lang="en-US" dirty="0"/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5A22D328-7356-4389-9EFD-30B5FC772560}"/>
              </a:ext>
            </a:extLst>
          </p:cNvPr>
          <p:cNvSpPr/>
          <p:nvPr/>
        </p:nvSpPr>
        <p:spPr>
          <a:xfrm>
            <a:off x="4142095" y="3150215"/>
            <a:ext cx="3370997" cy="1576554"/>
          </a:xfrm>
          <a:prstGeom prst="irregularSeal2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bigger task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Exception grouping (2)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45FF3F-7C19-DC90-DBB3-EFDC1C53B8C4}"/>
              </a:ext>
            </a:extLst>
          </p:cNvPr>
          <p:cNvSpPr txBox="1">
            <a:spLocks/>
          </p:cNvSpPr>
          <p:nvPr/>
        </p:nvSpPr>
        <p:spPr>
          <a:xfrm>
            <a:off x="455613" y="1103068"/>
            <a:ext cx="6231230" cy="220876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dirty="0"/>
              <a:t>’except*’ catches specific exception type from ExceptionGroup</a:t>
            </a:r>
          </a:p>
          <a:p>
            <a:pPr marL="0" lvl="1" indent="0">
              <a:buNone/>
            </a:pP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1DDA3-AAB7-6894-98A5-D9430AC9F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28" y="2183359"/>
            <a:ext cx="6136143" cy="17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pl-PL" sz="4000" dirty="0">
                <a:solidFill>
                  <a:schemeClr val="tx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Main exercise</a:t>
            </a:r>
            <a:endParaRPr lang="en-US" sz="4000" dirty="0">
              <a:solidFill>
                <a:schemeClr val="tx2"/>
              </a:solidFill>
              <a:latin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Foreign dividend tax tool (1)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51561"/>
            <a:ext cx="8228012" cy="3577590"/>
          </a:xfrm>
        </p:spPr>
        <p:txBody>
          <a:bodyPr/>
          <a:lstStyle/>
          <a:p>
            <a:pPr lvl="1"/>
            <a:r>
              <a:rPr lang="pl-PL" dirty="0"/>
              <a:t>Problem:</a:t>
            </a:r>
            <a:endParaRPr lang="en-US" dirty="0"/>
          </a:p>
          <a:p>
            <a:pPr lvl="2"/>
            <a:r>
              <a:rPr lang="pl-PL" sz="1600" dirty="0"/>
              <a:t>If you have shares in a foreign company and you acquire dividends, you need to know the tax rates both in foreign country and PL</a:t>
            </a:r>
          </a:p>
          <a:p>
            <a:pPr lvl="2"/>
            <a:r>
              <a:rPr lang="pl-PL" dirty="0"/>
              <a:t>According to PL law, if foreign tax rate is lower than PL one, you need to pay the difference in PLN</a:t>
            </a:r>
          </a:p>
          <a:p>
            <a:pPr lvl="1"/>
            <a:r>
              <a:rPr lang="pl-PL" dirty="0"/>
              <a:t>Example:</a:t>
            </a:r>
          </a:p>
          <a:p>
            <a:pPr lvl="2"/>
            <a:r>
              <a:rPr lang="pl-PL" dirty="0"/>
              <a:t>One has earned 100 $ of dividends in the previous year</a:t>
            </a:r>
          </a:p>
          <a:p>
            <a:pPr lvl="2"/>
            <a:r>
              <a:rPr lang="pl-PL" dirty="0"/>
              <a:t>The tax rate in USA for dividends is 15%</a:t>
            </a:r>
          </a:p>
          <a:p>
            <a:pPr lvl="2"/>
            <a:r>
              <a:rPr lang="pl-PL" dirty="0"/>
              <a:t>he/she receives then 85 $</a:t>
            </a:r>
          </a:p>
          <a:p>
            <a:pPr lvl="2"/>
            <a:r>
              <a:rPr lang="pl-PL" dirty="0"/>
              <a:t>However, in PL tax rate for dividends is 19%</a:t>
            </a:r>
          </a:p>
          <a:p>
            <a:pPr lvl="2"/>
            <a:r>
              <a:rPr lang="pl-PL" dirty="0"/>
              <a:t>So he/she „owes”  4% of it to PL =&gt; need to pay 4 $ converted to PLN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Foreign dividend tax tool (2)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51561"/>
            <a:ext cx="8228012" cy="3577590"/>
          </a:xfrm>
        </p:spPr>
        <p:txBody>
          <a:bodyPr/>
          <a:lstStyle/>
          <a:p>
            <a:pPr lvl="1"/>
            <a:r>
              <a:rPr lang="pl-PL" dirty="0"/>
              <a:t>Algorithm:</a:t>
            </a:r>
          </a:p>
          <a:p>
            <a:pPr lvl="2"/>
            <a:r>
              <a:rPr lang="pl-PL" dirty="0"/>
              <a:t>for each dividend payment:</a:t>
            </a:r>
          </a:p>
          <a:p>
            <a:pPr lvl="3"/>
            <a:r>
              <a:rPr lang="pl-PL" sz="1600" dirty="0"/>
              <a:t>get exchange rates (foreign currency to PLN) from the </a:t>
            </a:r>
            <a:r>
              <a:rPr lang="pl-PL" sz="1600" b="1" dirty="0"/>
              <a:t>previous</a:t>
            </a:r>
            <a:r>
              <a:rPr lang="pl-PL" sz="1600" dirty="0"/>
              <a:t> </a:t>
            </a:r>
            <a:r>
              <a:rPr lang="pl-PL" sz="1600" b="1" dirty="0"/>
              <a:t>working</a:t>
            </a:r>
            <a:r>
              <a:rPr lang="pl-PL" sz="1600" dirty="0"/>
              <a:t> day</a:t>
            </a:r>
          </a:p>
          <a:p>
            <a:pPr lvl="3"/>
            <a:r>
              <a:rPr lang="pl-PL" sz="1600" dirty="0"/>
              <a:t>calculate foreign tax and polish tax =&gt; in result, the difference</a:t>
            </a:r>
          </a:p>
          <a:p>
            <a:pPr lvl="3"/>
            <a:r>
              <a:rPr lang="pl-PL" sz="1600" dirty="0"/>
              <a:t>if it is negative, return 0</a:t>
            </a:r>
          </a:p>
          <a:p>
            <a:pPr lvl="3"/>
            <a:r>
              <a:rPr lang="pl-PL" sz="1600" dirty="0"/>
              <a:t>convert it to PLN</a:t>
            </a:r>
          </a:p>
          <a:p>
            <a:pPr lvl="2"/>
            <a:r>
              <a:rPr lang="pl-PL" dirty="0"/>
              <a:t>Sum up calculated PLN values</a:t>
            </a:r>
          </a:p>
          <a:p>
            <a:pPr lvl="2"/>
            <a:r>
              <a:rPr lang="pl-PL" dirty="0"/>
              <a:t>Round it to 2nd decimal place</a:t>
            </a:r>
          </a:p>
          <a:p>
            <a:pPr lvl="1"/>
            <a:r>
              <a:rPr lang="pl-PL" dirty="0"/>
              <a:t>Note, that you cannot convert the whole sum to PLN, because exchange rates may vary in different days</a:t>
            </a:r>
          </a:p>
        </p:txBody>
      </p:sp>
    </p:spTree>
    <p:extLst>
      <p:ext uri="{BB962C8B-B14F-4D97-AF65-F5344CB8AC3E}">
        <p14:creationId xmlns:p14="http://schemas.microsoft.com/office/powerpoint/2010/main" val="363336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Foreign dividend tax tool (3)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51561"/>
            <a:ext cx="8228012" cy="3577590"/>
          </a:xfrm>
        </p:spPr>
        <p:txBody>
          <a:bodyPr/>
          <a:lstStyle/>
          <a:p>
            <a:pPr lvl="1"/>
            <a:r>
              <a:rPr lang="pl-PL" dirty="0"/>
              <a:t>File dividend_tax_tool.py:</a:t>
            </a:r>
            <a:endParaRPr lang="en-US" dirty="0"/>
          </a:p>
          <a:p>
            <a:pPr lvl="2"/>
            <a:r>
              <a:rPr lang="pl-PL" sz="1600" dirty="0"/>
              <a:t>Skeleton and some parts already done, like calls to NBP</a:t>
            </a:r>
            <a:r>
              <a:rPr lang="pl-PL" dirty="0"/>
              <a:t> (National Polish Bank) REST API</a:t>
            </a:r>
            <a:endParaRPr lang="pl-PL" sz="1600" dirty="0"/>
          </a:p>
          <a:p>
            <a:pPr lvl="1"/>
            <a:r>
              <a:rPr lang="pl-PL" b="1" dirty="0"/>
              <a:t>Task</a:t>
            </a:r>
            <a:r>
              <a:rPr lang="pl-PL" dirty="0"/>
              <a:t>:</a:t>
            </a:r>
          </a:p>
          <a:p>
            <a:pPr lvl="2"/>
            <a:r>
              <a:rPr lang="pl-PL" dirty="0"/>
              <a:t>Implement the algorithm from previous slide</a:t>
            </a:r>
          </a:p>
          <a:p>
            <a:pPr lvl="2"/>
            <a:r>
              <a:rPr lang="pl-PL"/>
              <a:t>Program </a:t>
            </a:r>
            <a:r>
              <a:rPr lang="pl-PL" dirty="0"/>
              <a:t>should return either:</a:t>
            </a:r>
          </a:p>
          <a:p>
            <a:pPr lvl="3"/>
            <a:r>
              <a:rPr lang="pl-PL" sz="1600" dirty="0"/>
              <a:t>JSON file with information about tax difference in PLN to pay (format on the next slide)</a:t>
            </a:r>
          </a:p>
          <a:p>
            <a:pPr lvl="3"/>
            <a:r>
              <a:rPr lang="pl-PL" sz="1600" dirty="0"/>
              <a:t>the same information as some text representation printed to the console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56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Foreign dividend tax tool (4)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51561"/>
            <a:ext cx="3119691" cy="3577590"/>
          </a:xfrm>
        </p:spPr>
        <p:txBody>
          <a:bodyPr/>
          <a:lstStyle/>
          <a:p>
            <a:pPr lvl="1"/>
            <a:r>
              <a:rPr lang="pl-PL" dirty="0"/>
              <a:t>Input JSON file schema: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0A9D5-734A-86E4-01BB-462A5248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16" y="1697894"/>
            <a:ext cx="2606892" cy="27038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9FB4B3-BF7C-DAF6-88D5-872B91C4D1A8}"/>
              </a:ext>
            </a:extLst>
          </p:cNvPr>
          <p:cNvSpPr txBox="1">
            <a:spLocks/>
          </p:cNvSpPr>
          <p:nvPr/>
        </p:nvSpPr>
        <p:spPr>
          <a:xfrm>
            <a:off x="4896549" y="1051561"/>
            <a:ext cx="3119691" cy="35775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dirty="0"/>
              <a:t>Output JSON file schema: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20EDE-7E3F-EBA3-EFF0-B6D87AA47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962" y="2048911"/>
            <a:ext cx="2916190" cy="13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3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pl-PL" sz="4000" dirty="0">
                <a:solidFill>
                  <a:schemeClr val="tx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Intermediate topics</a:t>
            </a:r>
            <a:endParaRPr lang="en-US" sz="4000" dirty="0">
              <a:solidFill>
                <a:schemeClr val="tx2"/>
              </a:solidFill>
              <a:latin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>
                <a:solidFill>
                  <a:schemeClr val="accent2"/>
                </a:solidFill>
              </a:rPr>
              <a:t>Assuming Python base knowledge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7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comprehension (1)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203325"/>
            <a:ext cx="8228012" cy="1212329"/>
          </a:xfrm>
        </p:spPr>
        <p:txBody>
          <a:bodyPr/>
          <a:lstStyle/>
          <a:p>
            <a:pPr lvl="0"/>
            <a:r>
              <a:rPr lang="pl-PL" b="1" dirty="0"/>
              <a:t>Similar to LINQ in C#</a:t>
            </a:r>
            <a:endParaRPr lang="en-US" b="1" dirty="0"/>
          </a:p>
          <a:p>
            <a:pPr lvl="1"/>
            <a:r>
              <a:rPr lang="pl-PL" dirty="0"/>
              <a:t>Kind of syntax sugar, but very powerful</a:t>
            </a:r>
            <a:endParaRPr lang="en-US" dirty="0"/>
          </a:p>
          <a:p>
            <a:pPr lvl="1"/>
            <a:r>
              <a:rPr lang="pl-PL" dirty="0"/>
              <a:t>Example: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78E34-BA2D-48F1-92F1-E4370D49FBF7}"/>
              </a:ext>
            </a:extLst>
          </p:cNvPr>
          <p:cNvSpPr txBox="1"/>
          <p:nvPr/>
        </p:nvSpPr>
        <p:spPr>
          <a:xfrm>
            <a:off x="267162" y="3586261"/>
            <a:ext cx="8604913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C71"/>
                </a:solidFill>
              </a:rPr>
              <a:t>[ item.name for item in equipment if item.value &gt;= 100 ]</a:t>
            </a:r>
            <a:endParaRPr lang="en-US" sz="2400" b="1" dirty="0">
              <a:solidFill>
                <a:srgbClr val="003C71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DA2305B-06A0-4965-B460-395FEAE67DAA}"/>
              </a:ext>
            </a:extLst>
          </p:cNvPr>
          <p:cNvSpPr/>
          <p:nvPr/>
        </p:nvSpPr>
        <p:spPr>
          <a:xfrm rot="5400000">
            <a:off x="1417661" y="2740225"/>
            <a:ext cx="279779" cy="1429604"/>
          </a:xfrm>
          <a:prstGeom prst="leftBrace">
            <a:avLst>
              <a:gd name="adj1" fmla="val 47357"/>
              <a:gd name="adj2" fmla="val 49523"/>
            </a:avLst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678BD3D-272F-47F0-A96C-D970BF5F49B4}"/>
              </a:ext>
            </a:extLst>
          </p:cNvPr>
          <p:cNvSpPr/>
          <p:nvPr/>
        </p:nvSpPr>
        <p:spPr>
          <a:xfrm rot="5400000">
            <a:off x="3770193" y="1917823"/>
            <a:ext cx="279779" cy="3057099"/>
          </a:xfrm>
          <a:prstGeom prst="leftBrace">
            <a:avLst>
              <a:gd name="adj1" fmla="val 47357"/>
              <a:gd name="adj2" fmla="val 49523"/>
            </a:avLst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81C7F05-BAAD-4ECB-808B-B00BF6C88AEC}"/>
              </a:ext>
            </a:extLst>
          </p:cNvPr>
          <p:cNvSpPr/>
          <p:nvPr/>
        </p:nvSpPr>
        <p:spPr>
          <a:xfrm rot="5400000">
            <a:off x="6784642" y="2069654"/>
            <a:ext cx="279779" cy="2753440"/>
          </a:xfrm>
          <a:prstGeom prst="leftBrace">
            <a:avLst>
              <a:gd name="adj1" fmla="val 47357"/>
              <a:gd name="adj2" fmla="val 49523"/>
            </a:avLst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7C2DB-EA04-4721-A741-47D195ABF774}"/>
              </a:ext>
            </a:extLst>
          </p:cNvPr>
          <p:cNvSpPr txBox="1"/>
          <p:nvPr/>
        </p:nvSpPr>
        <p:spPr>
          <a:xfrm>
            <a:off x="1285039" y="3028753"/>
            <a:ext cx="545021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select</a:t>
            </a:r>
            <a:endParaRPr lang="en-US" sz="1600" dirty="0">
              <a:solidFill>
                <a:srgbClr val="003C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74AD2-6781-4DEF-9023-B90842CFB15A}"/>
              </a:ext>
            </a:extLst>
          </p:cNvPr>
          <p:cNvSpPr txBox="1"/>
          <p:nvPr/>
        </p:nvSpPr>
        <p:spPr>
          <a:xfrm>
            <a:off x="6060110" y="3028754"/>
            <a:ext cx="1728842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pl-PL" sz="1600" dirty="0">
                <a:solidFill>
                  <a:srgbClr val="003C71"/>
                </a:solidFill>
              </a:rPr>
              <a:t>where (optional)</a:t>
            </a:r>
            <a:endParaRPr lang="en-US" sz="1600" dirty="0">
              <a:solidFill>
                <a:srgbClr val="003C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797CE-B044-4869-ABD9-3671AA5D69E1}"/>
              </a:ext>
            </a:extLst>
          </p:cNvPr>
          <p:cNvSpPr txBox="1"/>
          <p:nvPr/>
        </p:nvSpPr>
        <p:spPr>
          <a:xfrm>
            <a:off x="3343420" y="3028753"/>
            <a:ext cx="1133324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pl-PL" sz="1600" dirty="0">
                <a:solidFill>
                  <a:srgbClr val="003C71"/>
                </a:solidFill>
              </a:rPr>
              <a:t>looping part</a:t>
            </a:r>
            <a:endParaRPr lang="en-US" sz="160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comprehension (2)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2A641-B8E9-43E5-8337-01E67455E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0" y="1042522"/>
            <a:ext cx="2446232" cy="960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F8E800-04D5-469C-AE8A-D6EFDEC69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694" y="1332109"/>
            <a:ext cx="4595258" cy="381033"/>
          </a:xfrm>
          <a:prstGeom prst="rect">
            <a:avLst/>
          </a:prstGeom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83A2A3E-2B6F-45C2-94C7-EEB7B9F6247D}"/>
              </a:ext>
            </a:extLst>
          </p:cNvPr>
          <p:cNvSpPr/>
          <p:nvPr/>
        </p:nvSpPr>
        <p:spPr>
          <a:xfrm>
            <a:off x="3526518" y="1083150"/>
            <a:ext cx="608489" cy="878948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5D3BD-7F8C-4F8A-B75C-D3674519F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13" y="2936073"/>
            <a:ext cx="2850127" cy="16460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F6A3DD-A737-45F8-AEC5-CAE19329D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882" y="3198985"/>
            <a:ext cx="3718882" cy="1120237"/>
          </a:xfrm>
          <a:prstGeom prst="rect">
            <a:avLst/>
          </a:prstGeom>
        </p:spPr>
      </p:pic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60DB1F56-98BD-432B-BD10-D0A6E64E9B36}"/>
              </a:ext>
            </a:extLst>
          </p:cNvPr>
          <p:cNvSpPr/>
          <p:nvPr/>
        </p:nvSpPr>
        <p:spPr>
          <a:xfrm>
            <a:off x="3526518" y="3289180"/>
            <a:ext cx="608489" cy="878948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3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comprehension (3)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32728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pl-PL" b="1" dirty="0">
                <a:solidFill>
                  <a:schemeClr val="accent2"/>
                </a:solidFill>
              </a:rPr>
              <a:t>Excercises:</a:t>
            </a:r>
          </a:p>
          <a:p>
            <a:pPr lvl="1"/>
            <a:r>
              <a:rPr lang="pl-PL" dirty="0"/>
              <a:t>Squares</a:t>
            </a:r>
          </a:p>
          <a:p>
            <a:pPr lvl="1"/>
            <a:r>
              <a:rPr lang="pl-PL" dirty="0"/>
              <a:t>Triangle inequality</a:t>
            </a:r>
          </a:p>
          <a:p>
            <a:pPr lvl="1"/>
            <a:r>
              <a:rPr lang="pl-PL" dirty="0"/>
              <a:t>List of values from dictionaries</a:t>
            </a:r>
          </a:p>
          <a:p>
            <a:pPr lvl="1"/>
            <a:r>
              <a:rPr lang="pl-PL" dirty="0"/>
              <a:t>Long words from list</a:t>
            </a:r>
          </a:p>
          <a:p>
            <a:pPr marL="0" lvl="1" indent="0">
              <a:buNone/>
            </a:pPr>
            <a:endParaRPr lang="en-US" dirty="0"/>
          </a:p>
          <a:p>
            <a:r>
              <a:rPr lang="pl-PL" dirty="0"/>
              <a:t>file list_comprehension.py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4734" y="4560808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Lambda expression (1)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203325"/>
            <a:ext cx="8228012" cy="1212329"/>
          </a:xfrm>
        </p:spPr>
        <p:txBody>
          <a:bodyPr/>
          <a:lstStyle/>
          <a:p>
            <a:pPr lvl="1"/>
            <a:r>
              <a:rPr lang="pl-PL" dirty="0"/>
              <a:t>anonymous function (definition)</a:t>
            </a:r>
            <a:endParaRPr lang="en-US" dirty="0"/>
          </a:p>
          <a:p>
            <a:pPr lvl="1"/>
            <a:endParaRPr lang="pl-PL" sz="800" dirty="0"/>
          </a:p>
          <a:p>
            <a:pPr lvl="1"/>
            <a:r>
              <a:rPr lang="pl-PL" dirty="0"/>
              <a:t>Structure: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78E34-BA2D-48F1-92F1-E4370D49FBF7}"/>
              </a:ext>
            </a:extLst>
          </p:cNvPr>
          <p:cNvSpPr txBox="1"/>
          <p:nvPr/>
        </p:nvSpPr>
        <p:spPr>
          <a:xfrm>
            <a:off x="678887" y="3102475"/>
            <a:ext cx="7786225" cy="147732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2400" b="1" dirty="0">
                <a:solidFill>
                  <a:srgbClr val="003C71"/>
                </a:solidFill>
              </a:rPr>
              <a:t>&gt;&gt;&gt; sum  =  lambda  num_x, num_y:  num_x + num_y</a:t>
            </a:r>
          </a:p>
          <a:p>
            <a:endParaRPr lang="pl-PL" sz="2400" b="1" dirty="0">
              <a:solidFill>
                <a:srgbClr val="003C71"/>
              </a:solidFill>
            </a:endParaRPr>
          </a:p>
          <a:p>
            <a:r>
              <a:rPr lang="pl-PL" sz="2400" b="1" dirty="0">
                <a:solidFill>
                  <a:srgbClr val="003C71"/>
                </a:solidFill>
              </a:rPr>
              <a:t>&gt;&gt;&gt; sum(2, 3)</a:t>
            </a:r>
          </a:p>
          <a:p>
            <a:r>
              <a:rPr lang="pl-PL" sz="2400" b="1" dirty="0">
                <a:solidFill>
                  <a:srgbClr val="003C71"/>
                </a:solidFill>
              </a:rPr>
              <a:t>5</a:t>
            </a:r>
            <a:endParaRPr lang="en-US" sz="2400" b="1" dirty="0">
              <a:solidFill>
                <a:srgbClr val="003C71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DA2305B-06A0-4965-B460-395FEAE67DAA}"/>
              </a:ext>
            </a:extLst>
          </p:cNvPr>
          <p:cNvSpPr/>
          <p:nvPr/>
        </p:nvSpPr>
        <p:spPr>
          <a:xfrm rot="5400000">
            <a:off x="2772186" y="2425668"/>
            <a:ext cx="279779" cy="1073835"/>
          </a:xfrm>
          <a:prstGeom prst="leftBrace">
            <a:avLst>
              <a:gd name="adj1" fmla="val 47357"/>
              <a:gd name="adj2" fmla="val 49523"/>
            </a:avLst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678BD3D-272F-47F0-A96C-D970BF5F49B4}"/>
              </a:ext>
            </a:extLst>
          </p:cNvPr>
          <p:cNvSpPr/>
          <p:nvPr/>
        </p:nvSpPr>
        <p:spPr>
          <a:xfrm rot="5400000">
            <a:off x="4524479" y="1930035"/>
            <a:ext cx="279779" cy="2072641"/>
          </a:xfrm>
          <a:prstGeom prst="leftBrace">
            <a:avLst>
              <a:gd name="adj1" fmla="val 47357"/>
              <a:gd name="adj2" fmla="val 49523"/>
            </a:avLst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81C7F05-BAAD-4ECB-808B-B00BF6C88AEC}"/>
              </a:ext>
            </a:extLst>
          </p:cNvPr>
          <p:cNvSpPr/>
          <p:nvPr/>
        </p:nvSpPr>
        <p:spPr>
          <a:xfrm rot="5400000">
            <a:off x="6837136" y="1859523"/>
            <a:ext cx="279779" cy="2194561"/>
          </a:xfrm>
          <a:prstGeom prst="leftBrace">
            <a:avLst>
              <a:gd name="adj1" fmla="val 47357"/>
              <a:gd name="adj2" fmla="val 49523"/>
            </a:avLst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7C2DB-EA04-4721-A741-47D195ABF774}"/>
              </a:ext>
            </a:extLst>
          </p:cNvPr>
          <p:cNvSpPr txBox="1"/>
          <p:nvPr/>
        </p:nvSpPr>
        <p:spPr>
          <a:xfrm>
            <a:off x="2513728" y="2535191"/>
            <a:ext cx="796693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keyword</a:t>
            </a:r>
            <a:endParaRPr lang="en-US" sz="1600" dirty="0">
              <a:solidFill>
                <a:srgbClr val="003C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74AD2-6781-4DEF-9023-B90842CFB15A}"/>
              </a:ext>
            </a:extLst>
          </p:cNvPr>
          <p:cNvSpPr txBox="1"/>
          <p:nvPr/>
        </p:nvSpPr>
        <p:spPr>
          <a:xfrm>
            <a:off x="6463246" y="2288969"/>
            <a:ext cx="1027558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pl-PL" sz="1600" dirty="0">
                <a:solidFill>
                  <a:srgbClr val="003C71"/>
                </a:solidFill>
              </a:rPr>
              <a:t>body/</a:t>
            </a:r>
          </a:p>
          <a:p>
            <a:pPr algn="ctr"/>
            <a:r>
              <a:rPr lang="pl-PL" sz="1600" dirty="0">
                <a:solidFill>
                  <a:srgbClr val="003C71"/>
                </a:solidFill>
              </a:rPr>
              <a:t>expression</a:t>
            </a:r>
            <a:endParaRPr lang="en-US" sz="1600" dirty="0">
              <a:solidFill>
                <a:srgbClr val="003C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797CE-B044-4869-ABD9-3671AA5D69E1}"/>
              </a:ext>
            </a:extLst>
          </p:cNvPr>
          <p:cNvSpPr txBox="1"/>
          <p:nvPr/>
        </p:nvSpPr>
        <p:spPr>
          <a:xfrm>
            <a:off x="3821990" y="2308171"/>
            <a:ext cx="1684756" cy="4924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pl-PL" sz="1600" dirty="0">
                <a:solidFill>
                  <a:srgbClr val="003C71"/>
                </a:solidFill>
              </a:rPr>
              <a:t>bound variable(s)/</a:t>
            </a:r>
          </a:p>
          <a:p>
            <a:pPr algn="ctr"/>
            <a:r>
              <a:rPr lang="pl-PL" sz="1600" dirty="0">
                <a:solidFill>
                  <a:srgbClr val="003C71"/>
                </a:solidFill>
              </a:rPr>
              <a:t>argument(s)</a:t>
            </a:r>
            <a:endParaRPr lang="en-US" sz="160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8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5620</Words>
  <Application>Microsoft Office PowerPoint</Application>
  <PresentationFormat>On-screen Show (16:9)</PresentationFormat>
  <Paragraphs>805</Paragraphs>
  <Slides>46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Intel Clear</vt:lpstr>
      <vt:lpstr>Wingdings</vt:lpstr>
      <vt:lpstr>Int_PPT Template_ClearPro_16x9</vt:lpstr>
      <vt:lpstr>Bitmap Image</vt:lpstr>
      <vt:lpstr>Python  intermediate  workshop</vt:lpstr>
      <vt:lpstr>First, some information...</vt:lpstr>
      <vt:lpstr>Second, about the author...</vt:lpstr>
      <vt:lpstr>Third, agenda!</vt:lpstr>
      <vt:lpstr>Intermediate topics</vt:lpstr>
      <vt:lpstr>List comprehension (1)</vt:lpstr>
      <vt:lpstr>List comprehension (2)</vt:lpstr>
      <vt:lpstr>List comprehension (3)</vt:lpstr>
      <vt:lpstr>Lambda expression (1)</vt:lpstr>
      <vt:lpstr>Lambda expression (2)</vt:lpstr>
      <vt:lpstr>Lambda expression (3)</vt:lpstr>
      <vt:lpstr>Decorators (1)</vt:lpstr>
      <vt:lpstr>Decorators (2)</vt:lpstr>
      <vt:lpstr>Decorators (3)</vt:lpstr>
      <vt:lpstr>Exceptions (1)</vt:lpstr>
      <vt:lpstr>Exceptions (2)</vt:lpstr>
      <vt:lpstr>Exceptions (3)</vt:lpstr>
      <vt:lpstr>Exceptions (4)</vt:lpstr>
      <vt:lpstr>Type hints (1)</vt:lpstr>
      <vt:lpstr>Type hints (2)</vt:lpstr>
      <vt:lpstr>Type hints (3)</vt:lpstr>
      <vt:lpstr>Argument parsing (1)</vt:lpstr>
      <vt:lpstr>Argument parsing (2)</vt:lpstr>
      <vt:lpstr>Argument parsing (3)</vt:lpstr>
      <vt:lpstr>Pdb (1)</vt:lpstr>
      <vt:lpstr>Pdb (2)</vt:lpstr>
      <vt:lpstr>Python 3.10 features</vt:lpstr>
      <vt:lpstr>Python 3.10 new features</vt:lpstr>
      <vt:lpstr>Comparing python version in code</vt:lpstr>
      <vt:lpstr>Typing improvements</vt:lpstr>
      <vt:lpstr>Structural pattern matching (1)</vt:lpstr>
      <vt:lpstr>Structural pattern matching (2)</vt:lpstr>
      <vt:lpstr>Structural pattern matching (3)</vt:lpstr>
      <vt:lpstr>Structural pattern matching (4)</vt:lpstr>
      <vt:lpstr>Python 3.11 features</vt:lpstr>
      <vt:lpstr>Python 3.11 new features</vt:lpstr>
      <vt:lpstr>Yet another typing improvements (1)</vt:lpstr>
      <vt:lpstr>Yet another typing improvements (2)</vt:lpstr>
      <vt:lpstr>Exception grouping (1)</vt:lpstr>
      <vt:lpstr>Exception grouping (2)</vt:lpstr>
      <vt:lpstr>Main exercise</vt:lpstr>
      <vt:lpstr>Foreign dividend tax tool (1)</vt:lpstr>
      <vt:lpstr>Foreign dividend tax tool (2)</vt:lpstr>
      <vt:lpstr>Foreign dividend tax tool (3)</vt:lpstr>
      <vt:lpstr>Foreign dividend tax tool (4)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2015-05-06T16:36:39Z</dcterms:created>
  <dcterms:modified xsi:type="dcterms:W3CDTF">2023-03-22T12:08:11Z</dcterms:modified>
</cp:coreProperties>
</file>