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27" r:id="rId2"/>
    <p:sldId id="328" r:id="rId3"/>
    <p:sldId id="329" r:id="rId4"/>
    <p:sldId id="330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25" r:id="rId13"/>
    <p:sldId id="317" r:id="rId14"/>
    <p:sldId id="318" r:id="rId15"/>
    <p:sldId id="326" r:id="rId16"/>
    <p:sldId id="319" r:id="rId17"/>
    <p:sldId id="320" r:id="rId18"/>
    <p:sldId id="321" r:id="rId19"/>
    <p:sldId id="322" r:id="rId20"/>
    <p:sldId id="323" r:id="rId21"/>
    <p:sldId id="32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48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3A8A7-386C-4BB4-AFFF-0CC926B24C87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660F9707-2402-4F76-B590-214FAF049445}">
      <dgm:prSet/>
      <dgm:spPr/>
      <dgm:t>
        <a:bodyPr/>
        <a:lstStyle/>
        <a:p>
          <a:pPr rtl="0"/>
          <a:r>
            <a:rPr lang="en-US" b="1" smtClean="0"/>
            <a:t>pick the value </a:t>
          </a:r>
          <a:r>
            <a:rPr lang="en-US" b="1" i="1" smtClean="0"/>
            <a:t>Ck </a:t>
          </a:r>
          <a:r>
            <a:rPr lang="en-US" b="1" smtClean="0"/>
            <a:t>that is most probable</a:t>
          </a:r>
          <a:endParaRPr lang="en-US" b="1"/>
        </a:p>
      </dgm:t>
    </dgm:pt>
    <dgm:pt modelId="{E214BFD6-2CED-47A3-8086-6E26CF5CE12F}" type="parTrans" cxnId="{579BB63E-1C79-4D79-B9A8-0D4ED28B4184}">
      <dgm:prSet/>
      <dgm:spPr/>
      <dgm:t>
        <a:bodyPr/>
        <a:lstStyle/>
        <a:p>
          <a:endParaRPr lang="en-US"/>
        </a:p>
      </dgm:t>
    </dgm:pt>
    <dgm:pt modelId="{D73FC06E-CA32-4080-A3D6-7C48DD87B495}" type="sibTrans" cxnId="{579BB63E-1C79-4D79-B9A8-0D4ED28B4184}">
      <dgm:prSet/>
      <dgm:spPr/>
      <dgm:t>
        <a:bodyPr/>
        <a:lstStyle/>
        <a:p>
          <a:endParaRPr lang="en-US"/>
        </a:p>
      </dgm:t>
    </dgm:pt>
    <dgm:pt modelId="{C8D66BE1-2B7D-4627-A78D-5A21DBE3D28B}">
      <dgm:prSet/>
      <dgm:spPr/>
      <dgm:t>
        <a:bodyPr/>
        <a:lstStyle/>
        <a:p>
          <a:pPr rtl="0"/>
          <a:r>
            <a:rPr lang="en-US" b="1" dirty="0" smtClean="0"/>
            <a:t>we pick the </a:t>
          </a:r>
          <a:r>
            <a:rPr lang="en-US" b="1" i="1" dirty="0" err="1" smtClean="0"/>
            <a:t>Ck</a:t>
          </a:r>
          <a:r>
            <a:rPr lang="en-US" b="1" i="1" dirty="0" smtClean="0"/>
            <a:t> </a:t>
          </a:r>
          <a:r>
            <a:rPr lang="en-US" b="1" dirty="0" smtClean="0"/>
            <a:t>that maximizes  </a:t>
          </a:r>
          <a:r>
            <a:rPr lang="en-US" b="1" i="1" dirty="0" smtClean="0"/>
            <a:t>P </a:t>
          </a:r>
          <a:r>
            <a:rPr lang="en-US" b="1" dirty="0" smtClean="0"/>
            <a:t>(</a:t>
          </a:r>
          <a:r>
            <a:rPr lang="en-US" b="1" i="1" dirty="0" err="1" smtClean="0"/>
            <a:t>Ck|X</a:t>
          </a:r>
          <a:r>
            <a:rPr lang="en-US" b="1" dirty="0" smtClean="0"/>
            <a:t>)</a:t>
          </a:r>
          <a:endParaRPr lang="en-US" b="1" dirty="0"/>
        </a:p>
      </dgm:t>
    </dgm:pt>
    <dgm:pt modelId="{C78507CC-AD7C-40B7-B3D8-9D7209E5C8C4}" type="parTrans" cxnId="{45471EAD-21E6-428F-80B3-57111AD596F7}">
      <dgm:prSet/>
      <dgm:spPr/>
      <dgm:t>
        <a:bodyPr/>
        <a:lstStyle/>
        <a:p>
          <a:endParaRPr lang="en-US"/>
        </a:p>
      </dgm:t>
    </dgm:pt>
    <dgm:pt modelId="{17702C40-AB3A-4FB4-AE1A-3CD2BBFCC848}" type="sibTrans" cxnId="{45471EAD-21E6-428F-80B3-57111AD596F7}">
      <dgm:prSet/>
      <dgm:spPr/>
      <dgm:t>
        <a:bodyPr/>
        <a:lstStyle/>
        <a:p>
          <a:endParaRPr lang="en-US"/>
        </a:p>
      </dgm:t>
    </dgm:pt>
    <dgm:pt modelId="{570BB3AD-9AC4-4801-AB81-38B1D787744A}">
      <dgm:prSet/>
      <dgm:spPr/>
      <dgm:t>
        <a:bodyPr/>
        <a:lstStyle/>
        <a:p>
          <a:pPr rtl="0"/>
          <a:r>
            <a:rPr lang="en-US" b="1" i="1" smtClean="0"/>
            <a:t>P </a:t>
          </a:r>
          <a:r>
            <a:rPr lang="en-US" b="1" smtClean="0"/>
            <a:t>(</a:t>
          </a:r>
          <a:r>
            <a:rPr lang="en-US" b="1" i="1" smtClean="0"/>
            <a:t>X</a:t>
          </a:r>
          <a:r>
            <a:rPr lang="en-US" b="1" smtClean="0"/>
            <a:t>) will be the same for all possible classes</a:t>
          </a:r>
          <a:endParaRPr lang="en-US" b="1"/>
        </a:p>
      </dgm:t>
    </dgm:pt>
    <dgm:pt modelId="{B7557248-DDD8-46BE-A6E5-621AFE193F60}" type="parTrans" cxnId="{8C72D495-9838-4B60-872C-C501C841CED4}">
      <dgm:prSet/>
      <dgm:spPr/>
      <dgm:t>
        <a:bodyPr/>
        <a:lstStyle/>
        <a:p>
          <a:endParaRPr lang="en-US"/>
        </a:p>
      </dgm:t>
    </dgm:pt>
    <dgm:pt modelId="{08662FC1-283D-4339-8C33-0054F0053FF9}" type="sibTrans" cxnId="{8C72D495-9838-4B60-872C-C501C841CED4}">
      <dgm:prSet/>
      <dgm:spPr/>
      <dgm:t>
        <a:bodyPr/>
        <a:lstStyle/>
        <a:p>
          <a:endParaRPr lang="en-US"/>
        </a:p>
      </dgm:t>
    </dgm:pt>
    <dgm:pt modelId="{A12B7D02-1A7C-437D-BA5C-DE2049296EB4}">
      <dgm:prSet/>
      <dgm:spPr/>
      <dgm:t>
        <a:bodyPr/>
        <a:lstStyle/>
        <a:p>
          <a:pPr rtl="0"/>
          <a:r>
            <a:rPr lang="en-US" b="1" dirty="0" smtClean="0"/>
            <a:t>maximizes     </a:t>
          </a:r>
          <a:r>
            <a:rPr lang="en-US" b="1" i="1" dirty="0" smtClean="0"/>
            <a:t>P</a:t>
          </a:r>
          <a:r>
            <a:rPr lang="en-US" b="1" dirty="0" smtClean="0"/>
            <a:t>(</a:t>
          </a:r>
          <a:r>
            <a:rPr lang="en-US" b="1" i="1" dirty="0" err="1" smtClean="0"/>
            <a:t>Ck</a:t>
          </a:r>
          <a:r>
            <a:rPr lang="en-US" b="1" i="1" dirty="0" smtClean="0"/>
            <a:t> ∩ X</a:t>
          </a:r>
          <a:r>
            <a:rPr lang="en-US" b="1" dirty="0" smtClean="0"/>
            <a:t>)</a:t>
          </a:r>
          <a:br>
            <a:rPr lang="en-US" b="1" dirty="0" smtClean="0"/>
          </a:br>
          <a:r>
            <a:rPr lang="en-US" b="1" dirty="0" smtClean="0"/>
            <a:t>or</a:t>
          </a:r>
        </a:p>
        <a:p>
          <a:pPr rtl="0"/>
          <a:r>
            <a:rPr lang="en-US" b="1" i="1" dirty="0" smtClean="0"/>
            <a:t>P(</a:t>
          </a:r>
          <a:r>
            <a:rPr lang="en-US" b="1" i="1" dirty="0" err="1" smtClean="0"/>
            <a:t>Ck</a:t>
          </a:r>
          <a:r>
            <a:rPr lang="en-US" b="1" i="1" dirty="0" smtClean="0"/>
            <a:t>)P </a:t>
          </a:r>
          <a:r>
            <a:rPr lang="en-US" b="1" dirty="0" smtClean="0"/>
            <a:t>(</a:t>
          </a:r>
          <a:r>
            <a:rPr lang="en-US" b="1" i="1" dirty="0" err="1" smtClean="0"/>
            <a:t>Ck|X</a:t>
          </a:r>
          <a:r>
            <a:rPr lang="en-US" b="1" dirty="0" smtClean="0"/>
            <a:t>)</a:t>
          </a:r>
          <a:br>
            <a:rPr lang="en-US" b="1" dirty="0" smtClean="0"/>
          </a:br>
          <a:endParaRPr lang="en-US" b="1" dirty="0"/>
        </a:p>
      </dgm:t>
    </dgm:pt>
    <dgm:pt modelId="{A2D5478E-BABC-4CFE-B9D1-25242BB1BE5A}" type="parTrans" cxnId="{262533E5-B045-454D-8E86-755E70035A5A}">
      <dgm:prSet/>
      <dgm:spPr/>
      <dgm:t>
        <a:bodyPr/>
        <a:lstStyle/>
        <a:p>
          <a:endParaRPr lang="en-US"/>
        </a:p>
      </dgm:t>
    </dgm:pt>
    <dgm:pt modelId="{8202CDBC-AB82-4C62-ADB1-25D2513B0537}" type="sibTrans" cxnId="{262533E5-B045-454D-8E86-755E70035A5A}">
      <dgm:prSet/>
      <dgm:spPr/>
      <dgm:t>
        <a:bodyPr/>
        <a:lstStyle/>
        <a:p>
          <a:endParaRPr lang="en-US"/>
        </a:p>
      </dgm:t>
    </dgm:pt>
    <dgm:pt modelId="{FDCFE221-3322-4F3C-A891-9AAE82835F42}" type="pres">
      <dgm:prSet presAssocID="{9A63A8A7-386C-4BB4-AFFF-0CC926B24C8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B02F50-ECA3-41B1-BE18-6A20BCD03C90}" type="pres">
      <dgm:prSet presAssocID="{9A63A8A7-386C-4BB4-AFFF-0CC926B24C87}" presName="arrow" presStyleLbl="bgShp" presStyleIdx="0" presStyleCnt="1"/>
      <dgm:spPr/>
    </dgm:pt>
    <dgm:pt modelId="{B83275C6-B2C7-472A-A828-C45A8DC686E2}" type="pres">
      <dgm:prSet presAssocID="{9A63A8A7-386C-4BB4-AFFF-0CC926B24C87}" presName="linearProcess" presStyleCnt="0"/>
      <dgm:spPr/>
    </dgm:pt>
    <dgm:pt modelId="{85BD0131-BA1C-4BD0-9B44-D4F515F9911D}" type="pres">
      <dgm:prSet presAssocID="{660F9707-2402-4F76-B590-214FAF04944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327CC-02CB-4B8E-823C-50E5F56C15EF}" type="pres">
      <dgm:prSet presAssocID="{D73FC06E-CA32-4080-A3D6-7C48DD87B495}" presName="sibTrans" presStyleCnt="0"/>
      <dgm:spPr/>
    </dgm:pt>
    <dgm:pt modelId="{93A291FE-DF6B-4AB7-B5BC-B656BF80874E}" type="pres">
      <dgm:prSet presAssocID="{C8D66BE1-2B7D-4627-A78D-5A21DBE3D28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98CB5-14DC-4C5E-BE9E-CDD3A1E208D8}" type="pres">
      <dgm:prSet presAssocID="{17702C40-AB3A-4FB4-AE1A-3CD2BBFCC848}" presName="sibTrans" presStyleCnt="0"/>
      <dgm:spPr/>
    </dgm:pt>
    <dgm:pt modelId="{A5087382-8324-4C85-85A0-FC3952A6A19C}" type="pres">
      <dgm:prSet presAssocID="{570BB3AD-9AC4-4801-AB81-38B1D787744A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8FA83-46FA-4B7B-88E8-DE12984D252B}" type="pres">
      <dgm:prSet presAssocID="{08662FC1-283D-4339-8C33-0054F0053FF9}" presName="sibTrans" presStyleCnt="0"/>
      <dgm:spPr/>
    </dgm:pt>
    <dgm:pt modelId="{D4E127D7-7357-4A66-90B8-4EBAF168BF48}" type="pres">
      <dgm:prSet presAssocID="{A12B7D02-1A7C-437D-BA5C-DE2049296EB4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2533E5-B045-454D-8E86-755E70035A5A}" srcId="{9A63A8A7-386C-4BB4-AFFF-0CC926B24C87}" destId="{A12B7D02-1A7C-437D-BA5C-DE2049296EB4}" srcOrd="3" destOrd="0" parTransId="{A2D5478E-BABC-4CFE-B9D1-25242BB1BE5A}" sibTransId="{8202CDBC-AB82-4C62-ADB1-25D2513B0537}"/>
    <dgm:cxn modelId="{F1EB7511-CE89-4CEA-86C9-BE26253B2B8F}" type="presOf" srcId="{A12B7D02-1A7C-437D-BA5C-DE2049296EB4}" destId="{D4E127D7-7357-4A66-90B8-4EBAF168BF48}" srcOrd="0" destOrd="0" presId="urn:microsoft.com/office/officeart/2005/8/layout/hProcess9"/>
    <dgm:cxn modelId="{483D1224-F481-4DC7-91BD-988A05FB22B5}" type="presOf" srcId="{570BB3AD-9AC4-4801-AB81-38B1D787744A}" destId="{A5087382-8324-4C85-85A0-FC3952A6A19C}" srcOrd="0" destOrd="0" presId="urn:microsoft.com/office/officeart/2005/8/layout/hProcess9"/>
    <dgm:cxn modelId="{579BB63E-1C79-4D79-B9A8-0D4ED28B4184}" srcId="{9A63A8A7-386C-4BB4-AFFF-0CC926B24C87}" destId="{660F9707-2402-4F76-B590-214FAF049445}" srcOrd="0" destOrd="0" parTransId="{E214BFD6-2CED-47A3-8086-6E26CF5CE12F}" sibTransId="{D73FC06E-CA32-4080-A3D6-7C48DD87B495}"/>
    <dgm:cxn modelId="{8C72D495-9838-4B60-872C-C501C841CED4}" srcId="{9A63A8A7-386C-4BB4-AFFF-0CC926B24C87}" destId="{570BB3AD-9AC4-4801-AB81-38B1D787744A}" srcOrd="2" destOrd="0" parTransId="{B7557248-DDD8-46BE-A6E5-621AFE193F60}" sibTransId="{08662FC1-283D-4339-8C33-0054F0053FF9}"/>
    <dgm:cxn modelId="{0CBB77DB-A786-48EE-A466-07C703666B52}" type="presOf" srcId="{660F9707-2402-4F76-B590-214FAF049445}" destId="{85BD0131-BA1C-4BD0-9B44-D4F515F9911D}" srcOrd="0" destOrd="0" presId="urn:microsoft.com/office/officeart/2005/8/layout/hProcess9"/>
    <dgm:cxn modelId="{45471EAD-21E6-428F-80B3-57111AD596F7}" srcId="{9A63A8A7-386C-4BB4-AFFF-0CC926B24C87}" destId="{C8D66BE1-2B7D-4627-A78D-5A21DBE3D28B}" srcOrd="1" destOrd="0" parTransId="{C78507CC-AD7C-40B7-B3D8-9D7209E5C8C4}" sibTransId="{17702C40-AB3A-4FB4-AE1A-3CD2BBFCC848}"/>
    <dgm:cxn modelId="{D244EF0D-DA0D-4FBC-A557-5031A2253E88}" type="presOf" srcId="{9A63A8A7-386C-4BB4-AFFF-0CC926B24C87}" destId="{FDCFE221-3322-4F3C-A891-9AAE82835F42}" srcOrd="0" destOrd="0" presId="urn:microsoft.com/office/officeart/2005/8/layout/hProcess9"/>
    <dgm:cxn modelId="{94C66303-BC94-43FB-96DE-8C5BC0C97AF8}" type="presOf" srcId="{C8D66BE1-2B7D-4627-A78D-5A21DBE3D28B}" destId="{93A291FE-DF6B-4AB7-B5BC-B656BF80874E}" srcOrd="0" destOrd="0" presId="urn:microsoft.com/office/officeart/2005/8/layout/hProcess9"/>
    <dgm:cxn modelId="{D493838D-3F6B-40B3-B7D7-38F8A3BD5FF2}" type="presParOf" srcId="{FDCFE221-3322-4F3C-A891-9AAE82835F42}" destId="{9CB02F50-ECA3-41B1-BE18-6A20BCD03C90}" srcOrd="0" destOrd="0" presId="urn:microsoft.com/office/officeart/2005/8/layout/hProcess9"/>
    <dgm:cxn modelId="{F41E14DB-D74C-4466-BE4F-0AD400BD23DE}" type="presParOf" srcId="{FDCFE221-3322-4F3C-A891-9AAE82835F42}" destId="{B83275C6-B2C7-472A-A828-C45A8DC686E2}" srcOrd="1" destOrd="0" presId="urn:microsoft.com/office/officeart/2005/8/layout/hProcess9"/>
    <dgm:cxn modelId="{358EEBF9-7C59-4338-86F4-5DA724BDC4D9}" type="presParOf" srcId="{B83275C6-B2C7-472A-A828-C45A8DC686E2}" destId="{85BD0131-BA1C-4BD0-9B44-D4F515F9911D}" srcOrd="0" destOrd="0" presId="urn:microsoft.com/office/officeart/2005/8/layout/hProcess9"/>
    <dgm:cxn modelId="{C90A5EE9-13C5-43C6-B4B6-10DA7024E665}" type="presParOf" srcId="{B83275C6-B2C7-472A-A828-C45A8DC686E2}" destId="{963327CC-02CB-4B8E-823C-50E5F56C15EF}" srcOrd="1" destOrd="0" presId="urn:microsoft.com/office/officeart/2005/8/layout/hProcess9"/>
    <dgm:cxn modelId="{8C16620D-4649-4531-8144-5F32642818A8}" type="presParOf" srcId="{B83275C6-B2C7-472A-A828-C45A8DC686E2}" destId="{93A291FE-DF6B-4AB7-B5BC-B656BF80874E}" srcOrd="2" destOrd="0" presId="urn:microsoft.com/office/officeart/2005/8/layout/hProcess9"/>
    <dgm:cxn modelId="{E2F0C003-0227-4145-8098-A0BC9B86D512}" type="presParOf" srcId="{B83275C6-B2C7-472A-A828-C45A8DC686E2}" destId="{AEA98CB5-14DC-4C5E-BE9E-CDD3A1E208D8}" srcOrd="3" destOrd="0" presId="urn:microsoft.com/office/officeart/2005/8/layout/hProcess9"/>
    <dgm:cxn modelId="{52D62DDA-3999-4038-9CE0-9C0D33E5198B}" type="presParOf" srcId="{B83275C6-B2C7-472A-A828-C45A8DC686E2}" destId="{A5087382-8324-4C85-85A0-FC3952A6A19C}" srcOrd="4" destOrd="0" presId="urn:microsoft.com/office/officeart/2005/8/layout/hProcess9"/>
    <dgm:cxn modelId="{733F57FF-F131-43E8-ABA0-63E62DB977F3}" type="presParOf" srcId="{B83275C6-B2C7-472A-A828-C45A8DC686E2}" destId="{1D28FA83-46FA-4B7B-88E8-DE12984D252B}" srcOrd="5" destOrd="0" presId="urn:microsoft.com/office/officeart/2005/8/layout/hProcess9"/>
    <dgm:cxn modelId="{E4D22E53-00CA-4322-B875-DF01267F0EFA}" type="presParOf" srcId="{B83275C6-B2C7-472A-A828-C45A8DC686E2}" destId="{D4E127D7-7357-4A66-90B8-4EBAF168BF4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1F2FC-78AF-43BD-BA76-AC301EE08443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F336C-01D7-4C3E-BCC0-F53F6A2D38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54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BEC23-CA63-44B7-9839-407BB5FD623D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9108-0D6A-4E8D-8E7F-C81A1582B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0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C5BC106-70D8-480E-A9EE-7C945EF48792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5DFA-5751-4057-BAFE-12A99E2BF8B8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E99D24C-8F83-46F4-9A9D-2E41010DE5C9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190B-D85E-442C-AF71-30F630459395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3C76-75D4-44AF-9E76-5324DF0F13AD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0CCA0E-98A5-4B34-AE38-745811893D6F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C31E42-57D5-400E-9552-00B0CC4776E2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0751-C7AF-4D8C-9B12-0E34F62C9CE8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AC49-3AD3-46BE-94CE-63F5ED96321B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8223-34E4-4502-8EFD-3C5F6F7069A5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D1EF58C-313F-429A-AE06-092687EDF01E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29051C-D817-4CBB-B75E-E52CABC08F58}" type="datetime1">
              <a:rPr lang="en-US" smtClean="0"/>
              <a:pPr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33234" y="609600"/>
            <a:ext cx="4303036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Analysis of Data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IE300</a:t>
            </a:r>
          </a:p>
          <a:p>
            <a:pPr algn="ctr"/>
            <a:endParaRPr lang="en-US" sz="2400" b="1" dirty="0">
              <a:latin typeface="Times New Roman" pitchFamily="18" charset="0"/>
              <a:cs typeface="B Mitra" pitchFamily="2" charset="-78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Name: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Ebrahim Arian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 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Lab: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Tuesday 3:00 PM to 4:00 PM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Thursday 3:00 PM to 4:00 PM</a:t>
            </a:r>
          </a:p>
          <a:p>
            <a:pPr algn="ctr"/>
            <a:endParaRPr lang="en-US" sz="2400" b="1" dirty="0">
              <a:latin typeface="Times New Roman" pitchFamily="18" charset="0"/>
              <a:cs typeface="B Mitra" pitchFamily="2" charset="-78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Office Hour: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Tuesday 11:00 AM to 12:00 PM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B Mitra" pitchFamily="2" charset="-78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B Mitra" pitchFamily="2" charset="-78"/>
              </a:rPr>
              <a:t>Spring 2017</a:t>
            </a:r>
            <a:endParaRPr lang="fa-IR" b="1" dirty="0" smtClean="0">
              <a:cs typeface="B Nazanin" pitchFamily="2" charset="-78"/>
            </a:endParaRPr>
          </a:p>
          <a:p>
            <a:pPr algn="ctr"/>
            <a:endParaRPr lang="fa-IR" b="1" dirty="0">
              <a:cs typeface="B Nazanin" pitchFamily="2" charset="-78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446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Naive-Bayes Classifier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Ck</a:t>
            </a:r>
            <a:r>
              <a:rPr lang="en-US" i="1" dirty="0"/>
              <a:t> ∩ X</a:t>
            </a:r>
            <a:r>
              <a:rPr lang="en-US" dirty="0"/>
              <a:t>) =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Ck</a:t>
            </a:r>
            <a:r>
              <a:rPr lang="en-US" i="1" dirty="0"/>
              <a:t> ∩ x</a:t>
            </a:r>
            <a:r>
              <a:rPr lang="en-US" dirty="0"/>
              <a:t>1 </a:t>
            </a:r>
            <a:r>
              <a:rPr lang="en-US" i="1" dirty="0"/>
              <a:t>∩ x</a:t>
            </a:r>
            <a:r>
              <a:rPr lang="en-US" dirty="0"/>
              <a:t>2 </a:t>
            </a:r>
            <a:r>
              <a:rPr lang="en-US" i="1" dirty="0"/>
              <a:t>∩ . . . ∩ </a:t>
            </a:r>
            <a:r>
              <a:rPr lang="en-US" i="1" dirty="0" err="1"/>
              <a:t>xn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62200"/>
            <a:ext cx="8534400" cy="246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023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Naive-Bayes Classifier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" y="4625726"/>
            <a:ext cx="6308653" cy="1524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2024" y="1604840"/>
            <a:ext cx="841337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00" dirty="0"/>
              <a:t>We assume conditional </a:t>
            </a:r>
            <a:r>
              <a:rPr lang="en-US" sz="2900" dirty="0">
                <a:solidFill>
                  <a:srgbClr val="FFC000"/>
                </a:solidFill>
              </a:rPr>
              <a:t>independence</a:t>
            </a:r>
            <a:r>
              <a:rPr lang="en-US" sz="2900" dirty="0"/>
              <a:t> between each attributes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02024" y="1585312"/>
            <a:ext cx="8153400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xi|Ck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P(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xi|Ck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j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∩ 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P(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)P(x1 |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)P(x2 |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)…P(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38910"/>
            <a:ext cx="4122235" cy="9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989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DFW-LGA on Delta </a:t>
            </a:r>
            <a:br>
              <a:rPr lang="en-US" dirty="0"/>
            </a:br>
            <a:r>
              <a:rPr lang="en-US" dirty="0" smtClean="0"/>
              <a:t>Delay or No-Delay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4" y="2971800"/>
            <a:ext cx="6277851" cy="785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55772"/>
            <a:ext cx="6277851" cy="64536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Naive-Bayes Classifier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6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M-Estimates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conditional densities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xi|Ck</a:t>
            </a:r>
            <a:r>
              <a:rPr lang="en-US" dirty="0"/>
              <a:t>) can be defined in different </a:t>
            </a:r>
            <a:r>
              <a:rPr lang="en-US" dirty="0" smtClean="0"/>
              <a:t>ways</a:t>
            </a:r>
          </a:p>
          <a:p>
            <a:r>
              <a:rPr lang="en-US" dirty="0"/>
              <a:t>where </a:t>
            </a:r>
            <a:r>
              <a:rPr lang="en-US" dirty="0" smtClean="0"/>
              <a:t>ˆ</a:t>
            </a:r>
            <a:r>
              <a:rPr lang="en-US" i="1" dirty="0" smtClean="0"/>
              <a:t>n </a:t>
            </a:r>
            <a:r>
              <a:rPr lang="en-US" dirty="0"/>
              <a:t>is the number of observations which </a:t>
            </a:r>
            <a:r>
              <a:rPr lang="en-US" i="1" dirty="0"/>
              <a:t>C </a:t>
            </a:r>
            <a:r>
              <a:rPr lang="en-US" dirty="0"/>
              <a:t>= </a:t>
            </a:r>
            <a:r>
              <a:rPr lang="en-US" i="1" dirty="0" err="1"/>
              <a:t>Ck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X </a:t>
            </a:r>
            <a:r>
              <a:rPr lang="en-US" dirty="0"/>
              <a:t>= </a:t>
            </a:r>
            <a:r>
              <a:rPr lang="en-US" i="1" dirty="0" smtClean="0"/>
              <a:t>xi</a:t>
            </a:r>
          </a:p>
          <a:p>
            <a:r>
              <a:rPr lang="en-US" i="1" dirty="0"/>
              <a:t>n </a:t>
            </a:r>
            <a:r>
              <a:rPr lang="en-US" dirty="0"/>
              <a:t>is the number of observations</a:t>
            </a:r>
            <a:br>
              <a:rPr lang="en-US" dirty="0"/>
            </a:br>
            <a:r>
              <a:rPr lang="en-US" i="1" dirty="0"/>
              <a:t>C </a:t>
            </a:r>
            <a:r>
              <a:rPr lang="en-US" dirty="0"/>
              <a:t>= </a:t>
            </a:r>
            <a:r>
              <a:rPr lang="en-US" i="1" dirty="0" err="1" smtClean="0"/>
              <a:t>Ck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xi|Ck</a:t>
            </a:r>
            <a:r>
              <a:rPr lang="en-US" dirty="0" smtClean="0"/>
              <a:t>) = P(xi</a:t>
            </a:r>
            <a:r>
              <a:rPr lang="en-US" i="1" dirty="0"/>
              <a:t> </a:t>
            </a:r>
            <a:r>
              <a:rPr lang="en-US" i="1" dirty="0" smtClean="0"/>
              <a:t>∩ </a:t>
            </a:r>
            <a:r>
              <a:rPr lang="en-US" i="1" dirty="0" err="1" smtClean="0"/>
              <a:t>Ck</a:t>
            </a:r>
            <a:r>
              <a:rPr lang="en-US" i="1" dirty="0" smtClean="0"/>
              <a:t>)/P(</a:t>
            </a:r>
            <a:r>
              <a:rPr lang="en-US" i="1" dirty="0" err="1" smtClean="0"/>
              <a:t>Ck</a:t>
            </a:r>
            <a:r>
              <a:rPr lang="en-US" i="1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008376"/>
            <a:ext cx="2680767" cy="108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123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M-Estimates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may find </a:t>
            </a:r>
            <a:r>
              <a:rPr lang="en-US" dirty="0" smtClean="0"/>
              <a:t>that </a:t>
            </a:r>
            <a:r>
              <a:rPr lang="en-US" dirty="0"/>
              <a:t>ˆ </a:t>
            </a:r>
            <a:r>
              <a:rPr lang="en-US" i="1" dirty="0"/>
              <a:t>n </a:t>
            </a:r>
            <a:r>
              <a:rPr lang="en-US" dirty="0"/>
              <a:t>= 0 or </a:t>
            </a: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dirty="0" smtClean="0"/>
              <a:t>0</a:t>
            </a:r>
          </a:p>
          <a:p>
            <a:r>
              <a:rPr lang="en-US" dirty="0"/>
              <a:t>The idea behind m-estimates is to pretend we have </a:t>
            </a:r>
            <a:r>
              <a:rPr lang="en-US" i="1" dirty="0"/>
              <a:t>m </a:t>
            </a:r>
            <a:r>
              <a:rPr lang="en-US" dirty="0"/>
              <a:t>extra observations </a:t>
            </a:r>
            <a:r>
              <a:rPr lang="en-US" dirty="0" smtClean="0"/>
              <a:t>with class </a:t>
            </a:r>
            <a:r>
              <a:rPr lang="en-US" i="1" dirty="0"/>
              <a:t>C </a:t>
            </a:r>
            <a:r>
              <a:rPr lang="en-US" dirty="0"/>
              <a:t>= </a:t>
            </a:r>
            <a:r>
              <a:rPr lang="en-US" i="1" dirty="0" err="1"/>
              <a:t>Ck</a:t>
            </a:r>
            <a:r>
              <a:rPr lang="en-US" dirty="0"/>
              <a:t>, with </a:t>
            </a:r>
            <a:r>
              <a:rPr lang="en-US" i="1" dirty="0"/>
              <a:t>m · p </a:t>
            </a:r>
            <a:r>
              <a:rPr lang="en-US" dirty="0"/>
              <a:t>of them having attribute </a:t>
            </a:r>
            <a:r>
              <a:rPr lang="en-US" i="1" dirty="0"/>
              <a:t>X </a:t>
            </a:r>
            <a:r>
              <a:rPr lang="en-US" dirty="0"/>
              <a:t>= </a:t>
            </a:r>
            <a:r>
              <a:rPr lang="en-US" i="1" dirty="0" smtClean="0"/>
              <a:t>xi</a:t>
            </a:r>
          </a:p>
          <a:p>
            <a:r>
              <a:rPr lang="en-US" i="1" dirty="0"/>
              <a:t>p </a:t>
            </a:r>
            <a:r>
              <a:rPr lang="en-US" dirty="0"/>
              <a:t>is </a:t>
            </a:r>
            <a:r>
              <a:rPr lang="en-US" i="1" dirty="0"/>
              <a:t>p </a:t>
            </a:r>
            <a:r>
              <a:rPr lang="en-US" dirty="0"/>
              <a:t>= 1</a:t>
            </a:r>
            <a:r>
              <a:rPr lang="en-US" i="1" dirty="0"/>
              <a:t>/ </a:t>
            </a:r>
            <a:r>
              <a:rPr lang="en-US" dirty="0"/>
              <a:t>(# of possible values for attribute </a:t>
            </a:r>
            <a:r>
              <a:rPr lang="en-US" i="1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50"/>
          <a:stretch/>
        </p:blipFill>
        <p:spPr>
          <a:xfrm>
            <a:off x="2514600" y="4343400"/>
            <a:ext cx="3906793" cy="118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106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𝐷𝐹𝑊</m:t>
                        </m:r>
                      </m: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/>
                          <m:t>Number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of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b="0" i="0" dirty="0" smtClean="0"/>
                          <m:t>DFW</m:t>
                        </m:r>
                        <m:r>
                          <m:rPr>
                            <m:nor/>
                          </m:rPr>
                          <a:rPr lang="en-US" sz="32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and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Delay</m:t>
                        </m:r>
                        <m:r>
                          <m:rPr>
                            <m:nor/>
                          </m:rPr>
                          <a:rPr lang="en-US" sz="3200" dirty="0"/>
                          <m:t> + </m:t>
                        </m:r>
                        <m:r>
                          <m:rPr>
                            <m:nor/>
                          </m:rPr>
                          <a:rPr lang="en-US" sz="3200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sz="3200" dirty="0"/>
                          <m:t>∗</m:t>
                        </m:r>
                        <m:r>
                          <m:rPr>
                            <m:nor/>
                          </m:rPr>
                          <a:rPr lang="en-US" sz="3600" dirty="0"/>
                          <m:t>P</m:t>
                        </m:r>
                        <m:r>
                          <m:rPr>
                            <m:nor/>
                          </m:rPr>
                          <a:rPr lang="en-US" sz="3600" dirty="0"/>
                          <m:t>_</m:t>
                        </m:r>
                        <m:r>
                          <m:rPr>
                            <m:nor/>
                          </m:rPr>
                          <a:rPr lang="en-US" sz="3600" dirty="0"/>
                          <m:t>ORIGIN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/>
                          <m:t>Number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of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Delay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𝐿𝐺𝐴</m:t>
                        </m:r>
                      </m: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/>
                          <m:t>Number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of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b="0" i="0" dirty="0" smtClean="0"/>
                          <m:t>LGA</m:t>
                        </m:r>
                        <m:r>
                          <m:rPr>
                            <m:nor/>
                          </m:rPr>
                          <a:rPr lang="en-US" sz="32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and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Delay</m:t>
                        </m:r>
                        <m:r>
                          <m:rPr>
                            <m:nor/>
                          </m:rPr>
                          <a:rPr lang="en-US" sz="3200" dirty="0"/>
                          <m:t> + </m:t>
                        </m:r>
                        <m:r>
                          <m:rPr>
                            <m:nor/>
                          </m:rPr>
                          <a:rPr lang="en-US" sz="3200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sz="3200" dirty="0"/>
                          <m:t>∗</m:t>
                        </m:r>
                        <m:r>
                          <m:rPr>
                            <m:nor/>
                          </m:rPr>
                          <a:rPr lang="en-US" sz="3600" dirty="0"/>
                          <m:t>P</m:t>
                        </m:r>
                        <m:r>
                          <m:rPr>
                            <m:nor/>
                          </m:rPr>
                          <a:rPr lang="en-US" sz="3600" dirty="0"/>
                          <m:t>_</m:t>
                        </m:r>
                        <m:r>
                          <m:rPr>
                            <m:nor/>
                          </m:rPr>
                          <a:rPr lang="en-US" sz="3600" dirty="0"/>
                          <m:t>Destinatio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/>
                          <m:t>Number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of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Delay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𝐷𝑒𝑙𝑡𝑎</m:t>
                        </m:r>
                      </m: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/>
                          <m:t>Number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of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𝐷𝑒𝑙𝑡𝑎</m:t>
                        </m:r>
                        <m:r>
                          <m:rPr>
                            <m:nor/>
                          </m:rPr>
                          <a:rPr lang="en-US" sz="3200" dirty="0"/>
                          <m:t>and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Delay</m:t>
                        </m:r>
                        <m:r>
                          <m:rPr>
                            <m:nor/>
                          </m:rPr>
                          <a:rPr lang="en-US" sz="3200" dirty="0"/>
                          <m:t> + </m:t>
                        </m:r>
                        <m:r>
                          <m:rPr>
                            <m:nor/>
                          </m:rPr>
                          <a:rPr lang="en-US" sz="3200" b="0" i="0" dirty="0" smtClean="0"/>
                          <m:t>m</m:t>
                        </m:r>
                        <m:r>
                          <m:rPr>
                            <m:nor/>
                          </m:rPr>
                          <a:rPr lang="en-US" sz="3200" dirty="0"/>
                          <m:t>∗</m:t>
                        </m:r>
                        <m:r>
                          <m:rPr>
                            <m:nor/>
                          </m:rPr>
                          <a:rPr lang="en-US" sz="3600" dirty="0"/>
                          <m:t>P</m:t>
                        </m:r>
                        <m:r>
                          <m:rPr>
                            <m:nor/>
                          </m:rPr>
                          <a:rPr lang="en-US" sz="3600" dirty="0"/>
                          <m:t>_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𝐶𝑎𝑟𝑖𝑒𝑟𝑒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dirty="0"/>
                          <m:t>Number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of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Delay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98" r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algn="ctr"/>
            <a:r>
              <a:rPr lang="en-US" dirty="0"/>
              <a:t>Naive-Bayes Classifier </a:t>
            </a:r>
          </a:p>
        </p:txBody>
      </p:sp>
    </p:spTree>
    <p:extLst>
      <p:ext uri="{BB962C8B-B14F-4D97-AF65-F5344CB8AC3E}">
        <p14:creationId xmlns:p14="http://schemas.microsoft.com/office/powerpoint/2010/main" val="22739098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39110"/>
            <a:ext cx="5908962" cy="4062412"/>
          </a:xfrm>
        </p:spPr>
      </p:pic>
      <p:sp>
        <p:nvSpPr>
          <p:cNvPr id="7" name="Rectangle 6"/>
          <p:cNvSpPr/>
          <p:nvPr/>
        </p:nvSpPr>
        <p:spPr>
          <a:xfrm>
            <a:off x="2286000" y="5921432"/>
            <a:ext cx="4290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classify DFW-LGA on Delta </a:t>
            </a:r>
          </a:p>
        </p:txBody>
      </p:sp>
    </p:spTree>
    <p:extLst>
      <p:ext uri="{BB962C8B-B14F-4D97-AF65-F5344CB8AC3E}">
        <p14:creationId xmlns:p14="http://schemas.microsoft.com/office/powerpoint/2010/main" val="9759776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48" y="2286000"/>
            <a:ext cx="6277851" cy="78584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2" y="3733799"/>
            <a:ext cx="6277851" cy="6453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7864" y="5092020"/>
            <a:ext cx="5682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Which one is Maximum??</a:t>
            </a:r>
          </a:p>
        </p:txBody>
      </p:sp>
    </p:spTree>
    <p:extLst>
      <p:ext uri="{BB962C8B-B14F-4D97-AF65-F5344CB8AC3E}">
        <p14:creationId xmlns:p14="http://schemas.microsoft.com/office/powerpoint/2010/main" val="16607986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smtClean="0"/>
              <a:t>2346 observations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3200" dirty="0" smtClean="0"/>
              <a:t>JFK-LAS </a:t>
            </a:r>
            <a:r>
              <a:rPr lang="en-US" sz="3200" dirty="0"/>
              <a:t>on American Airlines (</a:t>
            </a:r>
            <a:r>
              <a:rPr lang="en-US" sz="3200" dirty="0" smtClean="0"/>
              <a:t>AA)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3200" dirty="0" smtClean="0"/>
              <a:t>JFK-LAS </a:t>
            </a:r>
            <a:r>
              <a:rPr lang="en-US" sz="3200" dirty="0"/>
              <a:t>on JetBlue (B6</a:t>
            </a:r>
            <a:r>
              <a:rPr lang="en-US" sz="3200" dirty="0" smtClean="0"/>
              <a:t>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3200" dirty="0" smtClean="0"/>
              <a:t>SFO-ORD </a:t>
            </a:r>
            <a:r>
              <a:rPr lang="en-US" sz="3200" dirty="0"/>
              <a:t>on Virgin Airlines (</a:t>
            </a:r>
            <a:r>
              <a:rPr lang="en-US" sz="3200" dirty="0" smtClean="0"/>
              <a:t>VX)</a:t>
            </a:r>
            <a:endParaRPr lang="en-US" sz="3200" dirty="0"/>
          </a:p>
          <a:p>
            <a:pPr marL="880110" lvl="1" indent="-514350">
              <a:buFont typeface="+mj-lt"/>
              <a:buAutoNum type="arabicPeriod"/>
            </a:pPr>
            <a:r>
              <a:rPr lang="en-US" sz="3200" dirty="0" smtClean="0"/>
              <a:t>SFO-ORD </a:t>
            </a:r>
            <a:r>
              <a:rPr lang="en-US" sz="3200" dirty="0"/>
              <a:t>on Southwest Airlines (WN)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Exercise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52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/>
              <a:t>JFK-LAS on American Airlines (AA)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2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3200" dirty="0"/>
              <a:t>JFK-LAS on American Airlines (AA)</a:t>
            </a:r>
          </a:p>
          <a:p>
            <a:pPr lvl="1"/>
            <a:r>
              <a:rPr lang="en-US" dirty="0" smtClean="0"/>
              <a:t>Calculate the Number of JFK and Delay</a:t>
            </a:r>
          </a:p>
          <a:p>
            <a:pPr lvl="1"/>
            <a:r>
              <a:rPr lang="en-US" dirty="0"/>
              <a:t>Calculate the </a:t>
            </a:r>
            <a:r>
              <a:rPr lang="en-US" dirty="0" smtClean="0"/>
              <a:t>Number of JFK and No-Delay</a:t>
            </a:r>
          </a:p>
          <a:p>
            <a:pPr lvl="1"/>
            <a:r>
              <a:rPr lang="en-US" dirty="0"/>
              <a:t>Calculate the </a:t>
            </a:r>
            <a:r>
              <a:rPr lang="en-US" dirty="0" smtClean="0"/>
              <a:t>Number of LAS and Delay</a:t>
            </a:r>
          </a:p>
          <a:p>
            <a:pPr lvl="1"/>
            <a:r>
              <a:rPr lang="en-US" dirty="0"/>
              <a:t>Calculate the </a:t>
            </a:r>
            <a:r>
              <a:rPr lang="en-US" dirty="0" smtClean="0"/>
              <a:t>Number of LAS and No-Delay</a:t>
            </a:r>
          </a:p>
          <a:p>
            <a:pPr lvl="1"/>
            <a:r>
              <a:rPr lang="en-US" dirty="0"/>
              <a:t>Calculate the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AA and </a:t>
            </a:r>
            <a:r>
              <a:rPr lang="en-US" dirty="0"/>
              <a:t>Delay</a:t>
            </a:r>
          </a:p>
          <a:p>
            <a:pPr lvl="1"/>
            <a:r>
              <a:rPr lang="en-US" dirty="0"/>
              <a:t>Calculate the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AA and No-Delay</a:t>
            </a:r>
          </a:p>
          <a:p>
            <a:pPr lvl="1"/>
            <a:r>
              <a:rPr lang="en-US" dirty="0"/>
              <a:t>Calculate the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Delay</a:t>
            </a:r>
            <a:endParaRPr lang="en-US" dirty="0"/>
          </a:p>
          <a:p>
            <a:pPr lvl="1"/>
            <a:r>
              <a:rPr lang="en-US" dirty="0"/>
              <a:t>Calculate the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No-Delay</a:t>
            </a:r>
          </a:p>
          <a:p>
            <a:pPr lvl="1"/>
            <a:r>
              <a:rPr lang="en-US" dirty="0"/>
              <a:t>Calculate the </a:t>
            </a:r>
            <a:r>
              <a:rPr lang="en-US" dirty="0" smtClean="0"/>
              <a:t>P_ORIGIN = 1/Number of Origins</a:t>
            </a:r>
          </a:p>
          <a:p>
            <a:pPr lvl="1"/>
            <a:r>
              <a:rPr lang="en-US" dirty="0"/>
              <a:t>Calculate the </a:t>
            </a:r>
            <a:r>
              <a:rPr lang="en-US" dirty="0" smtClean="0"/>
              <a:t>P_DESTINATION </a:t>
            </a:r>
            <a:r>
              <a:rPr lang="en-US" dirty="0"/>
              <a:t>= 1/Number of </a:t>
            </a:r>
            <a:r>
              <a:rPr lang="en-US" dirty="0" smtClean="0"/>
              <a:t>destinations</a:t>
            </a:r>
            <a:endParaRPr lang="en-US" dirty="0"/>
          </a:p>
          <a:p>
            <a:pPr lvl="1"/>
            <a:r>
              <a:rPr lang="en-US" dirty="0"/>
              <a:t>Calculate the </a:t>
            </a:r>
            <a:r>
              <a:rPr lang="en-US" dirty="0" smtClean="0"/>
              <a:t>P_CARRIER </a:t>
            </a:r>
            <a:r>
              <a:rPr lang="en-US" dirty="0"/>
              <a:t>= 1/Number of </a:t>
            </a:r>
            <a:r>
              <a:rPr lang="en-US" dirty="0" smtClean="0"/>
              <a:t>Carriers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78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516698"/>
            <a:ext cx="8153400" cy="5493702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Group1:</a:t>
            </a:r>
          </a:p>
          <a:p>
            <a:r>
              <a:rPr lang="en-US" sz="2600" dirty="0" err="1"/>
              <a:t>Ashwath</a:t>
            </a:r>
            <a:r>
              <a:rPr lang="en-US" sz="2600" dirty="0"/>
              <a:t> </a:t>
            </a:r>
            <a:r>
              <a:rPr lang="en-US" sz="2600" dirty="0" err="1" smtClean="0"/>
              <a:t>Srinivas</a:t>
            </a:r>
            <a:endParaRPr lang="en-US" sz="2600" dirty="0" smtClean="0"/>
          </a:p>
          <a:p>
            <a:r>
              <a:rPr lang="en-US" sz="2600" dirty="0" err="1"/>
              <a:t>Arjit</a:t>
            </a:r>
            <a:r>
              <a:rPr lang="en-US" sz="2600" dirty="0"/>
              <a:t> </a:t>
            </a:r>
            <a:r>
              <a:rPr lang="en-US" sz="2600" dirty="0" err="1" smtClean="0"/>
              <a:t>Jaiswal</a:t>
            </a:r>
            <a:endParaRPr lang="en-US" sz="2600" dirty="0" smtClean="0"/>
          </a:p>
          <a:p>
            <a:r>
              <a:rPr lang="en-US" sz="2600" dirty="0"/>
              <a:t>Zack </a:t>
            </a:r>
            <a:r>
              <a:rPr lang="en-US" sz="2600" dirty="0" smtClean="0"/>
              <a:t>Jin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Group2:</a:t>
            </a:r>
          </a:p>
          <a:p>
            <a:r>
              <a:rPr lang="en-US" sz="2600" dirty="0"/>
              <a:t>Anthony </a:t>
            </a:r>
            <a:r>
              <a:rPr lang="en-US" sz="2600" dirty="0" err="1" smtClean="0"/>
              <a:t>Alvizu</a:t>
            </a:r>
            <a:endParaRPr lang="en-US" sz="2600" dirty="0" smtClean="0"/>
          </a:p>
          <a:p>
            <a:r>
              <a:rPr lang="en-US" sz="2600" dirty="0" err="1"/>
              <a:t>Murtaza</a:t>
            </a:r>
            <a:r>
              <a:rPr lang="en-US" sz="2600" dirty="0"/>
              <a:t> </a:t>
            </a:r>
            <a:r>
              <a:rPr lang="en-US" sz="2600" dirty="0" err="1" smtClean="0"/>
              <a:t>Zohair</a:t>
            </a:r>
            <a:endParaRPr lang="en-US" sz="2600" dirty="0" smtClean="0"/>
          </a:p>
          <a:p>
            <a:r>
              <a:rPr lang="en-US" sz="2600" dirty="0" err="1" smtClean="0"/>
              <a:t>Mohit</a:t>
            </a:r>
            <a:r>
              <a:rPr lang="en-US" sz="2600" dirty="0" smtClean="0"/>
              <a:t> </a:t>
            </a:r>
            <a:r>
              <a:rPr lang="en-US" sz="2600" dirty="0" err="1" smtClean="0"/>
              <a:t>Gayatri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Group3:</a:t>
            </a:r>
          </a:p>
          <a:p>
            <a:r>
              <a:rPr lang="en-US" sz="2600" dirty="0"/>
              <a:t>Justin </a:t>
            </a:r>
            <a:r>
              <a:rPr lang="en-US" sz="2600" dirty="0" smtClean="0"/>
              <a:t>Clark</a:t>
            </a:r>
          </a:p>
          <a:p>
            <a:r>
              <a:rPr lang="en-US" sz="2600" dirty="0"/>
              <a:t>Noel </a:t>
            </a:r>
            <a:r>
              <a:rPr lang="en-US" sz="2600" dirty="0" err="1" smtClean="0"/>
              <a:t>Brindise</a:t>
            </a:r>
            <a:endParaRPr lang="en-US" sz="2600" dirty="0" smtClean="0"/>
          </a:p>
          <a:p>
            <a:r>
              <a:rPr lang="en-US" sz="2600" dirty="0" smtClean="0"/>
              <a:t>Michael</a:t>
            </a:r>
            <a:r>
              <a:rPr lang="en-US" sz="2600" dirty="0"/>
              <a:t> </a:t>
            </a:r>
            <a:r>
              <a:rPr lang="en-US" sz="2600" dirty="0" smtClean="0"/>
              <a:t>Brenner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Group4:</a:t>
            </a:r>
          </a:p>
          <a:p>
            <a:r>
              <a:rPr lang="en-US" sz="2600" dirty="0"/>
              <a:t>Ahsan Ali </a:t>
            </a:r>
            <a:endParaRPr lang="en-US" sz="2600" dirty="0" smtClean="0"/>
          </a:p>
          <a:p>
            <a:r>
              <a:rPr lang="en-US" sz="2600" dirty="0" err="1"/>
              <a:t>Meehika</a:t>
            </a:r>
            <a:r>
              <a:rPr lang="en-US" sz="2600" dirty="0"/>
              <a:t> Patel </a:t>
            </a:r>
            <a:endParaRPr lang="en-US" sz="2600" dirty="0" smtClean="0"/>
          </a:p>
          <a:p>
            <a:r>
              <a:rPr lang="en-US" sz="2600" dirty="0"/>
              <a:t>Dominic </a:t>
            </a:r>
            <a:r>
              <a:rPr lang="en-US" sz="2600" dirty="0" smtClean="0"/>
              <a:t>Rossi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B050"/>
                </a:solidFill>
              </a:rPr>
              <a:t>Group5:</a:t>
            </a:r>
          </a:p>
          <a:p>
            <a:r>
              <a:rPr lang="en-US" sz="2600" dirty="0"/>
              <a:t>Cameron </a:t>
            </a:r>
            <a:r>
              <a:rPr lang="en-US" sz="2600" dirty="0" smtClean="0"/>
              <a:t>Hartman</a:t>
            </a:r>
          </a:p>
          <a:p>
            <a:r>
              <a:rPr lang="en-US" sz="2600" dirty="0"/>
              <a:t>Bobby Morales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 smtClean="0"/>
              <a:t>Edgar Garcia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Group6:</a:t>
            </a:r>
          </a:p>
          <a:p>
            <a:r>
              <a:rPr lang="en-US" sz="2600" dirty="0"/>
              <a:t>Thomas Liu</a:t>
            </a:r>
          </a:p>
          <a:p>
            <a:r>
              <a:rPr lang="en-US" sz="2600" dirty="0" err="1"/>
              <a:t>Ketan</a:t>
            </a:r>
            <a:r>
              <a:rPr lang="en-US" sz="2600" dirty="0"/>
              <a:t> Patel</a:t>
            </a:r>
          </a:p>
          <a:p>
            <a:r>
              <a:rPr lang="en-US" sz="2600" dirty="0" err="1" smtClean="0"/>
              <a:t>Ailian</a:t>
            </a:r>
            <a:r>
              <a:rPr lang="en-US" sz="2600" dirty="0" smtClean="0"/>
              <a:t> </a:t>
            </a:r>
            <a:r>
              <a:rPr lang="en-US" sz="2600" dirty="0"/>
              <a:t>Wang</a:t>
            </a:r>
          </a:p>
        </p:txBody>
      </p:sp>
      <p:sp>
        <p:nvSpPr>
          <p:cNvPr id="5" name="Chevron 4"/>
          <p:cNvSpPr/>
          <p:nvPr/>
        </p:nvSpPr>
        <p:spPr>
          <a:xfrm>
            <a:off x="0" y="152400"/>
            <a:ext cx="2514600" cy="9144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endParaRPr lang="en-US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2098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endParaRPr lang="en-US" sz="16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4196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6294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86117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P(Y)</a:t>
                </a:r>
              </a:p>
              <a:p>
                <a:r>
                  <a:rPr lang="en-US" dirty="0" smtClean="0"/>
                  <a:t>P(N)</a:t>
                </a:r>
              </a:p>
              <a:p>
                <a:r>
                  <a:rPr lang="en-US" dirty="0" smtClean="0"/>
                  <a:t>P(JFK|Y)</a:t>
                </a:r>
              </a:p>
              <a:p>
                <a:r>
                  <a:rPr lang="en-US" dirty="0" smtClean="0"/>
                  <a:t>P(LAS|Y</a:t>
                </a:r>
                <a:r>
                  <a:rPr lang="en-US" dirty="0"/>
                  <a:t>)</a:t>
                </a:r>
              </a:p>
              <a:p>
                <a:r>
                  <a:rPr lang="en-US" dirty="0" smtClean="0"/>
                  <a:t>P(JFK|N)</a:t>
                </a:r>
                <a:endParaRPr lang="en-US" dirty="0"/>
              </a:p>
              <a:p>
                <a:r>
                  <a:rPr lang="en-US" dirty="0" smtClean="0"/>
                  <a:t>P(LAS|N)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𝐽𝐹𝐾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/>
                          <m:t>Number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JFK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and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Delay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+ 3∗</m:t>
                        </m:r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_</m:t>
                        </m:r>
                        <m:r>
                          <m:rPr>
                            <m:nor/>
                          </m:rPr>
                          <a:rPr lang="en-US" sz="2400" dirty="0"/>
                          <m:t>ORIGIN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Number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Delay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𝐿𝐴𝑆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/>
                          <m:t>Number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of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LAS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and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Delay</m:t>
                        </m:r>
                        <m:r>
                          <m:rPr>
                            <m:nor/>
                          </m:rPr>
                          <a:rPr lang="en-US" sz="2000" dirty="0"/>
                          <m:t> + 3∗</m:t>
                        </m:r>
                        <m:r>
                          <m:rPr>
                            <m:nor/>
                          </m:rPr>
                          <a:rPr lang="en-US" sz="2400" dirty="0"/>
                          <m:t>P</m:t>
                        </m:r>
                        <m:r>
                          <m:rPr>
                            <m:nor/>
                          </m:rPr>
                          <a:rPr lang="en-US" sz="2400" dirty="0"/>
                          <m:t>_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Destinatio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Number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Delay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449" t="-2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 rtl="0">
              <a:spcBef>
                <a:spcPct val="0"/>
              </a:spcBef>
            </a:pPr>
            <a:r>
              <a:rPr lang="en-US" sz="3200" kern="0" smtClean="0">
                <a:solidFill>
                  <a:sysClr val="windowText" lastClr="000000"/>
                </a:solidFill>
              </a:rPr>
              <a:t>JFK-LAS on American Airlines (AA)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989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P(Y|JFK,LAS,AA) = P(JFK|Y)P(LAS|Y)P(AA|Y)P(Y)</a:t>
            </a:r>
          </a:p>
          <a:p>
            <a:r>
              <a:rPr lang="en-US" dirty="0" smtClean="0"/>
              <a:t> P(N|JFK,LAS,AA</a:t>
            </a:r>
            <a:r>
              <a:rPr lang="en-US" dirty="0"/>
              <a:t>) = </a:t>
            </a:r>
            <a:r>
              <a:rPr lang="en-US" dirty="0" smtClean="0"/>
              <a:t>P(JFK|N)P(LAS|N)P(AA|N)P(N)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00B050"/>
                </a:solidFill>
              </a:rPr>
              <a:t>WHICH ONE IS MAXIMUM</a:t>
            </a:r>
            <a:endParaRPr lang="en-US" sz="4000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/>
              <a:t>JFK-LAS on American Airlines (AA)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38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516698"/>
            <a:ext cx="8153400" cy="5493702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Group1:</a:t>
            </a:r>
          </a:p>
          <a:p>
            <a:r>
              <a:rPr lang="en-US" sz="2000" dirty="0"/>
              <a:t>Ross </a:t>
            </a:r>
            <a:r>
              <a:rPr lang="en-US" sz="2000" dirty="0" err="1"/>
              <a:t>Sinar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Jake </a:t>
            </a:r>
            <a:r>
              <a:rPr lang="en-US" sz="2000" dirty="0"/>
              <a:t>Maher</a:t>
            </a:r>
          </a:p>
          <a:p>
            <a:r>
              <a:rPr lang="en-US" sz="2000" dirty="0"/>
              <a:t>Zach </a:t>
            </a:r>
            <a:r>
              <a:rPr lang="en-US" sz="2000" dirty="0" smtClean="0"/>
              <a:t>Harris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Group2:</a:t>
            </a:r>
          </a:p>
          <a:p>
            <a:r>
              <a:rPr lang="en-US" sz="2000" dirty="0"/>
              <a:t>Mia </a:t>
            </a:r>
            <a:r>
              <a:rPr lang="en-US" sz="2000" dirty="0" err="1"/>
              <a:t>Alvergue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Gabriel </a:t>
            </a:r>
            <a:r>
              <a:rPr lang="en-US" sz="2000" dirty="0"/>
              <a:t>Silva </a:t>
            </a:r>
            <a:endParaRPr lang="en-US" sz="2000" dirty="0" smtClean="0"/>
          </a:p>
          <a:p>
            <a:r>
              <a:rPr lang="en-US" sz="2000" dirty="0" smtClean="0"/>
              <a:t>Curtis Schwarzkopf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Group3:</a:t>
            </a:r>
          </a:p>
          <a:p>
            <a:r>
              <a:rPr lang="en-US" sz="2000" dirty="0" err="1"/>
              <a:t>Pacharapol</a:t>
            </a:r>
            <a:r>
              <a:rPr lang="en-US" sz="2000" dirty="0"/>
              <a:t> </a:t>
            </a:r>
            <a:r>
              <a:rPr lang="en-US" sz="2000" dirty="0" err="1" smtClean="0"/>
              <a:t>Charoensuk</a:t>
            </a:r>
            <a:endParaRPr lang="en-US" sz="2000" dirty="0" smtClean="0"/>
          </a:p>
          <a:p>
            <a:r>
              <a:rPr lang="en-US" sz="2000" dirty="0"/>
              <a:t>Chandra </a:t>
            </a:r>
            <a:r>
              <a:rPr lang="en-US" sz="2000" dirty="0" smtClean="0"/>
              <a:t>Patel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Group4:</a:t>
            </a:r>
          </a:p>
          <a:p>
            <a:r>
              <a:rPr lang="en-US" sz="2000" dirty="0"/>
              <a:t>Jacob </a:t>
            </a:r>
            <a:r>
              <a:rPr lang="en-US" sz="2000" dirty="0" smtClean="0"/>
              <a:t>Stone</a:t>
            </a:r>
          </a:p>
          <a:p>
            <a:r>
              <a:rPr lang="en-US" sz="2000" dirty="0"/>
              <a:t>Maggie </a:t>
            </a:r>
            <a:r>
              <a:rPr lang="en-US" sz="2000" dirty="0" err="1"/>
              <a:t>Naden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/>
              <a:t>Jack </a:t>
            </a:r>
            <a:r>
              <a:rPr lang="en-US" sz="2000" dirty="0" err="1" smtClean="0"/>
              <a:t>Stecker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Group5:</a:t>
            </a:r>
          </a:p>
          <a:p>
            <a:r>
              <a:rPr lang="en-US" sz="2000" dirty="0" err="1"/>
              <a:t>Szymon</a:t>
            </a:r>
            <a:r>
              <a:rPr lang="en-US" sz="2000" dirty="0"/>
              <a:t> </a:t>
            </a:r>
            <a:r>
              <a:rPr lang="en-US" sz="2000" dirty="0" err="1"/>
              <a:t>Koszarek</a:t>
            </a:r>
            <a:r>
              <a:rPr lang="en-US" sz="2000" dirty="0"/>
              <a:t>, </a:t>
            </a:r>
            <a:endParaRPr lang="en-US" sz="2000" dirty="0" smtClean="0"/>
          </a:p>
          <a:p>
            <a:r>
              <a:rPr lang="en-US" sz="2000" dirty="0" smtClean="0"/>
              <a:t>Patrick Hogan</a:t>
            </a:r>
          </a:p>
          <a:p>
            <a:r>
              <a:rPr lang="en-US" sz="2000" dirty="0" smtClean="0"/>
              <a:t>Charles case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Group6:</a:t>
            </a:r>
          </a:p>
          <a:p>
            <a:r>
              <a:rPr lang="en-US" sz="2000" dirty="0" err="1"/>
              <a:t>Ashwin</a:t>
            </a:r>
            <a:r>
              <a:rPr lang="en-US" sz="2000" dirty="0"/>
              <a:t> </a:t>
            </a:r>
            <a:r>
              <a:rPr lang="en-US" sz="2000" dirty="0" err="1" smtClean="0"/>
              <a:t>Udayaprakash</a:t>
            </a:r>
            <a:endParaRPr lang="en-US" sz="2000" dirty="0" smtClean="0"/>
          </a:p>
          <a:p>
            <a:r>
              <a:rPr lang="en-US" sz="2000" dirty="0"/>
              <a:t>Grant Vogel </a:t>
            </a:r>
            <a:endParaRPr lang="en-US" sz="2000" dirty="0" smtClean="0"/>
          </a:p>
          <a:p>
            <a:r>
              <a:rPr lang="en-US" sz="2000" dirty="0" err="1" smtClean="0"/>
              <a:t>Rikin</a:t>
            </a:r>
            <a:r>
              <a:rPr lang="en-US" sz="2000" dirty="0" smtClean="0"/>
              <a:t> Mehta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Group7:</a:t>
            </a:r>
          </a:p>
          <a:p>
            <a:r>
              <a:rPr lang="en-US" sz="2000" dirty="0" err="1"/>
              <a:t>Jiahao</a:t>
            </a:r>
            <a:r>
              <a:rPr lang="en-US" sz="2000" dirty="0"/>
              <a:t> </a:t>
            </a:r>
            <a:r>
              <a:rPr lang="en-US" sz="2000" dirty="0" smtClean="0"/>
              <a:t>Liu</a:t>
            </a:r>
          </a:p>
          <a:p>
            <a:r>
              <a:rPr lang="en-US" sz="2000" dirty="0" smtClean="0"/>
              <a:t>Danny Hill</a:t>
            </a:r>
            <a:endParaRPr lang="en-US" sz="2000" dirty="0"/>
          </a:p>
        </p:txBody>
      </p:sp>
      <p:sp>
        <p:nvSpPr>
          <p:cNvPr id="5" name="Chevron 4"/>
          <p:cNvSpPr/>
          <p:nvPr/>
        </p:nvSpPr>
        <p:spPr>
          <a:xfrm>
            <a:off x="0" y="152400"/>
            <a:ext cx="2514600" cy="914400"/>
          </a:xfrm>
          <a:prstGeom prst="chevron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endParaRPr lang="en-US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2098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endParaRPr lang="en-US" sz="16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4196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629400" y="152400"/>
            <a:ext cx="2514600" cy="914400"/>
          </a:xfrm>
          <a:prstGeom prst="chevr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0285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Due of Second Case Study: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  </a:t>
            </a:r>
            <a:r>
              <a:rPr lang="en-US" sz="3200" b="1" dirty="0" smtClean="0">
                <a:solidFill>
                  <a:srgbClr val="C00000"/>
                </a:solidFill>
              </a:rPr>
              <a:t>Feb </a:t>
            </a:r>
            <a:r>
              <a:rPr lang="en-US" sz="3200" b="1" dirty="0" smtClean="0">
                <a:solidFill>
                  <a:srgbClr val="C00000"/>
                </a:solidFill>
              </a:rPr>
              <a:t>20, </a:t>
            </a:r>
            <a:r>
              <a:rPr lang="en-US" sz="3200" b="1" dirty="0" smtClean="0">
                <a:solidFill>
                  <a:srgbClr val="C00000"/>
                </a:solidFill>
              </a:rPr>
              <a:t>2017 for Tuesday lab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</a:rPr>
              <a:t>  Feb 22, 2017 </a:t>
            </a:r>
            <a:r>
              <a:rPr lang="en-US" sz="3200" b="1" smtClean="0">
                <a:solidFill>
                  <a:srgbClr val="C00000"/>
                </a:solidFill>
              </a:rPr>
              <a:t>for Thursday lab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endParaRPr lang="en-US" sz="3200" dirty="0" smtClean="0"/>
          </a:p>
          <a:p>
            <a:r>
              <a:rPr lang="en-US" sz="3200" dirty="0" smtClean="0"/>
              <a:t>Work As GROUP</a:t>
            </a:r>
          </a:p>
          <a:p>
            <a:endParaRPr lang="en-US" sz="3200" dirty="0" smtClean="0"/>
          </a:p>
          <a:p>
            <a:r>
              <a:rPr lang="en-US" sz="3200" dirty="0" smtClean="0"/>
              <a:t>printed </a:t>
            </a:r>
            <a:r>
              <a:rPr lang="en-US" sz="3200" dirty="0"/>
              <a:t>copies </a:t>
            </a:r>
            <a:r>
              <a:rPr lang="en-US" sz="3200" dirty="0" smtClean="0"/>
              <a:t>of: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all </a:t>
            </a:r>
            <a:r>
              <a:rPr lang="en-US" dirty="0"/>
              <a:t>code used to complete the case, 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outputs </a:t>
            </a:r>
            <a:r>
              <a:rPr lang="en-US" dirty="0"/>
              <a:t>generated by running their code with the given data sets, and 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014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Objectives of Second Case Study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The objectives are </a:t>
            </a:r>
            <a:r>
              <a:rPr lang="en-US" sz="3600" dirty="0" smtClean="0"/>
              <a:t>to:</a:t>
            </a:r>
            <a:endParaRPr lang="en-US" sz="3600" dirty="0"/>
          </a:p>
          <a:p>
            <a:pPr lvl="1"/>
            <a:r>
              <a:rPr lang="en-US" sz="3200" dirty="0" smtClean="0"/>
              <a:t>Use </a:t>
            </a:r>
            <a:r>
              <a:rPr lang="en-US" sz="3200" dirty="0"/>
              <a:t>Python to </a:t>
            </a:r>
            <a:r>
              <a:rPr lang="en-US" sz="3200" b="1" dirty="0">
                <a:solidFill>
                  <a:srgbClr val="00B050"/>
                </a:solidFill>
              </a:rPr>
              <a:t>read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00B050"/>
                </a:solidFill>
              </a:rPr>
              <a:t>analyze</a:t>
            </a:r>
            <a:r>
              <a:rPr lang="en-US" sz="3200" dirty="0"/>
              <a:t> </a:t>
            </a:r>
            <a:r>
              <a:rPr lang="en-US" sz="3200" dirty="0" smtClean="0"/>
              <a:t>data</a:t>
            </a:r>
            <a:endParaRPr lang="en-US" sz="3200" dirty="0"/>
          </a:p>
          <a:p>
            <a:pPr lvl="1"/>
            <a:r>
              <a:rPr lang="en-US" sz="3200" dirty="0" smtClean="0"/>
              <a:t>Apply </a:t>
            </a:r>
            <a:r>
              <a:rPr lang="en-US" sz="3200" dirty="0"/>
              <a:t>the concept of </a:t>
            </a:r>
            <a:r>
              <a:rPr lang="en-US" sz="3200" b="1" dirty="0">
                <a:solidFill>
                  <a:srgbClr val="00B050"/>
                </a:solidFill>
              </a:rPr>
              <a:t>conditional probability </a:t>
            </a:r>
            <a:r>
              <a:rPr lang="en-US" sz="3200" dirty="0"/>
              <a:t>and Bayes’ </a:t>
            </a:r>
            <a:r>
              <a:rPr lang="en-US" sz="3200" dirty="0" smtClean="0"/>
              <a:t>Theorem</a:t>
            </a:r>
            <a:endParaRPr lang="en-US" sz="3200" dirty="0"/>
          </a:p>
          <a:p>
            <a:pPr lvl="1"/>
            <a:r>
              <a:rPr lang="en-US" sz="3200" dirty="0" smtClean="0"/>
              <a:t>Develop </a:t>
            </a:r>
            <a:r>
              <a:rPr lang="en-US" sz="3200" dirty="0"/>
              <a:t>a simple </a:t>
            </a:r>
            <a:r>
              <a:rPr lang="en-US" sz="3200" b="1" dirty="0">
                <a:solidFill>
                  <a:srgbClr val="00B050"/>
                </a:solidFill>
              </a:rPr>
              <a:t>Naive-Bayes classifier </a:t>
            </a:r>
            <a:r>
              <a:rPr lang="en-US" sz="3200" dirty="0"/>
              <a:t>model using </a:t>
            </a:r>
            <a:r>
              <a:rPr lang="en-US" sz="3200" b="1" dirty="0">
                <a:solidFill>
                  <a:srgbClr val="00B050"/>
                </a:solidFill>
              </a:rPr>
              <a:t>m-estimates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6995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 of Second Case Study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Predicting </a:t>
            </a:r>
            <a:r>
              <a:rPr lang="en-US" sz="3200" dirty="0" smtClean="0"/>
              <a:t>Delays</a:t>
            </a:r>
            <a:endParaRPr lang="en-US" sz="3200" dirty="0"/>
          </a:p>
          <a:p>
            <a:r>
              <a:rPr lang="en-US" sz="3200" dirty="0" smtClean="0"/>
              <a:t>How </a:t>
            </a:r>
            <a:r>
              <a:rPr lang="en-US" sz="3200" dirty="0"/>
              <a:t>can we use </a:t>
            </a:r>
            <a:r>
              <a:rPr lang="en-US" sz="3200" dirty="0" smtClean="0"/>
              <a:t>historical data </a:t>
            </a:r>
            <a:r>
              <a:rPr lang="en-US" sz="3200" dirty="0"/>
              <a:t>to make predictions about </a:t>
            </a:r>
            <a:r>
              <a:rPr lang="en-US" sz="3200" dirty="0" smtClean="0"/>
              <a:t>delays?</a:t>
            </a:r>
          </a:p>
          <a:p>
            <a:r>
              <a:rPr lang="en-US" sz="3200" dirty="0"/>
              <a:t>We will study a very popular model in statistics and </a:t>
            </a:r>
            <a:r>
              <a:rPr lang="en-US" sz="3200" dirty="0" smtClean="0"/>
              <a:t>machine learning </a:t>
            </a:r>
            <a:r>
              <a:rPr lang="en-US" sz="3200" dirty="0"/>
              <a:t>called </a:t>
            </a:r>
            <a:r>
              <a:rPr lang="en-US" sz="3200" b="1" i="1" dirty="0">
                <a:solidFill>
                  <a:srgbClr val="FF0000"/>
                </a:solidFill>
              </a:rPr>
              <a:t>Naive-Bayes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058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dirty="0"/>
              <a:t>Bayes’ </a:t>
            </a:r>
            <a:r>
              <a:rPr lang="en-US" i="1" dirty="0" smtClean="0"/>
              <a:t>Theorem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sz="7300" i="1" dirty="0"/>
              <a:t>Bayes’ </a:t>
            </a:r>
            <a:r>
              <a:rPr lang="en-US" sz="7300" i="1" dirty="0" smtClean="0"/>
              <a:t>Theorem</a:t>
            </a:r>
          </a:p>
          <a:p>
            <a:endParaRPr lang="en-US" sz="5900" i="1" dirty="0" smtClean="0"/>
          </a:p>
          <a:p>
            <a:endParaRPr lang="en-US" sz="5900" b="1" dirty="0"/>
          </a:p>
          <a:p>
            <a:endParaRPr lang="en-US" sz="5900" b="1" dirty="0"/>
          </a:p>
          <a:p>
            <a:endParaRPr lang="en-US" sz="5900" dirty="0" smtClean="0"/>
          </a:p>
          <a:p>
            <a:endParaRPr lang="en-US" sz="5900" dirty="0"/>
          </a:p>
          <a:p>
            <a:endParaRPr lang="en-US" sz="5900" dirty="0" smtClean="0"/>
          </a:p>
          <a:p>
            <a:pPr marL="0" indent="0">
              <a:buNone/>
            </a:pPr>
            <a:r>
              <a:rPr lang="en-US" sz="5900" dirty="0"/>
              <a:t/>
            </a:r>
            <a:br>
              <a:rPr lang="en-US" sz="5900" dirty="0"/>
            </a:br>
            <a:r>
              <a:rPr lang="en-US" dirty="0"/>
              <a:t/>
            </a:r>
            <a:br>
              <a:rPr lang="en-US" dirty="0"/>
            </a:br>
            <a:endParaRPr lang="en-US" i="1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4" r="19744"/>
          <a:stretch/>
        </p:blipFill>
        <p:spPr>
          <a:xfrm>
            <a:off x="2438400" y="3124200"/>
            <a:ext cx="3962400" cy="126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137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Naive-Bayes Classifier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we have a vector </a:t>
            </a:r>
            <a:r>
              <a:rPr lang="en-US" i="1" dirty="0"/>
              <a:t>X </a:t>
            </a:r>
            <a:r>
              <a:rPr lang="en-US" dirty="0"/>
              <a:t>= (</a:t>
            </a:r>
            <a:r>
              <a:rPr lang="en-US" i="1" dirty="0"/>
              <a:t>x</a:t>
            </a:r>
            <a:r>
              <a:rPr lang="en-US" dirty="0"/>
              <a:t>1</a:t>
            </a:r>
            <a:r>
              <a:rPr lang="en-US" i="1" dirty="0"/>
              <a:t>, x</a:t>
            </a:r>
            <a:r>
              <a:rPr lang="en-US" dirty="0"/>
              <a:t>2</a:t>
            </a:r>
            <a:r>
              <a:rPr lang="en-US" i="1" dirty="0"/>
              <a:t>, ..., </a:t>
            </a:r>
            <a:r>
              <a:rPr lang="en-US" i="1" dirty="0" err="1"/>
              <a:t>xn</a:t>
            </a:r>
            <a:r>
              <a:rPr lang="en-US" dirty="0"/>
              <a:t>) representing </a:t>
            </a:r>
            <a:r>
              <a:rPr lang="en-US" i="1" dirty="0"/>
              <a:t>n </a:t>
            </a:r>
            <a:r>
              <a:rPr lang="en-US" sz="3200" b="1" dirty="0" smtClean="0">
                <a:solidFill>
                  <a:srgbClr val="FFC000"/>
                </a:solidFill>
              </a:rPr>
              <a:t>attributes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dirty="0" smtClean="0"/>
              <a:t>(independent </a:t>
            </a:r>
            <a:r>
              <a:rPr lang="en-US" dirty="0"/>
              <a:t>variables). </a:t>
            </a:r>
            <a:endParaRPr lang="en-US" dirty="0" smtClean="0"/>
          </a:p>
          <a:p>
            <a:r>
              <a:rPr lang="en-US" dirty="0"/>
              <a:t>where </a:t>
            </a:r>
            <a:r>
              <a:rPr lang="en-US" i="1" dirty="0" err="1"/>
              <a:t>Ck</a:t>
            </a:r>
            <a:r>
              <a:rPr lang="en-US" i="1" dirty="0"/>
              <a:t> </a:t>
            </a:r>
            <a:r>
              <a:rPr lang="en-US" dirty="0"/>
              <a:t>represents possible outcomes (</a:t>
            </a:r>
            <a:r>
              <a:rPr lang="en-US" sz="3200" b="1" dirty="0" smtClean="0">
                <a:solidFill>
                  <a:srgbClr val="FFC000"/>
                </a:solidFill>
              </a:rPr>
              <a:t>classes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</a:t>
            </a:r>
            <a:r>
              <a:rPr lang="en-US" dirty="0"/>
              <a:t>we are trying to decide whether a particular</a:t>
            </a:r>
            <a:br>
              <a:rPr lang="en-US" dirty="0"/>
            </a:br>
            <a:r>
              <a:rPr lang="en-US" dirty="0"/>
              <a:t>flight is likely to be delayed, the outcome would be from the set </a:t>
            </a:r>
            <a:r>
              <a:rPr lang="en-US" i="1" dirty="0" err="1"/>
              <a:t>Ck</a:t>
            </a:r>
            <a:r>
              <a:rPr lang="en-US" i="1" dirty="0"/>
              <a:t> ∈ {Y, N}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029200"/>
            <a:ext cx="4902777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25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Naive-Bayes Classifier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54568722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2876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2791</TotalTime>
  <Words>641</Words>
  <Application>Microsoft Office PowerPoint</Application>
  <PresentationFormat>On-screen Show (4:3)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B Mitra</vt:lpstr>
      <vt:lpstr>B Nazanin</vt:lpstr>
      <vt:lpstr>Calibri</vt:lpstr>
      <vt:lpstr>Cambria Math</vt:lpstr>
      <vt:lpstr>Times New Roman</vt:lpstr>
      <vt:lpstr>Tw Cen MT</vt:lpstr>
      <vt:lpstr>Wingdings</vt:lpstr>
      <vt:lpstr>Wingdings 2</vt:lpstr>
      <vt:lpstr>Median</vt:lpstr>
      <vt:lpstr>PowerPoint Presentation</vt:lpstr>
      <vt:lpstr>PowerPoint Presentation</vt:lpstr>
      <vt:lpstr>PowerPoint Presentation</vt:lpstr>
      <vt:lpstr>Task</vt:lpstr>
      <vt:lpstr>Objectives of Second Case Study</vt:lpstr>
      <vt:lpstr>Objectives of Second Case Study</vt:lpstr>
      <vt:lpstr>Bayes’ Theorem</vt:lpstr>
      <vt:lpstr>Naive-Bayes Classifier </vt:lpstr>
      <vt:lpstr>Naive-Bayes Classifier </vt:lpstr>
      <vt:lpstr>Naive-Bayes Classifier </vt:lpstr>
      <vt:lpstr>Naive-Bayes Classifier </vt:lpstr>
      <vt:lpstr>PowerPoint Presentation</vt:lpstr>
      <vt:lpstr>M-Estimates</vt:lpstr>
      <vt:lpstr>M-Estimates</vt:lpstr>
      <vt:lpstr>Naive-Bayes Classifier </vt:lpstr>
      <vt:lpstr>Example</vt:lpstr>
      <vt:lpstr>Example</vt:lpstr>
      <vt:lpstr>Exercise 3</vt:lpstr>
      <vt:lpstr>JFK-LAS on American Airlines (AA)</vt:lpstr>
      <vt:lpstr>PowerPoint Presentation</vt:lpstr>
      <vt:lpstr>JFK-LAS on American Airlines (AA)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sony</dc:creator>
  <cp:lastModifiedBy>Microsoft account</cp:lastModifiedBy>
  <cp:revision>208</cp:revision>
  <dcterms:created xsi:type="dcterms:W3CDTF">2006-08-16T00:00:00Z</dcterms:created>
  <dcterms:modified xsi:type="dcterms:W3CDTF">2017-02-14T02:31:06Z</dcterms:modified>
</cp:coreProperties>
</file>