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8" r:id="rId3"/>
    <p:sldId id="304" r:id="rId4"/>
    <p:sldId id="305" r:id="rId5"/>
    <p:sldId id="306" r:id="rId6"/>
    <p:sldId id="307" r:id="rId7"/>
    <p:sldId id="309" r:id="rId8"/>
    <p:sldId id="311" r:id="rId9"/>
    <p:sldId id="312" r:id="rId10"/>
    <p:sldId id="31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1F2FC-78AF-43BD-BA76-AC301EE08443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F336C-01D7-4C3E-BCC0-F53F6A2D38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54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BEC23-CA63-44B7-9839-407BB5FD623D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9108-0D6A-4E8D-8E7F-C81A1582B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0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C5BC106-70D8-480E-A9EE-7C945EF48792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DFA-5751-4057-BAFE-12A99E2BF8B8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E99D24C-8F83-46F4-9A9D-2E41010DE5C9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90B-D85E-442C-AF71-30F630459395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3C76-75D4-44AF-9E76-5324DF0F13AD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A0CCA0E-98A5-4B34-AE38-745811893D6F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C31E42-57D5-400E-9552-00B0CC4776E2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0751-C7AF-4D8C-9B12-0E34F62C9CE8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C49-3AD3-46BE-94CE-63F5ED96321B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8223-34E4-4502-8EFD-3C5F6F7069A5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D1EF58C-313F-429A-AE06-092687EDF01E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29051C-D817-4CBB-B75E-E52CABC08F58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4400" y="609600"/>
            <a:ext cx="234070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B Mitra" pitchFamily="2" charset="-78"/>
              </a:rPr>
              <a:t>Analysis of Data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B Mitra" pitchFamily="2" charset="-78"/>
              </a:rPr>
              <a:t>IE300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B Mitra" pitchFamily="2" charset="-78"/>
            </a:endParaRPr>
          </a:p>
          <a:p>
            <a:pPr algn="ctr"/>
            <a:endParaRPr lang="en-US" sz="2400" b="1" dirty="0">
              <a:latin typeface="Times New Roman" pitchFamily="18" charset="0"/>
              <a:cs typeface="B Mitra" pitchFamily="2" charset="-78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B Mitra" pitchFamily="2" charset="-78"/>
              </a:rPr>
              <a:t>Name: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B Mitra" pitchFamily="2" charset="-78"/>
              </a:rPr>
              <a:t>Ebrahim Arian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B Mitra" pitchFamily="2" charset="-78"/>
              </a:rPr>
              <a:t> 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B Mitra" pitchFamily="2" charset="-78"/>
            </a:endParaRPr>
          </a:p>
          <a:p>
            <a:pPr algn="ctr"/>
            <a:endParaRPr lang="en-US" sz="2400" b="1" dirty="0">
              <a:latin typeface="Times New Roman" pitchFamily="18" charset="0"/>
              <a:cs typeface="B Mitra" pitchFamily="2" charset="-78"/>
            </a:endParaRPr>
          </a:p>
          <a:p>
            <a:pPr algn="ctr"/>
            <a:endParaRPr lang="en-US" sz="2400" b="1" dirty="0" smtClean="0">
              <a:latin typeface="Times New Roman" pitchFamily="18" charset="0"/>
              <a:cs typeface="B Mitra" pitchFamily="2" charset="-78"/>
            </a:endParaRPr>
          </a:p>
          <a:p>
            <a:pPr algn="ctr"/>
            <a:endParaRPr lang="en-US" sz="2400" b="1" dirty="0">
              <a:latin typeface="Times New Roman" pitchFamily="18" charset="0"/>
              <a:cs typeface="B Mitra" pitchFamily="2" charset="-78"/>
            </a:endParaRPr>
          </a:p>
          <a:p>
            <a:pPr algn="ctr"/>
            <a:endParaRPr lang="en-US" sz="2400" b="1" dirty="0" smtClean="0">
              <a:latin typeface="Times New Roman" pitchFamily="18" charset="0"/>
              <a:cs typeface="B Mitra" pitchFamily="2" charset="-78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B Mitra" pitchFamily="2" charset="-78"/>
              </a:rPr>
              <a:t>Spring 2017</a:t>
            </a:r>
            <a:endParaRPr lang="fa-IR" b="1" dirty="0" smtClean="0">
              <a:cs typeface="B Nazanin" pitchFamily="2" charset="-78"/>
            </a:endParaRPr>
          </a:p>
          <a:p>
            <a:pPr algn="ctr"/>
            <a:endParaRPr lang="fa-IR" b="1" dirty="0">
              <a:cs typeface="B Nazanin" pitchFamily="2" charset="-78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b="1" dirty="0" smtClean="0"/>
              <a:t>Using </a:t>
            </a:r>
            <a:r>
              <a:rPr lang="en-US" sz="3600" b="1" i="1" dirty="0" err="1"/>
              <a:t>matplotlib</a:t>
            </a:r>
            <a:r>
              <a:rPr lang="en-US" sz="3600" b="1" dirty="0"/>
              <a:t>, create a bar graph for the time added of each airline. Be sure </a:t>
            </a:r>
            <a:r>
              <a:rPr lang="en-US" sz="3600" b="1" dirty="0" smtClean="0"/>
              <a:t>to label </a:t>
            </a:r>
            <a:r>
              <a:rPr lang="en-US" sz="3600" b="1" dirty="0"/>
              <a:t>your axes and plot </a:t>
            </a:r>
            <a:endParaRPr lang="en-US" sz="3600" b="1" dirty="0" smtClean="0"/>
          </a:p>
        </p:txBody>
      </p:sp>
      <p:sp>
        <p:nvSpPr>
          <p:cNvPr id="5" name="Chevron 4"/>
          <p:cNvSpPr/>
          <p:nvPr/>
        </p:nvSpPr>
        <p:spPr>
          <a:xfrm>
            <a:off x="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6" name="Chevron 5"/>
          <p:cNvSpPr/>
          <p:nvPr/>
        </p:nvSpPr>
        <p:spPr>
          <a:xfrm>
            <a:off x="22098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4196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</a:p>
        </p:txBody>
      </p:sp>
      <p:sp>
        <p:nvSpPr>
          <p:cNvPr id="8" name="Chevron 7"/>
          <p:cNvSpPr/>
          <p:nvPr/>
        </p:nvSpPr>
        <p:spPr>
          <a:xfrm>
            <a:off x="6629400" y="152400"/>
            <a:ext cx="2514600" cy="914400"/>
          </a:xfrm>
          <a:prstGeom prst="chevron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04020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516698"/>
            <a:ext cx="8153400" cy="5493702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Group1:</a:t>
            </a:r>
          </a:p>
          <a:p>
            <a:r>
              <a:rPr lang="en-US" sz="2600" dirty="0" err="1"/>
              <a:t>Ashwath</a:t>
            </a:r>
            <a:r>
              <a:rPr lang="en-US" sz="2600" dirty="0"/>
              <a:t> </a:t>
            </a:r>
            <a:r>
              <a:rPr lang="en-US" sz="2600" dirty="0" err="1" smtClean="0"/>
              <a:t>Srinivas</a:t>
            </a:r>
            <a:endParaRPr lang="en-US" sz="2600" dirty="0" smtClean="0"/>
          </a:p>
          <a:p>
            <a:r>
              <a:rPr lang="en-US" sz="2600" dirty="0" err="1"/>
              <a:t>Arjit</a:t>
            </a:r>
            <a:r>
              <a:rPr lang="en-US" sz="2600" dirty="0"/>
              <a:t> </a:t>
            </a:r>
            <a:r>
              <a:rPr lang="en-US" sz="2600" dirty="0" err="1" smtClean="0"/>
              <a:t>Jaiswal</a:t>
            </a:r>
            <a:endParaRPr lang="en-US" sz="2600" dirty="0" smtClean="0"/>
          </a:p>
          <a:p>
            <a:r>
              <a:rPr lang="en-US" sz="2600" dirty="0"/>
              <a:t>Zack </a:t>
            </a:r>
            <a:r>
              <a:rPr lang="en-US" sz="2600" dirty="0" smtClean="0"/>
              <a:t>Jin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Group2:</a:t>
            </a:r>
          </a:p>
          <a:p>
            <a:r>
              <a:rPr lang="en-US" sz="2600" dirty="0"/>
              <a:t>Anthony </a:t>
            </a:r>
            <a:r>
              <a:rPr lang="en-US" sz="2600" dirty="0" err="1" smtClean="0"/>
              <a:t>Alvizu</a:t>
            </a:r>
            <a:endParaRPr lang="en-US" sz="2600" dirty="0" smtClean="0"/>
          </a:p>
          <a:p>
            <a:r>
              <a:rPr lang="en-US" sz="2600" dirty="0" err="1"/>
              <a:t>Murtaza</a:t>
            </a:r>
            <a:r>
              <a:rPr lang="en-US" sz="2600" dirty="0"/>
              <a:t> </a:t>
            </a:r>
            <a:r>
              <a:rPr lang="en-US" sz="2600" dirty="0" err="1" smtClean="0"/>
              <a:t>Zohair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Group3:</a:t>
            </a:r>
          </a:p>
          <a:p>
            <a:r>
              <a:rPr lang="en-US" sz="2600" dirty="0"/>
              <a:t>Justin </a:t>
            </a:r>
            <a:r>
              <a:rPr lang="en-US" sz="2600" dirty="0" smtClean="0"/>
              <a:t>Clark</a:t>
            </a:r>
          </a:p>
          <a:p>
            <a:r>
              <a:rPr lang="en-US" sz="2600" dirty="0"/>
              <a:t>Noel </a:t>
            </a:r>
            <a:r>
              <a:rPr lang="en-US" sz="2600" dirty="0" err="1" smtClean="0"/>
              <a:t>Brindise</a:t>
            </a:r>
            <a:endParaRPr lang="en-US" sz="2600" dirty="0" smtClean="0"/>
          </a:p>
          <a:p>
            <a:r>
              <a:rPr lang="en-US" sz="2600" dirty="0" smtClean="0"/>
              <a:t>Michael</a:t>
            </a:r>
            <a:r>
              <a:rPr lang="en-US" sz="2600" dirty="0"/>
              <a:t> </a:t>
            </a:r>
            <a:r>
              <a:rPr lang="en-US" sz="2600" dirty="0" smtClean="0"/>
              <a:t>Brenner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Group4:</a:t>
            </a:r>
          </a:p>
          <a:p>
            <a:r>
              <a:rPr lang="en-US" sz="2600" dirty="0"/>
              <a:t>Ahsan Ali </a:t>
            </a:r>
            <a:endParaRPr lang="en-US" sz="2600" dirty="0" smtClean="0"/>
          </a:p>
          <a:p>
            <a:r>
              <a:rPr lang="en-US" sz="2600" dirty="0" err="1"/>
              <a:t>Meehika</a:t>
            </a:r>
            <a:r>
              <a:rPr lang="en-US" sz="2600" dirty="0"/>
              <a:t> Patel </a:t>
            </a:r>
            <a:endParaRPr lang="en-US" sz="2600" dirty="0" smtClean="0"/>
          </a:p>
          <a:p>
            <a:r>
              <a:rPr lang="en-US" sz="2600" dirty="0"/>
              <a:t>Dominic </a:t>
            </a:r>
            <a:r>
              <a:rPr lang="en-US" sz="2600" dirty="0" smtClean="0"/>
              <a:t>Rossi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Group5:</a:t>
            </a:r>
          </a:p>
          <a:p>
            <a:r>
              <a:rPr lang="en-US" sz="2600" dirty="0"/>
              <a:t>Cameron </a:t>
            </a:r>
            <a:r>
              <a:rPr lang="en-US" sz="2600" dirty="0" smtClean="0"/>
              <a:t>Hartman</a:t>
            </a:r>
          </a:p>
          <a:p>
            <a:r>
              <a:rPr lang="en-US" sz="2600" dirty="0"/>
              <a:t>Bobby Morales</a:t>
            </a:r>
            <a:r>
              <a:rPr lang="en-US" sz="2400" dirty="0"/>
              <a:t>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Group6:</a:t>
            </a:r>
          </a:p>
          <a:p>
            <a:r>
              <a:rPr lang="en-US" sz="2600" dirty="0"/>
              <a:t>Thomas Liu</a:t>
            </a:r>
          </a:p>
          <a:p>
            <a:r>
              <a:rPr lang="en-US" sz="2600" dirty="0" err="1"/>
              <a:t>Ketan</a:t>
            </a:r>
            <a:r>
              <a:rPr lang="en-US" sz="2600" dirty="0"/>
              <a:t> Patel</a:t>
            </a:r>
          </a:p>
          <a:p>
            <a:r>
              <a:rPr lang="en-US" sz="2600" dirty="0" err="1"/>
              <a:t>Oilian</a:t>
            </a:r>
            <a:r>
              <a:rPr lang="en-US" sz="2600" dirty="0"/>
              <a:t> Wang</a:t>
            </a:r>
          </a:p>
        </p:txBody>
      </p:sp>
      <p:sp>
        <p:nvSpPr>
          <p:cNvPr id="5" name="Chevron 4"/>
          <p:cNvSpPr/>
          <p:nvPr/>
        </p:nvSpPr>
        <p:spPr>
          <a:xfrm>
            <a:off x="0" y="152400"/>
            <a:ext cx="2514600" cy="914400"/>
          </a:xfrm>
          <a:prstGeom prst="chevron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endParaRPr lang="en-US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2098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endParaRPr lang="en-US" sz="16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4196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6294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0938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Due of First Case Study Part A &amp; B: </a:t>
            </a:r>
          </a:p>
          <a:p>
            <a:r>
              <a:rPr lang="en-US" sz="3200" b="1" dirty="0" smtClean="0">
                <a:solidFill>
                  <a:srgbClr val="C00000"/>
                </a:solidFill>
              </a:rPr>
              <a:t>February 20, 2017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Work As GROUP</a:t>
            </a:r>
          </a:p>
          <a:p>
            <a:endParaRPr lang="en-US" sz="3200" dirty="0" smtClean="0"/>
          </a:p>
          <a:p>
            <a:r>
              <a:rPr lang="en-US" sz="3200" dirty="0" smtClean="0"/>
              <a:t>SEND </a:t>
            </a:r>
            <a:r>
              <a:rPr lang="en-US" sz="3200" b="1" dirty="0" smtClean="0">
                <a:solidFill>
                  <a:srgbClr val="00B050"/>
                </a:solidFill>
              </a:rPr>
              <a:t>Report </a:t>
            </a:r>
            <a:r>
              <a:rPr lang="en-US" sz="3200" dirty="0"/>
              <a:t>(Answer of each question) &amp; </a:t>
            </a:r>
            <a:r>
              <a:rPr lang="en-US" sz="3200" b="1" dirty="0">
                <a:solidFill>
                  <a:srgbClr val="00B050"/>
                </a:solidFill>
              </a:rPr>
              <a:t>Python Code</a:t>
            </a:r>
          </a:p>
          <a:p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0" y="152400"/>
            <a:ext cx="2514600" cy="914400"/>
          </a:xfrm>
          <a:prstGeom prst="chevron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7" name="Chevron 6"/>
          <p:cNvSpPr/>
          <p:nvPr/>
        </p:nvSpPr>
        <p:spPr>
          <a:xfrm>
            <a:off x="22098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4196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6294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812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</a:t>
            </a:r>
            <a:r>
              <a:rPr lang="en-US" dirty="0"/>
              <a:t>data using the </a:t>
            </a:r>
            <a:r>
              <a:rPr lang="en-US" b="1" i="1" dirty="0" err="1">
                <a:solidFill>
                  <a:srgbClr val="00B050"/>
                </a:solidFill>
              </a:rPr>
              <a:t>csv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package </a:t>
            </a:r>
            <a:r>
              <a:rPr lang="en-US" dirty="0"/>
              <a:t>and output </a:t>
            </a:r>
            <a:r>
              <a:rPr lang="en-US" dirty="0" smtClean="0"/>
              <a:t>results</a:t>
            </a:r>
            <a:endParaRPr lang="en-US" dirty="0"/>
          </a:p>
          <a:p>
            <a:r>
              <a:rPr lang="en-US" dirty="0" smtClean="0"/>
              <a:t>Become </a:t>
            </a:r>
            <a:r>
              <a:rPr lang="en-US" dirty="0"/>
              <a:t>familiarize with different data structures such as </a:t>
            </a:r>
            <a:r>
              <a:rPr lang="en-US" b="1" i="1" dirty="0">
                <a:solidFill>
                  <a:srgbClr val="00B050"/>
                </a:solidFill>
              </a:rPr>
              <a:t>lists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 smtClean="0">
                <a:solidFill>
                  <a:srgbClr val="00B050"/>
                </a:solidFill>
              </a:rPr>
              <a:t>dictionaries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 smtClean="0"/>
              <a:t>Use </a:t>
            </a:r>
            <a:r>
              <a:rPr lang="en-US" b="1" dirty="0">
                <a:solidFill>
                  <a:srgbClr val="00B050"/>
                </a:solidFill>
              </a:rPr>
              <a:t>conditionals </a:t>
            </a:r>
            <a:r>
              <a:rPr lang="en-US" dirty="0"/>
              <a:t>and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loops to process </a:t>
            </a:r>
            <a:r>
              <a:rPr lang="en-US" dirty="0"/>
              <a:t>data, fix anomalies and perform </a:t>
            </a:r>
            <a:r>
              <a:rPr lang="en-US" dirty="0" smtClean="0"/>
              <a:t>calculations</a:t>
            </a:r>
            <a:endParaRPr lang="en-US" dirty="0"/>
          </a:p>
          <a:p>
            <a:r>
              <a:rPr lang="en-US" dirty="0" smtClean="0"/>
              <a:t>Perform </a:t>
            </a:r>
            <a:r>
              <a:rPr lang="en-US" dirty="0"/>
              <a:t>basic </a:t>
            </a:r>
            <a:r>
              <a:rPr lang="en-US" b="1" dirty="0">
                <a:solidFill>
                  <a:srgbClr val="00B050"/>
                </a:solidFill>
              </a:rPr>
              <a:t>plotting in Python </a:t>
            </a:r>
            <a:r>
              <a:rPr lang="en-US" dirty="0"/>
              <a:t>using the package </a:t>
            </a:r>
            <a:r>
              <a:rPr lang="en-US" i="1" dirty="0" err="1"/>
              <a:t>matplotlib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6" name="Chevron 5"/>
          <p:cNvSpPr/>
          <p:nvPr/>
        </p:nvSpPr>
        <p:spPr>
          <a:xfrm>
            <a:off x="22098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419600" y="152400"/>
            <a:ext cx="2514600" cy="914400"/>
          </a:xfrm>
          <a:prstGeom prst="chevron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16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6294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848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How do we determine which airline is the “</a:t>
            </a:r>
            <a:r>
              <a:rPr lang="en-US" sz="6000" b="1" dirty="0">
                <a:solidFill>
                  <a:srgbClr val="FFC000"/>
                </a:solidFill>
              </a:rPr>
              <a:t>fastest</a:t>
            </a:r>
            <a:r>
              <a:rPr lang="en-US" sz="6000" dirty="0" smtClean="0"/>
              <a:t>”?</a:t>
            </a:r>
            <a:endParaRPr lang="en-US" sz="6000" dirty="0"/>
          </a:p>
        </p:txBody>
      </p:sp>
      <p:sp>
        <p:nvSpPr>
          <p:cNvPr id="5" name="Chevron 4"/>
          <p:cNvSpPr/>
          <p:nvPr/>
        </p:nvSpPr>
        <p:spPr>
          <a:xfrm>
            <a:off x="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6" name="Chevron 5"/>
          <p:cNvSpPr/>
          <p:nvPr/>
        </p:nvSpPr>
        <p:spPr>
          <a:xfrm>
            <a:off x="22098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419600" y="152400"/>
            <a:ext cx="2514600" cy="914400"/>
          </a:xfrm>
          <a:prstGeom prst="chevron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16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6294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287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dataset </a:t>
            </a:r>
            <a:r>
              <a:rPr lang="en-US" i="1" dirty="0" smtClean="0"/>
              <a:t>FlightTime.csv</a:t>
            </a:r>
            <a:endParaRPr lang="en-US" dirty="0"/>
          </a:p>
          <a:p>
            <a:r>
              <a:rPr lang="en-US" dirty="0" smtClean="0"/>
              <a:t>743 </a:t>
            </a:r>
            <a:r>
              <a:rPr lang="en-US" dirty="0"/>
              <a:t>observations of flights from ORD to </a:t>
            </a:r>
            <a:r>
              <a:rPr lang="en-US" dirty="0" smtClean="0"/>
              <a:t>LAX</a:t>
            </a:r>
          </a:p>
          <a:p>
            <a:r>
              <a:rPr lang="en-US" dirty="0"/>
              <a:t>There are 10 </a:t>
            </a:r>
            <a:r>
              <a:rPr lang="en-US" dirty="0" smtClean="0"/>
              <a:t>variables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four types of time we are interested </a:t>
            </a:r>
            <a:r>
              <a:rPr lang="en-US" dirty="0" smtClean="0"/>
              <a:t>in</a:t>
            </a:r>
          </a:p>
          <a:p>
            <a:pPr lvl="1"/>
            <a:r>
              <a:rPr lang="en-US" b="1" dirty="0"/>
              <a:t>Flight </a:t>
            </a:r>
            <a:r>
              <a:rPr lang="en-US" b="1" dirty="0" smtClean="0"/>
              <a:t>Time</a:t>
            </a:r>
            <a:endParaRPr lang="en-US" dirty="0"/>
          </a:p>
          <a:p>
            <a:pPr lvl="1"/>
            <a:r>
              <a:rPr lang="en-US" b="1" dirty="0" smtClean="0"/>
              <a:t>Average </a:t>
            </a:r>
            <a:r>
              <a:rPr lang="en-US" b="1" dirty="0"/>
              <a:t>Flight </a:t>
            </a:r>
            <a:r>
              <a:rPr lang="en-US" b="1" dirty="0" smtClean="0"/>
              <a:t>Time</a:t>
            </a:r>
            <a:endParaRPr lang="en-US" dirty="0"/>
          </a:p>
          <a:p>
            <a:pPr lvl="1"/>
            <a:r>
              <a:rPr lang="en-US" b="1" dirty="0" smtClean="0"/>
              <a:t>Target </a:t>
            </a:r>
            <a:r>
              <a:rPr lang="en-US" b="1" dirty="0"/>
              <a:t>Flight </a:t>
            </a:r>
            <a:r>
              <a:rPr lang="en-US" b="1" dirty="0" smtClean="0"/>
              <a:t>Time</a:t>
            </a:r>
            <a:endParaRPr lang="en-US" dirty="0"/>
          </a:p>
          <a:p>
            <a:pPr lvl="1"/>
            <a:r>
              <a:rPr lang="en-US" b="1" dirty="0" smtClean="0"/>
              <a:t>Typical time</a:t>
            </a:r>
          </a:p>
          <a:p>
            <a:pPr marL="349250" indent="-349250"/>
            <a:r>
              <a:rPr lang="en-US" dirty="0" smtClean="0"/>
              <a:t>Time added = Average Flight Time  - Typical time</a:t>
            </a:r>
          </a:p>
          <a:p>
            <a:pPr marL="349250" indent="-349250"/>
            <a:endParaRPr lang="en-US" dirty="0" smtClean="0"/>
          </a:p>
          <a:p>
            <a:pPr marL="0" indent="0" algn="ctr">
              <a:buNone/>
            </a:pPr>
            <a:r>
              <a:rPr lang="en-US" sz="3900" b="1" dirty="0" smtClean="0">
                <a:solidFill>
                  <a:srgbClr val="00B050"/>
                </a:solidFill>
              </a:rPr>
              <a:t>Minimum Time added = Fastest airline</a:t>
            </a:r>
          </a:p>
        </p:txBody>
      </p:sp>
      <p:sp>
        <p:nvSpPr>
          <p:cNvPr id="5" name="Chevron 4"/>
          <p:cNvSpPr/>
          <p:nvPr/>
        </p:nvSpPr>
        <p:spPr>
          <a:xfrm>
            <a:off x="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6" name="Chevron 5"/>
          <p:cNvSpPr/>
          <p:nvPr/>
        </p:nvSpPr>
        <p:spPr>
          <a:xfrm>
            <a:off x="22098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419600" y="152400"/>
            <a:ext cx="2514600" cy="914400"/>
          </a:xfrm>
          <a:prstGeom prst="chevron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16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6294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7157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Flight Time</a:t>
            </a:r>
          </a:p>
          <a:p>
            <a:pPr marL="777240" lvl="1" indent="-457200"/>
            <a:r>
              <a:rPr lang="en-US" dirty="0" smtClean="0"/>
              <a:t>Last column of Data set</a:t>
            </a:r>
            <a:endParaRPr lang="en-US" dirty="0"/>
          </a:p>
          <a:p>
            <a:r>
              <a:rPr lang="en-US" b="1" dirty="0" smtClean="0"/>
              <a:t>Average </a:t>
            </a:r>
            <a:r>
              <a:rPr lang="en-US" b="1" dirty="0"/>
              <a:t>Flight </a:t>
            </a:r>
            <a:r>
              <a:rPr lang="en-US" b="1" dirty="0" smtClean="0"/>
              <a:t>Time</a:t>
            </a:r>
          </a:p>
          <a:p>
            <a:pPr lvl="1"/>
            <a:r>
              <a:rPr lang="en-US" dirty="0" smtClean="0"/>
              <a:t>Average flight time for each airline</a:t>
            </a:r>
            <a:endParaRPr lang="en-US" dirty="0"/>
          </a:p>
          <a:p>
            <a:r>
              <a:rPr lang="en-US" b="1" dirty="0" smtClean="0"/>
              <a:t>Target </a:t>
            </a:r>
            <a:r>
              <a:rPr lang="en-US" b="1" dirty="0"/>
              <a:t>Flight </a:t>
            </a:r>
            <a:r>
              <a:rPr lang="en-US" b="1" dirty="0" smtClean="0"/>
              <a:t>Time</a:t>
            </a:r>
          </a:p>
          <a:p>
            <a:pPr lvl="1"/>
            <a:r>
              <a:rPr lang="en-US" dirty="0"/>
              <a:t>TFT = </a:t>
            </a:r>
            <a:r>
              <a:rPr lang="en-US" dirty="0" smtClean="0"/>
              <a:t>0.117 </a:t>
            </a:r>
            <a:r>
              <a:rPr lang="en-US" dirty="0"/>
              <a:t>∗ d + </a:t>
            </a:r>
            <a:r>
              <a:rPr lang="en-US" dirty="0" smtClean="0"/>
              <a:t>0.517 </a:t>
            </a:r>
            <a:r>
              <a:rPr lang="en-US" dirty="0"/>
              <a:t>∗ (</a:t>
            </a:r>
            <a:r>
              <a:rPr lang="en-US" dirty="0" err="1"/>
              <a:t>lori</a:t>
            </a:r>
            <a:r>
              <a:rPr lang="en-US" dirty="0"/>
              <a:t> − </a:t>
            </a:r>
            <a:r>
              <a:rPr lang="en-US" dirty="0" err="1"/>
              <a:t>ldes</a:t>
            </a:r>
            <a:r>
              <a:rPr lang="en-US" dirty="0"/>
              <a:t>) + 20</a:t>
            </a:r>
          </a:p>
          <a:p>
            <a:r>
              <a:rPr lang="en-US" b="1" dirty="0" smtClean="0"/>
              <a:t>Typical time</a:t>
            </a:r>
          </a:p>
          <a:p>
            <a:pPr lvl="1"/>
            <a:r>
              <a:rPr lang="en-US" dirty="0" smtClean="0"/>
              <a:t>Target flight time + average delay of departure + average delay of arrival</a:t>
            </a:r>
            <a:endParaRPr lang="en-US" dirty="0"/>
          </a:p>
          <a:p>
            <a:r>
              <a:rPr lang="en-US" b="1" dirty="0" smtClean="0"/>
              <a:t>Time Added</a:t>
            </a:r>
          </a:p>
          <a:p>
            <a:pPr lvl="1"/>
            <a:r>
              <a:rPr lang="en-US" dirty="0" smtClean="0"/>
              <a:t>Average flight time – typical time</a:t>
            </a:r>
          </a:p>
        </p:txBody>
      </p:sp>
      <p:sp>
        <p:nvSpPr>
          <p:cNvPr id="5" name="Chevron 4"/>
          <p:cNvSpPr/>
          <p:nvPr/>
        </p:nvSpPr>
        <p:spPr>
          <a:xfrm>
            <a:off x="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6" name="Chevron 5"/>
          <p:cNvSpPr/>
          <p:nvPr/>
        </p:nvSpPr>
        <p:spPr>
          <a:xfrm>
            <a:off x="22098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4196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</a:p>
        </p:txBody>
      </p:sp>
      <p:sp>
        <p:nvSpPr>
          <p:cNvPr id="8" name="Chevron 7"/>
          <p:cNvSpPr/>
          <p:nvPr/>
        </p:nvSpPr>
        <p:spPr>
          <a:xfrm>
            <a:off x="6629400" y="152400"/>
            <a:ext cx="2514600" cy="914400"/>
          </a:xfrm>
          <a:prstGeom prst="chevron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989923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Read the </a:t>
            </a:r>
            <a:r>
              <a:rPr lang="en-US" sz="3200" dirty="0" smtClean="0"/>
              <a:t>dataset. For any flight time less than 230 minutes, delete the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Calculate the number of observations in your dataset </a:t>
            </a:r>
            <a:r>
              <a:rPr lang="en-US" sz="3200" dirty="0" smtClean="0"/>
              <a:t> (Using Len() function)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Calculate the target flight time with d = 1741:16 mi, </a:t>
            </a:r>
            <a:r>
              <a:rPr lang="en-US" sz="3200" dirty="0" err="1"/>
              <a:t>lori</a:t>
            </a:r>
            <a:r>
              <a:rPr lang="en-US" sz="3200" dirty="0"/>
              <a:t> = −87:90◦ and </a:t>
            </a:r>
            <a:r>
              <a:rPr lang="en-US" sz="3200" dirty="0" err="1"/>
              <a:t>ldes</a:t>
            </a:r>
            <a:r>
              <a:rPr lang="en-US" sz="3200" dirty="0"/>
              <a:t> = −118:41</a:t>
            </a:r>
            <a:r>
              <a:rPr lang="en-US" sz="3200" dirty="0" smtClean="0"/>
              <a:t>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Calculate the </a:t>
            </a:r>
            <a:r>
              <a:rPr lang="en-US" sz="3200" i="1" dirty="0"/>
              <a:t>typical time </a:t>
            </a:r>
            <a:r>
              <a:rPr lang="en-US" sz="3200" dirty="0"/>
              <a:t>of this route </a:t>
            </a:r>
            <a:r>
              <a:rPr lang="en-US" sz="3200" dirty="0" smtClean="0"/>
              <a:t>(constant for all airline)</a:t>
            </a:r>
            <a:endParaRPr lang="en-US" dirty="0" smtClean="0"/>
          </a:p>
        </p:txBody>
      </p:sp>
      <p:sp>
        <p:nvSpPr>
          <p:cNvPr id="5" name="Chevron 4"/>
          <p:cNvSpPr/>
          <p:nvPr/>
        </p:nvSpPr>
        <p:spPr>
          <a:xfrm>
            <a:off x="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6" name="Chevron 5"/>
          <p:cNvSpPr/>
          <p:nvPr/>
        </p:nvSpPr>
        <p:spPr>
          <a:xfrm>
            <a:off x="22098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4196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</a:p>
        </p:txBody>
      </p:sp>
      <p:sp>
        <p:nvSpPr>
          <p:cNvPr id="8" name="Chevron 7"/>
          <p:cNvSpPr/>
          <p:nvPr/>
        </p:nvSpPr>
        <p:spPr>
          <a:xfrm>
            <a:off x="6629400" y="152400"/>
            <a:ext cx="2514600" cy="914400"/>
          </a:xfrm>
          <a:prstGeom prst="chevron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0540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Calculate the time added </a:t>
            </a:r>
            <a:r>
              <a:rPr lang="en-US" b="1" dirty="0">
                <a:solidFill>
                  <a:srgbClr val="FF0000"/>
                </a:solidFill>
              </a:rPr>
              <a:t>for each </a:t>
            </a:r>
            <a:r>
              <a:rPr lang="en-US" b="1" dirty="0" smtClean="0">
                <a:solidFill>
                  <a:srgbClr val="FF0000"/>
                </a:solidFill>
              </a:rPr>
              <a:t>airline</a:t>
            </a:r>
          </a:p>
          <a:p>
            <a:pPr marL="514350" indent="-514350">
              <a:buFont typeface="+mj-lt"/>
              <a:buAutoNum type="arabicPeriod" startAt="5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lang="en-US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lang="en-US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lang="en-US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Get Output</a:t>
            </a:r>
          </a:p>
        </p:txBody>
      </p:sp>
      <p:sp>
        <p:nvSpPr>
          <p:cNvPr id="5" name="Chevron 4"/>
          <p:cNvSpPr/>
          <p:nvPr/>
        </p:nvSpPr>
        <p:spPr>
          <a:xfrm>
            <a:off x="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6" name="Chevron 5"/>
          <p:cNvSpPr/>
          <p:nvPr/>
        </p:nvSpPr>
        <p:spPr>
          <a:xfrm>
            <a:off x="22098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4196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</a:p>
        </p:txBody>
      </p:sp>
      <p:sp>
        <p:nvSpPr>
          <p:cNvPr id="8" name="Chevron 7"/>
          <p:cNvSpPr/>
          <p:nvPr/>
        </p:nvSpPr>
        <p:spPr>
          <a:xfrm>
            <a:off x="6629400" y="152400"/>
            <a:ext cx="2514600" cy="914400"/>
          </a:xfrm>
          <a:prstGeom prst="chevron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286000"/>
            <a:ext cx="2552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of flight time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5117" y="4191000"/>
            <a:ext cx="2552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number of each flight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48050" y="2971800"/>
            <a:ext cx="2552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Flight time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3"/>
            <a:endCxn id="11" idx="1"/>
          </p:cNvCxnSpPr>
          <p:nvPr/>
        </p:nvCxnSpPr>
        <p:spPr>
          <a:xfrm>
            <a:off x="2781300" y="2743200"/>
            <a:ext cx="66675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 flipV="1">
            <a:off x="2827817" y="3429000"/>
            <a:ext cx="620233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55115" y="2964712"/>
            <a:ext cx="2552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added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1" idx="3"/>
            <a:endCxn id="15" idx="1"/>
          </p:cNvCxnSpPr>
          <p:nvPr/>
        </p:nvCxnSpPr>
        <p:spPr>
          <a:xfrm flipV="1">
            <a:off x="6000750" y="3421912"/>
            <a:ext cx="354365" cy="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628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2591</TotalTime>
  <Words>377</Words>
  <Application>Microsoft Office PowerPoint</Application>
  <PresentationFormat>On-screen Show (4:3)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 Mitra</vt:lpstr>
      <vt:lpstr>B Nazanin</vt:lpstr>
      <vt:lpstr>Calibri</vt:lpstr>
      <vt:lpstr>Times New Roman</vt:lpstr>
      <vt:lpstr>Tw Cen MT</vt:lpstr>
      <vt:lpstr>Wingdings</vt:lpstr>
      <vt:lpstr>Wingdings 2</vt:lpstr>
      <vt:lpstr>Median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Microsoft account</cp:lastModifiedBy>
  <cp:revision>185</cp:revision>
  <dcterms:created xsi:type="dcterms:W3CDTF">2006-08-16T00:00:00Z</dcterms:created>
  <dcterms:modified xsi:type="dcterms:W3CDTF">2017-02-07T05:50:58Z</dcterms:modified>
</cp:coreProperties>
</file>