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7" r:id="rId4"/>
    <p:sldId id="331" r:id="rId5"/>
    <p:sldId id="332" r:id="rId6"/>
    <p:sldId id="313" r:id="rId7"/>
    <p:sldId id="329" r:id="rId8"/>
    <p:sldId id="330" r:id="rId9"/>
    <p:sldId id="316" r:id="rId10"/>
    <p:sldId id="279" r:id="rId11"/>
    <p:sldId id="283" r:id="rId12"/>
    <p:sldId id="326" r:id="rId13"/>
    <p:sldId id="285" r:id="rId14"/>
    <p:sldId id="327" r:id="rId15"/>
    <p:sldId id="328" r:id="rId16"/>
    <p:sldId id="314" r:id="rId17"/>
    <p:sldId id="319" r:id="rId18"/>
    <p:sldId id="320" r:id="rId19"/>
    <p:sldId id="321" r:id="rId20"/>
    <p:sldId id="322" r:id="rId21"/>
    <p:sldId id="3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382D-8A9E-5495-751C-1CCA13CC3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18294-A2DD-2C96-EBFA-950A6A1AF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25EE-FD7D-F3BB-E0D7-9ADCC477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B776-6890-2865-7C2A-4AC12241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B7DC-0901-C983-ECB1-19BA67E4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325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BD71-D52A-C6DA-5FCF-241AD11C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AAAA9-D314-F7FE-380C-D72EE97E3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AAD6-FE40-92BC-716E-A1CA780C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17E0-55C0-5600-E9BD-44D28DB4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4D25-1F82-4C25-9E81-6549E695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672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BDA16-0AD4-C4FE-B134-1549E6FDA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BCC9E-E617-D87E-EDF4-FABF9487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C2E6B-D9CE-E2E6-6318-4DA8095C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26D6-1985-2F8A-127B-544A502B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AFAA-ED62-8F60-B030-99A2C61E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82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C860-BE9E-2876-BBA5-11A16B6A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ADF3-2F43-9DE9-59D2-89DCDB87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8EC-DC45-242E-F135-3D500580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968E-4D64-12BF-4F8F-C11263DB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3DC4-8DCC-C746-DC59-19EE1AD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87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98BC-D568-0AAA-AB6A-0897C625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1CF05-6AF9-ACE5-7BF8-315B68E7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B3CC-5DB8-3354-8505-EC9730FB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893B-6E4B-A3BC-5827-5A777B52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24B3-45D1-B184-0B87-4A227562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564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F6C7-9D73-F371-A645-1F74CF4C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5846-D01E-B015-F4DC-313C4C6D4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09223-490C-9F36-050A-C16246DC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42BB-1CF2-C8A9-521B-F9CBE509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D0EFC-E96A-94BA-8745-F6B8818C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4E95B-28C1-B97B-170B-2817994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78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CCFD-FD6D-25CB-A607-E538BFA2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235D-6D51-2D56-ACEF-57D1BF93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E391A-2487-76A5-92F9-43F7832A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349AE-E549-3A50-A35F-626126670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39942-2DEA-7F60-09DA-F56CB256C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AE5CC-9DF7-7975-9DF7-B1BF2828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3F28A-9A10-E9A2-21DB-66652D54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50D11-DACF-5145-1FD1-1DB40481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667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C0F1-3616-5A7E-7BBC-D4EC823F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3B443-4891-5611-F21C-3D68522F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9DE30-C838-91AC-994B-48462E29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317C4-71E8-B9D5-F0F1-6F261387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95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27B0B-7FCF-8FC0-158A-0CC7E056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353F0-AB69-CE12-9ACE-CBE947E8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8940-7FC9-2923-20CC-006160BC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55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DF31-BF26-B31D-2E36-14E9F1C7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ECE8-ED8F-963D-A1B0-89CF3D2C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6CA7-A5FA-C125-F4EF-0E74412D9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6C4D8-41F2-5D45-3036-8C2AAF2B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E7BDF-E218-CC2C-E35A-549CF6D8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C25A-EEDF-75E3-AD75-D3DB2027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676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45BC-D4C3-70AB-B46C-9FBCB348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2303C-BA9D-2070-8543-BDEEA184B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F9AC-CE5B-4117-0197-4E8A9410B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22FD5-67DE-C221-BCD1-B35D2329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9DDC-77D2-6FAD-C8F9-24B24308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DD6EF-DB8B-10C4-C6BC-35B92185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5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85D1A-24D9-55BA-3072-D788C54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733D-704A-1929-34FB-AEF0DD1A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4AF4-7592-C230-21B2-25A65F0D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8F30-C464-42F8-9171-A4A4F11572BF}" type="datetimeFigureOut">
              <a:rPr lang="en-IE" smtClean="0"/>
              <a:t>01/11/2022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29E6-4B1B-3BD7-DC85-8013BD299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4ECC-C325-D089-4114-97EB729F9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1F95-B81A-4624-AF37-F2DACECCB1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691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cilogic.com/vicilearn/run_step/?c_id=62" TargetMode="External"/><Relationship Id="rId2" Type="http://schemas.openxmlformats.org/officeDocument/2006/relationships/hyperlink" Target="https://www.vicilogic.com/vicilearn/run_step/?c_id=5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cilogic.com/vicilearn/run_step/?c_id=50&amp;c_pos=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uigalway.blackboard.com/webapps/blackboard/content/listContentEditable.jsp?content_id=_3054692_1&amp;course_id=_149244_1&amp;content_id=_3054727_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cilogic.com/vicilearn/run_step/?s_id=22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vicilogic.com/static/ext/RISCV/RV32I_BaseInstructionSet.pdf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vicilogic.com/vicilearn/run_step/?s_id=22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cilogic.com/vicilearn/run_step/?s_id=1621" TargetMode="External"/><Relationship Id="rId5" Type="http://schemas.openxmlformats.org/officeDocument/2006/relationships/hyperlink" Target="https://venus.kvakil.me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ww.vicilogic.com/vicilearn/run_step/?s_id=2208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www.vicilogic.com/vicilearn/run_step/?s_id=221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264E-D475-9C4F-16FE-237368BB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6"/>
            <a:ext cx="10982325" cy="635000"/>
          </a:xfrm>
        </p:spPr>
        <p:txBody>
          <a:bodyPr>
            <a:normAutofit fontScale="90000"/>
          </a:bodyPr>
          <a:lstStyle/>
          <a:p>
            <a:r>
              <a:rPr lang="en-GB" dirty="0"/>
              <a:t>Assignments Schedule: Breakout game Stage A/1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FBB3-6CA5-13B2-3A14-8A3FFC5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7" y="1567655"/>
            <a:ext cx="10515600" cy="4351338"/>
          </a:xfrm>
        </p:spPr>
        <p:txBody>
          <a:bodyPr>
            <a:noAutofit/>
          </a:bodyPr>
          <a:lstStyle/>
          <a:p>
            <a:r>
              <a:rPr lang="en-GB" sz="1800" dirty="0"/>
              <a:t>Row numbers can vary a bit from the values below.</a:t>
            </a:r>
          </a:p>
          <a:p>
            <a:endParaRPr lang="en-GB" sz="1800" dirty="0"/>
          </a:p>
          <a:p>
            <a:r>
              <a:rPr lang="en-IE" sz="1800" dirty="0"/>
              <a:t>Demonstrate operation using a few annotated screen captures </a:t>
            </a:r>
          </a:p>
          <a:p>
            <a:r>
              <a:rPr lang="en-GB" sz="1800" dirty="0"/>
              <a:t>Use 32-bit data memory rows 0 – 15 as game arena</a:t>
            </a:r>
          </a:p>
          <a:p>
            <a:r>
              <a:rPr lang="en-GB" sz="1800" dirty="0"/>
              <a:t>Paddle in word 2, with centre point at bit 16</a:t>
            </a:r>
          </a:p>
          <a:p>
            <a:r>
              <a:rPr lang="en-GB" sz="1800" dirty="0"/>
              <a:t>Wall in word 15</a:t>
            </a:r>
          </a:p>
          <a:p>
            <a:r>
              <a:rPr lang="en-GB" sz="1800" dirty="0"/>
              <a:t>Score in word 2, number of lives in word 1 (=3 at start)</a:t>
            </a:r>
          </a:p>
          <a:p>
            <a:r>
              <a:rPr lang="en-GB" sz="1800" dirty="0"/>
              <a:t>Ball in row 3 start, bit 16</a:t>
            </a:r>
          </a:p>
          <a:p>
            <a:r>
              <a:rPr lang="en-GB" sz="1800" dirty="0"/>
              <a:t>Vertical ball movement only</a:t>
            </a:r>
          </a:p>
          <a:p>
            <a:r>
              <a:rPr lang="en-GB" sz="1800" dirty="0"/>
              <a:t>Increment score when wall element is removed by ball</a:t>
            </a:r>
          </a:p>
          <a:p>
            <a:r>
              <a:rPr lang="en-GB" sz="1800" dirty="0"/>
              <a:t>No of lives will always be 3, i.e, can’t end the game with lives = 0 </a:t>
            </a:r>
          </a:p>
          <a:p>
            <a:r>
              <a:rPr lang="en-GB" sz="1800" dirty="0"/>
              <a:t>Use functions where useful</a:t>
            </a:r>
          </a:p>
          <a:p>
            <a:r>
              <a:rPr lang="en-GB" sz="1800" dirty="0"/>
              <a:t>Design documentation highlighting program structure, register assignment</a:t>
            </a:r>
          </a:p>
        </p:txBody>
      </p:sp>
    </p:spTree>
    <p:extLst>
      <p:ext uri="{BB962C8B-B14F-4D97-AF65-F5344CB8AC3E}">
        <p14:creationId xmlns:p14="http://schemas.microsoft.com/office/powerpoint/2010/main" val="7742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5252-31F3-B683-2725-C3990B6F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0"/>
            <a:ext cx="11709779" cy="1325563"/>
          </a:xfrm>
        </p:spPr>
        <p:txBody>
          <a:bodyPr>
            <a:normAutofit/>
          </a:bodyPr>
          <a:lstStyle/>
          <a:p>
            <a:r>
              <a:rPr lang="en-GB" dirty="0"/>
              <a:t>RV32I RISC-V Instruction Index / Course Modules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3EF35-0A26-6163-5E07-E2953A89678B}"/>
              </a:ext>
            </a:extLst>
          </p:cNvPr>
          <p:cNvSpPr txBox="1"/>
          <p:nvPr/>
        </p:nvSpPr>
        <p:spPr>
          <a:xfrm>
            <a:off x="7074458" y="1203230"/>
            <a:ext cx="433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2"/>
              </a:rPr>
              <a:t>RV32I RISC-V Level II Instruction Set Index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CC822-E441-D405-3717-00AECA437D45}"/>
              </a:ext>
            </a:extLst>
          </p:cNvPr>
          <p:cNvSpPr txBox="1"/>
          <p:nvPr/>
        </p:nvSpPr>
        <p:spPr>
          <a:xfrm>
            <a:off x="619716" y="1203230"/>
            <a:ext cx="687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RV32I RISC-V Level I Instruction Set Index</a:t>
            </a:r>
            <a:endParaRPr lang="en-IE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8C8D7F-745A-5210-81FD-95775D8C6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458" y="1609992"/>
            <a:ext cx="4279342" cy="51508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AC7DE4-C517-1DAC-E332-EA70953A3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6" y="1657350"/>
            <a:ext cx="488443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264E-D475-9C4F-16FE-237368BB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Assignment: Breakout game Stage 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FBB3-6CA5-13B2-3A14-8A3FFC5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553967" cy="4351338"/>
          </a:xfrm>
        </p:spPr>
        <p:txBody>
          <a:bodyPr>
            <a:noAutofit/>
          </a:bodyPr>
          <a:lstStyle/>
          <a:p>
            <a:r>
              <a:rPr lang="en-GB" sz="2400" dirty="0"/>
              <a:t>Use main memory words 0 – 15 as game arena</a:t>
            </a:r>
          </a:p>
          <a:p>
            <a:pPr lvl="1"/>
            <a:r>
              <a:rPr lang="en-GB" dirty="0"/>
              <a:t>Paddle 				row 2, with centre point at bit 16, 5-bit wide</a:t>
            </a:r>
          </a:p>
          <a:p>
            <a:pPr lvl="1"/>
            <a:r>
              <a:rPr lang="en-GB" dirty="0"/>
              <a:t>Wall				row 15</a:t>
            </a:r>
          </a:p>
          <a:p>
            <a:pPr lvl="1"/>
            <a:r>
              <a:rPr lang="en-GB" dirty="0"/>
              <a:t>Ball start position 		row 3, bit 16</a:t>
            </a:r>
          </a:p>
          <a:p>
            <a:pPr lvl="1"/>
            <a:r>
              <a:rPr lang="en-GB" dirty="0"/>
              <a:t>Score 				row 1</a:t>
            </a:r>
          </a:p>
          <a:p>
            <a:pPr lvl="1"/>
            <a:r>
              <a:rPr lang="en-GB" dirty="0"/>
              <a:t>Number of remaining lives 	row 0, initialise with 3</a:t>
            </a:r>
          </a:p>
          <a:p>
            <a:r>
              <a:rPr lang="en-GB" sz="2400" dirty="0"/>
              <a:t>Stage A: implement vertical ball movement only and not moving paddle</a:t>
            </a:r>
          </a:p>
          <a:p>
            <a:pPr lvl="1"/>
            <a:r>
              <a:rPr lang="en-GB" dirty="0"/>
              <a:t>The number of lives will always be 3, since cannot end the game</a:t>
            </a:r>
          </a:p>
          <a:p>
            <a:r>
              <a:rPr lang="en-GB" sz="2400" dirty="0"/>
              <a:t>Increment score when ball collides with active wall element </a:t>
            </a:r>
          </a:p>
          <a:p>
            <a:r>
              <a:rPr lang="en-GB" sz="2400" dirty="0"/>
              <a:t>Lose life when ball passes paddle (on downward movement)</a:t>
            </a:r>
          </a:p>
          <a:p>
            <a:r>
              <a:rPr lang="en-GB" sz="2400" dirty="0"/>
              <a:t>Game over when number of lives = 0</a:t>
            </a:r>
          </a:p>
        </p:txBody>
      </p:sp>
    </p:spTree>
    <p:extLst>
      <p:ext uri="{BB962C8B-B14F-4D97-AF65-F5344CB8AC3E}">
        <p14:creationId xmlns:p14="http://schemas.microsoft.com/office/powerpoint/2010/main" val="132878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264E-D475-9C4F-16FE-237368BB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Assignment: Breakout game Stage 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FBB3-6CA5-13B2-3A14-8A3FFC5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977231"/>
            <a:ext cx="10115550" cy="4351338"/>
          </a:xfrm>
        </p:spPr>
        <p:txBody>
          <a:bodyPr>
            <a:noAutofit/>
          </a:bodyPr>
          <a:lstStyle/>
          <a:p>
            <a:r>
              <a:rPr lang="en-GB" sz="2400" dirty="0"/>
              <a:t>Use functions</a:t>
            </a:r>
          </a:p>
          <a:p>
            <a:pPr lvl="1"/>
            <a:r>
              <a:rPr lang="en-GB" dirty="0"/>
              <a:t>Try to avoid nested function</a:t>
            </a:r>
          </a:p>
          <a:p>
            <a:pPr lvl="1"/>
            <a:r>
              <a:rPr lang="en-GB" dirty="0"/>
              <a:t>If using nested function, refer to </a:t>
            </a:r>
            <a:r>
              <a:rPr lang="en-GB" dirty="0">
                <a:hlinkClick r:id="rId2"/>
              </a:rPr>
              <a:t>vicilogic lesson</a:t>
            </a:r>
            <a:endParaRPr lang="en-GB" dirty="0"/>
          </a:p>
          <a:p>
            <a:r>
              <a:rPr lang="en-GB" sz="2400" dirty="0"/>
              <a:t>Preparation and documentation</a:t>
            </a:r>
          </a:p>
          <a:p>
            <a:pPr lvl="1"/>
            <a:r>
              <a:rPr lang="en-IE" dirty="0"/>
              <a:t>Game strategy / functions</a:t>
            </a:r>
          </a:p>
          <a:p>
            <a:pPr lvl="1"/>
            <a:r>
              <a:rPr lang="en-IE" dirty="0"/>
              <a:t>Register allocation and </a:t>
            </a:r>
            <a:r>
              <a:rPr lang="en-GB" dirty="0"/>
              <a:t>function</a:t>
            </a:r>
          </a:p>
          <a:p>
            <a:pPr lvl="1"/>
            <a:r>
              <a:rPr lang="en-IE" dirty="0"/>
              <a:t>Game memory addressing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64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FBB3-6CA5-13B2-3A14-8A3FFC5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67"/>
            <a:ext cx="11062648" cy="4351338"/>
          </a:xfrm>
        </p:spPr>
        <p:txBody>
          <a:bodyPr>
            <a:noAutofit/>
          </a:bodyPr>
          <a:lstStyle/>
          <a:p>
            <a:r>
              <a:rPr lang="en-GB" sz="2400" dirty="0"/>
              <a:t>Paddle left / right movement</a:t>
            </a:r>
          </a:p>
          <a:p>
            <a:pPr lvl="1"/>
            <a:r>
              <a:rPr lang="en-GB" dirty="0"/>
              <a:t>Controlled by RISC-V processor input port signal </a:t>
            </a:r>
            <a:r>
              <a:rPr lang="en-GB" dirty="0" err="1"/>
              <a:t>IOIn</a:t>
            </a:r>
            <a:r>
              <a:rPr lang="en-GB" dirty="0"/>
              <a:t>(1:0)  (L:R)</a:t>
            </a:r>
          </a:p>
          <a:p>
            <a:pPr lvl="1"/>
            <a:r>
              <a:rPr lang="en-GB" dirty="0"/>
              <a:t>Memory address 0x00030008</a:t>
            </a:r>
          </a:p>
          <a:p>
            <a:pPr lvl="1"/>
            <a:r>
              <a:rPr lang="en-GB" dirty="0"/>
              <a:t>Use RISC-V</a:t>
            </a:r>
            <a:br>
              <a:rPr lang="en-GB" dirty="0"/>
            </a:br>
            <a:r>
              <a:rPr lang="en-GB" dirty="0"/>
              <a:t>   </a:t>
            </a:r>
            <a:r>
              <a:rPr lang="en-GB" dirty="0" err="1"/>
              <a:t>lw</a:t>
            </a:r>
            <a:r>
              <a:rPr lang="en-GB" dirty="0"/>
              <a:t> </a:t>
            </a:r>
            <a:r>
              <a:rPr lang="en-GB" dirty="0" err="1"/>
              <a:t>rd</a:t>
            </a:r>
            <a:r>
              <a:rPr lang="en-GB" dirty="0"/>
              <a:t>, </a:t>
            </a:r>
            <a:r>
              <a:rPr lang="en-GB" dirty="0" err="1"/>
              <a:t>imm</a:t>
            </a:r>
            <a:r>
              <a:rPr lang="en-GB" dirty="0"/>
              <a:t>(rs1) instruction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5B3E92-D67D-ABEB-8CBF-90D6B107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Assignment: Breakout game Stage B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090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FBB3-6CA5-13B2-3A14-8A3FFC5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67"/>
            <a:ext cx="11062648" cy="4351338"/>
          </a:xfrm>
        </p:spPr>
        <p:txBody>
          <a:bodyPr>
            <a:noAutofit/>
          </a:bodyPr>
          <a:lstStyle/>
          <a:p>
            <a:r>
              <a:rPr lang="en-GB" sz="2200" dirty="0"/>
              <a:t>Support angled movement, with 0, 45, 90 degree movement directions</a:t>
            </a:r>
          </a:p>
          <a:p>
            <a:pPr lvl="1"/>
            <a:r>
              <a:rPr lang="en-GB" sz="2200" dirty="0"/>
              <a:t>If ball touches paddle on down movement</a:t>
            </a:r>
          </a:p>
          <a:p>
            <a:pPr lvl="2"/>
            <a:r>
              <a:rPr lang="en-GB" sz="2200" dirty="0"/>
              <a:t>Vertical direction</a:t>
            </a:r>
          </a:p>
          <a:p>
            <a:pPr lvl="3"/>
            <a:r>
              <a:rPr lang="en-GB" sz="2200" dirty="0"/>
              <a:t>touching left paddle bit rebound in up, NW direction</a:t>
            </a:r>
          </a:p>
          <a:p>
            <a:pPr lvl="3"/>
            <a:r>
              <a:rPr lang="en-GB" sz="2200" dirty="0"/>
              <a:t>touching right paddle bit rebound in up, NE direction</a:t>
            </a:r>
          </a:p>
          <a:p>
            <a:pPr lvl="2"/>
            <a:r>
              <a:rPr lang="en-GB" sz="2200" dirty="0"/>
              <a:t>SW direction</a:t>
            </a:r>
          </a:p>
          <a:p>
            <a:pPr lvl="3"/>
            <a:r>
              <a:rPr lang="en-GB" sz="2200" dirty="0"/>
              <a:t>touching right paddle bit rebound in up, N direction</a:t>
            </a:r>
          </a:p>
          <a:p>
            <a:pPr lvl="2"/>
            <a:r>
              <a:rPr lang="en-GB" sz="2200" dirty="0"/>
              <a:t>SE direction</a:t>
            </a:r>
          </a:p>
          <a:p>
            <a:pPr lvl="3"/>
            <a:r>
              <a:rPr lang="en-GB" sz="2200" dirty="0"/>
              <a:t>touching left paddle bit rebound in up, N direction</a:t>
            </a:r>
          </a:p>
          <a:p>
            <a:pPr lvl="2"/>
            <a:r>
              <a:rPr lang="en-GB" sz="2200" dirty="0"/>
              <a:t>Other down E-W directions</a:t>
            </a:r>
          </a:p>
          <a:p>
            <a:pPr lvl="3"/>
            <a:r>
              <a:rPr lang="en-GB" sz="2200" dirty="0"/>
              <a:t>rebound in up, W-E direction </a:t>
            </a:r>
            <a:r>
              <a:rPr lang="en-GB" sz="2200" dirty="0" err="1"/>
              <a:t>direction</a:t>
            </a:r>
            <a:endParaRPr lang="en-GB" sz="2200" dirty="0"/>
          </a:p>
          <a:p>
            <a:pPr marL="457200" lvl="1" indent="0">
              <a:buNone/>
            </a:pPr>
            <a:endParaRPr lang="en-GB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5B3E92-D67D-ABEB-8CBF-90D6B107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Assignment: Breakout game Stage B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679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FBB3-6CA5-13B2-3A14-8A3FFC5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67"/>
            <a:ext cx="11062648" cy="4351338"/>
          </a:xfrm>
        </p:spPr>
        <p:txBody>
          <a:bodyPr>
            <a:noAutofit/>
          </a:bodyPr>
          <a:lstStyle/>
          <a:p>
            <a:r>
              <a:rPr lang="en-GB" sz="2200" dirty="0"/>
              <a:t>wall collision handling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5B3E92-D67D-ABEB-8CBF-90D6B107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Assignment: Breakout game Stage B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198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3B839-2CEC-3A96-8F7C-BA24286B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18" y="1764392"/>
            <a:ext cx="10314451" cy="374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95045-6D28-1EF1-9AE2-8B3CD2CD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17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n-IE" dirty="0"/>
              <a:t>Breakout game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9F83-77EB-EE7E-8A3B-B9CF9973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156"/>
            <a:ext cx="10515600" cy="4351338"/>
          </a:xfrm>
        </p:spPr>
        <p:txBody>
          <a:bodyPr/>
          <a:lstStyle/>
          <a:p>
            <a:r>
              <a:rPr lang="en-IE" dirty="0">
                <a:hlinkClick r:id="rId3"/>
              </a:rPr>
              <a:t>Zone regions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346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28A96-B677-AAC1-F4DB-5BF7443E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367418"/>
            <a:ext cx="10348504" cy="64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E54DD-F04A-2E9C-C5E5-64AADD0A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06" y="341194"/>
            <a:ext cx="10131850" cy="65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9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6B98E1-FB2F-9201-6B22-7DAE86C8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90" y="333208"/>
            <a:ext cx="10144266" cy="65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FBB3-6CA5-13B2-3A14-8A3FFC5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651"/>
            <a:ext cx="10515600" cy="4351338"/>
          </a:xfrm>
        </p:spPr>
        <p:txBody>
          <a:bodyPr>
            <a:noAutofit/>
          </a:bodyPr>
          <a:lstStyle/>
          <a:p>
            <a:r>
              <a:rPr lang="en-IE" sz="2400" dirty="0">
                <a:hlinkClick r:id="rId2"/>
              </a:rPr>
              <a:t>RISC-V breakout game arena / IDE</a:t>
            </a:r>
            <a:endParaRPr lang="en-IE" sz="2400" dirty="0"/>
          </a:p>
          <a:p>
            <a:r>
              <a:rPr lang="en-GB" sz="2200" dirty="0"/>
              <a:t>High quality game design documentation. Include complete header page. </a:t>
            </a:r>
          </a:p>
          <a:p>
            <a:r>
              <a:rPr lang="en-GB" sz="2200" dirty="0"/>
              <a:t>Structured assembly program, with clear and efficient commenting</a:t>
            </a:r>
          </a:p>
          <a:p>
            <a:r>
              <a:rPr lang="en-GB" sz="2200" dirty="0"/>
              <a:t>Implement and demonstrate (video) and upload to BB</a:t>
            </a:r>
          </a:p>
          <a:p>
            <a:r>
              <a:rPr lang="en-GB" sz="2200" dirty="0"/>
              <a:t>List and detail of any issues (resolved or unresolved)</a:t>
            </a:r>
          </a:p>
          <a:p>
            <a:r>
              <a:rPr lang="en-GB" sz="2200" dirty="0"/>
              <a:t>Zip program and upload to BB</a:t>
            </a:r>
          </a:p>
          <a:p>
            <a:r>
              <a:rPr lang="en-GB" sz="2200" dirty="0"/>
              <a:t>Assessment considers functionality and clarity of design documentation and code</a:t>
            </a:r>
          </a:p>
          <a:p>
            <a:r>
              <a:rPr lang="en-GB" sz="2200" dirty="0"/>
              <a:t>Bonus options:</a:t>
            </a:r>
          </a:p>
          <a:p>
            <a:pPr lvl="1"/>
            <a:r>
              <a:rPr lang="en-GB" sz="2200" dirty="0"/>
              <a:t>Highlight game over / message</a:t>
            </a:r>
          </a:p>
          <a:p>
            <a:pPr lvl="1"/>
            <a:r>
              <a:rPr lang="en-GB" sz="2200" dirty="0"/>
              <a:t>Game start control using </a:t>
            </a:r>
            <a:r>
              <a:rPr lang="en-GB" sz="2200" dirty="0" err="1"/>
              <a:t>IOIn</a:t>
            </a:r>
            <a:r>
              <a:rPr lang="en-GB" sz="2200" dirty="0"/>
              <a:t>(2) input toggle low-high-low</a:t>
            </a:r>
          </a:p>
          <a:p>
            <a:pPr lvl="1"/>
            <a:r>
              <a:rPr lang="en-GB" sz="2200" dirty="0"/>
              <a:t>Increase speed after score = 5 and 10</a:t>
            </a:r>
          </a:p>
          <a:p>
            <a:pPr lvl="1"/>
            <a:r>
              <a:rPr lang="en-GB" sz="2200" dirty="0"/>
              <a:t>Add two wall rows with (space between) in rows 12 and 15</a:t>
            </a:r>
          </a:p>
          <a:p>
            <a:pPr lvl="1"/>
            <a:r>
              <a:rPr lang="en-GB" sz="2200" dirty="0"/>
              <a:t>Other self-proposed function (highlight and document)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7B00AF-D9C8-9EF5-314C-0672438D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886"/>
          </a:xfrm>
        </p:spPr>
        <p:txBody>
          <a:bodyPr>
            <a:normAutofit fontScale="90000"/>
          </a:bodyPr>
          <a:lstStyle/>
          <a:p>
            <a:r>
              <a:rPr lang="en-GB" dirty="0"/>
              <a:t>Assignment: Breakout game submission stage B/2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01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FD942D-0129-4A0E-C47B-1D483399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2" y="328170"/>
            <a:ext cx="9905687" cy="65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8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C9B82B-8975-1336-2483-F1344230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88" y="182669"/>
            <a:ext cx="9979227" cy="321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264E-D475-9C4F-16FE-237368BB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EE451 RISC-V Assignments Schedule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FBB3-6CA5-13B2-3A14-8A3FFC5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Title				Submission date</a:t>
            </a:r>
          </a:p>
          <a:p>
            <a:r>
              <a:rPr lang="en-GB" sz="1800" dirty="0"/>
              <a:t>swapX3DigitX4WithX5DigitX6 	Tuesday 26th Oct</a:t>
            </a:r>
          </a:p>
          <a:p>
            <a:r>
              <a:rPr lang="en-GB" sz="1800" dirty="0"/>
              <a:t>Breakout game Stage A		Tuesday 8th Nov</a:t>
            </a:r>
          </a:p>
          <a:p>
            <a:r>
              <a:rPr lang="en-GB" sz="1800" dirty="0"/>
              <a:t>Breakout game Stage B		Tuesday 21st Nov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0335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6E782-21CC-5D5B-FD13-ED3D8EEE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" y="1126012"/>
            <a:ext cx="11962244" cy="52348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62B84E-9EFC-3762-4EEE-1BE0B3D1CDE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60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Assignment: Breakout game submission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432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E4A2-10DE-99FE-2DCF-75C6DE15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Ball rebound strategy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EC07E-C111-C5FF-BC25-F6BBB512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3259139"/>
            <a:ext cx="9893301" cy="344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C33C1-BED1-089B-BD0F-946F93BBABD3}"/>
              </a:ext>
            </a:extLst>
          </p:cNvPr>
          <p:cNvSpPr txBox="1"/>
          <p:nvPr/>
        </p:nvSpPr>
        <p:spPr>
          <a:xfrm>
            <a:off x="957263" y="169068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Left (In Vector) highlights the incoming direction of the ball when it hits the paddle</a:t>
            </a:r>
          </a:p>
          <a:p>
            <a:endParaRPr lang="en-IE" sz="2400" dirty="0"/>
          </a:p>
          <a:p>
            <a:r>
              <a:rPr lang="en-IE" sz="2400" dirty="0"/>
              <a:t>Columns left, middle and right highlight the required rebound direction on ball collision with paddle.</a:t>
            </a:r>
            <a:br>
              <a:rPr lang="en-IE" sz="2400" dirty="0"/>
            </a:b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08611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E43B-C10F-5778-00C6-1305C868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RV32I RISC-V Instruction Examples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8608-4B13-8495-F75D-2225D132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000" dirty="0">
                <a:hlinkClick r:id="" action="ppaction://noaction"/>
              </a:rPr>
              <a:t>Course</a:t>
            </a:r>
            <a:r>
              <a:rPr lang="en-IE" sz="2000" dirty="0"/>
              <a:t> contents and links (on vicilogic)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>
                <a:hlinkClick r:id="rId2"/>
              </a:rPr>
              <a:t>RISC-V breakout game arena / IDE</a:t>
            </a:r>
            <a:endParaRPr lang="en-IE" sz="2000" dirty="0"/>
          </a:p>
          <a:p>
            <a:pPr marL="457200" indent="-457200">
              <a:buFont typeface="+mj-lt"/>
              <a:buAutoNum type="arabicPeriod"/>
            </a:pPr>
            <a:r>
              <a:rPr lang="en-IE" sz="2000" dirty="0">
                <a:hlinkClick r:id="rId3"/>
              </a:rPr>
              <a:t>RV32I RISC-V base instruction set</a:t>
            </a:r>
            <a:endParaRPr lang="en-IE" sz="2000" dirty="0"/>
          </a:p>
          <a:p>
            <a:pPr marL="457200" indent="-457200">
              <a:buFont typeface="+mj-lt"/>
              <a:buAutoNum type="arabicPeriod"/>
            </a:pPr>
            <a:r>
              <a:rPr lang="en-IE" sz="2000" dirty="0">
                <a:hlinkClick r:id="rId4"/>
              </a:rPr>
              <a:t>vicilogic RV32I RISC-V IDE </a:t>
            </a:r>
            <a:br>
              <a:rPr lang="en-IE" sz="2000" dirty="0">
                <a:hlinkClick r:id="rId4"/>
              </a:rPr>
            </a:br>
            <a:r>
              <a:rPr lang="en-IE" sz="2000" dirty="0"/>
              <a:t>Assembly programming IDE and sandbox (integrated development environment)</a:t>
            </a:r>
          </a:p>
          <a:p>
            <a:pPr marL="457200" lvl="1" indent="0">
              <a:buNone/>
            </a:pPr>
            <a:r>
              <a:rPr lang="en-IE" sz="2000" dirty="0"/>
              <a:t>Download RV32I instruction example programs, copy/paste, </a:t>
            </a:r>
            <a:r>
              <a:rPr lang="en-IE" sz="2000" dirty="0" err="1"/>
              <a:t>assemble,execute</a:t>
            </a:r>
            <a:r>
              <a:rPr lang="en-IE" sz="2000" dirty="0"/>
              <a:t> and test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/>
              <a:t>Venus online RISC-V assembly program simulator </a:t>
            </a:r>
            <a:r>
              <a:rPr lang="en-IE" sz="2000" dirty="0">
                <a:hlinkClick r:id="rId5"/>
              </a:rPr>
              <a:t>https://venus.kvakil.me/</a:t>
            </a:r>
            <a:endParaRPr lang="en-IE" sz="2000" dirty="0"/>
          </a:p>
          <a:p>
            <a:pPr marL="457200" indent="-457200">
              <a:buFont typeface="+mj-lt"/>
              <a:buAutoNum type="arabicPeriod"/>
            </a:pPr>
            <a:r>
              <a:rPr lang="en-IE" sz="2000" dirty="0">
                <a:hlinkClick r:id="rId6"/>
              </a:rPr>
              <a:t>RISC-V RV32I Instruction generator</a:t>
            </a:r>
            <a:endParaRPr lang="en-IE" sz="2000" dirty="0"/>
          </a:p>
          <a:p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6553B-CEFE-AB8C-CE0F-069C5FEA0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7106" y="4482128"/>
            <a:ext cx="2334387" cy="212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CB814-F235-8612-7516-87E2F715F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9785" y="60740"/>
            <a:ext cx="2536098" cy="2604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DB654-C567-2077-CE64-7E6B09075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8927" y="4839368"/>
            <a:ext cx="3698147" cy="1881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A717B5-0839-57FB-40A4-77B97119D93F}"/>
              </a:ext>
            </a:extLst>
          </p:cNvPr>
          <p:cNvSpPr txBox="1"/>
          <p:nvPr/>
        </p:nvSpPr>
        <p:spPr>
          <a:xfrm>
            <a:off x="8484961" y="411279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8CAA12-E733-2C95-D0C2-0C25B06F9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5153061"/>
            <a:ext cx="2976064" cy="1470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065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E88F-49AB-76C2-F0BF-1091A789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Points discussed at class 1</a:t>
            </a:r>
            <a:r>
              <a:rPr lang="en-IE" baseline="30000" dirty="0"/>
              <a:t>st</a:t>
            </a:r>
            <a:r>
              <a:rPr lang="en-IE" dirty="0"/>
              <a:t>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F82-4E00-4F60-3E5E-C45952EB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functions</a:t>
            </a:r>
          </a:p>
          <a:p>
            <a:pPr lvl="1"/>
            <a:r>
              <a:rPr lang="en-GB" dirty="0"/>
              <a:t>If using nested function calls</a:t>
            </a:r>
          </a:p>
          <a:p>
            <a:pPr lvl="2"/>
            <a:r>
              <a:rPr lang="en-GB" dirty="0"/>
              <a:t>use push/pop approach to/from stack, to perform return address house-keeping </a:t>
            </a:r>
          </a:p>
          <a:p>
            <a:pPr lvl="1"/>
            <a:r>
              <a:rPr lang="en-GB" dirty="0"/>
              <a:t>Do not branch from one function to another</a:t>
            </a:r>
          </a:p>
          <a:p>
            <a:pPr lvl="1"/>
            <a:r>
              <a:rPr lang="en-GB" dirty="0"/>
              <a:t>Only use branches in a contiguous code section. </a:t>
            </a:r>
          </a:p>
          <a:p>
            <a:pPr lvl="1"/>
            <a:r>
              <a:rPr lang="en-GB" dirty="0"/>
              <a:t>If calling a function using </a:t>
            </a:r>
            <a:r>
              <a:rPr lang="en-GB" dirty="0" err="1"/>
              <a:t>jal</a:t>
            </a:r>
            <a:r>
              <a:rPr lang="en-GB" dirty="0"/>
              <a:t>, recommended to use </a:t>
            </a:r>
            <a:r>
              <a:rPr lang="en-GB" dirty="0" err="1"/>
              <a:t>rd</a:t>
            </a:r>
            <a:r>
              <a:rPr lang="en-GB" dirty="0"/>
              <a:t> = x1 </a:t>
            </a:r>
          </a:p>
          <a:p>
            <a:pPr lvl="1"/>
            <a:r>
              <a:rPr lang="en-GB" dirty="0"/>
              <a:t>Don’t use </a:t>
            </a:r>
            <a:r>
              <a:rPr lang="en-GB" dirty="0" err="1"/>
              <a:t>rd</a:t>
            </a:r>
            <a:r>
              <a:rPr lang="en-GB" dirty="0"/>
              <a:t> = x0 in function call</a:t>
            </a:r>
          </a:p>
          <a:p>
            <a:pPr lvl="1"/>
            <a:r>
              <a:rPr lang="en-GB" dirty="0"/>
              <a:t>The above adheres to a formal process and supports function re-use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105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E88F-49AB-76C2-F0BF-1091A789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Points discussed at class 1</a:t>
            </a:r>
            <a:r>
              <a:rPr lang="en-IE" baseline="30000" dirty="0"/>
              <a:t>st</a:t>
            </a:r>
            <a:r>
              <a:rPr lang="en-IE" dirty="0"/>
              <a:t>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F82-4E00-4F60-3E5E-C45952EB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Template RISC-V .s program</a:t>
            </a:r>
          </a:p>
          <a:p>
            <a:pPr lvl="1"/>
            <a:r>
              <a:rPr lang="en-GB" dirty="0"/>
              <a:t>Structure, register allocation, some function code</a:t>
            </a:r>
          </a:p>
          <a:p>
            <a:pPr marL="0" indent="0">
              <a:buNone/>
            </a:pPr>
            <a:r>
              <a:rPr lang="en-GB" dirty="0"/>
              <a:t>   is available on BB for reference (use </a:t>
            </a:r>
          </a:p>
          <a:p>
            <a:r>
              <a:rPr lang="en-GB" dirty="0"/>
              <a:t>GameApplication_V1.1_template.s  RISC-V template provided on BB</a:t>
            </a:r>
          </a:p>
          <a:p>
            <a:r>
              <a:rPr lang="en-GB" dirty="0"/>
              <a:t>Include assembly program structure which you may wish to consider (all, part of, or none)</a:t>
            </a:r>
          </a:p>
          <a:p>
            <a:r>
              <a:rPr lang="en-GB" dirty="0"/>
              <a:t>Includes register allocation. Include your allocation in your solution. </a:t>
            </a:r>
          </a:p>
          <a:p>
            <a:r>
              <a:rPr lang="en-GB" dirty="0"/>
              <a:t>Uses NS* and CS* variables, though as discussed in class, you can do without using NS* variables in your solution</a:t>
            </a:r>
          </a:p>
        </p:txBody>
      </p:sp>
    </p:spTree>
    <p:extLst>
      <p:ext uri="{BB962C8B-B14F-4D97-AF65-F5344CB8AC3E}">
        <p14:creationId xmlns:p14="http://schemas.microsoft.com/office/powerpoint/2010/main" val="363513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6572A3-7EA3-E4FD-6F71-13D480ED5531}"/>
              </a:ext>
            </a:extLst>
          </p:cNvPr>
          <p:cNvSpPr txBox="1">
            <a:spLocks/>
          </p:cNvSpPr>
          <p:nvPr/>
        </p:nvSpPr>
        <p:spPr>
          <a:xfrm>
            <a:off x="300264" y="407306"/>
            <a:ext cx="1164408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hlinkClick r:id="rId2"/>
              </a:rPr>
              <a:t>vicilogic breakout game</a:t>
            </a:r>
            <a:endParaRPr lang="en-IE" dirty="0"/>
          </a:p>
          <a:p>
            <a:r>
              <a:rPr lang="en-IE" dirty="0"/>
              <a:t>RISC-V: Consider the following variables and possible register 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A63D4-E4DA-D653-2885-BD15A803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79" y="1482043"/>
            <a:ext cx="7197607" cy="49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897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Assignments Schedule: Breakout game Stage A/1</vt:lpstr>
      <vt:lpstr>Assignment: Breakout game submission stage B/2</vt:lpstr>
      <vt:lpstr>EE451 RISC-V Assignments Schedule</vt:lpstr>
      <vt:lpstr>PowerPoint Presentation</vt:lpstr>
      <vt:lpstr>Ball rebound strategy </vt:lpstr>
      <vt:lpstr>RV32I RISC-V Instruction Examples</vt:lpstr>
      <vt:lpstr>Points discussed at class 1st Nov</vt:lpstr>
      <vt:lpstr>Points discussed at class 1st Nov</vt:lpstr>
      <vt:lpstr>PowerPoint Presentation</vt:lpstr>
      <vt:lpstr>RV32I RISC-V Instruction Index / Course Modules</vt:lpstr>
      <vt:lpstr>Assignment: Breakout game Stage A</vt:lpstr>
      <vt:lpstr>Assignment: Breakout game Stage A</vt:lpstr>
      <vt:lpstr>Assignment: Breakout game Stage B</vt:lpstr>
      <vt:lpstr>Assignment: Breakout game Stage B</vt:lpstr>
      <vt:lpstr>Assignment: Breakout game Stage B</vt:lpstr>
      <vt:lpstr>Breakout game zones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Breakout game Stage A</dc:title>
  <dc:creator>Morgan, Fearghal</dc:creator>
  <cp:lastModifiedBy>Morgan, Fearghal</cp:lastModifiedBy>
  <cp:revision>15</cp:revision>
  <dcterms:created xsi:type="dcterms:W3CDTF">2022-10-27T05:57:02Z</dcterms:created>
  <dcterms:modified xsi:type="dcterms:W3CDTF">2022-11-02T20:39:04Z</dcterms:modified>
</cp:coreProperties>
</file>