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ytuł i pod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ia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ia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ia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ekst tytułowy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93E2B"/>
                </a:solidFill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18" name="Treść - poziom 1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9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anek Jabłonka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–Janek Jabłonka</a:t>
            </a:r>
          </a:p>
        </p:txBody>
      </p:sp>
      <p:sp>
        <p:nvSpPr>
          <p:cNvPr id="108" name="„Wpisz tu cytat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„Wpisz tu cytat.” </a:t>
            </a:r>
          </a:p>
        </p:txBody>
      </p:sp>
      <p:sp>
        <p:nvSpPr>
          <p:cNvPr id="109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razek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djęcie (poziom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ia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ia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ia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ia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Obrazek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ekst tytułowy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93E2B"/>
                </a:solidFill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33" name="Treść - poziom 1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3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ytuł (na środk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kst tytułowy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4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djęcie (pionow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ia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ia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Obrazek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ekst tytułowy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Tekst tytułowy</a:t>
            </a:r>
          </a:p>
        </p:txBody>
      </p:sp>
      <p:sp>
        <p:nvSpPr>
          <p:cNvPr id="54" name="Treść - poziom 1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(na gór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6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71" name="Treść - poziom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razek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81" name="Treść - poziom 1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8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reść - poziom 1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90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razek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Obrazek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Obrazek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a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ia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ekst tytułowy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Tekst tytułowy</a:t>
            </a:r>
          </a:p>
        </p:txBody>
      </p:sp>
      <p:sp>
        <p:nvSpPr>
          <p:cNvPr id="5" name="Treść - poziom 1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6" name="Numer slajdu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chemeClr val="accent1">
              <a:hueOff val="369194"/>
              <a:satOff val="6343"/>
              <a:lumOff val="-13963"/>
            </a:schemeClr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chemeClr val="accent1">
              <a:hueOff val="369194"/>
              <a:satOff val="6343"/>
              <a:lumOff val="-13963"/>
            </a:schemeClr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chemeClr val="accent1">
              <a:hueOff val="369194"/>
              <a:satOff val="6343"/>
              <a:lumOff val="-13963"/>
            </a:schemeClr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chemeClr val="accent1">
              <a:hueOff val="369194"/>
              <a:satOff val="6343"/>
              <a:lumOff val="-13963"/>
            </a:schemeClr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chemeClr val="accent1">
              <a:hueOff val="369194"/>
              <a:satOff val="6343"/>
              <a:lumOff val="-13963"/>
            </a:schemeClr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chemeClr val="accent1">
              <a:hueOff val="369194"/>
              <a:satOff val="6343"/>
              <a:lumOff val="-13963"/>
            </a:schemeClr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chemeClr val="accent1">
              <a:hueOff val="369194"/>
              <a:satOff val="6343"/>
              <a:lumOff val="-13963"/>
            </a:schemeClr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chemeClr val="accent1">
              <a:hueOff val="369194"/>
              <a:satOff val="6343"/>
              <a:lumOff val="-13963"/>
            </a:schemeClr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chemeClr val="accent1">
              <a:hueOff val="369194"/>
              <a:satOff val="6343"/>
              <a:lumOff val="-13963"/>
            </a:schemeClr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5.png"/><Relationship Id="rId4" Type="http://schemas.openxmlformats.org/officeDocument/2006/relationships/image" Target="../media/image3.jpeg"/><Relationship Id="rId5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tatistical View on Machine Learn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View on Machine Learning</a:t>
            </a:r>
          </a:p>
        </p:txBody>
      </p:sp>
      <p:sp>
        <p:nvSpPr>
          <p:cNvPr id="134" name="CNN - Convolutional Neural Network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spcBef>
                <a:spcPts val="1500"/>
              </a:spcBef>
              <a:defRPr sz="6930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pPr/>
            <a:r>
              <a:t>CNN - Convolutional Neural Networks</a:t>
            </a:r>
          </a:p>
        </p:txBody>
      </p:sp>
      <p:sp>
        <p:nvSpPr>
          <p:cNvPr id="135" name="Marta Kałużna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Marta Kałużna</a:t>
            </a:r>
          </a:p>
          <a:p>
            <a:pPr/>
            <a:r>
              <a:t>Szymon Czop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. Why using CNN is better than normal N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1. Why using CNN is better than normal NN? </a:t>
            </a:r>
          </a:p>
        </p:txBody>
      </p:sp>
      <p:sp>
        <p:nvSpPr>
          <p:cNvPr id="160" name="Reason 1: Images are Big…"/>
          <p:cNvSpPr txBox="1"/>
          <p:nvPr>
            <p:ph type="body" idx="1"/>
          </p:nvPr>
        </p:nvSpPr>
        <p:spPr>
          <a:xfrm>
            <a:off x="568523" y="3243436"/>
            <a:ext cx="11867754" cy="5247928"/>
          </a:xfrm>
          <a:prstGeom prst="rect">
            <a:avLst/>
          </a:prstGeom>
        </p:spPr>
        <p:txBody>
          <a:bodyPr anchor="t"/>
          <a:lstStyle/>
          <a:p>
            <a:pPr/>
            <a:r>
              <a:rPr b="1"/>
              <a:t>Reason 1:</a:t>
            </a:r>
            <a:r>
              <a:t> Images are Big</a:t>
            </a:r>
          </a:p>
          <a:p>
            <a:pPr marL="0" indent="0">
              <a:spcBef>
                <a:spcPts val="1800"/>
              </a:spcBef>
              <a:buClrTx/>
              <a:buSzTx/>
              <a:buFontTx/>
              <a:buNone/>
              <a:defRPr sz="3000"/>
            </a:pPr>
            <a:r>
              <a:t>The nice thing about images: </a:t>
            </a:r>
            <a:r>
              <a:rPr u="sng"/>
              <a:t>pixels are most useful in the context of their neighbors</a:t>
            </a:r>
            <a:r>
              <a:t>.</a:t>
            </a:r>
          </a:p>
          <a:p>
            <a:pPr marL="391583" indent="-391583"/>
            <a:r>
              <a:rPr b="1"/>
              <a:t>Reason 2:</a:t>
            </a:r>
            <a:r>
              <a:t> </a:t>
            </a:r>
            <a:r>
              <a:t>Positions can change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1. Why using CNN is better than normal N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1. Why using CNN is better than normal NN? </a:t>
            </a:r>
          </a:p>
        </p:txBody>
      </p:sp>
      <p:sp>
        <p:nvSpPr>
          <p:cNvPr id="163" name="Reason 1: Images are Big…"/>
          <p:cNvSpPr txBox="1"/>
          <p:nvPr>
            <p:ph type="body" idx="1"/>
          </p:nvPr>
        </p:nvSpPr>
        <p:spPr>
          <a:xfrm>
            <a:off x="568523" y="3243436"/>
            <a:ext cx="11867754" cy="5247928"/>
          </a:xfrm>
          <a:prstGeom prst="rect">
            <a:avLst/>
          </a:prstGeom>
        </p:spPr>
        <p:txBody>
          <a:bodyPr anchor="t"/>
          <a:lstStyle/>
          <a:p>
            <a:pPr/>
            <a:r>
              <a:rPr b="1"/>
              <a:t>Reason 1:</a:t>
            </a:r>
            <a:r>
              <a:t> Images are Big</a:t>
            </a:r>
          </a:p>
          <a:p>
            <a:pPr marL="0" indent="0">
              <a:spcBef>
                <a:spcPts val="1800"/>
              </a:spcBef>
              <a:buClrTx/>
              <a:buSzTx/>
              <a:buFontTx/>
              <a:buNone/>
              <a:defRPr sz="3000"/>
            </a:pPr>
            <a:r>
              <a:t>The nice thing about images: </a:t>
            </a:r>
            <a:r>
              <a:rPr u="sng"/>
              <a:t>pixels are most useful in the context of their neighbors</a:t>
            </a:r>
            <a:r>
              <a:t>.</a:t>
            </a:r>
          </a:p>
          <a:p>
            <a:pPr marL="391583" indent="-391583"/>
            <a:r>
              <a:rPr b="1"/>
              <a:t>Reason 2:</a:t>
            </a:r>
            <a:r>
              <a:t> </a:t>
            </a:r>
            <a:r>
              <a:t>Positions can change</a:t>
            </a:r>
          </a:p>
          <a:p>
            <a:pPr marL="0" indent="0">
              <a:spcBef>
                <a:spcPts val="1800"/>
              </a:spcBef>
              <a:buClrTx/>
              <a:buSzTx/>
              <a:buFontTx/>
              <a:buNone/>
              <a:defRPr sz="3000"/>
            </a:pPr>
            <a:r>
              <a:t>We </a:t>
            </a:r>
            <a:r>
              <a:t>want to be able to detect a thing </a:t>
            </a:r>
            <a:r>
              <a:rPr u="sng"/>
              <a:t>regardless of where it appears in the image.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architecture.png" descr="architecture.png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25164" y="908569"/>
            <a:ext cx="12554472" cy="4859192"/>
          </a:xfrm>
          <a:prstGeom prst="rect">
            <a:avLst/>
          </a:prstGeom>
        </p:spPr>
      </p:pic>
      <p:sp>
        <p:nvSpPr>
          <p:cNvPr id="166" name="2. CNN Overview"/>
          <p:cNvSpPr txBox="1"/>
          <p:nvPr>
            <p:ph type="title"/>
          </p:nvPr>
        </p:nvSpPr>
        <p:spPr>
          <a:xfrm>
            <a:off x="1039266" y="7065320"/>
            <a:ext cx="5833568" cy="1642759"/>
          </a:xfrm>
          <a:prstGeom prst="rect">
            <a:avLst/>
          </a:prstGeom>
        </p:spPr>
        <p:txBody>
          <a:bodyPr/>
          <a:lstStyle>
            <a:lvl1pPr>
              <a:defRPr sz="6500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pPr>
              <a:defRPr>
                <a:solidFill>
                  <a:srgbClr val="D93E2B"/>
                </a:solidFill>
              </a:defRPr>
            </a:pPr>
            <a:r>
              <a:rPr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rPr>
              <a:t>2. CNN Overview</a:t>
            </a:r>
          </a:p>
        </p:txBody>
      </p:sp>
      <p:sp>
        <p:nvSpPr>
          <p:cNvPr id="167" name="Convolutional Neural Networks architectur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Convolutional Neural Networks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ifferences between CNN and NN"/>
          <p:cNvSpPr txBox="1"/>
          <p:nvPr>
            <p:ph type="title"/>
          </p:nvPr>
        </p:nvSpPr>
        <p:spPr>
          <a:xfrm>
            <a:off x="508000" y="800100"/>
            <a:ext cx="12066042" cy="13207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Differences between CNN and 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ifferences between CNN and NN"/>
          <p:cNvSpPr txBox="1"/>
          <p:nvPr>
            <p:ph type="title"/>
          </p:nvPr>
        </p:nvSpPr>
        <p:spPr>
          <a:xfrm>
            <a:off x="508000" y="800100"/>
            <a:ext cx="12066042" cy="13207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Differences between CNN and NN</a:t>
            </a:r>
          </a:p>
        </p:txBody>
      </p:sp>
      <p:sp>
        <p:nvSpPr>
          <p:cNvPr id="172" name="The layers are organized in 3 dimensions: width, height, depth."/>
          <p:cNvSpPr txBox="1"/>
          <p:nvPr>
            <p:ph type="body" idx="1"/>
          </p:nvPr>
        </p:nvSpPr>
        <p:spPr>
          <a:xfrm>
            <a:off x="508000" y="2971800"/>
            <a:ext cx="11988800" cy="6096000"/>
          </a:xfrm>
          <a:prstGeom prst="rect">
            <a:avLst/>
          </a:prstGeom>
        </p:spPr>
        <p:txBody>
          <a:bodyPr anchor="t"/>
          <a:lstStyle/>
          <a:p>
            <a:pPr/>
            <a:r>
              <a:t>The layers are organized in </a:t>
            </a:r>
            <a:r>
              <a:rPr u="sng"/>
              <a:t>3 dimensions</a:t>
            </a:r>
            <a:r>
              <a:t>: width, height, depth.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ifferences between CNN and NN"/>
          <p:cNvSpPr txBox="1"/>
          <p:nvPr>
            <p:ph type="title"/>
          </p:nvPr>
        </p:nvSpPr>
        <p:spPr>
          <a:xfrm>
            <a:off x="508000" y="800100"/>
            <a:ext cx="12066042" cy="13207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Differences between CNN and NN</a:t>
            </a:r>
          </a:p>
        </p:txBody>
      </p:sp>
      <p:sp>
        <p:nvSpPr>
          <p:cNvPr id="175" name="The layers are organized in 3 dimensions: width, height, depth.…"/>
          <p:cNvSpPr txBox="1"/>
          <p:nvPr>
            <p:ph type="body" idx="1"/>
          </p:nvPr>
        </p:nvSpPr>
        <p:spPr>
          <a:xfrm>
            <a:off x="508000" y="2984500"/>
            <a:ext cx="11988800" cy="6096000"/>
          </a:xfrm>
          <a:prstGeom prst="rect">
            <a:avLst/>
          </a:prstGeom>
        </p:spPr>
        <p:txBody>
          <a:bodyPr anchor="t"/>
          <a:lstStyle/>
          <a:p>
            <a:pPr/>
            <a:r>
              <a:t>The layers are organized in </a:t>
            </a:r>
            <a:r>
              <a:rPr u="sng"/>
              <a:t>3 dimensions</a:t>
            </a:r>
            <a:r>
              <a:t>: width, height, depth.</a:t>
            </a:r>
          </a:p>
          <a:p>
            <a:pPr/>
            <a:r>
              <a:t>The neurons in one layer </a:t>
            </a:r>
            <a:r>
              <a:rPr u="sng"/>
              <a:t>do not connect to all the neurons</a:t>
            </a:r>
            <a:r>
              <a:t> in the next layer (only to a small region of it).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ifferences between CNN and NN"/>
          <p:cNvSpPr txBox="1"/>
          <p:nvPr>
            <p:ph type="title"/>
          </p:nvPr>
        </p:nvSpPr>
        <p:spPr>
          <a:xfrm>
            <a:off x="508000" y="800100"/>
            <a:ext cx="12066042" cy="13207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Differences between CNN and NN</a:t>
            </a:r>
          </a:p>
        </p:txBody>
      </p:sp>
      <p:sp>
        <p:nvSpPr>
          <p:cNvPr id="178" name="The layers are organized in 3 dimensions: width, height, depth.…"/>
          <p:cNvSpPr txBox="1"/>
          <p:nvPr>
            <p:ph type="body" idx="1"/>
          </p:nvPr>
        </p:nvSpPr>
        <p:spPr>
          <a:xfrm>
            <a:off x="508000" y="2438400"/>
            <a:ext cx="11988800" cy="6096000"/>
          </a:xfrm>
          <a:prstGeom prst="rect">
            <a:avLst/>
          </a:prstGeom>
        </p:spPr>
        <p:txBody>
          <a:bodyPr/>
          <a:lstStyle/>
          <a:p>
            <a:pPr/>
            <a:r>
              <a:t>The layers are organized in </a:t>
            </a:r>
            <a:r>
              <a:rPr u="sng"/>
              <a:t>3 dimensions</a:t>
            </a:r>
            <a:r>
              <a:t>: width, height, depth.</a:t>
            </a:r>
          </a:p>
          <a:p>
            <a:pPr/>
            <a:r>
              <a:t>The neurons in one layer </a:t>
            </a:r>
            <a:r>
              <a:rPr u="sng"/>
              <a:t>do not connect to all the neurons</a:t>
            </a:r>
            <a:r>
              <a:t> in the next layer (only to a small region of it).</a:t>
            </a:r>
          </a:p>
          <a:p>
            <a:pPr/>
            <a:r>
              <a:t>The final output will be reduced to a </a:t>
            </a:r>
            <a:r>
              <a:rPr u="sng"/>
              <a:t>single vector of probability scores</a:t>
            </a:r>
            <a:r>
              <a:t> (organized along the depth dimension).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nvolution, padding, poo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Convolution, padding, pooling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convolution.gif" descr="convolution.gif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58416" y="3412976"/>
            <a:ext cx="8121662" cy="4817994"/>
          </a:xfrm>
          <a:prstGeom prst="rect">
            <a:avLst/>
          </a:prstGeom>
        </p:spPr>
      </p:pic>
      <p:sp>
        <p:nvSpPr>
          <p:cNvPr id="183" name="Convolution"/>
          <p:cNvSpPr txBox="1"/>
          <p:nvPr>
            <p:ph type="title"/>
          </p:nvPr>
        </p:nvSpPr>
        <p:spPr>
          <a:xfrm>
            <a:off x="609600" y="1270000"/>
            <a:ext cx="5888236" cy="2032000"/>
          </a:xfrm>
          <a:prstGeom prst="rect">
            <a:avLst/>
          </a:prstGeom>
        </p:spPr>
        <p:txBody>
          <a:bodyPr/>
          <a:lstStyle/>
          <a:p>
            <a:pPr/>
            <a:r>
              <a:t>Convolution</a:t>
            </a:r>
          </a:p>
        </p:txBody>
      </p:sp>
      <p:sp>
        <p:nvSpPr>
          <p:cNvPr id="184" name="Overlaying the filter on top of the image at some location.…"/>
          <p:cNvSpPr txBox="1"/>
          <p:nvPr>
            <p:ph type="body" sz="half" idx="1"/>
          </p:nvPr>
        </p:nvSpPr>
        <p:spPr>
          <a:xfrm>
            <a:off x="8884973" y="819025"/>
            <a:ext cx="3865564" cy="8831909"/>
          </a:xfrm>
          <a:prstGeom prst="rect">
            <a:avLst/>
          </a:prstGeom>
        </p:spPr>
        <p:txBody>
          <a:bodyPr/>
          <a:lstStyle/>
          <a:p>
            <a:pPr marL="495299" indent="-495299" defTabSz="525779">
              <a:spcBef>
                <a:spcPts val="1600"/>
              </a:spcBef>
              <a:buSzPct val="100000"/>
              <a:buAutoNum type="arabicPeriod" startAt="1"/>
              <a:defRPr sz="2700"/>
            </a:pPr>
            <a:r>
              <a:t>Overlaying the filter on top of the image at some location.</a:t>
            </a:r>
          </a:p>
          <a:p>
            <a:pPr marL="495299" indent="-495299" defTabSz="525779">
              <a:spcBef>
                <a:spcPts val="1600"/>
              </a:spcBef>
              <a:buSzPct val="100000"/>
              <a:buAutoNum type="arabicPeriod" startAt="1"/>
              <a:defRPr sz="2700"/>
            </a:pPr>
            <a:r>
              <a:t>Performing </a:t>
            </a:r>
            <a:r>
              <a:rPr b="1"/>
              <a:t>element-wise multiplication</a:t>
            </a:r>
            <a:r>
              <a:t> between the values in the filter and their corresponding values in the image.</a:t>
            </a:r>
          </a:p>
          <a:p>
            <a:pPr marL="495299" indent="-495299" defTabSz="525779">
              <a:spcBef>
                <a:spcPts val="1600"/>
              </a:spcBef>
              <a:buSzPct val="100000"/>
              <a:buAutoNum type="arabicPeriod" startAt="1"/>
              <a:defRPr sz="2700"/>
            </a:pPr>
            <a:r>
              <a:t>Summing up all the element-wise products. This sum is the output value for the </a:t>
            </a:r>
            <a:r>
              <a:rPr b="1"/>
              <a:t>destination pixel</a:t>
            </a:r>
            <a:r>
              <a:t> in the output image.</a:t>
            </a:r>
          </a:p>
          <a:p>
            <a:pPr marL="495299" indent="-495299" defTabSz="525779">
              <a:spcBef>
                <a:spcPts val="1600"/>
              </a:spcBef>
              <a:buSzPct val="100000"/>
              <a:buAutoNum type="arabicPeriod" startAt="1"/>
              <a:defRPr sz="2700"/>
            </a:pPr>
            <a:r>
              <a:t>Repeating for all locations.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multiple_convolution.gif" descr="multiple_convolution.gif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41937" y="2971186"/>
            <a:ext cx="10520926" cy="5703528"/>
          </a:xfrm>
          <a:prstGeom prst="rect">
            <a:avLst/>
          </a:prstGeom>
        </p:spPr>
      </p:pic>
      <p:sp>
        <p:nvSpPr>
          <p:cNvPr id="187" name="Convolution of images with multiple channels"/>
          <p:cNvSpPr txBox="1"/>
          <p:nvPr>
            <p:ph type="title"/>
          </p:nvPr>
        </p:nvSpPr>
        <p:spPr>
          <a:xfrm>
            <a:off x="301352" y="854099"/>
            <a:ext cx="12198896" cy="1098502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Convolution of images with multiple channels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n of our pre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Plan of our presentation</a:t>
            </a:r>
          </a:p>
        </p:txBody>
      </p:sp>
      <p:sp>
        <p:nvSpPr>
          <p:cNvPr id="138" name="Why using CNN is better than normal Neural Networks?…"/>
          <p:cNvSpPr txBox="1"/>
          <p:nvPr>
            <p:ph type="body" idx="1"/>
          </p:nvPr>
        </p:nvSpPr>
        <p:spPr>
          <a:xfrm>
            <a:off x="508000" y="2531764"/>
            <a:ext cx="11988800" cy="5761336"/>
          </a:xfrm>
          <a:prstGeom prst="rect">
            <a:avLst/>
          </a:prstGeom>
        </p:spPr>
        <p:txBody>
          <a:bodyPr/>
          <a:lstStyle/>
          <a:p>
            <a:pPr marL="660400" indent="-660400">
              <a:buClrTx/>
              <a:buSzPct val="100000"/>
              <a:buFontTx/>
              <a:buAutoNum type="arabicPeriod" startAt="1"/>
            </a:pPr>
            <a:r>
              <a:t>Why using CNN is better than normal Neural Networks?</a:t>
            </a:r>
          </a:p>
          <a:p>
            <a:pPr marL="660400" indent="-660400">
              <a:buClrTx/>
              <a:buSzPct val="100000"/>
              <a:buFontTx/>
              <a:buAutoNum type="arabicPeriod" startAt="1"/>
            </a:pPr>
            <a:r>
              <a:t>CNN overview. Convolution, ReLU and pooling - what do they mean?</a:t>
            </a:r>
          </a:p>
          <a:p>
            <a:pPr marL="660400" indent="-660400">
              <a:buClrTx/>
              <a:buSzPct val="100000"/>
              <a:buFontTx/>
              <a:buAutoNum type="arabicPeriod" startAt="1"/>
            </a:pPr>
            <a:r>
              <a:t>Building and training the model - Jupyter coding.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ow do we connect our filters togeth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How do we connect our filters together?</a:t>
            </a:r>
          </a:p>
        </p:txBody>
      </p:sp>
      <p:pic>
        <p:nvPicPr>
          <p:cNvPr id="190" name="filters_3d.png" descr="filters_3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171" y="2717452"/>
            <a:ext cx="11522458" cy="6448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horizontal_filter.jpg"/>
          <p:cNvGrpSpPr/>
          <p:nvPr/>
        </p:nvGrpSpPr>
        <p:grpSpPr>
          <a:xfrm>
            <a:off x="2252430" y="1386279"/>
            <a:ext cx="8775874" cy="4229108"/>
            <a:chOff x="0" y="0"/>
            <a:chExt cx="8775872" cy="4229106"/>
          </a:xfrm>
        </p:grpSpPr>
        <p:pic>
          <p:nvPicPr>
            <p:cNvPr id="193" name="horizontal_filter.jpg" descr="horizontal_filter.jp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8521873" cy="389890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2" name="horizontal_filter.jpg" descr="horizontal_filter.jp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775873" cy="4229107"/>
            </a:xfrm>
            <a:prstGeom prst="rect">
              <a:avLst/>
            </a:prstGeom>
            <a:effectLst/>
          </p:spPr>
        </p:pic>
      </p:grpSp>
      <p:grpSp>
        <p:nvGrpSpPr>
          <p:cNvPr id="197" name="vertical_filter.jpg"/>
          <p:cNvGrpSpPr/>
          <p:nvPr/>
        </p:nvGrpSpPr>
        <p:grpSpPr>
          <a:xfrm>
            <a:off x="2252430" y="5137031"/>
            <a:ext cx="8775874" cy="4543812"/>
            <a:chOff x="0" y="0"/>
            <a:chExt cx="8775872" cy="4543810"/>
          </a:xfrm>
        </p:grpSpPr>
        <p:pic>
          <p:nvPicPr>
            <p:cNvPr id="196" name="vertical_filter.jpg" descr="vertical_filter.jp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8521873" cy="421361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5" name="vertical_filter.jpg" descr="vertical_filter.jp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775873" cy="4543811"/>
            </a:xfrm>
            <a:prstGeom prst="rect">
              <a:avLst/>
            </a:prstGeom>
            <a:effectLst/>
          </p:spPr>
        </p:pic>
      </p:grpSp>
      <p:sp>
        <p:nvSpPr>
          <p:cNvPr id="198" name="Horizontal vs vertical filter"/>
          <p:cNvSpPr txBox="1"/>
          <p:nvPr/>
        </p:nvSpPr>
        <p:spPr>
          <a:xfrm>
            <a:off x="3441554" y="476249"/>
            <a:ext cx="63976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1600"/>
              </a:spcBef>
              <a:defRPr sz="5000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Horizontal vs vertical filter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common_filters.png" descr="common_filters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93" r="0" b="0"/>
          <a:stretch>
            <a:fillRect/>
          </a:stretch>
        </p:blipFill>
        <p:spPr>
          <a:xfrm>
            <a:off x="6214938" y="9128"/>
            <a:ext cx="6035474" cy="9744472"/>
          </a:xfrm>
          <a:prstGeom prst="rect">
            <a:avLst/>
          </a:prstGeom>
        </p:spPr>
      </p:pic>
      <p:sp>
        <p:nvSpPr>
          <p:cNvPr id="201" name="Various convolution image after applying different types of filters"/>
          <p:cNvSpPr txBox="1"/>
          <p:nvPr/>
        </p:nvSpPr>
        <p:spPr>
          <a:xfrm>
            <a:off x="677022" y="3583376"/>
            <a:ext cx="5244276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sz="3600"/>
            </a:lvl1pPr>
          </a:lstStyle>
          <a:p>
            <a:pPr/>
            <a:r>
              <a:t>Various convolution image after applying different types of filters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ame_padding.gif" descr="same_padding.gif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820748" y="2654300"/>
            <a:ext cx="5586304" cy="6350000"/>
          </a:xfrm>
          <a:prstGeom prst="rect">
            <a:avLst/>
          </a:prstGeom>
        </p:spPr>
      </p:pic>
      <p:sp>
        <p:nvSpPr>
          <p:cNvPr id="204" name="Pad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Padding</a:t>
            </a:r>
          </a:p>
        </p:txBody>
      </p:sp>
      <p:sp>
        <p:nvSpPr>
          <p:cNvPr id="205" name="Same Padding - the output image has the same dimensions as the input image (to achieve it, we pad the input image with zeros)."/>
          <p:cNvSpPr txBox="1"/>
          <p:nvPr>
            <p:ph type="body" sz="half" idx="1"/>
          </p:nvPr>
        </p:nvSpPr>
        <p:spPr>
          <a:xfrm>
            <a:off x="508000" y="2580300"/>
            <a:ext cx="5816600" cy="6350001"/>
          </a:xfrm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rPr b="1" u="none"/>
              <a:t>Same Padding</a:t>
            </a:r>
            <a:r>
              <a:rPr u="none"/>
              <a:t> - the output image has the same dimensions as the input image (to achieve it, we pad the input image with zeros).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valid_padding.gif" descr="valid_padding.gif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272346" y="2857079"/>
            <a:ext cx="6460108" cy="3887042"/>
          </a:xfrm>
          <a:prstGeom prst="rect">
            <a:avLst/>
          </a:prstGeom>
        </p:spPr>
      </p:pic>
      <p:sp>
        <p:nvSpPr>
          <p:cNvPr id="208" name="Pad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Padding</a:t>
            </a:r>
          </a:p>
        </p:txBody>
      </p:sp>
      <p:sp>
        <p:nvSpPr>
          <p:cNvPr id="209" name="Valid Padding - the output image is reduced in the dimensionality as compared to the input"/>
          <p:cNvSpPr txBox="1"/>
          <p:nvPr>
            <p:ph type="body" sz="half" idx="1"/>
          </p:nvPr>
        </p:nvSpPr>
        <p:spPr>
          <a:xfrm>
            <a:off x="3061042" y="4970980"/>
            <a:ext cx="6882716" cy="6350001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Valid Padding</a:t>
            </a:r>
            <a:r>
              <a:t> - the output image is reduced in the dimensionality as compared to the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on Linearity (ReLU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Non Linearity (ReLU)</a:t>
            </a:r>
          </a:p>
        </p:txBody>
      </p:sp>
      <p:sp>
        <p:nvSpPr>
          <p:cNvPr id="212" name="ReLU = Rectified Linear Unit…"/>
          <p:cNvSpPr txBox="1"/>
          <p:nvPr>
            <p:ph type="body" sz="quarter" idx="1"/>
          </p:nvPr>
        </p:nvSpPr>
        <p:spPr>
          <a:xfrm>
            <a:off x="508000" y="2556744"/>
            <a:ext cx="5816600" cy="1716147"/>
          </a:xfrm>
          <a:prstGeom prst="rect">
            <a:avLst/>
          </a:prstGeom>
        </p:spPr>
        <p:txBody>
          <a:bodyPr anchor="t"/>
          <a:lstStyle/>
          <a:p>
            <a:pPr/>
            <a:r>
              <a:rPr b="1"/>
              <a:t>ReLU</a:t>
            </a:r>
            <a:r>
              <a:t> = Rectified Linear Unit</a:t>
            </a:r>
          </a:p>
          <a:p>
            <a:pPr/>
            <a:r>
              <a:t>The output is f(x) = max(0,x).</a:t>
            </a:r>
          </a:p>
        </p:txBody>
      </p:sp>
      <p:grpSp>
        <p:nvGrpSpPr>
          <p:cNvPr id="215" name="relu.jpg"/>
          <p:cNvGrpSpPr/>
          <p:nvPr/>
        </p:nvGrpSpPr>
        <p:grpSpPr>
          <a:xfrm>
            <a:off x="1166018" y="4721435"/>
            <a:ext cx="10672671" cy="4172085"/>
            <a:chOff x="0" y="0"/>
            <a:chExt cx="10672670" cy="4172084"/>
          </a:xfrm>
        </p:grpSpPr>
        <p:pic>
          <p:nvPicPr>
            <p:cNvPr id="214" name="relu.jpg" descr="relu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26999" y="88900"/>
              <a:ext cx="10418671" cy="384188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3" name="relu.jpg" descr="relu.jp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10672672" cy="4172085"/>
            </a:xfrm>
            <a:prstGeom prst="rect">
              <a:avLst/>
            </a:prstGeom>
            <a:effectLst/>
          </p:spPr>
        </p:pic>
      </p:grpSp>
      <p:sp>
        <p:nvSpPr>
          <p:cNvPr id="216" name="Converts all of the negative values to 0 and keeps the positive values the same."/>
          <p:cNvSpPr txBox="1"/>
          <p:nvPr/>
        </p:nvSpPr>
        <p:spPr>
          <a:xfrm>
            <a:off x="6544717" y="2556744"/>
            <a:ext cx="613836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93700" indent="-393700" algn="l">
              <a:spcBef>
                <a:spcPts val="1800"/>
              </a:spcBef>
              <a:buClr>
                <a:srgbClr val="929292"/>
              </a:buClr>
              <a:buSzPct val="65000"/>
              <a:buFont typeface="Zapf Dingbats"/>
              <a:buChar char="❖"/>
              <a:defRPr sz="3000"/>
            </a:lvl1pPr>
          </a:lstStyle>
          <a:p>
            <a:pPr/>
            <a:r>
              <a:t>Converts all of the negative values to 0 and keeps the positive values the same.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oo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Pooling</a:t>
            </a:r>
          </a:p>
        </p:txBody>
      </p:sp>
      <p:sp>
        <p:nvSpPr>
          <p:cNvPr id="219" name="Reduces the number of parameters when the images are too large.…"/>
          <p:cNvSpPr txBox="1"/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/>
            <a:r>
              <a:t>Reduces the number of parameters when the images are too large.</a:t>
            </a:r>
          </a:p>
          <a:p>
            <a:pPr/>
            <a:r>
              <a:rPr u="sng"/>
              <a:t>Why?</a:t>
            </a:r>
            <a:r>
              <a:t> To decrease the computational power required to process the data through dimensionality reduction.</a:t>
            </a:r>
          </a:p>
          <a:p>
            <a:pPr/>
            <a:r>
              <a:t>Shortens the training time and controls over-fitting.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oo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Pooling</a:t>
            </a:r>
          </a:p>
        </p:txBody>
      </p:sp>
      <p:sp>
        <p:nvSpPr>
          <p:cNvPr id="222" name="Max Pooling - returns the maximum value from the portion of the image covered by the Kernel.…"/>
          <p:cNvSpPr txBox="1"/>
          <p:nvPr>
            <p:ph type="body" sz="half" idx="1"/>
          </p:nvPr>
        </p:nvSpPr>
        <p:spPr>
          <a:xfrm>
            <a:off x="536180" y="2617778"/>
            <a:ext cx="5219916" cy="6203706"/>
          </a:xfrm>
          <a:prstGeom prst="rect">
            <a:avLst/>
          </a:prstGeom>
        </p:spPr>
        <p:txBody>
          <a:bodyPr/>
          <a:lstStyle/>
          <a:p>
            <a:pPr marL="391583" indent="-391583">
              <a:buSzPct val="60000"/>
              <a:defRPr b="1"/>
            </a:pPr>
            <a:r>
              <a:t>Max Pooling </a:t>
            </a:r>
            <a:r>
              <a:rPr b="0"/>
              <a:t>- returns the maximum value from the portion of the image covered by the Kernel.</a:t>
            </a:r>
            <a:endParaRPr b="0"/>
          </a:p>
          <a:p>
            <a:pPr marL="0" indent="0">
              <a:buClrTx/>
              <a:buSzTx/>
              <a:buFontTx/>
              <a:buNone/>
              <a:defRPr b="1"/>
            </a:pPr>
            <a:endParaRPr b="0"/>
          </a:p>
          <a:p>
            <a:pPr marL="391583" indent="-391583">
              <a:buSzPct val="60000"/>
              <a:defRPr b="1"/>
            </a:pPr>
            <a:r>
              <a:t>Average Pooling</a:t>
            </a:r>
            <a:r>
              <a:rPr b="0"/>
              <a:t> - returns the average of all the values from the portion of the image covered by the Kernel.</a:t>
            </a:r>
          </a:p>
        </p:txBody>
      </p:sp>
      <p:grpSp>
        <p:nvGrpSpPr>
          <p:cNvPr id="225" name="max_pool.png"/>
          <p:cNvGrpSpPr/>
          <p:nvPr/>
        </p:nvGrpSpPr>
        <p:grpSpPr>
          <a:xfrm>
            <a:off x="6761371" y="2395814"/>
            <a:ext cx="5473917" cy="3425382"/>
            <a:chOff x="0" y="0"/>
            <a:chExt cx="5473915" cy="3425381"/>
          </a:xfrm>
        </p:grpSpPr>
        <p:pic>
          <p:nvPicPr>
            <p:cNvPr id="224" name="max_pool.png" descr="max_pool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5219916" cy="309518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3" name="max_pool.png" descr="max_pool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473916" cy="3425382"/>
            </a:xfrm>
            <a:prstGeom prst="rect">
              <a:avLst/>
            </a:prstGeom>
            <a:effectLst/>
          </p:spPr>
        </p:pic>
      </p:grpSp>
      <p:grpSp>
        <p:nvGrpSpPr>
          <p:cNvPr id="228" name="avg_pool.png"/>
          <p:cNvGrpSpPr/>
          <p:nvPr/>
        </p:nvGrpSpPr>
        <p:grpSpPr>
          <a:xfrm>
            <a:off x="6761371" y="5956410"/>
            <a:ext cx="5473917" cy="3529312"/>
            <a:chOff x="0" y="0"/>
            <a:chExt cx="5473915" cy="3529311"/>
          </a:xfrm>
        </p:grpSpPr>
        <p:pic>
          <p:nvPicPr>
            <p:cNvPr id="227" name="avg_pool.png" descr="avg_pool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5219916" cy="319911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6" name="avg_pool.png" descr="avg_pool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473916" cy="352931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cnn_arch2.png" descr="cnn_arch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55" y="3537907"/>
            <a:ext cx="13011710" cy="315685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Complete CNN architecture"/>
          <p:cNvSpPr txBox="1"/>
          <p:nvPr/>
        </p:nvSpPr>
        <p:spPr>
          <a:xfrm>
            <a:off x="2710593" y="1387627"/>
            <a:ext cx="758361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1600"/>
              </a:spcBef>
              <a:defRPr sz="5000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Complete CNN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Backpropagation"/>
          <p:cNvSpPr txBox="1"/>
          <p:nvPr/>
        </p:nvSpPr>
        <p:spPr>
          <a:xfrm>
            <a:off x="3794105" y="542030"/>
            <a:ext cx="541659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1600"/>
              </a:spcBef>
              <a:defRPr sz="5000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Backpropagation</a:t>
            </a:r>
          </a:p>
        </p:txBody>
      </p:sp>
      <p:pic>
        <p:nvPicPr>
          <p:cNvPr id="234" name="conv-gradient-example-2.png" descr="conv-gradient-example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773" y="6403927"/>
            <a:ext cx="6200361" cy="2214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maxpool-forward.png" descr="maxpool-forw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986" y="2287366"/>
            <a:ext cx="4745731" cy="25466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maxpool-backprop.png" descr="maxpool-backprop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94649" y="2366100"/>
            <a:ext cx="4474494" cy="2389177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Max Pooling"/>
          <p:cNvSpPr txBox="1"/>
          <p:nvPr/>
        </p:nvSpPr>
        <p:spPr>
          <a:xfrm>
            <a:off x="485908" y="1415807"/>
            <a:ext cx="225854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800"/>
              </a:spcBef>
              <a:defRPr sz="3000"/>
            </a:lvl1pPr>
          </a:lstStyle>
          <a:p>
            <a:pPr/>
            <a:r>
              <a:t>Max Pooling</a:t>
            </a:r>
          </a:p>
        </p:txBody>
      </p:sp>
      <p:pic>
        <p:nvPicPr>
          <p:cNvPr id="238" name="Zrzut ekranu 2019-12-16 o 16.15.50.png" descr="Zrzut ekranu 2019-12-16 o 16.15.5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38362" y="5899878"/>
            <a:ext cx="6351076" cy="3222514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Conv layer"/>
          <p:cNvSpPr txBox="1"/>
          <p:nvPr/>
        </p:nvSpPr>
        <p:spPr>
          <a:xfrm>
            <a:off x="629713" y="5614670"/>
            <a:ext cx="197093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800"/>
              </a:spcBef>
              <a:defRPr sz="3000"/>
            </a:lvl1pPr>
          </a:lstStyle>
          <a:p>
            <a:pPr/>
            <a:r>
              <a:t>Conv layer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Before we begin - some facts about C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Before we begin - some facts about CNN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Building and training the model"/>
          <p:cNvSpPr txBox="1"/>
          <p:nvPr>
            <p:ph type="title"/>
          </p:nvPr>
        </p:nvSpPr>
        <p:spPr>
          <a:xfrm>
            <a:off x="880194" y="3708400"/>
            <a:ext cx="11244412" cy="1998167"/>
          </a:xfrm>
          <a:prstGeom prst="rect">
            <a:avLst/>
          </a:prstGeom>
        </p:spPr>
        <p:txBody>
          <a:bodyPr/>
          <a:lstStyle/>
          <a:p>
            <a:pPr/>
            <a:r>
              <a:t>Building and training the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hank you for your attention!"/>
          <p:cNvSpPr txBox="1"/>
          <p:nvPr>
            <p:ph type="body" idx="4294967295"/>
          </p:nvPr>
        </p:nvSpPr>
        <p:spPr>
          <a:xfrm>
            <a:off x="508000" y="1638300"/>
            <a:ext cx="11988800" cy="60960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4000"/>
            </a:lvl1pPr>
          </a:lstStyle>
          <a:p>
            <a:pPr/>
            <a:r>
              <a:t>Thank you for your attention!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efore we begin - some facts about C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Before we begin - some facts about CNN</a:t>
            </a:r>
          </a:p>
        </p:txBody>
      </p:sp>
      <p:sp>
        <p:nvSpPr>
          <p:cNvPr id="143" name="One of the variants of neural networks."/>
          <p:cNvSpPr txBox="1"/>
          <p:nvPr>
            <p:ph type="body" sz="half" idx="1"/>
          </p:nvPr>
        </p:nvSpPr>
        <p:spPr>
          <a:xfrm>
            <a:off x="596900" y="3429000"/>
            <a:ext cx="11988800" cy="3715445"/>
          </a:xfrm>
          <a:prstGeom prst="rect">
            <a:avLst/>
          </a:prstGeom>
        </p:spPr>
        <p:txBody>
          <a:bodyPr anchor="t"/>
          <a:lstStyle/>
          <a:p>
            <a:pPr/>
            <a:r>
              <a:t>One of the variants of neural networks.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Before we begin - some facts about C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Before we begin - some facts about CNN</a:t>
            </a:r>
          </a:p>
        </p:txBody>
      </p:sp>
      <p:sp>
        <p:nvSpPr>
          <p:cNvPr id="146" name="One of the variants of neural networks.…"/>
          <p:cNvSpPr txBox="1"/>
          <p:nvPr>
            <p:ph type="body" sz="half" idx="1"/>
          </p:nvPr>
        </p:nvSpPr>
        <p:spPr>
          <a:xfrm>
            <a:off x="596900" y="3429000"/>
            <a:ext cx="11988800" cy="3715445"/>
          </a:xfrm>
          <a:prstGeom prst="rect">
            <a:avLst/>
          </a:prstGeom>
        </p:spPr>
        <p:txBody>
          <a:bodyPr anchor="t"/>
          <a:lstStyle/>
          <a:p>
            <a:pPr/>
            <a:r>
              <a:t>One of the variants of neural networks.</a:t>
            </a:r>
          </a:p>
          <a:p>
            <a:pPr/>
            <a:r>
              <a:t>Used heavily in the field of Computer Vision.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Before we begin - some facts about C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Before we begin - some facts about CNN</a:t>
            </a:r>
          </a:p>
        </p:txBody>
      </p:sp>
      <p:sp>
        <p:nvSpPr>
          <p:cNvPr id="149" name="One of the variants of neural networks.…"/>
          <p:cNvSpPr txBox="1"/>
          <p:nvPr>
            <p:ph type="body" sz="half" idx="1"/>
          </p:nvPr>
        </p:nvSpPr>
        <p:spPr>
          <a:xfrm>
            <a:off x="596900" y="3429000"/>
            <a:ext cx="11988800" cy="3715445"/>
          </a:xfrm>
          <a:prstGeom prst="rect">
            <a:avLst/>
          </a:prstGeom>
        </p:spPr>
        <p:txBody>
          <a:bodyPr anchor="t"/>
          <a:lstStyle/>
          <a:p>
            <a:pPr/>
            <a:r>
              <a:t>One of the variants of neural networks.</a:t>
            </a:r>
          </a:p>
          <a:p>
            <a:pPr/>
            <a:r>
              <a:t>Used heavily in the field of Computer Vision.</a:t>
            </a:r>
          </a:p>
          <a:p>
            <a:pPr/>
            <a:r>
              <a:t>Derives its name from the type of hidden layers.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hy using Convolutional Neural Networks is better than normal Neural Networks?"/>
          <p:cNvSpPr txBox="1"/>
          <p:nvPr>
            <p:ph type="title"/>
          </p:nvPr>
        </p:nvSpPr>
        <p:spPr>
          <a:xfrm>
            <a:off x="329455" y="3670300"/>
            <a:ext cx="12167345" cy="2516386"/>
          </a:xfrm>
          <a:prstGeom prst="rect">
            <a:avLst/>
          </a:prstGeom>
        </p:spPr>
        <p:txBody>
          <a:bodyPr/>
          <a:lstStyle>
            <a:lvl1pPr defTabSz="490727">
              <a:spcBef>
                <a:spcPts val="1300"/>
              </a:spcBef>
              <a:defRPr sz="5880"/>
            </a:lvl1pPr>
          </a:lstStyle>
          <a:p>
            <a:pPr/>
            <a:r>
              <a:t>Why using Convolutional Neural Networks is better than normal Neural Networks?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1. Why using CNN is better than normal N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1. Why using CNN is better than normal NN? </a:t>
            </a:r>
          </a:p>
        </p:txBody>
      </p:sp>
      <p:sp>
        <p:nvSpPr>
          <p:cNvPr id="154" name="Reason 1: Images are Big"/>
          <p:cNvSpPr txBox="1"/>
          <p:nvPr>
            <p:ph type="body" idx="1"/>
          </p:nvPr>
        </p:nvSpPr>
        <p:spPr>
          <a:xfrm>
            <a:off x="568523" y="3243436"/>
            <a:ext cx="11867754" cy="5247928"/>
          </a:xfrm>
          <a:prstGeom prst="rect">
            <a:avLst/>
          </a:prstGeom>
        </p:spPr>
        <p:txBody>
          <a:bodyPr anchor="t"/>
          <a:lstStyle/>
          <a:p>
            <a:pPr/>
            <a:r>
              <a:rPr b="1"/>
              <a:t>Reason 1:</a:t>
            </a:r>
            <a:r>
              <a:t> Images are Big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. Why using CNN is better than normal N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1. Why using CNN is better than normal NN? </a:t>
            </a:r>
          </a:p>
        </p:txBody>
      </p:sp>
      <p:sp>
        <p:nvSpPr>
          <p:cNvPr id="157" name="Reason 1: Images are Big…"/>
          <p:cNvSpPr txBox="1"/>
          <p:nvPr>
            <p:ph type="body" idx="1"/>
          </p:nvPr>
        </p:nvSpPr>
        <p:spPr>
          <a:xfrm>
            <a:off x="568523" y="3243436"/>
            <a:ext cx="11867754" cy="5247928"/>
          </a:xfrm>
          <a:prstGeom prst="rect">
            <a:avLst/>
          </a:prstGeom>
        </p:spPr>
        <p:txBody>
          <a:bodyPr anchor="t"/>
          <a:lstStyle/>
          <a:p>
            <a:pPr/>
            <a:r>
              <a:rPr b="1"/>
              <a:t>Reason 1:</a:t>
            </a:r>
            <a:r>
              <a:t> Images are Big</a:t>
            </a:r>
          </a:p>
          <a:p>
            <a:pPr marL="0" indent="0">
              <a:spcBef>
                <a:spcPts val="1800"/>
              </a:spcBef>
              <a:buClrTx/>
              <a:buSzTx/>
              <a:buFontTx/>
              <a:buNone/>
              <a:defRPr sz="3000"/>
            </a:pPr>
            <a:r>
              <a:t>The nice thing about images: </a:t>
            </a:r>
            <a:r>
              <a:rPr u="sng"/>
              <a:t>pixels are most useful in the context of their neighbors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