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54"/>
  </p:notesMasterIdLst>
  <p:sldIdLst>
    <p:sldId id="256" r:id="rId2"/>
    <p:sldId id="258" r:id="rId3"/>
    <p:sldId id="259" r:id="rId4"/>
    <p:sldId id="299" r:id="rId5"/>
    <p:sldId id="302" r:id="rId6"/>
    <p:sldId id="304" r:id="rId7"/>
    <p:sldId id="303" r:id="rId8"/>
    <p:sldId id="305" r:id="rId9"/>
    <p:sldId id="306" r:id="rId10"/>
    <p:sldId id="307" r:id="rId11"/>
    <p:sldId id="337" r:id="rId12"/>
    <p:sldId id="338" r:id="rId13"/>
    <p:sldId id="339" r:id="rId14"/>
    <p:sldId id="340" r:id="rId15"/>
    <p:sldId id="310" r:id="rId16"/>
    <p:sldId id="354" r:id="rId17"/>
    <p:sldId id="355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08" r:id="rId29"/>
    <p:sldId id="341" r:id="rId30"/>
    <p:sldId id="342" r:id="rId31"/>
    <p:sldId id="345" r:id="rId32"/>
    <p:sldId id="349" r:id="rId33"/>
    <p:sldId id="343" r:id="rId34"/>
    <p:sldId id="344" r:id="rId35"/>
    <p:sldId id="350" r:id="rId36"/>
    <p:sldId id="352" r:id="rId37"/>
    <p:sldId id="356" r:id="rId38"/>
    <p:sldId id="357" r:id="rId39"/>
    <p:sldId id="358" r:id="rId40"/>
    <p:sldId id="347" r:id="rId41"/>
    <p:sldId id="348" r:id="rId42"/>
    <p:sldId id="351" r:id="rId43"/>
    <p:sldId id="300" r:id="rId44"/>
    <p:sldId id="312" r:id="rId45"/>
    <p:sldId id="301" r:id="rId46"/>
    <p:sldId id="261" r:id="rId47"/>
    <p:sldId id="314" r:id="rId48"/>
    <p:sldId id="318" r:id="rId49"/>
    <p:sldId id="319" r:id="rId50"/>
    <p:sldId id="320" r:id="rId51"/>
    <p:sldId id="322" r:id="rId52"/>
    <p:sldId id="321" r:id="rId53"/>
  </p:sldIdLst>
  <p:sldSz cx="9144000" cy="5143500" type="screen16x9"/>
  <p:notesSz cx="6858000" cy="9144000"/>
  <p:embeddedFontLst>
    <p:embeddedFont>
      <p:font typeface="Abadi" panose="020B0604020104020204" pitchFamily="34" charset="0"/>
      <p:regular r:id="rId55"/>
    </p:embeddedFont>
    <p:embeddedFont>
      <p:font typeface="Catamaran" panose="020B0604020202020204" charset="-18"/>
      <p:regular r:id="rId56"/>
      <p:bold r:id="rId57"/>
    </p:embeddedFont>
    <p:embeddedFont>
      <p:font typeface="Lexend Deca" panose="020B0604020202020204" charset="-18"/>
      <p:regular r:id="rId58"/>
      <p:bold r:id="rId59"/>
    </p:embeddedFont>
    <p:embeddedFont>
      <p:font typeface="Proxima Nova" panose="020B0604020202020204" charset="0"/>
      <p:regular r:id="rId60"/>
      <p:bold r:id="rId61"/>
      <p:italic r:id="rId62"/>
      <p:boldItalic r:id="rId63"/>
    </p:embeddedFont>
    <p:embeddedFont>
      <p:font typeface="Segoe UI Historic" panose="020B0502040204020203" pitchFamily="34" charset="0"/>
      <p:regular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FD0"/>
    <a:srgbClr val="D9DFDD"/>
    <a:srgbClr val="D2DAE9"/>
    <a:srgbClr val="F6FEBA"/>
    <a:srgbClr val="F3C5C5"/>
    <a:srgbClr val="C7F1C7"/>
    <a:srgbClr val="D4F2F4"/>
    <a:srgbClr val="D9C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0F3498-FD47-4837-82BC-95E46F335F7F}">
  <a:tblStyle styleId="{5B0F3498-FD47-4837-82BC-95E46F335F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83"/>
  </p:normalViewPr>
  <p:slideViewPr>
    <p:cSldViewPr snapToGrid="0">
      <p:cViewPr varScale="1">
        <p:scale>
          <a:sx n="107" d="100"/>
          <a:sy n="107" d="100"/>
        </p:scale>
        <p:origin x="7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bbb6e1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bbb6e1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766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197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389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489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827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606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c2006fb7b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c2006fb7b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446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3c2006fb7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3c2006fb7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99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bb83d9c5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bb83d9c5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582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239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7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082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289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21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29925"/>
            <a:ext cx="7717500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solidFill>
                  <a:srgbClr val="212529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6040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5612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91925" y="3361375"/>
            <a:ext cx="4360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94800" y="1457275"/>
            <a:ext cx="47544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 rot="5400000">
            <a:off x="-187800" y="4401845"/>
            <a:ext cx="2555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5400000">
            <a:off x="6776725" y="4401845"/>
            <a:ext cx="2555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388100" y="1374738"/>
            <a:ext cx="6367800" cy="23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/>
          <p:nvPr/>
        </p:nvSpPr>
        <p:spPr>
          <a:xfrm rot="5400000">
            <a:off x="6337525" y="-212025"/>
            <a:ext cx="4186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4" name="Google Shape;44;p8"/>
          <p:cNvSpPr/>
          <p:nvPr/>
        </p:nvSpPr>
        <p:spPr>
          <a:xfrm rot="5400000">
            <a:off x="-1380025" y="4353550"/>
            <a:ext cx="4186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22713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2589974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522713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4782992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5850246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4782992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522713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2589974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522713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4782992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5850246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782992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/>
          <p:nvPr/>
        </p:nvSpPr>
        <p:spPr>
          <a:xfrm rot="5400000">
            <a:off x="-20629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 rot="5400000">
            <a:off x="71707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5230675" y="2474163"/>
            <a:ext cx="2466900" cy="10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5230675" y="1648750"/>
            <a:ext cx="320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6413575" y="-462500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6413575" y="4608575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7200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7200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4038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4"/>
          </p:nvPr>
        </p:nvSpPr>
        <p:spPr>
          <a:xfrm>
            <a:off x="60876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5"/>
          </p:nvPr>
        </p:nvSpPr>
        <p:spPr>
          <a:xfrm>
            <a:off x="60876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-1303975" y="-462500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6413575" y="4608575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2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59" r:id="rId6"/>
    <p:sldLayoutId id="2147483664" r:id="rId7"/>
    <p:sldLayoutId id="2147483666" r:id="rId8"/>
    <p:sldLayoutId id="2147483671" r:id="rId9"/>
    <p:sldLayoutId id="214748367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ccess.thecvf.com/content_ECCVW_2018/papers/11134/Xie_Pre-training_on_Grayscale_ImageNet_Improves_Medical_Image_Classification_ECCVW_2018_paper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xiv.org/pdf/2103.08945.pdf?fbclid=IwAR0RWq2p8IqSrZo1V7etNz-vaSQOPeP25OBKmP3O5mZR3w1cJ2JoUdppOjE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ctrTitle"/>
          </p:nvPr>
        </p:nvSpPr>
        <p:spPr>
          <a:xfrm>
            <a:off x="713225" y="892034"/>
            <a:ext cx="7717500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Whole</a:t>
            </a:r>
            <a:r>
              <a:rPr lang="pl-PL" dirty="0"/>
              <a:t>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Images</a:t>
            </a:r>
            <a:br>
              <a:rPr lang="pl-PL" dirty="0"/>
            </a:br>
            <a:r>
              <a:rPr lang="pl-PL" b="1" dirty="0" err="1"/>
              <a:t>Anomaly</a:t>
            </a:r>
            <a:r>
              <a:rPr lang="pl-PL" b="1" dirty="0"/>
              <a:t> </a:t>
            </a:r>
            <a:r>
              <a:rPr lang="pl-PL" b="1" dirty="0" err="1"/>
              <a:t>Detection</a:t>
            </a:r>
            <a:endParaRPr b="1" dirty="0"/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1"/>
          </p:nvPr>
        </p:nvSpPr>
        <p:spPr>
          <a:xfrm>
            <a:off x="2028849" y="3663548"/>
            <a:ext cx="5086251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Wojciech </a:t>
            </a:r>
            <a:r>
              <a:rPr lang="pl-PL" dirty="0" err="1"/>
              <a:t>Kosiuk</a:t>
            </a:r>
            <a:r>
              <a:rPr lang="pl-PL" dirty="0"/>
              <a:t> | Szymon Matuszewski | Michał </a:t>
            </a:r>
            <a:r>
              <a:rPr lang="pl-PL" dirty="0" err="1"/>
              <a:t>Mazuryk</a:t>
            </a:r>
            <a:r>
              <a:rPr lang="pl-PL" dirty="0"/>
              <a:t> | Tomasz Modzelewski | Tymoteusz Urban</a:t>
            </a:r>
            <a:endParaRPr dirty="0"/>
          </a:p>
        </p:txBody>
      </p:sp>
      <p:cxnSp>
        <p:nvCxnSpPr>
          <p:cNvPr id="183" name="Google Shape;183;p30"/>
          <p:cNvCxnSpPr/>
          <p:nvPr/>
        </p:nvCxnSpPr>
        <p:spPr>
          <a:xfrm>
            <a:off x="3017400" y="3562350"/>
            <a:ext cx="31092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395424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500" dirty="0" err="1"/>
              <a:t>Algorithms</a:t>
            </a:r>
            <a:br>
              <a:rPr lang="pl-PL" sz="3500" dirty="0"/>
            </a:br>
            <a:r>
              <a:rPr lang="pl-PL" sz="3500" dirty="0"/>
              <a:t> </a:t>
            </a:r>
            <a:r>
              <a:rPr lang="pl-PL" sz="4000" b="1" dirty="0" err="1"/>
              <a:t>After</a:t>
            </a:r>
            <a:br>
              <a:rPr lang="pl-PL" sz="3500" dirty="0"/>
            </a:br>
            <a:r>
              <a:rPr lang="pl-PL" sz="3500" dirty="0" err="1"/>
              <a:t>Feature</a:t>
            </a:r>
            <a:r>
              <a:rPr lang="pl-PL" sz="3500" dirty="0"/>
              <a:t> </a:t>
            </a:r>
            <a:r>
              <a:rPr lang="pl-PL" sz="3500" dirty="0" err="1"/>
              <a:t>Extraction</a:t>
            </a:r>
            <a:endParaRPr sz="3500"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089179" y="263741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92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53;p59">
            <a:extLst>
              <a:ext uri="{FF2B5EF4-FFF2-40B4-BE49-F238E27FC236}">
                <a16:creationId xmlns:a16="http://schemas.microsoft.com/office/drawing/2014/main" id="{FD88FE17-C5C4-765B-8F94-7623BDF9DF4E}"/>
              </a:ext>
            </a:extLst>
          </p:cNvPr>
          <p:cNvGrpSpPr/>
          <p:nvPr/>
        </p:nvGrpSpPr>
        <p:grpSpPr>
          <a:xfrm>
            <a:off x="3678872" y="1982729"/>
            <a:ext cx="1604042" cy="789367"/>
            <a:chOff x="4662475" y="1976500"/>
            <a:chExt cx="68725" cy="36625"/>
          </a:xfrm>
        </p:grpSpPr>
        <p:sp>
          <p:nvSpPr>
            <p:cNvPr id="3" name="Google Shape;854;p59">
              <a:extLst>
                <a:ext uri="{FF2B5EF4-FFF2-40B4-BE49-F238E27FC236}">
                  <a16:creationId xmlns:a16="http://schemas.microsoft.com/office/drawing/2014/main" id="{63286A06-E20D-A9C0-6EFB-EF3EBA04A41F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855;p59">
              <a:extLst>
                <a:ext uri="{FF2B5EF4-FFF2-40B4-BE49-F238E27FC236}">
                  <a16:creationId xmlns:a16="http://schemas.microsoft.com/office/drawing/2014/main" id="{98FD58DD-68A5-73AD-975A-C6C8E5BEED04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56;p59">
              <a:extLst>
                <a:ext uri="{FF2B5EF4-FFF2-40B4-BE49-F238E27FC236}">
                  <a16:creationId xmlns:a16="http://schemas.microsoft.com/office/drawing/2014/main" id="{D6579288-D1FF-FC94-A983-8C2149D83F11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7040;p61">
            <a:extLst>
              <a:ext uri="{FF2B5EF4-FFF2-40B4-BE49-F238E27FC236}">
                <a16:creationId xmlns:a16="http://schemas.microsoft.com/office/drawing/2014/main" id="{43B4ECBD-2893-3916-B5AE-472A60E50D8E}"/>
              </a:ext>
            </a:extLst>
          </p:cNvPr>
          <p:cNvGrpSpPr/>
          <p:nvPr/>
        </p:nvGrpSpPr>
        <p:grpSpPr>
          <a:xfrm>
            <a:off x="911398" y="1640891"/>
            <a:ext cx="2199646" cy="1359158"/>
            <a:chOff x="803162" y="2667727"/>
            <a:chExt cx="1411906" cy="633611"/>
          </a:xfrm>
        </p:grpSpPr>
        <p:cxnSp>
          <p:nvCxnSpPr>
            <p:cNvPr id="7" name="Google Shape;7041;p61">
              <a:extLst>
                <a:ext uri="{FF2B5EF4-FFF2-40B4-BE49-F238E27FC236}">
                  <a16:creationId xmlns:a16="http://schemas.microsoft.com/office/drawing/2014/main" id="{FE0585E5-1F93-DE4C-28AB-1459AF91E16A}"/>
                </a:ext>
              </a:extLst>
            </p:cNvPr>
            <p:cNvCxnSpPr>
              <a:stCxn id="19" idx="2"/>
              <a:endCxn id="1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7044;p61">
              <a:extLst>
                <a:ext uri="{FF2B5EF4-FFF2-40B4-BE49-F238E27FC236}">
                  <a16:creationId xmlns:a16="http://schemas.microsoft.com/office/drawing/2014/main" id="{4A069940-114D-0C34-ED8C-A397079548EB}"/>
                </a:ext>
              </a:extLst>
            </p:cNvPr>
            <p:cNvCxnSpPr>
              <a:stCxn id="18" idx="0"/>
              <a:endCxn id="1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7046;p61">
              <a:extLst>
                <a:ext uri="{FF2B5EF4-FFF2-40B4-BE49-F238E27FC236}">
                  <a16:creationId xmlns:a16="http://schemas.microsoft.com/office/drawing/2014/main" id="{B05E9E12-7C46-E012-6417-29CEC476FC92}"/>
                </a:ext>
              </a:extLst>
            </p:cNvPr>
            <p:cNvCxnSpPr>
              <a:stCxn id="18" idx="2"/>
              <a:endCxn id="1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7048;p61">
              <a:extLst>
                <a:ext uri="{FF2B5EF4-FFF2-40B4-BE49-F238E27FC236}">
                  <a16:creationId xmlns:a16="http://schemas.microsoft.com/office/drawing/2014/main" id="{439F8045-AB7F-0803-EE89-FCBC99C0B9C1}"/>
                </a:ext>
              </a:extLst>
            </p:cNvPr>
            <p:cNvCxnSpPr>
              <a:stCxn id="13" idx="0"/>
              <a:endCxn id="1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7050;p61">
              <a:extLst>
                <a:ext uri="{FF2B5EF4-FFF2-40B4-BE49-F238E27FC236}">
                  <a16:creationId xmlns:a16="http://schemas.microsoft.com/office/drawing/2014/main" id="{D00C834D-2DC2-E621-1B92-5173800F13A0}"/>
                </a:ext>
              </a:extLst>
            </p:cNvPr>
            <p:cNvCxnSpPr>
              <a:stCxn id="17" idx="2"/>
              <a:endCxn id="1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7052;p61">
              <a:extLst>
                <a:ext uri="{FF2B5EF4-FFF2-40B4-BE49-F238E27FC236}">
                  <a16:creationId xmlns:a16="http://schemas.microsoft.com/office/drawing/2014/main" id="{313D45A2-766A-1FA6-C95B-ABCE45E5408B}"/>
                </a:ext>
              </a:extLst>
            </p:cNvPr>
            <p:cNvCxnSpPr>
              <a:stCxn id="15" idx="0"/>
              <a:endCxn id="1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7049;p61">
              <a:extLst>
                <a:ext uri="{FF2B5EF4-FFF2-40B4-BE49-F238E27FC236}">
                  <a16:creationId xmlns:a16="http://schemas.microsoft.com/office/drawing/2014/main" id="{4C07FE02-B12B-B2BE-BB52-6B2F159E7AA4}"/>
                </a:ext>
              </a:extLst>
            </p:cNvPr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7047;p61">
              <a:extLst>
                <a:ext uri="{FF2B5EF4-FFF2-40B4-BE49-F238E27FC236}">
                  <a16:creationId xmlns:a16="http://schemas.microsoft.com/office/drawing/2014/main" id="{9AC31FC0-FBB4-10A5-6CD8-1C7976B2D60E}"/>
                </a:ext>
              </a:extLst>
            </p:cNvPr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7053;p61">
              <a:extLst>
                <a:ext uri="{FF2B5EF4-FFF2-40B4-BE49-F238E27FC236}">
                  <a16:creationId xmlns:a16="http://schemas.microsoft.com/office/drawing/2014/main" id="{4D64495D-D5A1-C28D-07A5-56759FB3E3CD}"/>
                </a:ext>
              </a:extLst>
            </p:cNvPr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7051;p61">
              <a:extLst>
                <a:ext uri="{FF2B5EF4-FFF2-40B4-BE49-F238E27FC236}">
                  <a16:creationId xmlns:a16="http://schemas.microsoft.com/office/drawing/2014/main" id="{682F819F-E366-B11B-5AA3-870034C45B56}"/>
                </a:ext>
              </a:extLst>
            </p:cNvPr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7043;p61">
              <a:extLst>
                <a:ext uri="{FF2B5EF4-FFF2-40B4-BE49-F238E27FC236}">
                  <a16:creationId xmlns:a16="http://schemas.microsoft.com/office/drawing/2014/main" id="{02CDD775-8074-112E-E3A1-9A7928714829}"/>
                </a:ext>
              </a:extLst>
            </p:cNvPr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7045;p61">
              <a:extLst>
                <a:ext uri="{FF2B5EF4-FFF2-40B4-BE49-F238E27FC236}">
                  <a16:creationId xmlns:a16="http://schemas.microsoft.com/office/drawing/2014/main" id="{C9DD3704-6FF2-5656-B825-AF1846D2F882}"/>
                </a:ext>
              </a:extLst>
            </p:cNvPr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7042;p61">
              <a:extLst>
                <a:ext uri="{FF2B5EF4-FFF2-40B4-BE49-F238E27FC236}">
                  <a16:creationId xmlns:a16="http://schemas.microsoft.com/office/drawing/2014/main" id="{69586339-B04D-8DBC-A72E-F63F19A19449}"/>
                </a:ext>
              </a:extLst>
            </p:cNvPr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Google Shape;6990;p61">
            <a:extLst>
              <a:ext uri="{FF2B5EF4-FFF2-40B4-BE49-F238E27FC236}">
                <a16:creationId xmlns:a16="http://schemas.microsoft.com/office/drawing/2014/main" id="{9FC0FB05-0652-DB67-9180-0D2C439B3343}"/>
              </a:ext>
            </a:extLst>
          </p:cNvPr>
          <p:cNvGrpSpPr/>
          <p:nvPr/>
        </p:nvGrpSpPr>
        <p:grpSpPr>
          <a:xfrm>
            <a:off x="6146963" y="1145437"/>
            <a:ext cx="1570719" cy="294123"/>
            <a:chOff x="998425" y="1182125"/>
            <a:chExt cx="1065400" cy="199500"/>
          </a:xfrm>
        </p:grpSpPr>
        <p:sp>
          <p:nvSpPr>
            <p:cNvPr id="21" name="Google Shape;6991;p61">
              <a:extLst>
                <a:ext uri="{FF2B5EF4-FFF2-40B4-BE49-F238E27FC236}">
                  <a16:creationId xmlns:a16="http://schemas.microsoft.com/office/drawing/2014/main" id="{70EC9544-31FD-1C74-02D3-754AF6FD1494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992;p61">
              <a:extLst>
                <a:ext uri="{FF2B5EF4-FFF2-40B4-BE49-F238E27FC236}">
                  <a16:creationId xmlns:a16="http://schemas.microsoft.com/office/drawing/2014/main" id="{CFB26255-4A79-4B20-762E-DD60D1BA42CC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993;p61">
              <a:extLst>
                <a:ext uri="{FF2B5EF4-FFF2-40B4-BE49-F238E27FC236}">
                  <a16:creationId xmlns:a16="http://schemas.microsoft.com/office/drawing/2014/main" id="{5337A746-6527-CFB9-E97D-1D1F09D90A55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994;p61">
              <a:extLst>
                <a:ext uri="{FF2B5EF4-FFF2-40B4-BE49-F238E27FC236}">
                  <a16:creationId xmlns:a16="http://schemas.microsoft.com/office/drawing/2014/main" id="{B5E975CE-EE8F-EFC5-D274-D2BF55191523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995;p61">
              <a:extLst>
                <a:ext uri="{FF2B5EF4-FFF2-40B4-BE49-F238E27FC236}">
                  <a16:creationId xmlns:a16="http://schemas.microsoft.com/office/drawing/2014/main" id="{80B5463C-89BF-32AD-22E0-FA3C7C5ACA43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6990;p61">
            <a:extLst>
              <a:ext uri="{FF2B5EF4-FFF2-40B4-BE49-F238E27FC236}">
                <a16:creationId xmlns:a16="http://schemas.microsoft.com/office/drawing/2014/main" id="{8623C12D-94FE-9DAD-7993-0AB6C1B05846}"/>
              </a:ext>
            </a:extLst>
          </p:cNvPr>
          <p:cNvGrpSpPr/>
          <p:nvPr/>
        </p:nvGrpSpPr>
        <p:grpSpPr>
          <a:xfrm>
            <a:off x="6146964" y="1593308"/>
            <a:ext cx="1570719" cy="294123"/>
            <a:chOff x="998425" y="1182125"/>
            <a:chExt cx="1065400" cy="199500"/>
          </a:xfrm>
        </p:grpSpPr>
        <p:sp>
          <p:nvSpPr>
            <p:cNvPr id="27" name="Google Shape;6991;p61">
              <a:extLst>
                <a:ext uri="{FF2B5EF4-FFF2-40B4-BE49-F238E27FC236}">
                  <a16:creationId xmlns:a16="http://schemas.microsoft.com/office/drawing/2014/main" id="{772EB15D-E8EB-724D-BD50-C6D63B98BD04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992;p61">
              <a:extLst>
                <a:ext uri="{FF2B5EF4-FFF2-40B4-BE49-F238E27FC236}">
                  <a16:creationId xmlns:a16="http://schemas.microsoft.com/office/drawing/2014/main" id="{813B7C38-D7B2-E3BC-FAF9-72A581379341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93;p61">
              <a:extLst>
                <a:ext uri="{FF2B5EF4-FFF2-40B4-BE49-F238E27FC236}">
                  <a16:creationId xmlns:a16="http://schemas.microsoft.com/office/drawing/2014/main" id="{971ADE08-40E5-CF5A-A795-A1EE968D9A35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94;p61">
              <a:extLst>
                <a:ext uri="{FF2B5EF4-FFF2-40B4-BE49-F238E27FC236}">
                  <a16:creationId xmlns:a16="http://schemas.microsoft.com/office/drawing/2014/main" id="{3A6FDC55-BCC7-76E0-BB52-CEA7AB8EED51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95;p61">
              <a:extLst>
                <a:ext uri="{FF2B5EF4-FFF2-40B4-BE49-F238E27FC236}">
                  <a16:creationId xmlns:a16="http://schemas.microsoft.com/office/drawing/2014/main" id="{1BE77D4D-59E1-6782-ADAE-FAD8DF4CA81F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6990;p61">
            <a:extLst>
              <a:ext uri="{FF2B5EF4-FFF2-40B4-BE49-F238E27FC236}">
                <a16:creationId xmlns:a16="http://schemas.microsoft.com/office/drawing/2014/main" id="{51FB5FB1-8526-B311-BBAC-B61B25B847F1}"/>
              </a:ext>
            </a:extLst>
          </p:cNvPr>
          <p:cNvGrpSpPr/>
          <p:nvPr/>
        </p:nvGrpSpPr>
        <p:grpSpPr>
          <a:xfrm>
            <a:off x="6150052" y="2026347"/>
            <a:ext cx="1570719" cy="294123"/>
            <a:chOff x="998425" y="1182125"/>
            <a:chExt cx="1065400" cy="199500"/>
          </a:xfrm>
        </p:grpSpPr>
        <p:sp>
          <p:nvSpPr>
            <p:cNvPr id="33" name="Google Shape;6991;p61">
              <a:extLst>
                <a:ext uri="{FF2B5EF4-FFF2-40B4-BE49-F238E27FC236}">
                  <a16:creationId xmlns:a16="http://schemas.microsoft.com/office/drawing/2014/main" id="{D1A3038E-E940-225F-D286-4F2E42019675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92;p61">
              <a:extLst>
                <a:ext uri="{FF2B5EF4-FFF2-40B4-BE49-F238E27FC236}">
                  <a16:creationId xmlns:a16="http://schemas.microsoft.com/office/drawing/2014/main" id="{49F65B59-5CF6-F394-EC1F-1AD43983C57A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93;p61">
              <a:extLst>
                <a:ext uri="{FF2B5EF4-FFF2-40B4-BE49-F238E27FC236}">
                  <a16:creationId xmlns:a16="http://schemas.microsoft.com/office/drawing/2014/main" id="{DE90F1AC-B021-384A-38AD-1B74771F0B07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94;p61">
              <a:extLst>
                <a:ext uri="{FF2B5EF4-FFF2-40B4-BE49-F238E27FC236}">
                  <a16:creationId xmlns:a16="http://schemas.microsoft.com/office/drawing/2014/main" id="{BE929D50-CF35-856E-BDF3-1C5C1BD2729E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95;p61">
              <a:extLst>
                <a:ext uri="{FF2B5EF4-FFF2-40B4-BE49-F238E27FC236}">
                  <a16:creationId xmlns:a16="http://schemas.microsoft.com/office/drawing/2014/main" id="{86888BA4-9729-3920-6472-35D9203EDA6E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6990;p61">
            <a:extLst>
              <a:ext uri="{FF2B5EF4-FFF2-40B4-BE49-F238E27FC236}">
                <a16:creationId xmlns:a16="http://schemas.microsoft.com/office/drawing/2014/main" id="{B386939E-DF49-F1DA-415F-B8ABA48EDF60}"/>
              </a:ext>
            </a:extLst>
          </p:cNvPr>
          <p:cNvGrpSpPr/>
          <p:nvPr/>
        </p:nvGrpSpPr>
        <p:grpSpPr>
          <a:xfrm>
            <a:off x="6155420" y="2471382"/>
            <a:ext cx="1570719" cy="294123"/>
            <a:chOff x="998425" y="1182125"/>
            <a:chExt cx="1065400" cy="199500"/>
          </a:xfrm>
        </p:grpSpPr>
        <p:sp>
          <p:nvSpPr>
            <p:cNvPr id="39" name="Google Shape;6991;p61">
              <a:extLst>
                <a:ext uri="{FF2B5EF4-FFF2-40B4-BE49-F238E27FC236}">
                  <a16:creationId xmlns:a16="http://schemas.microsoft.com/office/drawing/2014/main" id="{C6425CFD-108C-902A-0C6C-598CB88001B9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992;p61">
              <a:extLst>
                <a:ext uri="{FF2B5EF4-FFF2-40B4-BE49-F238E27FC236}">
                  <a16:creationId xmlns:a16="http://schemas.microsoft.com/office/drawing/2014/main" id="{4D15C43E-18CB-60EF-5290-602D672772EB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993;p61">
              <a:extLst>
                <a:ext uri="{FF2B5EF4-FFF2-40B4-BE49-F238E27FC236}">
                  <a16:creationId xmlns:a16="http://schemas.microsoft.com/office/drawing/2014/main" id="{71B1B2C7-B000-9D99-38E7-AA30BF383A92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994;p61">
              <a:extLst>
                <a:ext uri="{FF2B5EF4-FFF2-40B4-BE49-F238E27FC236}">
                  <a16:creationId xmlns:a16="http://schemas.microsoft.com/office/drawing/2014/main" id="{F215CD6B-47F2-FF9F-06A7-4AD4B2976076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995;p61">
              <a:extLst>
                <a:ext uri="{FF2B5EF4-FFF2-40B4-BE49-F238E27FC236}">
                  <a16:creationId xmlns:a16="http://schemas.microsoft.com/office/drawing/2014/main" id="{29A9960E-1885-7A39-5B2C-8A8E317CFB9B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6990;p61">
            <a:extLst>
              <a:ext uri="{FF2B5EF4-FFF2-40B4-BE49-F238E27FC236}">
                <a16:creationId xmlns:a16="http://schemas.microsoft.com/office/drawing/2014/main" id="{0C04D42E-AA31-D256-F536-85B044428B21}"/>
              </a:ext>
            </a:extLst>
          </p:cNvPr>
          <p:cNvGrpSpPr/>
          <p:nvPr/>
        </p:nvGrpSpPr>
        <p:grpSpPr>
          <a:xfrm>
            <a:off x="6155420" y="2911590"/>
            <a:ext cx="1570719" cy="294123"/>
            <a:chOff x="998425" y="1182125"/>
            <a:chExt cx="1065400" cy="199500"/>
          </a:xfrm>
        </p:grpSpPr>
        <p:sp>
          <p:nvSpPr>
            <p:cNvPr id="45" name="Google Shape;6991;p61">
              <a:extLst>
                <a:ext uri="{FF2B5EF4-FFF2-40B4-BE49-F238E27FC236}">
                  <a16:creationId xmlns:a16="http://schemas.microsoft.com/office/drawing/2014/main" id="{96CBDF63-11B4-C210-03C9-F5FC46A468FF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992;p61">
              <a:extLst>
                <a:ext uri="{FF2B5EF4-FFF2-40B4-BE49-F238E27FC236}">
                  <a16:creationId xmlns:a16="http://schemas.microsoft.com/office/drawing/2014/main" id="{8283D632-CBAC-1096-B587-C43FC2E7CCB1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993;p61">
              <a:extLst>
                <a:ext uri="{FF2B5EF4-FFF2-40B4-BE49-F238E27FC236}">
                  <a16:creationId xmlns:a16="http://schemas.microsoft.com/office/drawing/2014/main" id="{D3C16BE1-C622-4825-999A-442C7A075FE9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994;p61">
              <a:extLst>
                <a:ext uri="{FF2B5EF4-FFF2-40B4-BE49-F238E27FC236}">
                  <a16:creationId xmlns:a16="http://schemas.microsoft.com/office/drawing/2014/main" id="{07840C7F-484A-ED63-170B-B0DA7CC87C57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995;p61">
              <a:extLst>
                <a:ext uri="{FF2B5EF4-FFF2-40B4-BE49-F238E27FC236}">
                  <a16:creationId xmlns:a16="http://schemas.microsoft.com/office/drawing/2014/main" id="{17257060-4E25-6861-D41B-6765ADCFE2A6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Tytuł 1">
            <a:extLst>
              <a:ext uri="{FF2B5EF4-FFF2-40B4-BE49-F238E27FC236}">
                <a16:creationId xmlns:a16="http://schemas.microsoft.com/office/drawing/2014/main" id="{18E9BED2-0957-C1ED-D9B3-31E9B5D7676B}"/>
              </a:ext>
            </a:extLst>
          </p:cNvPr>
          <p:cNvSpPr txBox="1">
            <a:spLocks/>
          </p:cNvSpPr>
          <p:nvPr/>
        </p:nvSpPr>
        <p:spPr>
          <a:xfrm>
            <a:off x="5161229" y="3796422"/>
            <a:ext cx="3569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>
                <a:solidFill>
                  <a:schemeClr val="tx1"/>
                </a:solidFill>
              </a:rPr>
              <a:t>Vector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representation</a:t>
            </a:r>
            <a:endParaRPr lang="pl-PL" sz="2500" dirty="0">
              <a:solidFill>
                <a:schemeClr val="tx1"/>
              </a:solidFill>
            </a:endParaRPr>
          </a:p>
        </p:txBody>
      </p:sp>
      <p:sp>
        <p:nvSpPr>
          <p:cNvPr id="54" name="Tytuł 1">
            <a:extLst>
              <a:ext uri="{FF2B5EF4-FFF2-40B4-BE49-F238E27FC236}">
                <a16:creationId xmlns:a16="http://schemas.microsoft.com/office/drawing/2014/main" id="{D54D72B3-583C-F0EF-E7C1-0ACDC5C766B9}"/>
              </a:ext>
            </a:extLst>
          </p:cNvPr>
          <p:cNvSpPr txBox="1">
            <a:spLocks/>
          </p:cNvSpPr>
          <p:nvPr/>
        </p:nvSpPr>
        <p:spPr>
          <a:xfrm>
            <a:off x="277527" y="3148018"/>
            <a:ext cx="3569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>
                <a:solidFill>
                  <a:schemeClr val="tx1"/>
                </a:solidFill>
              </a:rPr>
              <a:t>Neural</a:t>
            </a:r>
            <a:r>
              <a:rPr lang="pl-PL" sz="2500" dirty="0">
                <a:solidFill>
                  <a:schemeClr val="tx1"/>
                </a:solidFill>
              </a:rPr>
              <a:t> network</a:t>
            </a:r>
          </a:p>
        </p:txBody>
      </p:sp>
      <p:sp>
        <p:nvSpPr>
          <p:cNvPr id="55" name="Tytuł 1">
            <a:extLst>
              <a:ext uri="{FF2B5EF4-FFF2-40B4-BE49-F238E27FC236}">
                <a16:creationId xmlns:a16="http://schemas.microsoft.com/office/drawing/2014/main" id="{F0EB4F8F-0473-22C7-6A24-153B26906B92}"/>
              </a:ext>
            </a:extLst>
          </p:cNvPr>
          <p:cNvSpPr txBox="1">
            <a:spLocks/>
          </p:cNvSpPr>
          <p:nvPr/>
        </p:nvSpPr>
        <p:spPr>
          <a:xfrm>
            <a:off x="250220" y="606154"/>
            <a:ext cx="47223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800" dirty="0" err="1">
                <a:solidFill>
                  <a:schemeClr val="tx1"/>
                </a:solidFill>
              </a:rPr>
              <a:t>Getting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tabular</a:t>
            </a:r>
            <a:r>
              <a:rPr lang="pl-PL" sz="2800" dirty="0">
                <a:solidFill>
                  <a:schemeClr val="tx1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4920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53;p59">
            <a:extLst>
              <a:ext uri="{FF2B5EF4-FFF2-40B4-BE49-F238E27FC236}">
                <a16:creationId xmlns:a16="http://schemas.microsoft.com/office/drawing/2014/main" id="{FD88FE17-C5C4-765B-8F94-7623BDF9DF4E}"/>
              </a:ext>
            </a:extLst>
          </p:cNvPr>
          <p:cNvGrpSpPr/>
          <p:nvPr/>
        </p:nvGrpSpPr>
        <p:grpSpPr>
          <a:xfrm>
            <a:off x="3678872" y="1982729"/>
            <a:ext cx="1604042" cy="789367"/>
            <a:chOff x="4662475" y="1976500"/>
            <a:chExt cx="68725" cy="36625"/>
          </a:xfrm>
        </p:grpSpPr>
        <p:sp>
          <p:nvSpPr>
            <p:cNvPr id="3" name="Google Shape;854;p59">
              <a:extLst>
                <a:ext uri="{FF2B5EF4-FFF2-40B4-BE49-F238E27FC236}">
                  <a16:creationId xmlns:a16="http://schemas.microsoft.com/office/drawing/2014/main" id="{63286A06-E20D-A9C0-6EFB-EF3EBA04A41F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855;p59">
              <a:extLst>
                <a:ext uri="{FF2B5EF4-FFF2-40B4-BE49-F238E27FC236}">
                  <a16:creationId xmlns:a16="http://schemas.microsoft.com/office/drawing/2014/main" id="{98FD58DD-68A5-73AD-975A-C6C8E5BEED04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56;p59">
              <a:extLst>
                <a:ext uri="{FF2B5EF4-FFF2-40B4-BE49-F238E27FC236}">
                  <a16:creationId xmlns:a16="http://schemas.microsoft.com/office/drawing/2014/main" id="{D6579288-D1FF-FC94-A983-8C2149D83F11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7040;p61">
            <a:extLst>
              <a:ext uri="{FF2B5EF4-FFF2-40B4-BE49-F238E27FC236}">
                <a16:creationId xmlns:a16="http://schemas.microsoft.com/office/drawing/2014/main" id="{43B4ECBD-2893-3916-B5AE-472A60E50D8E}"/>
              </a:ext>
            </a:extLst>
          </p:cNvPr>
          <p:cNvGrpSpPr/>
          <p:nvPr/>
        </p:nvGrpSpPr>
        <p:grpSpPr>
          <a:xfrm>
            <a:off x="949131" y="2345981"/>
            <a:ext cx="2225806" cy="1229452"/>
            <a:chOff x="803162" y="2667727"/>
            <a:chExt cx="1411906" cy="633611"/>
          </a:xfrm>
        </p:grpSpPr>
        <p:cxnSp>
          <p:nvCxnSpPr>
            <p:cNvPr id="7" name="Google Shape;7041;p61">
              <a:extLst>
                <a:ext uri="{FF2B5EF4-FFF2-40B4-BE49-F238E27FC236}">
                  <a16:creationId xmlns:a16="http://schemas.microsoft.com/office/drawing/2014/main" id="{FE0585E5-1F93-DE4C-28AB-1459AF91E16A}"/>
                </a:ext>
              </a:extLst>
            </p:cNvPr>
            <p:cNvCxnSpPr>
              <a:stCxn id="19" idx="2"/>
              <a:endCxn id="1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7044;p61">
              <a:extLst>
                <a:ext uri="{FF2B5EF4-FFF2-40B4-BE49-F238E27FC236}">
                  <a16:creationId xmlns:a16="http://schemas.microsoft.com/office/drawing/2014/main" id="{4A069940-114D-0C34-ED8C-A397079548EB}"/>
                </a:ext>
              </a:extLst>
            </p:cNvPr>
            <p:cNvCxnSpPr>
              <a:stCxn id="18" idx="0"/>
              <a:endCxn id="1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7046;p61">
              <a:extLst>
                <a:ext uri="{FF2B5EF4-FFF2-40B4-BE49-F238E27FC236}">
                  <a16:creationId xmlns:a16="http://schemas.microsoft.com/office/drawing/2014/main" id="{B05E9E12-7C46-E012-6417-29CEC476FC92}"/>
                </a:ext>
              </a:extLst>
            </p:cNvPr>
            <p:cNvCxnSpPr>
              <a:stCxn id="18" idx="2"/>
              <a:endCxn id="1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7048;p61">
              <a:extLst>
                <a:ext uri="{FF2B5EF4-FFF2-40B4-BE49-F238E27FC236}">
                  <a16:creationId xmlns:a16="http://schemas.microsoft.com/office/drawing/2014/main" id="{439F8045-AB7F-0803-EE89-FCBC99C0B9C1}"/>
                </a:ext>
              </a:extLst>
            </p:cNvPr>
            <p:cNvCxnSpPr>
              <a:stCxn id="13" idx="0"/>
              <a:endCxn id="1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7050;p61">
              <a:extLst>
                <a:ext uri="{FF2B5EF4-FFF2-40B4-BE49-F238E27FC236}">
                  <a16:creationId xmlns:a16="http://schemas.microsoft.com/office/drawing/2014/main" id="{D00C834D-2DC2-E621-1B92-5173800F13A0}"/>
                </a:ext>
              </a:extLst>
            </p:cNvPr>
            <p:cNvCxnSpPr>
              <a:stCxn id="17" idx="2"/>
              <a:endCxn id="1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7052;p61">
              <a:extLst>
                <a:ext uri="{FF2B5EF4-FFF2-40B4-BE49-F238E27FC236}">
                  <a16:creationId xmlns:a16="http://schemas.microsoft.com/office/drawing/2014/main" id="{313D45A2-766A-1FA6-C95B-ABCE45E5408B}"/>
                </a:ext>
              </a:extLst>
            </p:cNvPr>
            <p:cNvCxnSpPr>
              <a:stCxn id="15" idx="0"/>
              <a:endCxn id="1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7049;p61">
              <a:extLst>
                <a:ext uri="{FF2B5EF4-FFF2-40B4-BE49-F238E27FC236}">
                  <a16:creationId xmlns:a16="http://schemas.microsoft.com/office/drawing/2014/main" id="{4C07FE02-B12B-B2BE-BB52-6B2F159E7AA4}"/>
                </a:ext>
              </a:extLst>
            </p:cNvPr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7047;p61">
              <a:extLst>
                <a:ext uri="{FF2B5EF4-FFF2-40B4-BE49-F238E27FC236}">
                  <a16:creationId xmlns:a16="http://schemas.microsoft.com/office/drawing/2014/main" id="{9AC31FC0-FBB4-10A5-6CD8-1C7976B2D60E}"/>
                </a:ext>
              </a:extLst>
            </p:cNvPr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7053;p61">
              <a:extLst>
                <a:ext uri="{FF2B5EF4-FFF2-40B4-BE49-F238E27FC236}">
                  <a16:creationId xmlns:a16="http://schemas.microsoft.com/office/drawing/2014/main" id="{4D64495D-D5A1-C28D-07A5-56759FB3E3CD}"/>
                </a:ext>
              </a:extLst>
            </p:cNvPr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7051;p61">
              <a:extLst>
                <a:ext uri="{FF2B5EF4-FFF2-40B4-BE49-F238E27FC236}">
                  <a16:creationId xmlns:a16="http://schemas.microsoft.com/office/drawing/2014/main" id="{682F819F-E366-B11B-5AA3-870034C45B56}"/>
                </a:ext>
              </a:extLst>
            </p:cNvPr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7043;p61">
              <a:extLst>
                <a:ext uri="{FF2B5EF4-FFF2-40B4-BE49-F238E27FC236}">
                  <a16:creationId xmlns:a16="http://schemas.microsoft.com/office/drawing/2014/main" id="{02CDD775-8074-112E-E3A1-9A7928714829}"/>
                </a:ext>
              </a:extLst>
            </p:cNvPr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7045;p61">
              <a:extLst>
                <a:ext uri="{FF2B5EF4-FFF2-40B4-BE49-F238E27FC236}">
                  <a16:creationId xmlns:a16="http://schemas.microsoft.com/office/drawing/2014/main" id="{C9DD3704-6FF2-5656-B825-AF1846D2F882}"/>
                </a:ext>
              </a:extLst>
            </p:cNvPr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7042;p61">
              <a:extLst>
                <a:ext uri="{FF2B5EF4-FFF2-40B4-BE49-F238E27FC236}">
                  <a16:creationId xmlns:a16="http://schemas.microsoft.com/office/drawing/2014/main" id="{69586339-B04D-8DBC-A72E-F63F19A19449}"/>
                </a:ext>
              </a:extLst>
            </p:cNvPr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Google Shape;6990;p61">
            <a:extLst>
              <a:ext uri="{FF2B5EF4-FFF2-40B4-BE49-F238E27FC236}">
                <a16:creationId xmlns:a16="http://schemas.microsoft.com/office/drawing/2014/main" id="{9FC0FB05-0652-DB67-9180-0D2C439B3343}"/>
              </a:ext>
            </a:extLst>
          </p:cNvPr>
          <p:cNvGrpSpPr/>
          <p:nvPr/>
        </p:nvGrpSpPr>
        <p:grpSpPr>
          <a:xfrm>
            <a:off x="6146963" y="1145437"/>
            <a:ext cx="1570719" cy="294123"/>
            <a:chOff x="998425" y="1182125"/>
            <a:chExt cx="1065400" cy="199500"/>
          </a:xfrm>
        </p:grpSpPr>
        <p:sp>
          <p:nvSpPr>
            <p:cNvPr id="21" name="Google Shape;6991;p61">
              <a:extLst>
                <a:ext uri="{FF2B5EF4-FFF2-40B4-BE49-F238E27FC236}">
                  <a16:creationId xmlns:a16="http://schemas.microsoft.com/office/drawing/2014/main" id="{70EC9544-31FD-1C74-02D3-754AF6FD1494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992;p61">
              <a:extLst>
                <a:ext uri="{FF2B5EF4-FFF2-40B4-BE49-F238E27FC236}">
                  <a16:creationId xmlns:a16="http://schemas.microsoft.com/office/drawing/2014/main" id="{CFB26255-4A79-4B20-762E-DD60D1BA42CC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993;p61">
              <a:extLst>
                <a:ext uri="{FF2B5EF4-FFF2-40B4-BE49-F238E27FC236}">
                  <a16:creationId xmlns:a16="http://schemas.microsoft.com/office/drawing/2014/main" id="{5337A746-6527-CFB9-E97D-1D1F09D90A55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994;p61">
              <a:extLst>
                <a:ext uri="{FF2B5EF4-FFF2-40B4-BE49-F238E27FC236}">
                  <a16:creationId xmlns:a16="http://schemas.microsoft.com/office/drawing/2014/main" id="{B5E975CE-EE8F-EFC5-D274-D2BF55191523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995;p61">
              <a:extLst>
                <a:ext uri="{FF2B5EF4-FFF2-40B4-BE49-F238E27FC236}">
                  <a16:creationId xmlns:a16="http://schemas.microsoft.com/office/drawing/2014/main" id="{80B5463C-89BF-32AD-22E0-FA3C7C5ACA43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6990;p61">
            <a:extLst>
              <a:ext uri="{FF2B5EF4-FFF2-40B4-BE49-F238E27FC236}">
                <a16:creationId xmlns:a16="http://schemas.microsoft.com/office/drawing/2014/main" id="{8623C12D-94FE-9DAD-7993-0AB6C1B05846}"/>
              </a:ext>
            </a:extLst>
          </p:cNvPr>
          <p:cNvGrpSpPr/>
          <p:nvPr/>
        </p:nvGrpSpPr>
        <p:grpSpPr>
          <a:xfrm>
            <a:off x="6146964" y="1593308"/>
            <a:ext cx="1570719" cy="294123"/>
            <a:chOff x="998425" y="1182125"/>
            <a:chExt cx="1065400" cy="199500"/>
          </a:xfrm>
        </p:grpSpPr>
        <p:sp>
          <p:nvSpPr>
            <p:cNvPr id="27" name="Google Shape;6991;p61">
              <a:extLst>
                <a:ext uri="{FF2B5EF4-FFF2-40B4-BE49-F238E27FC236}">
                  <a16:creationId xmlns:a16="http://schemas.microsoft.com/office/drawing/2014/main" id="{772EB15D-E8EB-724D-BD50-C6D63B98BD04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992;p61">
              <a:extLst>
                <a:ext uri="{FF2B5EF4-FFF2-40B4-BE49-F238E27FC236}">
                  <a16:creationId xmlns:a16="http://schemas.microsoft.com/office/drawing/2014/main" id="{813B7C38-D7B2-E3BC-FAF9-72A581379341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93;p61">
              <a:extLst>
                <a:ext uri="{FF2B5EF4-FFF2-40B4-BE49-F238E27FC236}">
                  <a16:creationId xmlns:a16="http://schemas.microsoft.com/office/drawing/2014/main" id="{971ADE08-40E5-CF5A-A795-A1EE968D9A35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94;p61">
              <a:extLst>
                <a:ext uri="{FF2B5EF4-FFF2-40B4-BE49-F238E27FC236}">
                  <a16:creationId xmlns:a16="http://schemas.microsoft.com/office/drawing/2014/main" id="{3A6FDC55-BCC7-76E0-BB52-CEA7AB8EED51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95;p61">
              <a:extLst>
                <a:ext uri="{FF2B5EF4-FFF2-40B4-BE49-F238E27FC236}">
                  <a16:creationId xmlns:a16="http://schemas.microsoft.com/office/drawing/2014/main" id="{1BE77D4D-59E1-6782-ADAE-FAD8DF4CA81F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6990;p61">
            <a:extLst>
              <a:ext uri="{FF2B5EF4-FFF2-40B4-BE49-F238E27FC236}">
                <a16:creationId xmlns:a16="http://schemas.microsoft.com/office/drawing/2014/main" id="{51FB5FB1-8526-B311-BBAC-B61B25B847F1}"/>
              </a:ext>
            </a:extLst>
          </p:cNvPr>
          <p:cNvGrpSpPr/>
          <p:nvPr/>
        </p:nvGrpSpPr>
        <p:grpSpPr>
          <a:xfrm>
            <a:off x="6150052" y="2026347"/>
            <a:ext cx="1570719" cy="294123"/>
            <a:chOff x="998425" y="1182125"/>
            <a:chExt cx="1065400" cy="199500"/>
          </a:xfrm>
        </p:grpSpPr>
        <p:sp>
          <p:nvSpPr>
            <p:cNvPr id="33" name="Google Shape;6991;p61">
              <a:extLst>
                <a:ext uri="{FF2B5EF4-FFF2-40B4-BE49-F238E27FC236}">
                  <a16:creationId xmlns:a16="http://schemas.microsoft.com/office/drawing/2014/main" id="{D1A3038E-E940-225F-D286-4F2E42019675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92;p61">
              <a:extLst>
                <a:ext uri="{FF2B5EF4-FFF2-40B4-BE49-F238E27FC236}">
                  <a16:creationId xmlns:a16="http://schemas.microsoft.com/office/drawing/2014/main" id="{49F65B59-5CF6-F394-EC1F-1AD43983C57A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93;p61">
              <a:extLst>
                <a:ext uri="{FF2B5EF4-FFF2-40B4-BE49-F238E27FC236}">
                  <a16:creationId xmlns:a16="http://schemas.microsoft.com/office/drawing/2014/main" id="{DE90F1AC-B021-384A-38AD-1B74771F0B07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94;p61">
              <a:extLst>
                <a:ext uri="{FF2B5EF4-FFF2-40B4-BE49-F238E27FC236}">
                  <a16:creationId xmlns:a16="http://schemas.microsoft.com/office/drawing/2014/main" id="{BE929D50-CF35-856E-BDF3-1C5C1BD2729E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95;p61">
              <a:extLst>
                <a:ext uri="{FF2B5EF4-FFF2-40B4-BE49-F238E27FC236}">
                  <a16:creationId xmlns:a16="http://schemas.microsoft.com/office/drawing/2014/main" id="{86888BA4-9729-3920-6472-35D9203EDA6E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6990;p61">
            <a:extLst>
              <a:ext uri="{FF2B5EF4-FFF2-40B4-BE49-F238E27FC236}">
                <a16:creationId xmlns:a16="http://schemas.microsoft.com/office/drawing/2014/main" id="{B386939E-DF49-F1DA-415F-B8ABA48EDF60}"/>
              </a:ext>
            </a:extLst>
          </p:cNvPr>
          <p:cNvGrpSpPr/>
          <p:nvPr/>
        </p:nvGrpSpPr>
        <p:grpSpPr>
          <a:xfrm>
            <a:off x="6155420" y="2471382"/>
            <a:ext cx="1570719" cy="294123"/>
            <a:chOff x="998425" y="1182125"/>
            <a:chExt cx="1065400" cy="199500"/>
          </a:xfrm>
        </p:grpSpPr>
        <p:sp>
          <p:nvSpPr>
            <p:cNvPr id="39" name="Google Shape;6991;p61">
              <a:extLst>
                <a:ext uri="{FF2B5EF4-FFF2-40B4-BE49-F238E27FC236}">
                  <a16:creationId xmlns:a16="http://schemas.microsoft.com/office/drawing/2014/main" id="{C6425CFD-108C-902A-0C6C-598CB88001B9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992;p61">
              <a:extLst>
                <a:ext uri="{FF2B5EF4-FFF2-40B4-BE49-F238E27FC236}">
                  <a16:creationId xmlns:a16="http://schemas.microsoft.com/office/drawing/2014/main" id="{4D15C43E-18CB-60EF-5290-602D672772EB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993;p61">
              <a:extLst>
                <a:ext uri="{FF2B5EF4-FFF2-40B4-BE49-F238E27FC236}">
                  <a16:creationId xmlns:a16="http://schemas.microsoft.com/office/drawing/2014/main" id="{71B1B2C7-B000-9D99-38E7-AA30BF383A92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994;p61">
              <a:extLst>
                <a:ext uri="{FF2B5EF4-FFF2-40B4-BE49-F238E27FC236}">
                  <a16:creationId xmlns:a16="http://schemas.microsoft.com/office/drawing/2014/main" id="{F215CD6B-47F2-FF9F-06A7-4AD4B2976076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995;p61">
              <a:extLst>
                <a:ext uri="{FF2B5EF4-FFF2-40B4-BE49-F238E27FC236}">
                  <a16:creationId xmlns:a16="http://schemas.microsoft.com/office/drawing/2014/main" id="{29A9960E-1885-7A39-5B2C-8A8E317CFB9B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6990;p61">
            <a:extLst>
              <a:ext uri="{FF2B5EF4-FFF2-40B4-BE49-F238E27FC236}">
                <a16:creationId xmlns:a16="http://schemas.microsoft.com/office/drawing/2014/main" id="{0C04D42E-AA31-D256-F536-85B044428B21}"/>
              </a:ext>
            </a:extLst>
          </p:cNvPr>
          <p:cNvGrpSpPr/>
          <p:nvPr/>
        </p:nvGrpSpPr>
        <p:grpSpPr>
          <a:xfrm>
            <a:off x="6155420" y="2911590"/>
            <a:ext cx="1570719" cy="294123"/>
            <a:chOff x="998425" y="1182125"/>
            <a:chExt cx="1065400" cy="199500"/>
          </a:xfrm>
        </p:grpSpPr>
        <p:sp>
          <p:nvSpPr>
            <p:cNvPr id="45" name="Google Shape;6991;p61">
              <a:extLst>
                <a:ext uri="{FF2B5EF4-FFF2-40B4-BE49-F238E27FC236}">
                  <a16:creationId xmlns:a16="http://schemas.microsoft.com/office/drawing/2014/main" id="{96CBDF63-11B4-C210-03C9-F5FC46A468FF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992;p61">
              <a:extLst>
                <a:ext uri="{FF2B5EF4-FFF2-40B4-BE49-F238E27FC236}">
                  <a16:creationId xmlns:a16="http://schemas.microsoft.com/office/drawing/2014/main" id="{8283D632-CBAC-1096-B587-C43FC2E7CCB1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993;p61">
              <a:extLst>
                <a:ext uri="{FF2B5EF4-FFF2-40B4-BE49-F238E27FC236}">
                  <a16:creationId xmlns:a16="http://schemas.microsoft.com/office/drawing/2014/main" id="{D3C16BE1-C622-4825-999A-442C7A075FE9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994;p61">
              <a:extLst>
                <a:ext uri="{FF2B5EF4-FFF2-40B4-BE49-F238E27FC236}">
                  <a16:creationId xmlns:a16="http://schemas.microsoft.com/office/drawing/2014/main" id="{07840C7F-484A-ED63-170B-B0DA7CC87C57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995;p61">
              <a:extLst>
                <a:ext uri="{FF2B5EF4-FFF2-40B4-BE49-F238E27FC236}">
                  <a16:creationId xmlns:a16="http://schemas.microsoft.com/office/drawing/2014/main" id="{17257060-4E25-6861-D41B-6765ADCFE2A6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Tytuł 1">
            <a:extLst>
              <a:ext uri="{FF2B5EF4-FFF2-40B4-BE49-F238E27FC236}">
                <a16:creationId xmlns:a16="http://schemas.microsoft.com/office/drawing/2014/main" id="{18E9BED2-0957-C1ED-D9B3-31E9B5D7676B}"/>
              </a:ext>
            </a:extLst>
          </p:cNvPr>
          <p:cNvSpPr txBox="1">
            <a:spLocks/>
          </p:cNvSpPr>
          <p:nvPr/>
        </p:nvSpPr>
        <p:spPr>
          <a:xfrm>
            <a:off x="5161229" y="3796422"/>
            <a:ext cx="3569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>
                <a:solidFill>
                  <a:schemeClr val="tx1"/>
                </a:solidFill>
              </a:rPr>
              <a:t>Vector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representation</a:t>
            </a:r>
            <a:endParaRPr lang="pl-PL" sz="2500" dirty="0">
              <a:solidFill>
                <a:schemeClr val="tx1"/>
              </a:solidFill>
            </a:endParaRPr>
          </a:p>
        </p:txBody>
      </p:sp>
      <p:sp>
        <p:nvSpPr>
          <p:cNvPr id="54" name="Tytuł 1">
            <a:extLst>
              <a:ext uri="{FF2B5EF4-FFF2-40B4-BE49-F238E27FC236}">
                <a16:creationId xmlns:a16="http://schemas.microsoft.com/office/drawing/2014/main" id="{D54D72B3-583C-F0EF-E7C1-0ACDC5C766B9}"/>
              </a:ext>
            </a:extLst>
          </p:cNvPr>
          <p:cNvSpPr txBox="1">
            <a:spLocks/>
          </p:cNvSpPr>
          <p:nvPr/>
        </p:nvSpPr>
        <p:spPr>
          <a:xfrm>
            <a:off x="275399" y="3790306"/>
            <a:ext cx="3569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>
                <a:solidFill>
                  <a:schemeClr val="tx1"/>
                </a:solidFill>
              </a:rPr>
              <a:t>Autoencoder</a:t>
            </a:r>
            <a:endParaRPr lang="pl-PL" sz="2500" dirty="0">
              <a:solidFill>
                <a:schemeClr val="tx1"/>
              </a:solidFill>
            </a:endParaRPr>
          </a:p>
        </p:txBody>
      </p:sp>
      <p:sp>
        <p:nvSpPr>
          <p:cNvPr id="55" name="Tytuł 1">
            <a:extLst>
              <a:ext uri="{FF2B5EF4-FFF2-40B4-BE49-F238E27FC236}">
                <a16:creationId xmlns:a16="http://schemas.microsoft.com/office/drawing/2014/main" id="{F0EB4F8F-0473-22C7-6A24-153B26906B92}"/>
              </a:ext>
            </a:extLst>
          </p:cNvPr>
          <p:cNvSpPr txBox="1">
            <a:spLocks/>
          </p:cNvSpPr>
          <p:nvPr/>
        </p:nvSpPr>
        <p:spPr>
          <a:xfrm>
            <a:off x="250220" y="606154"/>
            <a:ext cx="47223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800" dirty="0" err="1">
                <a:solidFill>
                  <a:schemeClr val="tx1"/>
                </a:solidFill>
              </a:rPr>
              <a:t>Getting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tabular</a:t>
            </a:r>
            <a:r>
              <a:rPr lang="pl-PL" sz="2800" dirty="0">
                <a:solidFill>
                  <a:schemeClr val="tx1"/>
                </a:solidFill>
              </a:rPr>
              <a:t> data</a:t>
            </a:r>
          </a:p>
        </p:txBody>
      </p:sp>
      <p:grpSp>
        <p:nvGrpSpPr>
          <p:cNvPr id="50" name="Google Shape;7040;p61">
            <a:extLst>
              <a:ext uri="{FF2B5EF4-FFF2-40B4-BE49-F238E27FC236}">
                <a16:creationId xmlns:a16="http://schemas.microsoft.com/office/drawing/2014/main" id="{6A3AE69D-56C4-66B4-1B71-6F7617EA4A5F}"/>
              </a:ext>
            </a:extLst>
          </p:cNvPr>
          <p:cNvGrpSpPr/>
          <p:nvPr/>
        </p:nvGrpSpPr>
        <p:grpSpPr>
          <a:xfrm rot="10800000">
            <a:off x="947027" y="1353739"/>
            <a:ext cx="2225806" cy="1229452"/>
            <a:chOff x="803162" y="2667727"/>
            <a:chExt cx="1411906" cy="633611"/>
          </a:xfrm>
        </p:grpSpPr>
        <p:cxnSp>
          <p:nvCxnSpPr>
            <p:cNvPr id="51" name="Google Shape;7041;p61">
              <a:extLst>
                <a:ext uri="{FF2B5EF4-FFF2-40B4-BE49-F238E27FC236}">
                  <a16:creationId xmlns:a16="http://schemas.microsoft.com/office/drawing/2014/main" id="{30C86AE2-221A-FD61-06B9-7BE8F7E31214}"/>
                </a:ext>
              </a:extLst>
            </p:cNvPr>
            <p:cNvCxnSpPr>
              <a:stCxn id="66" idx="2"/>
              <a:endCxn id="64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" name="Google Shape;7044;p61">
              <a:extLst>
                <a:ext uri="{FF2B5EF4-FFF2-40B4-BE49-F238E27FC236}">
                  <a16:creationId xmlns:a16="http://schemas.microsoft.com/office/drawing/2014/main" id="{FBAD978C-F801-25A8-59A9-09ED25E20F3B}"/>
                </a:ext>
              </a:extLst>
            </p:cNvPr>
            <p:cNvCxnSpPr>
              <a:stCxn id="65" idx="0"/>
              <a:endCxn id="66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7046;p61">
              <a:extLst>
                <a:ext uri="{FF2B5EF4-FFF2-40B4-BE49-F238E27FC236}">
                  <a16:creationId xmlns:a16="http://schemas.microsoft.com/office/drawing/2014/main" id="{552B7A37-806D-985E-50BB-69B331F92C6D}"/>
                </a:ext>
              </a:extLst>
            </p:cNvPr>
            <p:cNvCxnSpPr>
              <a:stCxn id="65" idx="2"/>
              <a:endCxn id="61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7048;p61">
              <a:extLst>
                <a:ext uri="{FF2B5EF4-FFF2-40B4-BE49-F238E27FC236}">
                  <a16:creationId xmlns:a16="http://schemas.microsoft.com/office/drawing/2014/main" id="{5AC720C1-5BFE-8E96-2C0E-BD68E4299B0D}"/>
                </a:ext>
              </a:extLst>
            </p:cNvPr>
            <p:cNvCxnSpPr>
              <a:stCxn id="60" idx="0"/>
              <a:endCxn id="65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7050;p61">
              <a:extLst>
                <a:ext uri="{FF2B5EF4-FFF2-40B4-BE49-F238E27FC236}">
                  <a16:creationId xmlns:a16="http://schemas.microsoft.com/office/drawing/2014/main" id="{4DB6F08F-0238-B566-1571-318D661D19AD}"/>
                </a:ext>
              </a:extLst>
            </p:cNvPr>
            <p:cNvCxnSpPr>
              <a:stCxn id="64" idx="2"/>
              <a:endCxn id="63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7052;p61">
              <a:extLst>
                <a:ext uri="{FF2B5EF4-FFF2-40B4-BE49-F238E27FC236}">
                  <a16:creationId xmlns:a16="http://schemas.microsoft.com/office/drawing/2014/main" id="{0F37AE89-5218-1024-E774-D74E32FCA23C}"/>
                </a:ext>
              </a:extLst>
            </p:cNvPr>
            <p:cNvCxnSpPr>
              <a:stCxn id="62" idx="0"/>
              <a:endCxn id="64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0" name="Google Shape;7049;p61">
              <a:extLst>
                <a:ext uri="{FF2B5EF4-FFF2-40B4-BE49-F238E27FC236}">
                  <a16:creationId xmlns:a16="http://schemas.microsoft.com/office/drawing/2014/main" id="{B02FCF5D-C4B8-5B85-A421-DC0580448039}"/>
                </a:ext>
              </a:extLst>
            </p:cNvPr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7047;p61">
              <a:extLst>
                <a:ext uri="{FF2B5EF4-FFF2-40B4-BE49-F238E27FC236}">
                  <a16:creationId xmlns:a16="http://schemas.microsoft.com/office/drawing/2014/main" id="{D0CBC988-11E7-526A-C3E9-FF2CA69B9DFE}"/>
                </a:ext>
              </a:extLst>
            </p:cNvPr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" name="Google Shape;7053;p61">
              <a:extLst>
                <a:ext uri="{FF2B5EF4-FFF2-40B4-BE49-F238E27FC236}">
                  <a16:creationId xmlns:a16="http://schemas.microsoft.com/office/drawing/2014/main" id="{86A2BE36-657C-F170-81F1-3B2F1156DA10}"/>
                </a:ext>
              </a:extLst>
            </p:cNvPr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" name="Google Shape;7051;p61">
              <a:extLst>
                <a:ext uri="{FF2B5EF4-FFF2-40B4-BE49-F238E27FC236}">
                  <a16:creationId xmlns:a16="http://schemas.microsoft.com/office/drawing/2014/main" id="{CE8BF944-C444-42A1-695D-6129C3E36046}"/>
                </a:ext>
              </a:extLst>
            </p:cNvPr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" name="Google Shape;7043;p61">
              <a:extLst>
                <a:ext uri="{FF2B5EF4-FFF2-40B4-BE49-F238E27FC236}">
                  <a16:creationId xmlns:a16="http://schemas.microsoft.com/office/drawing/2014/main" id="{ADF54484-6583-34BB-3CC7-FFD210CA7199}"/>
                </a:ext>
              </a:extLst>
            </p:cNvPr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" name="Google Shape;7045;p61">
              <a:extLst>
                <a:ext uri="{FF2B5EF4-FFF2-40B4-BE49-F238E27FC236}">
                  <a16:creationId xmlns:a16="http://schemas.microsoft.com/office/drawing/2014/main" id="{4FEAF68B-9F6C-619B-C0CE-784069F25DE8}"/>
                </a:ext>
              </a:extLst>
            </p:cNvPr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" name="Google Shape;7042;p61">
              <a:extLst>
                <a:ext uri="{FF2B5EF4-FFF2-40B4-BE49-F238E27FC236}">
                  <a16:creationId xmlns:a16="http://schemas.microsoft.com/office/drawing/2014/main" id="{D8AF1FDD-85EB-1EB0-4F67-785917CC6144}"/>
                </a:ext>
              </a:extLst>
            </p:cNvPr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12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B40BDC16-CFE4-B7BE-FEC4-10DCFC93A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4075" y="1814267"/>
            <a:ext cx="2466900" cy="1020600"/>
          </a:xfrm>
        </p:spPr>
        <p:txBody>
          <a:bodyPr/>
          <a:lstStyle/>
          <a:p>
            <a:r>
              <a:rPr lang="pl-PL" sz="2000" dirty="0"/>
              <a:t>-</a:t>
            </a:r>
            <a:r>
              <a:rPr lang="pl-PL" sz="2000" dirty="0" err="1"/>
              <a:t>Cancer</a:t>
            </a:r>
            <a:r>
              <a:rPr lang="pl-PL" sz="2000" dirty="0"/>
              <a:t> </a:t>
            </a:r>
            <a:r>
              <a:rPr lang="pl-PL" sz="2000" dirty="0" err="1"/>
              <a:t>detection</a:t>
            </a:r>
            <a:endParaRPr lang="pl-PL" sz="2000" dirty="0"/>
          </a:p>
          <a:p>
            <a:r>
              <a:rPr lang="pl-PL" sz="2000" dirty="0"/>
              <a:t>-Model </a:t>
            </a:r>
            <a:r>
              <a:rPr lang="pl-PL" sz="2000" dirty="0" err="1"/>
              <a:t>boosting</a:t>
            </a:r>
            <a:endParaRPr lang="pl-PL" sz="2000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70FB112D-00D0-7C88-F5F4-F8AF6105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4075" y="946224"/>
            <a:ext cx="3200100" cy="572700"/>
          </a:xfrm>
        </p:spPr>
        <p:txBody>
          <a:bodyPr/>
          <a:lstStyle/>
          <a:p>
            <a:r>
              <a:rPr lang="pl-PL" dirty="0" err="1"/>
              <a:t>Anomaly</a:t>
            </a:r>
            <a:r>
              <a:rPr lang="pl-PL" dirty="0"/>
              <a:t> as:</a:t>
            </a:r>
          </a:p>
        </p:txBody>
      </p:sp>
      <p:grpSp>
        <p:nvGrpSpPr>
          <p:cNvPr id="4" name="Google Shape;8025;p64">
            <a:extLst>
              <a:ext uri="{FF2B5EF4-FFF2-40B4-BE49-F238E27FC236}">
                <a16:creationId xmlns:a16="http://schemas.microsoft.com/office/drawing/2014/main" id="{6DA4FBC7-9CB8-827C-EAD4-136D5D88CF90}"/>
              </a:ext>
            </a:extLst>
          </p:cNvPr>
          <p:cNvGrpSpPr/>
          <p:nvPr/>
        </p:nvGrpSpPr>
        <p:grpSpPr>
          <a:xfrm>
            <a:off x="1474585" y="1508781"/>
            <a:ext cx="2581435" cy="2125938"/>
            <a:chOff x="2623904" y="1198803"/>
            <a:chExt cx="1364248" cy="1102133"/>
          </a:xfrm>
        </p:grpSpPr>
        <p:grpSp>
          <p:nvGrpSpPr>
            <p:cNvPr id="5" name="Google Shape;8026;p64">
              <a:extLst>
                <a:ext uri="{FF2B5EF4-FFF2-40B4-BE49-F238E27FC236}">
                  <a16:creationId xmlns:a16="http://schemas.microsoft.com/office/drawing/2014/main" id="{1C8764B8-B6D9-0820-BAE2-F6BF9EE365D4}"/>
                </a:ext>
              </a:extLst>
            </p:cNvPr>
            <p:cNvGrpSpPr/>
            <p:nvPr/>
          </p:nvGrpSpPr>
          <p:grpSpPr>
            <a:xfrm>
              <a:off x="2623907" y="1198803"/>
              <a:ext cx="1364245" cy="273000"/>
              <a:chOff x="2623907" y="1198803"/>
              <a:chExt cx="1364245" cy="273000"/>
            </a:xfrm>
          </p:grpSpPr>
          <p:sp>
            <p:nvSpPr>
              <p:cNvPr id="24" name="Google Shape;8027;p64">
                <a:extLst>
                  <a:ext uri="{FF2B5EF4-FFF2-40B4-BE49-F238E27FC236}">
                    <a16:creationId xmlns:a16="http://schemas.microsoft.com/office/drawing/2014/main" id="{D3CF23A7-6A65-8550-9FE2-30843E2EA030}"/>
                  </a:ext>
                </a:extLst>
              </p:cNvPr>
              <p:cNvSpPr/>
              <p:nvPr/>
            </p:nvSpPr>
            <p:spPr>
              <a:xfrm>
                <a:off x="3715152" y="1198803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028;p64">
                <a:extLst>
                  <a:ext uri="{FF2B5EF4-FFF2-40B4-BE49-F238E27FC236}">
                    <a16:creationId xmlns:a16="http://schemas.microsoft.com/office/drawing/2014/main" id="{439925F5-6029-397F-CF32-803D441326EC}"/>
                  </a:ext>
                </a:extLst>
              </p:cNvPr>
              <p:cNvSpPr/>
              <p:nvPr/>
            </p:nvSpPr>
            <p:spPr>
              <a:xfrm>
                <a:off x="2623907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029;p64">
                <a:extLst>
                  <a:ext uri="{FF2B5EF4-FFF2-40B4-BE49-F238E27FC236}">
                    <a16:creationId xmlns:a16="http://schemas.microsoft.com/office/drawing/2014/main" id="{B301D436-BC95-F695-D265-120518742C80}"/>
                  </a:ext>
                </a:extLst>
              </p:cNvPr>
              <p:cNvSpPr/>
              <p:nvPr/>
            </p:nvSpPr>
            <p:spPr>
              <a:xfrm>
                <a:off x="2896718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030;p64">
                <a:extLst>
                  <a:ext uri="{FF2B5EF4-FFF2-40B4-BE49-F238E27FC236}">
                    <a16:creationId xmlns:a16="http://schemas.microsoft.com/office/drawing/2014/main" id="{31503C35-B3CF-4402-EF12-729D5B3A03CD}"/>
                  </a:ext>
                </a:extLst>
              </p:cNvPr>
              <p:cNvSpPr/>
              <p:nvPr/>
            </p:nvSpPr>
            <p:spPr>
              <a:xfrm>
                <a:off x="3169529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031;p64">
                <a:extLst>
                  <a:ext uri="{FF2B5EF4-FFF2-40B4-BE49-F238E27FC236}">
                    <a16:creationId xmlns:a16="http://schemas.microsoft.com/office/drawing/2014/main" id="{DFCD6714-BE7B-E3DC-02F6-E9511D15A529}"/>
                  </a:ext>
                </a:extLst>
              </p:cNvPr>
              <p:cNvSpPr/>
              <p:nvPr/>
            </p:nvSpPr>
            <p:spPr>
              <a:xfrm>
                <a:off x="3442341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8032;p64">
              <a:extLst>
                <a:ext uri="{FF2B5EF4-FFF2-40B4-BE49-F238E27FC236}">
                  <a16:creationId xmlns:a16="http://schemas.microsoft.com/office/drawing/2014/main" id="{7EF58ECC-71E9-28EB-563D-4E0331BA9F78}"/>
                </a:ext>
              </a:extLst>
            </p:cNvPr>
            <p:cNvGrpSpPr/>
            <p:nvPr/>
          </p:nvGrpSpPr>
          <p:grpSpPr>
            <a:xfrm>
              <a:off x="2623904" y="1476964"/>
              <a:ext cx="1364245" cy="273000"/>
              <a:chOff x="2623904" y="1476964"/>
              <a:chExt cx="1364245" cy="273000"/>
            </a:xfrm>
          </p:grpSpPr>
          <p:sp>
            <p:nvSpPr>
              <p:cNvPr id="19" name="Google Shape;8033;p64">
                <a:extLst>
                  <a:ext uri="{FF2B5EF4-FFF2-40B4-BE49-F238E27FC236}">
                    <a16:creationId xmlns:a16="http://schemas.microsoft.com/office/drawing/2014/main" id="{C75049A1-1C4C-AA4E-4C71-D17276890FFD}"/>
                  </a:ext>
                </a:extLst>
              </p:cNvPr>
              <p:cNvSpPr/>
              <p:nvPr/>
            </p:nvSpPr>
            <p:spPr>
              <a:xfrm>
                <a:off x="3169527" y="1476964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034;p64">
                <a:extLst>
                  <a:ext uri="{FF2B5EF4-FFF2-40B4-BE49-F238E27FC236}">
                    <a16:creationId xmlns:a16="http://schemas.microsoft.com/office/drawing/2014/main" id="{8E5BB4E5-880D-3AEA-4960-E9BAB317EDB8}"/>
                  </a:ext>
                </a:extLst>
              </p:cNvPr>
              <p:cNvSpPr/>
              <p:nvPr/>
            </p:nvSpPr>
            <p:spPr>
              <a:xfrm>
                <a:off x="3442338" y="1476964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035;p64">
                <a:extLst>
                  <a:ext uri="{FF2B5EF4-FFF2-40B4-BE49-F238E27FC236}">
                    <a16:creationId xmlns:a16="http://schemas.microsoft.com/office/drawing/2014/main" id="{59BD821A-D1B3-1F52-663D-BC910086EF1B}"/>
                  </a:ext>
                </a:extLst>
              </p:cNvPr>
              <p:cNvSpPr/>
              <p:nvPr/>
            </p:nvSpPr>
            <p:spPr>
              <a:xfrm>
                <a:off x="3715149" y="1476964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036;p64">
                <a:extLst>
                  <a:ext uri="{FF2B5EF4-FFF2-40B4-BE49-F238E27FC236}">
                    <a16:creationId xmlns:a16="http://schemas.microsoft.com/office/drawing/2014/main" id="{0B0C2BC8-4733-7DE0-D80C-1BBB24C7E414}"/>
                  </a:ext>
                </a:extLst>
              </p:cNvPr>
              <p:cNvSpPr/>
              <p:nvPr/>
            </p:nvSpPr>
            <p:spPr>
              <a:xfrm>
                <a:off x="2623904" y="1476964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037;p64">
                <a:extLst>
                  <a:ext uri="{FF2B5EF4-FFF2-40B4-BE49-F238E27FC236}">
                    <a16:creationId xmlns:a16="http://schemas.microsoft.com/office/drawing/2014/main" id="{B07B9792-6AF4-AC4B-9006-5A9A053F4576}"/>
                  </a:ext>
                </a:extLst>
              </p:cNvPr>
              <p:cNvSpPr/>
              <p:nvPr/>
            </p:nvSpPr>
            <p:spPr>
              <a:xfrm>
                <a:off x="2896716" y="1476964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8038;p64">
              <a:extLst>
                <a:ext uri="{FF2B5EF4-FFF2-40B4-BE49-F238E27FC236}">
                  <a16:creationId xmlns:a16="http://schemas.microsoft.com/office/drawing/2014/main" id="{A34B9D39-EA6F-0C01-13B3-6AB3AAC3BC56}"/>
                </a:ext>
              </a:extLst>
            </p:cNvPr>
            <p:cNvGrpSpPr/>
            <p:nvPr/>
          </p:nvGrpSpPr>
          <p:grpSpPr>
            <a:xfrm>
              <a:off x="2623907" y="1749775"/>
              <a:ext cx="1364245" cy="273000"/>
              <a:chOff x="2623907" y="1749775"/>
              <a:chExt cx="1364245" cy="273000"/>
            </a:xfrm>
          </p:grpSpPr>
          <p:sp>
            <p:nvSpPr>
              <p:cNvPr id="14" name="Google Shape;8039;p64">
                <a:extLst>
                  <a:ext uri="{FF2B5EF4-FFF2-40B4-BE49-F238E27FC236}">
                    <a16:creationId xmlns:a16="http://schemas.microsoft.com/office/drawing/2014/main" id="{886278A5-D393-CB16-8F18-B71108C7C611}"/>
                  </a:ext>
                </a:extLst>
              </p:cNvPr>
              <p:cNvSpPr/>
              <p:nvPr/>
            </p:nvSpPr>
            <p:spPr>
              <a:xfrm>
                <a:off x="3442341" y="1749775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040;p64">
                <a:extLst>
                  <a:ext uri="{FF2B5EF4-FFF2-40B4-BE49-F238E27FC236}">
                    <a16:creationId xmlns:a16="http://schemas.microsoft.com/office/drawing/2014/main" id="{A9E280A0-2D00-CC87-1EC0-5F7EF34F3FB6}"/>
                  </a:ext>
                </a:extLst>
              </p:cNvPr>
              <p:cNvSpPr/>
              <p:nvPr/>
            </p:nvSpPr>
            <p:spPr>
              <a:xfrm>
                <a:off x="3715152" y="1749775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041;p64">
                <a:extLst>
                  <a:ext uri="{FF2B5EF4-FFF2-40B4-BE49-F238E27FC236}">
                    <a16:creationId xmlns:a16="http://schemas.microsoft.com/office/drawing/2014/main" id="{88C5ED39-B8C6-6D87-E068-80AD1E073913}"/>
                  </a:ext>
                </a:extLst>
              </p:cNvPr>
              <p:cNvSpPr/>
              <p:nvPr/>
            </p:nvSpPr>
            <p:spPr>
              <a:xfrm>
                <a:off x="2623907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042;p64">
                <a:extLst>
                  <a:ext uri="{FF2B5EF4-FFF2-40B4-BE49-F238E27FC236}">
                    <a16:creationId xmlns:a16="http://schemas.microsoft.com/office/drawing/2014/main" id="{47920E82-1F49-C039-9696-E489F932EEAE}"/>
                  </a:ext>
                </a:extLst>
              </p:cNvPr>
              <p:cNvSpPr/>
              <p:nvPr/>
            </p:nvSpPr>
            <p:spPr>
              <a:xfrm>
                <a:off x="2896718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043;p64">
                <a:extLst>
                  <a:ext uri="{FF2B5EF4-FFF2-40B4-BE49-F238E27FC236}">
                    <a16:creationId xmlns:a16="http://schemas.microsoft.com/office/drawing/2014/main" id="{2086C8E2-790F-B324-8A84-2240774D510B}"/>
                  </a:ext>
                </a:extLst>
              </p:cNvPr>
              <p:cNvSpPr/>
              <p:nvPr/>
            </p:nvSpPr>
            <p:spPr>
              <a:xfrm>
                <a:off x="3169529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8044;p64">
              <a:extLst>
                <a:ext uri="{FF2B5EF4-FFF2-40B4-BE49-F238E27FC236}">
                  <a16:creationId xmlns:a16="http://schemas.microsoft.com/office/drawing/2014/main" id="{53BA350A-A053-8F16-081F-1A20880DDED5}"/>
                </a:ext>
              </a:extLst>
            </p:cNvPr>
            <p:cNvGrpSpPr/>
            <p:nvPr/>
          </p:nvGrpSpPr>
          <p:grpSpPr>
            <a:xfrm>
              <a:off x="2623904" y="2027936"/>
              <a:ext cx="1364245" cy="273000"/>
              <a:chOff x="2623904" y="2027936"/>
              <a:chExt cx="1364245" cy="273000"/>
            </a:xfrm>
          </p:grpSpPr>
          <p:sp>
            <p:nvSpPr>
              <p:cNvPr id="9" name="Google Shape;8045;p64">
                <a:extLst>
                  <a:ext uri="{FF2B5EF4-FFF2-40B4-BE49-F238E27FC236}">
                    <a16:creationId xmlns:a16="http://schemas.microsoft.com/office/drawing/2014/main" id="{CCAE3368-3A8F-074B-0D9B-DC07BE8BDBE0}"/>
                  </a:ext>
                </a:extLst>
              </p:cNvPr>
              <p:cNvSpPr/>
              <p:nvPr/>
            </p:nvSpPr>
            <p:spPr>
              <a:xfrm>
                <a:off x="2623904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046;p64">
                <a:extLst>
                  <a:ext uri="{FF2B5EF4-FFF2-40B4-BE49-F238E27FC236}">
                    <a16:creationId xmlns:a16="http://schemas.microsoft.com/office/drawing/2014/main" id="{03E02CC2-A434-8E86-DC41-CD5C8B549F42}"/>
                  </a:ext>
                </a:extLst>
              </p:cNvPr>
              <p:cNvSpPr/>
              <p:nvPr/>
            </p:nvSpPr>
            <p:spPr>
              <a:xfrm>
                <a:off x="2896716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047;p64">
                <a:extLst>
                  <a:ext uri="{FF2B5EF4-FFF2-40B4-BE49-F238E27FC236}">
                    <a16:creationId xmlns:a16="http://schemas.microsoft.com/office/drawing/2014/main" id="{3055C665-586F-77BA-0517-300845041705}"/>
                  </a:ext>
                </a:extLst>
              </p:cNvPr>
              <p:cNvSpPr/>
              <p:nvPr/>
            </p:nvSpPr>
            <p:spPr>
              <a:xfrm>
                <a:off x="3169527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048;p64">
                <a:extLst>
                  <a:ext uri="{FF2B5EF4-FFF2-40B4-BE49-F238E27FC236}">
                    <a16:creationId xmlns:a16="http://schemas.microsoft.com/office/drawing/2014/main" id="{508D4FC5-C92F-F11A-4FA8-1D25916FFFFC}"/>
                  </a:ext>
                </a:extLst>
              </p:cNvPr>
              <p:cNvSpPr/>
              <p:nvPr/>
            </p:nvSpPr>
            <p:spPr>
              <a:xfrm>
                <a:off x="3442338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049;p64">
                <a:extLst>
                  <a:ext uri="{FF2B5EF4-FFF2-40B4-BE49-F238E27FC236}">
                    <a16:creationId xmlns:a16="http://schemas.microsoft.com/office/drawing/2014/main" id="{A9910A17-D12E-8134-6C97-D06C3C73F836}"/>
                  </a:ext>
                </a:extLst>
              </p:cNvPr>
              <p:cNvSpPr/>
              <p:nvPr/>
            </p:nvSpPr>
            <p:spPr>
              <a:xfrm>
                <a:off x="3715149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049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B40BDC16-CFE4-B7BE-FEC4-10DCFC93A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4075" y="1814267"/>
            <a:ext cx="2466900" cy="1020600"/>
          </a:xfrm>
        </p:spPr>
        <p:txBody>
          <a:bodyPr/>
          <a:lstStyle/>
          <a:p>
            <a:r>
              <a:rPr lang="pl-PL" sz="2000" dirty="0"/>
              <a:t>-</a:t>
            </a:r>
            <a:r>
              <a:rPr lang="pl-PL" sz="2000" dirty="0" err="1"/>
              <a:t>Cancer</a:t>
            </a:r>
            <a:r>
              <a:rPr lang="pl-PL" sz="2000" dirty="0"/>
              <a:t> </a:t>
            </a:r>
            <a:r>
              <a:rPr lang="pl-PL" sz="2000" dirty="0" err="1"/>
              <a:t>detection</a:t>
            </a:r>
            <a:endParaRPr lang="pl-PL" sz="2000" dirty="0"/>
          </a:p>
          <a:p>
            <a:r>
              <a:rPr lang="pl-PL" sz="2000" dirty="0"/>
              <a:t>-Model </a:t>
            </a:r>
            <a:r>
              <a:rPr lang="pl-PL" sz="2000" dirty="0" err="1"/>
              <a:t>boosting</a:t>
            </a:r>
            <a:endParaRPr lang="pl-PL" sz="2000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70FB112D-00D0-7C88-F5F4-F8AF6105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4075" y="946224"/>
            <a:ext cx="3200100" cy="572700"/>
          </a:xfrm>
        </p:spPr>
        <p:txBody>
          <a:bodyPr/>
          <a:lstStyle/>
          <a:p>
            <a:r>
              <a:rPr lang="pl-PL" dirty="0" err="1"/>
              <a:t>Anomaly</a:t>
            </a:r>
            <a:r>
              <a:rPr lang="pl-PL" dirty="0"/>
              <a:t> as:</a:t>
            </a:r>
          </a:p>
        </p:txBody>
      </p:sp>
      <p:sp>
        <p:nvSpPr>
          <p:cNvPr id="29" name="Podtytuł 1">
            <a:extLst>
              <a:ext uri="{FF2B5EF4-FFF2-40B4-BE49-F238E27FC236}">
                <a16:creationId xmlns:a16="http://schemas.microsoft.com/office/drawing/2014/main" id="{3B0EF7EB-D160-9B1F-345C-E4E6AF1D800D}"/>
              </a:ext>
            </a:extLst>
          </p:cNvPr>
          <p:cNvSpPr txBox="1">
            <a:spLocks/>
          </p:cNvSpPr>
          <p:nvPr/>
        </p:nvSpPr>
        <p:spPr>
          <a:xfrm>
            <a:off x="1018309" y="1655807"/>
            <a:ext cx="2466900" cy="2358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 lang="pl-PL" sz="2400" dirty="0">
              <a:latin typeface="Abadi" panose="020B0604020104020204" pitchFamily="34" charset="0"/>
            </a:endParaRPr>
          </a:p>
          <a:p>
            <a:r>
              <a:rPr lang="pl-PL" sz="2400" dirty="0">
                <a:latin typeface="Abadi" panose="020B0604020104020204" pitchFamily="34" charset="0"/>
              </a:rPr>
              <a:t>1		 1	0</a:t>
            </a:r>
          </a:p>
          <a:p>
            <a:r>
              <a:rPr lang="pl-PL" sz="2400" dirty="0">
                <a:latin typeface="Abadi" panose="020B0604020104020204" pitchFamily="34" charset="0"/>
              </a:rPr>
              <a:t>0		 1	1</a:t>
            </a:r>
          </a:p>
          <a:p>
            <a:r>
              <a:rPr lang="pl-PL" sz="2400" dirty="0">
                <a:latin typeface="Abadi" panose="020B0604020104020204" pitchFamily="34" charset="0"/>
              </a:rPr>
              <a:t>1		 0	1</a:t>
            </a:r>
          </a:p>
          <a:p>
            <a:r>
              <a:rPr lang="pl-PL" sz="2400" dirty="0">
                <a:latin typeface="Abadi" panose="020B0604020104020204" pitchFamily="34" charset="0"/>
              </a:rPr>
              <a:t>1		 1	0</a:t>
            </a:r>
          </a:p>
          <a:p>
            <a:r>
              <a:rPr lang="pl-PL" sz="2400" dirty="0">
                <a:latin typeface="Abadi" panose="020B0604020104020204" pitchFamily="34" charset="0"/>
              </a:rPr>
              <a:t>0		 0	0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BE25B0A8-67EF-8286-C5FC-DD9180BC97A9}"/>
              </a:ext>
            </a:extLst>
          </p:cNvPr>
          <p:cNvSpPr txBox="1"/>
          <p:nvPr/>
        </p:nvSpPr>
        <p:spPr>
          <a:xfrm>
            <a:off x="4572000" y="4197276"/>
            <a:ext cx="52354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	</a:t>
            </a:r>
          </a:p>
        </p:txBody>
      </p:sp>
      <p:sp>
        <p:nvSpPr>
          <p:cNvPr id="32" name="Podtytuł 1">
            <a:extLst>
              <a:ext uri="{FF2B5EF4-FFF2-40B4-BE49-F238E27FC236}">
                <a16:creationId xmlns:a16="http://schemas.microsoft.com/office/drawing/2014/main" id="{650FD368-E89F-A4C6-CD07-20B95413AC68}"/>
              </a:ext>
            </a:extLst>
          </p:cNvPr>
          <p:cNvSpPr txBox="1">
            <a:spLocks/>
          </p:cNvSpPr>
          <p:nvPr/>
        </p:nvSpPr>
        <p:spPr>
          <a:xfrm>
            <a:off x="356570" y="1392273"/>
            <a:ext cx="3818072" cy="10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pl-PL" sz="1800" dirty="0" err="1"/>
              <a:t>Predictions</a:t>
            </a:r>
            <a:r>
              <a:rPr lang="pl-PL" sz="1800" dirty="0"/>
              <a:t>    </a:t>
            </a:r>
            <a:r>
              <a:rPr lang="pl-PL" sz="1800" dirty="0" err="1"/>
              <a:t>Ground</a:t>
            </a:r>
            <a:r>
              <a:rPr lang="pl-PL" sz="1800" dirty="0"/>
              <a:t>     </a:t>
            </a:r>
            <a:r>
              <a:rPr lang="pl-PL" sz="1800" dirty="0" err="1"/>
              <a:t>Anomaly</a:t>
            </a:r>
            <a:r>
              <a:rPr lang="pl-PL" sz="1800" dirty="0"/>
              <a:t>	           </a:t>
            </a:r>
            <a:r>
              <a:rPr lang="pl-PL" sz="1800" dirty="0" err="1"/>
              <a:t>Truth</a:t>
            </a:r>
            <a:r>
              <a:rPr lang="pl-PL" sz="1800" dirty="0"/>
              <a:t>     </a:t>
            </a:r>
            <a:r>
              <a:rPr lang="pl-PL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1906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041446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500" dirty="0" err="1"/>
              <a:t>ImageNet</a:t>
            </a:r>
            <a:r>
              <a:rPr lang="pl-PL" sz="3500" dirty="0"/>
              <a:t> </a:t>
            </a:r>
            <a:r>
              <a:rPr lang="pl-PL" sz="3500" dirty="0" err="1"/>
              <a:t>Pretrained</a:t>
            </a:r>
            <a:r>
              <a:rPr lang="pl-PL" sz="3500" dirty="0"/>
              <a:t> Model</a:t>
            </a:r>
            <a:endParaRPr sz="3500"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089179" y="3098328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69482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43E006-9BAC-DDD5-052E-238F1B48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057" y="1450949"/>
            <a:ext cx="4360200" cy="841800"/>
          </a:xfrm>
        </p:spPr>
        <p:txBody>
          <a:bodyPr/>
          <a:lstStyle/>
          <a:p>
            <a:br>
              <a:rPr lang="pl-PL" dirty="0"/>
            </a:br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FF94E95A-5D23-E6AC-1906-4575523A7EB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532009" y="420425"/>
            <a:ext cx="3150900" cy="841800"/>
          </a:xfrm>
        </p:spPr>
        <p:txBody>
          <a:bodyPr/>
          <a:lstStyle/>
          <a:p>
            <a:r>
              <a:rPr lang="pl-PL" dirty="0"/>
              <a:t>VGG 16</a:t>
            </a:r>
          </a:p>
        </p:txBody>
      </p:sp>
      <p:sp>
        <p:nvSpPr>
          <p:cNvPr id="4" name="Podtytuł 3">
            <a:extLst>
              <a:ext uri="{FF2B5EF4-FFF2-40B4-BE49-F238E27FC236}">
                <a16:creationId xmlns:a16="http://schemas.microsoft.com/office/drawing/2014/main" id="{26557261-3603-56BF-839F-33CEC4AD3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4475" y="5916579"/>
            <a:ext cx="2337225" cy="212531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1026" name="Picture 2" descr="VGG16 - Convolutional Network for Classification and Detection">
            <a:extLst>
              <a:ext uri="{FF2B5EF4-FFF2-40B4-BE49-F238E27FC236}">
                <a16:creationId xmlns:a16="http://schemas.microsoft.com/office/drawing/2014/main" id="{2045FF39-E5BB-EC35-B386-950884A43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01" y="2108718"/>
            <a:ext cx="4595170" cy="258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FFC0BAAE-134A-FA80-76D5-261E91D3CCCE}"/>
              </a:ext>
            </a:extLst>
          </p:cNvPr>
          <p:cNvSpPr txBox="1"/>
          <p:nvPr/>
        </p:nvSpPr>
        <p:spPr>
          <a:xfrm>
            <a:off x="5733534" y="1815121"/>
            <a:ext cx="31509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16 </a:t>
            </a:r>
            <a:r>
              <a:rPr lang="pl-PL" dirty="0" err="1"/>
              <a:t>layers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13 </a:t>
            </a:r>
            <a:r>
              <a:rPr lang="pl-PL" dirty="0" err="1"/>
              <a:t>convolutional</a:t>
            </a:r>
            <a:r>
              <a:rPr lang="pl-PL" dirty="0"/>
              <a:t> – 3 </a:t>
            </a:r>
            <a:r>
              <a:rPr lang="pl-PL" dirty="0" err="1"/>
              <a:t>dense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5 Max </a:t>
            </a:r>
            <a:r>
              <a:rPr lang="pl-PL" dirty="0" err="1"/>
              <a:t>Pooling</a:t>
            </a:r>
            <a:r>
              <a:rPr lang="pl-PL" dirty="0"/>
              <a:t> </a:t>
            </a:r>
            <a:r>
              <a:rPr lang="pl-PL" dirty="0" err="1"/>
              <a:t>Layers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1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dense</a:t>
            </a:r>
            <a:r>
              <a:rPr lang="pl-PL" dirty="0"/>
              <a:t> </a:t>
            </a:r>
            <a:r>
              <a:rPr lang="pl-PL" dirty="0" err="1"/>
              <a:t>layer</a:t>
            </a:r>
            <a:r>
              <a:rPr lang="pl-PL" dirty="0"/>
              <a:t> – 128 </a:t>
            </a:r>
            <a:r>
              <a:rPr lang="pl-PL" dirty="0" err="1"/>
              <a:t>neurons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1162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043D75C8-5CDD-D83B-0557-E801EDB4A36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133371" y="545533"/>
            <a:ext cx="3150900" cy="841800"/>
          </a:xfrm>
        </p:spPr>
        <p:txBody>
          <a:bodyPr/>
          <a:lstStyle/>
          <a:p>
            <a:r>
              <a:rPr lang="pl-PL" sz="4800" dirty="0" err="1"/>
              <a:t>Results</a:t>
            </a:r>
            <a:endParaRPr lang="pl-PL" sz="4800" dirty="0"/>
          </a:p>
        </p:txBody>
      </p:sp>
      <p:graphicFrame>
        <p:nvGraphicFramePr>
          <p:cNvPr id="5" name="Tabela 42">
            <a:extLst>
              <a:ext uri="{FF2B5EF4-FFF2-40B4-BE49-F238E27FC236}">
                <a16:creationId xmlns:a16="http://schemas.microsoft.com/office/drawing/2014/main" id="{78FD8671-ED6C-2651-6620-89C6498F0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13050"/>
              </p:ext>
            </p:extLst>
          </p:nvPr>
        </p:nvGraphicFramePr>
        <p:xfrm>
          <a:off x="593124" y="1895378"/>
          <a:ext cx="6096000" cy="185420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Model </a:t>
                      </a:r>
                      <a:r>
                        <a:rPr lang="pl-PL" b="1" dirty="0" err="1"/>
                        <a:t>Sigmoid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ImageNet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F1 </a:t>
                      </a:r>
                      <a:r>
                        <a:rPr lang="pl-PL" dirty="0" err="1"/>
                        <a:t>Score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34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775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041446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500" dirty="0" err="1"/>
              <a:t>What</a:t>
            </a:r>
            <a:r>
              <a:rPr lang="pl-PL" sz="3500" dirty="0"/>
              <a:t> </a:t>
            </a:r>
            <a:r>
              <a:rPr lang="pl-PL" sz="3500" dirty="0" err="1"/>
              <a:t>about</a:t>
            </a:r>
            <a:r>
              <a:rPr lang="pl-PL" sz="3500" dirty="0"/>
              <a:t> </a:t>
            </a:r>
            <a:r>
              <a:rPr lang="pl-PL" sz="3500" b="1" dirty="0" err="1"/>
              <a:t>grayscale</a:t>
            </a:r>
            <a:r>
              <a:rPr lang="pl-PL" sz="3500" dirty="0"/>
              <a:t>?</a:t>
            </a:r>
            <a:endParaRPr sz="3500"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089179" y="3098328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4418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B7A25081-EB4D-2ED7-0640-5686F3CF3E88}"/>
              </a:ext>
            </a:extLst>
          </p:cNvPr>
          <p:cNvSpPr/>
          <p:nvPr/>
        </p:nvSpPr>
        <p:spPr>
          <a:xfrm>
            <a:off x="1100253" y="1583471"/>
            <a:ext cx="1457093" cy="145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60883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>
            <a:off x="2442675" y="1480750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1522713" y="24320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 err="1"/>
              <a:t>What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b="1" dirty="0" err="1"/>
              <a:t>Anomaly</a:t>
            </a:r>
            <a:r>
              <a:rPr lang="pl-PL" sz="2000" b="1" dirty="0"/>
              <a:t> </a:t>
            </a:r>
            <a:r>
              <a:rPr lang="pl-PL" sz="2000" b="1" dirty="0" err="1"/>
              <a:t>Detection</a:t>
            </a:r>
            <a:r>
              <a:rPr lang="pl-PL" sz="2000" dirty="0"/>
              <a:t>?</a:t>
            </a:r>
            <a:endParaRPr sz="2000"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title" idx="3"/>
          </p:nvPr>
        </p:nvSpPr>
        <p:spPr>
          <a:xfrm>
            <a:off x="4782992" y="2106792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 err="1"/>
              <a:t>Workflow</a:t>
            </a:r>
            <a:endParaRPr sz="2000"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title" idx="6"/>
          </p:nvPr>
        </p:nvSpPr>
        <p:spPr>
          <a:xfrm>
            <a:off x="1522713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b="1" dirty="0"/>
              <a:t>Best</a:t>
            </a:r>
            <a:r>
              <a:rPr lang="pl-PL" sz="2000" dirty="0"/>
              <a:t> Solution</a:t>
            </a:r>
            <a:endParaRPr sz="2000"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9"/>
          </p:nvPr>
        </p:nvSpPr>
        <p:spPr>
          <a:xfrm>
            <a:off x="4782992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 err="1"/>
              <a:t>Conclusions</a:t>
            </a:r>
            <a:endParaRPr sz="2000" dirty="0"/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b="1"/>
              <a:t>contents</a:t>
            </a:r>
            <a:endParaRPr b="1"/>
          </a:p>
        </p:txBody>
      </p:sp>
      <p:sp>
        <p:nvSpPr>
          <p:cNvPr id="208" name="Google Shape;208;p32"/>
          <p:cNvSpPr/>
          <p:nvPr/>
        </p:nvSpPr>
        <p:spPr>
          <a:xfrm>
            <a:off x="5702950" y="1480750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2442675" y="3114875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10" name="Google Shape;210;p32"/>
          <p:cNvSpPr/>
          <p:nvPr/>
        </p:nvSpPr>
        <p:spPr>
          <a:xfrm>
            <a:off x="5702950" y="3114875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11" name="Google Shape;211;p32"/>
          <p:cNvCxnSpPr/>
          <p:nvPr/>
        </p:nvCxnSpPr>
        <p:spPr>
          <a:xfrm>
            <a:off x="4506750" y="1210600"/>
            <a:ext cx="20058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32"/>
          <p:cNvSpPr txBox="1">
            <a:spLocks noGrp="1"/>
          </p:cNvSpPr>
          <p:nvPr>
            <p:ph type="title" idx="2"/>
          </p:nvPr>
        </p:nvSpPr>
        <p:spPr>
          <a:xfrm>
            <a:off x="2589974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title" idx="4"/>
          </p:nvPr>
        </p:nvSpPr>
        <p:spPr>
          <a:xfrm>
            <a:off x="5850246" y="1454400"/>
            <a:ext cx="703800" cy="593400"/>
          </a:xfrm>
          <a:prstGeom prst="rect">
            <a:avLst/>
          </a:prstGeom>
          <a:ln>
            <a:solidFill>
              <a:srgbClr val="F9CFD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title" idx="7"/>
          </p:nvPr>
        </p:nvSpPr>
        <p:spPr>
          <a:xfrm>
            <a:off x="2589974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title" idx="13"/>
          </p:nvPr>
        </p:nvSpPr>
        <p:spPr>
          <a:xfrm>
            <a:off x="5850246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B7A25081-EB4D-2ED7-0640-5686F3CF3E88}"/>
              </a:ext>
            </a:extLst>
          </p:cNvPr>
          <p:cNvSpPr/>
          <p:nvPr/>
        </p:nvSpPr>
        <p:spPr>
          <a:xfrm>
            <a:off x="1100253" y="1583471"/>
            <a:ext cx="1457093" cy="145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RGB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303B2C5-4C5D-F72A-1CD0-5B4A6A2ACD60}"/>
              </a:ext>
            </a:extLst>
          </p:cNvPr>
          <p:cNvSpPr/>
          <p:nvPr/>
        </p:nvSpPr>
        <p:spPr>
          <a:xfrm>
            <a:off x="3691054" y="1583472"/>
            <a:ext cx="1457093" cy="1457093"/>
          </a:xfrm>
          <a:prstGeom prst="rect">
            <a:avLst/>
          </a:prstGeom>
          <a:solidFill>
            <a:schemeClr val="accent6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GRAYSCALE</a:t>
            </a:r>
          </a:p>
        </p:txBody>
      </p:sp>
      <p:grpSp>
        <p:nvGrpSpPr>
          <p:cNvPr id="7" name="Google Shape;853;p59">
            <a:extLst>
              <a:ext uri="{FF2B5EF4-FFF2-40B4-BE49-F238E27FC236}">
                <a16:creationId xmlns:a16="http://schemas.microsoft.com/office/drawing/2014/main" id="{6ABCABCC-FFFF-7B19-E9EF-9EF7A543968F}"/>
              </a:ext>
            </a:extLst>
          </p:cNvPr>
          <p:cNvGrpSpPr/>
          <p:nvPr/>
        </p:nvGrpSpPr>
        <p:grpSpPr>
          <a:xfrm>
            <a:off x="2761607" y="2162404"/>
            <a:ext cx="781258" cy="416316"/>
            <a:chOff x="4662475" y="1976500"/>
            <a:chExt cx="68725" cy="36625"/>
          </a:xfrm>
        </p:grpSpPr>
        <p:sp>
          <p:nvSpPr>
            <p:cNvPr id="8" name="Google Shape;854;p59">
              <a:extLst>
                <a:ext uri="{FF2B5EF4-FFF2-40B4-BE49-F238E27FC236}">
                  <a16:creationId xmlns:a16="http://schemas.microsoft.com/office/drawing/2014/main" id="{1E20F6A3-A318-960C-27AE-182644840B77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5;p59">
              <a:extLst>
                <a:ext uri="{FF2B5EF4-FFF2-40B4-BE49-F238E27FC236}">
                  <a16:creationId xmlns:a16="http://schemas.microsoft.com/office/drawing/2014/main" id="{43B34121-81B5-E2A6-A42C-0ECAA1A5B454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6;p59">
              <a:extLst>
                <a:ext uri="{FF2B5EF4-FFF2-40B4-BE49-F238E27FC236}">
                  <a16:creationId xmlns:a16="http://schemas.microsoft.com/office/drawing/2014/main" id="{71DE1301-8AD1-7EDB-F521-FA29182CE9D1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0605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B7A25081-EB4D-2ED7-0640-5686F3CF3E88}"/>
              </a:ext>
            </a:extLst>
          </p:cNvPr>
          <p:cNvSpPr/>
          <p:nvPr/>
        </p:nvSpPr>
        <p:spPr>
          <a:xfrm>
            <a:off x="1100253" y="1583471"/>
            <a:ext cx="1457093" cy="145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RGB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303B2C5-4C5D-F72A-1CD0-5B4A6A2ACD60}"/>
              </a:ext>
            </a:extLst>
          </p:cNvPr>
          <p:cNvSpPr/>
          <p:nvPr/>
        </p:nvSpPr>
        <p:spPr>
          <a:xfrm>
            <a:off x="3691054" y="1583472"/>
            <a:ext cx="1457093" cy="1457093"/>
          </a:xfrm>
          <a:prstGeom prst="rect">
            <a:avLst/>
          </a:prstGeom>
          <a:solidFill>
            <a:schemeClr val="accent6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GRAYSCALE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4BD4CC0-B6F7-6327-E104-B51E0514A143}"/>
              </a:ext>
            </a:extLst>
          </p:cNvPr>
          <p:cNvSpPr/>
          <p:nvPr/>
        </p:nvSpPr>
        <p:spPr>
          <a:xfrm>
            <a:off x="6281855" y="1583470"/>
            <a:ext cx="1457093" cy="1457093"/>
          </a:xfrm>
          <a:prstGeom prst="rect">
            <a:avLst/>
          </a:prstGeom>
          <a:solidFill>
            <a:schemeClr val="accent6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CLAHE</a:t>
            </a:r>
          </a:p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GRAYSCALE</a:t>
            </a:r>
          </a:p>
        </p:txBody>
      </p:sp>
      <p:grpSp>
        <p:nvGrpSpPr>
          <p:cNvPr id="7" name="Google Shape;853;p59">
            <a:extLst>
              <a:ext uri="{FF2B5EF4-FFF2-40B4-BE49-F238E27FC236}">
                <a16:creationId xmlns:a16="http://schemas.microsoft.com/office/drawing/2014/main" id="{6ABCABCC-FFFF-7B19-E9EF-9EF7A543968F}"/>
              </a:ext>
            </a:extLst>
          </p:cNvPr>
          <p:cNvGrpSpPr/>
          <p:nvPr/>
        </p:nvGrpSpPr>
        <p:grpSpPr>
          <a:xfrm>
            <a:off x="2761607" y="2162404"/>
            <a:ext cx="781258" cy="416316"/>
            <a:chOff x="4662475" y="1976500"/>
            <a:chExt cx="68725" cy="36625"/>
          </a:xfrm>
        </p:grpSpPr>
        <p:sp>
          <p:nvSpPr>
            <p:cNvPr id="8" name="Google Shape;854;p59">
              <a:extLst>
                <a:ext uri="{FF2B5EF4-FFF2-40B4-BE49-F238E27FC236}">
                  <a16:creationId xmlns:a16="http://schemas.microsoft.com/office/drawing/2014/main" id="{1E20F6A3-A318-960C-27AE-182644840B77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5;p59">
              <a:extLst>
                <a:ext uri="{FF2B5EF4-FFF2-40B4-BE49-F238E27FC236}">
                  <a16:creationId xmlns:a16="http://schemas.microsoft.com/office/drawing/2014/main" id="{43B34121-81B5-E2A6-A42C-0ECAA1A5B454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6;p59">
              <a:extLst>
                <a:ext uri="{FF2B5EF4-FFF2-40B4-BE49-F238E27FC236}">
                  <a16:creationId xmlns:a16="http://schemas.microsoft.com/office/drawing/2014/main" id="{71DE1301-8AD1-7EDB-F521-FA29182CE9D1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853;p59">
            <a:extLst>
              <a:ext uri="{FF2B5EF4-FFF2-40B4-BE49-F238E27FC236}">
                <a16:creationId xmlns:a16="http://schemas.microsoft.com/office/drawing/2014/main" id="{D7C4736E-7DC6-142E-5AD5-D277A401F45A}"/>
              </a:ext>
            </a:extLst>
          </p:cNvPr>
          <p:cNvGrpSpPr/>
          <p:nvPr/>
        </p:nvGrpSpPr>
        <p:grpSpPr>
          <a:xfrm>
            <a:off x="5324372" y="2162404"/>
            <a:ext cx="781258" cy="416316"/>
            <a:chOff x="4662475" y="1976500"/>
            <a:chExt cx="68725" cy="36625"/>
          </a:xfrm>
        </p:grpSpPr>
        <p:sp>
          <p:nvSpPr>
            <p:cNvPr id="12" name="Google Shape;854;p59">
              <a:extLst>
                <a:ext uri="{FF2B5EF4-FFF2-40B4-BE49-F238E27FC236}">
                  <a16:creationId xmlns:a16="http://schemas.microsoft.com/office/drawing/2014/main" id="{431CF213-A5D6-965A-E7F9-525BC8D9C4D9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55;p59">
              <a:extLst>
                <a:ext uri="{FF2B5EF4-FFF2-40B4-BE49-F238E27FC236}">
                  <a16:creationId xmlns:a16="http://schemas.microsoft.com/office/drawing/2014/main" id="{0C68F3E6-5A72-21DB-EC25-581588765FE2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6;p59">
              <a:extLst>
                <a:ext uri="{FF2B5EF4-FFF2-40B4-BE49-F238E27FC236}">
                  <a16:creationId xmlns:a16="http://schemas.microsoft.com/office/drawing/2014/main" id="{A2C6DE37-6DAB-7B3F-64FC-8EA5D88A839C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9305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D17708-0A4A-C569-2027-303D777EE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668" y="903714"/>
            <a:ext cx="4462346" cy="312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26B25877-53E1-B1AA-DECA-C9051242BA4C}"/>
              </a:ext>
            </a:extLst>
          </p:cNvPr>
          <p:cNvSpPr/>
          <p:nvPr/>
        </p:nvSpPr>
        <p:spPr>
          <a:xfrm>
            <a:off x="1799062" y="1138447"/>
            <a:ext cx="861339" cy="86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RGB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FEA78E9A-2CDF-0FCC-A7CC-40035F56F113}"/>
              </a:ext>
            </a:extLst>
          </p:cNvPr>
          <p:cNvSpPr/>
          <p:nvPr/>
        </p:nvSpPr>
        <p:spPr>
          <a:xfrm>
            <a:off x="1800364" y="2126863"/>
            <a:ext cx="860037" cy="860037"/>
          </a:xfrm>
          <a:prstGeom prst="rect">
            <a:avLst/>
          </a:prstGeom>
          <a:solidFill>
            <a:schemeClr val="accent6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GRAY SCALE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C3B2205-1B3B-A9CE-18A2-5AEFD91CC1A9}"/>
              </a:ext>
            </a:extLst>
          </p:cNvPr>
          <p:cNvSpPr/>
          <p:nvPr/>
        </p:nvSpPr>
        <p:spPr>
          <a:xfrm>
            <a:off x="1812910" y="3106543"/>
            <a:ext cx="847491" cy="847491"/>
          </a:xfrm>
          <a:prstGeom prst="rect">
            <a:avLst/>
          </a:prstGeom>
          <a:solidFill>
            <a:schemeClr val="accent6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CLAHE</a:t>
            </a:r>
          </a:p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GRAYSCALE</a:t>
            </a:r>
          </a:p>
        </p:txBody>
      </p:sp>
    </p:spTree>
    <p:extLst>
      <p:ext uri="{BB962C8B-B14F-4D97-AF65-F5344CB8AC3E}">
        <p14:creationId xmlns:p14="http://schemas.microsoft.com/office/powerpoint/2010/main" val="550624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ela 42">
            <a:extLst>
              <a:ext uri="{FF2B5EF4-FFF2-40B4-BE49-F238E27FC236}">
                <a16:creationId xmlns:a16="http://schemas.microsoft.com/office/drawing/2014/main" id="{20C14885-3099-4C83-B847-6544EF1D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355845"/>
              </p:ext>
            </p:extLst>
          </p:nvPr>
        </p:nvGraphicFramePr>
        <p:xfrm>
          <a:off x="1524000" y="133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Model </a:t>
                      </a:r>
                      <a:r>
                        <a:rPr lang="pl-PL" b="1" dirty="0" err="1"/>
                        <a:t>Sigmoid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ImageNet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Ratio 0-1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0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F1 </a:t>
                      </a:r>
                      <a:r>
                        <a:rPr lang="pl-PL" dirty="0" err="1"/>
                        <a:t>Score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34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14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3A8F0E-396B-DF88-313D-DD2EBFFE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936" y="3560245"/>
            <a:ext cx="4127064" cy="572700"/>
          </a:xfrm>
        </p:spPr>
        <p:txBody>
          <a:bodyPr/>
          <a:lstStyle/>
          <a:p>
            <a:r>
              <a:rPr lang="pl-PL" dirty="0" err="1"/>
              <a:t>Always</a:t>
            </a:r>
            <a:r>
              <a:rPr lang="pl-PL" dirty="0"/>
              <a:t> </a:t>
            </a:r>
            <a:r>
              <a:rPr lang="pl-PL" b="1" dirty="0" err="1">
                <a:solidFill>
                  <a:schemeClr val="accent1">
                    <a:lumMod val="25000"/>
                  </a:schemeClr>
                </a:solidFill>
              </a:rPr>
              <a:t>overfitted</a:t>
            </a:r>
            <a:endParaRPr lang="pl-PL" b="1" dirty="0">
              <a:solidFill>
                <a:schemeClr val="accent1">
                  <a:lumMod val="25000"/>
                </a:schemeClr>
              </a:solidFill>
            </a:endParaRPr>
          </a:p>
        </p:txBody>
      </p:sp>
      <p:graphicFrame>
        <p:nvGraphicFramePr>
          <p:cNvPr id="42" name="Tabela 42">
            <a:extLst>
              <a:ext uri="{FF2B5EF4-FFF2-40B4-BE49-F238E27FC236}">
                <a16:creationId xmlns:a16="http://schemas.microsoft.com/office/drawing/2014/main" id="{20C14885-3099-4C83-B847-6544EF1D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60697"/>
              </p:ext>
            </p:extLst>
          </p:nvPr>
        </p:nvGraphicFramePr>
        <p:xfrm>
          <a:off x="1524000" y="133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Model </a:t>
                      </a:r>
                      <a:r>
                        <a:rPr lang="pl-PL" b="1" dirty="0" err="1"/>
                        <a:t>Sigmoid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ImageNet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Ratio 0-1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0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F1 </a:t>
                      </a:r>
                      <a:r>
                        <a:rPr lang="pl-PL" dirty="0" err="1"/>
                        <a:t>Score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34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270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ela 42">
            <a:extLst>
              <a:ext uri="{FF2B5EF4-FFF2-40B4-BE49-F238E27FC236}">
                <a16:creationId xmlns:a16="http://schemas.microsoft.com/office/drawing/2014/main" id="{20C14885-3099-4C83-B847-6544EF1D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638063"/>
              </p:ext>
            </p:extLst>
          </p:nvPr>
        </p:nvGraphicFramePr>
        <p:xfrm>
          <a:off x="1524000" y="1610265"/>
          <a:ext cx="6096000" cy="295656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645571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1867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Isolation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Forest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Local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Outlier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Factor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One-Class SVM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Voting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Ratio 0-1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0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Precision*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42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r>
                        <a:rPr lang="pl-PL" dirty="0"/>
                        <a:t>*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345579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id="{7D001B4B-710A-A725-0535-82283AF3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63" y="417609"/>
            <a:ext cx="6538888" cy="572700"/>
          </a:xfrm>
        </p:spPr>
        <p:txBody>
          <a:bodyPr/>
          <a:lstStyle/>
          <a:p>
            <a:r>
              <a:rPr lang="pl-PL" sz="2500" dirty="0" err="1">
                <a:solidFill>
                  <a:schemeClr val="tx1"/>
                </a:solidFill>
              </a:rPr>
              <a:t>Anomaly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Detection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br>
              <a:rPr lang="pl-PL" sz="2500" dirty="0">
                <a:solidFill>
                  <a:schemeClr val="tx1"/>
                </a:solidFill>
              </a:rPr>
            </a:br>
            <a:r>
              <a:rPr lang="pl-PL" sz="2500" dirty="0">
                <a:solidFill>
                  <a:schemeClr val="tx1"/>
                </a:solidFill>
              </a:rPr>
              <a:t>to </a:t>
            </a:r>
            <a:r>
              <a:rPr lang="pl-PL" sz="2500" dirty="0" err="1">
                <a:solidFill>
                  <a:schemeClr val="tx1"/>
                </a:solidFill>
              </a:rPr>
              <a:t>improve</a:t>
            </a:r>
            <a:r>
              <a:rPr lang="pl-PL" sz="2500" dirty="0">
                <a:solidFill>
                  <a:schemeClr val="tx1"/>
                </a:solidFill>
              </a:rPr>
              <a:t> model </a:t>
            </a:r>
            <a:r>
              <a:rPr lang="pl-PL" sz="2500" dirty="0" err="1">
                <a:solidFill>
                  <a:schemeClr val="tx1"/>
                </a:solidFill>
              </a:rPr>
              <a:t>quality</a:t>
            </a:r>
            <a:endParaRPr lang="pl-PL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105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ela 42">
            <a:extLst>
              <a:ext uri="{FF2B5EF4-FFF2-40B4-BE49-F238E27FC236}">
                <a16:creationId xmlns:a16="http://schemas.microsoft.com/office/drawing/2014/main" id="{20C14885-3099-4C83-B847-6544EF1D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440345"/>
              </p:ext>
            </p:extLst>
          </p:nvPr>
        </p:nvGraphicFramePr>
        <p:xfrm>
          <a:off x="1524000" y="1610265"/>
          <a:ext cx="6096000" cy="221488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645571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1867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Isolation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Forest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Local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Outlier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Factor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One-Class SVM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Voting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Ratio 0-1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0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id="{7D001B4B-710A-A725-0535-82283AF3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63" y="170274"/>
            <a:ext cx="6538888" cy="572700"/>
          </a:xfrm>
        </p:spPr>
        <p:txBody>
          <a:bodyPr/>
          <a:lstStyle/>
          <a:p>
            <a:r>
              <a:rPr lang="pl-PL" sz="2500" dirty="0" err="1">
                <a:solidFill>
                  <a:schemeClr val="tx1"/>
                </a:solidFill>
              </a:rPr>
              <a:t>Anomaly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Detection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br>
              <a:rPr lang="pl-PL" sz="2500" dirty="0">
                <a:solidFill>
                  <a:schemeClr val="tx1"/>
                </a:solidFill>
              </a:rPr>
            </a:br>
            <a:r>
              <a:rPr lang="pl-PL" sz="2500" dirty="0">
                <a:solidFill>
                  <a:schemeClr val="tx1"/>
                </a:solidFill>
              </a:rPr>
              <a:t>to </a:t>
            </a:r>
            <a:r>
              <a:rPr lang="pl-PL" sz="2500" dirty="0" err="1">
                <a:solidFill>
                  <a:schemeClr val="tx1"/>
                </a:solidFill>
              </a:rPr>
              <a:t>detect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cancer</a:t>
            </a:r>
            <a:r>
              <a:rPr lang="pl-PL" sz="2500" dirty="0">
                <a:solidFill>
                  <a:schemeClr val="tx1"/>
                </a:solidFill>
              </a:rPr>
              <a:t> from </a:t>
            </a:r>
            <a:r>
              <a:rPr lang="pl-PL" sz="2500" dirty="0" err="1">
                <a:solidFill>
                  <a:schemeClr val="tx1"/>
                </a:solidFill>
              </a:rPr>
              <a:t>convolutional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layer</a:t>
            </a:r>
            <a:endParaRPr lang="pl-PL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450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ela 42">
            <a:extLst>
              <a:ext uri="{FF2B5EF4-FFF2-40B4-BE49-F238E27FC236}">
                <a16:creationId xmlns:a16="http://schemas.microsoft.com/office/drawing/2014/main" id="{20C14885-3099-4C83-B847-6544EF1D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692827"/>
              </p:ext>
            </p:extLst>
          </p:nvPr>
        </p:nvGraphicFramePr>
        <p:xfrm>
          <a:off x="1524000" y="1610265"/>
          <a:ext cx="6096000" cy="221488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645571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1867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Isolation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Forest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Local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Outlier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Factor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One-Class SVM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Voting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Ratio 0-1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0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id="{7D001B4B-710A-A725-0535-82283AF3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63" y="348691"/>
            <a:ext cx="6538888" cy="572700"/>
          </a:xfrm>
        </p:spPr>
        <p:txBody>
          <a:bodyPr/>
          <a:lstStyle/>
          <a:p>
            <a:r>
              <a:rPr lang="pl-PL" sz="2500" dirty="0" err="1">
                <a:solidFill>
                  <a:schemeClr val="tx1"/>
                </a:solidFill>
              </a:rPr>
              <a:t>Anomaly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Detection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br>
              <a:rPr lang="pl-PL" sz="2500" dirty="0">
                <a:solidFill>
                  <a:schemeClr val="tx1"/>
                </a:solidFill>
              </a:rPr>
            </a:br>
            <a:r>
              <a:rPr lang="pl-PL" sz="2500" dirty="0">
                <a:solidFill>
                  <a:schemeClr val="tx1"/>
                </a:solidFill>
              </a:rPr>
              <a:t>with </a:t>
            </a:r>
            <a:r>
              <a:rPr lang="pl-PL" sz="2500" dirty="0" err="1">
                <a:solidFill>
                  <a:schemeClr val="tx1"/>
                </a:solidFill>
              </a:rPr>
              <a:t>autoencoder</a:t>
            </a:r>
            <a:endParaRPr lang="pl-PL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72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395424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500" dirty="0" err="1"/>
              <a:t>Algorithms</a:t>
            </a:r>
            <a:br>
              <a:rPr lang="pl-PL" sz="3500" dirty="0"/>
            </a:br>
            <a:r>
              <a:rPr lang="pl-PL" sz="3500" dirty="0"/>
              <a:t> </a:t>
            </a:r>
            <a:r>
              <a:rPr lang="pl-PL" sz="4000" b="1" dirty="0" err="1"/>
              <a:t>Before</a:t>
            </a:r>
            <a:br>
              <a:rPr lang="pl-PL" sz="3500" dirty="0"/>
            </a:br>
            <a:r>
              <a:rPr lang="pl-PL" sz="3500" dirty="0" err="1"/>
              <a:t>Feature</a:t>
            </a:r>
            <a:r>
              <a:rPr lang="pl-PL" sz="3500" dirty="0"/>
              <a:t> </a:t>
            </a:r>
            <a:r>
              <a:rPr lang="pl-PL" sz="3500" dirty="0" err="1"/>
              <a:t>Extraction</a:t>
            </a:r>
            <a:endParaRPr sz="3500"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089179" y="263741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7239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0CC6-2471-EDC3-B31D-64B9B21A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f-AnoGan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16374-ADE4-9019-A8B3-B19643EF8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09" y="1500941"/>
            <a:ext cx="7570381" cy="273736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58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026111"/>
            <a:ext cx="5295007" cy="189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 err="1"/>
              <a:t>What</a:t>
            </a:r>
            <a:r>
              <a:rPr lang="pl-PL" sz="4000" dirty="0"/>
              <a:t> </a:t>
            </a:r>
            <a:r>
              <a:rPr lang="pl-PL" sz="4000" dirty="0" err="1"/>
              <a:t>is</a:t>
            </a:r>
            <a:r>
              <a:rPr lang="pl-PL" sz="4000" dirty="0"/>
              <a:t> </a:t>
            </a:r>
            <a:r>
              <a:rPr lang="pl-PL" sz="4000" b="1" dirty="0" err="1"/>
              <a:t>Anomaly</a:t>
            </a:r>
            <a:r>
              <a:rPr lang="pl-PL" sz="4000" b="1" dirty="0"/>
              <a:t> </a:t>
            </a:r>
            <a:r>
              <a:rPr lang="pl-PL" sz="4000" b="1" dirty="0" err="1"/>
              <a:t>Detection</a:t>
            </a:r>
            <a:r>
              <a:rPr lang="pl-PL" sz="4000" dirty="0"/>
              <a:t>?</a:t>
            </a:r>
            <a:endParaRPr sz="4000" b="1"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BF5E-86A2-201A-C3EC-4736488B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Default training</a:t>
            </a:r>
          </a:p>
        </p:txBody>
      </p:sp>
      <p:graphicFrame>
        <p:nvGraphicFramePr>
          <p:cNvPr id="4" name="Tabela 42">
            <a:extLst>
              <a:ext uri="{FF2B5EF4-FFF2-40B4-BE49-F238E27FC236}">
                <a16:creationId xmlns:a16="http://schemas.microsoft.com/office/drawing/2014/main" id="{807F7463-84F3-8EA9-8210-C959BDE98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7008"/>
              </p:ext>
            </p:extLst>
          </p:nvPr>
        </p:nvGraphicFramePr>
        <p:xfrm>
          <a:off x="1159755" y="1793360"/>
          <a:ext cx="6941130" cy="125984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388226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388226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1388226">
                  <a:extLst>
                    <a:ext uri="{9D8B030D-6E8A-4147-A177-3AD203B41FA5}">
                      <a16:colId xmlns:a16="http://schemas.microsoft.com/office/drawing/2014/main" val="2965912500"/>
                    </a:ext>
                  </a:extLst>
                </a:gridCol>
                <a:gridCol w="1474125">
                  <a:extLst>
                    <a:ext uri="{9D8B030D-6E8A-4147-A177-3AD203B41FA5}">
                      <a16:colId xmlns:a16="http://schemas.microsoft.com/office/drawing/2014/main" val="4092985368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286046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Avg img distance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Avg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Median of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Avg vector z distance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0" dirty="0"/>
                        <a:t>1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</a:tbl>
          </a:graphicData>
        </a:graphic>
      </p:graphicFrame>
      <p:sp>
        <p:nvSpPr>
          <p:cNvPr id="9" name="Podtytuł 1">
            <a:extLst>
              <a:ext uri="{FF2B5EF4-FFF2-40B4-BE49-F238E27FC236}">
                <a16:creationId xmlns:a16="http://schemas.microsoft.com/office/drawing/2014/main" id="{3A885702-3E8F-3235-64C2-8978A4F86077}"/>
              </a:ext>
            </a:extLst>
          </p:cNvPr>
          <p:cNvSpPr txBox="1">
            <a:spLocks/>
          </p:cNvSpPr>
          <p:nvPr/>
        </p:nvSpPr>
        <p:spPr>
          <a:xfrm>
            <a:off x="2206336" y="3422633"/>
            <a:ext cx="4731328" cy="10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pl-PL" sz="2000" dirty="0">
                <a:solidFill>
                  <a:schemeClr val="tx1"/>
                </a:solidFill>
              </a:rPr>
              <a:t>GAN – 30 epochs, encoder – 20 epochs</a:t>
            </a:r>
          </a:p>
          <a:p>
            <a:r>
              <a:rPr lang="pl-PL" sz="2000" dirty="0">
                <a:solidFill>
                  <a:schemeClr val="tx1"/>
                </a:solidFill>
              </a:rPr>
              <a:t>Whole dataset</a:t>
            </a:r>
          </a:p>
        </p:txBody>
      </p:sp>
    </p:spTree>
    <p:extLst>
      <p:ext uri="{BB962C8B-B14F-4D97-AF65-F5344CB8AC3E}">
        <p14:creationId xmlns:p14="http://schemas.microsoft.com/office/powerpoint/2010/main" val="1299833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2247-60ED-420C-116D-5301EC82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Loss functions</a:t>
            </a:r>
          </a:p>
        </p:txBody>
      </p:sp>
      <p:pic>
        <p:nvPicPr>
          <p:cNvPr id="7" name="Picture 6" descr="A picture containing screenshot, art&#10;&#10;Description automatically generated">
            <a:extLst>
              <a:ext uri="{FF2B5EF4-FFF2-40B4-BE49-F238E27FC236}">
                <a16:creationId xmlns:a16="http://schemas.microsoft.com/office/drawing/2014/main" id="{2F8D7716-4E57-C204-36BC-1FC7A88AD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038" y="1706501"/>
            <a:ext cx="3230962" cy="2423221"/>
          </a:xfrm>
          <a:prstGeom prst="rect">
            <a:avLst/>
          </a:prstGeom>
        </p:spPr>
      </p:pic>
      <p:pic>
        <p:nvPicPr>
          <p:cNvPr id="9" name="Picture 8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7D2FE996-2649-5437-0512-4D506F982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06501"/>
            <a:ext cx="3230962" cy="24232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AFA2FB-5A01-EB01-AB9A-BAA4464B3A22}"/>
              </a:ext>
            </a:extLst>
          </p:cNvPr>
          <p:cNvSpPr txBox="1"/>
          <p:nvPr/>
        </p:nvSpPr>
        <p:spPr>
          <a:xfrm>
            <a:off x="2508320" y="1706501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15 Epochs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C542E-662D-98E7-25E0-1C28FFF6E1D7}"/>
              </a:ext>
            </a:extLst>
          </p:cNvPr>
          <p:cNvSpPr txBox="1"/>
          <p:nvPr/>
        </p:nvSpPr>
        <p:spPr>
          <a:xfrm>
            <a:off x="5739282" y="1710381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50 Epochs</a:t>
            </a:r>
          </a:p>
        </p:txBody>
      </p:sp>
    </p:spTree>
    <p:extLst>
      <p:ext uri="{BB962C8B-B14F-4D97-AF65-F5344CB8AC3E}">
        <p14:creationId xmlns:p14="http://schemas.microsoft.com/office/powerpoint/2010/main" val="291597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66A2-66F6-E99B-4A10-E965F719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Loss functions</a:t>
            </a:r>
          </a:p>
        </p:txBody>
      </p:sp>
      <p:pic>
        <p:nvPicPr>
          <p:cNvPr id="5" name="Picture 4" descr="A blue line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A894C72-13DB-45AC-C525-2788E137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56" y="1239982"/>
            <a:ext cx="4687287" cy="35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70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D1F1-E0FD-989F-8A97-7674227E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Crop images?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EEBDD-39E7-6163-1078-878F134F6F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pl-PL" sz="1800" b="0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„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A positive label indicates that the center 32x32px region of a patch contains at least one pixel of tumor tissue. Tumor tissue in the outer region of the patch does not influence the label.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”</a:t>
            </a:r>
            <a:endParaRPr lang="pl-PL" sz="1800" dirty="0">
              <a:solidFill>
                <a:schemeClr val="tx1"/>
              </a:solidFill>
              <a:latin typeface="Catamaran" panose="020B0604020202020204" charset="-18"/>
              <a:cs typeface="Catamaran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669319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4D79-5F48-F0CE-B5AB-EB89D814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Cropped training</a:t>
            </a:r>
          </a:p>
        </p:txBody>
      </p:sp>
      <p:graphicFrame>
        <p:nvGraphicFramePr>
          <p:cNvPr id="4" name="Tabela 42">
            <a:extLst>
              <a:ext uri="{FF2B5EF4-FFF2-40B4-BE49-F238E27FC236}">
                <a16:creationId xmlns:a16="http://schemas.microsoft.com/office/drawing/2014/main" id="{FED51EA0-628A-D740-B036-2868E209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656716"/>
              </p:ext>
            </p:extLst>
          </p:nvPr>
        </p:nvGraphicFramePr>
        <p:xfrm>
          <a:off x="2446711" y="2052319"/>
          <a:ext cx="4250577" cy="125984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388226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388226">
                  <a:extLst>
                    <a:ext uri="{9D8B030D-6E8A-4147-A177-3AD203B41FA5}">
                      <a16:colId xmlns:a16="http://schemas.microsoft.com/office/drawing/2014/main" val="2965912500"/>
                    </a:ext>
                  </a:extLst>
                </a:gridCol>
                <a:gridCol w="1474125">
                  <a:extLst>
                    <a:ext uri="{9D8B030D-6E8A-4147-A177-3AD203B41FA5}">
                      <a16:colId xmlns:a16="http://schemas.microsoft.com/office/drawing/2014/main" val="4092985368"/>
                    </a:ext>
                  </a:extLst>
                </a:gridCol>
              </a:tblGrid>
              <a:tr h="363109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Avg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Median of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0" dirty="0"/>
                        <a:t>1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638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C883-59A5-A092-C935-029F50F2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Cropped vs Default</a:t>
            </a:r>
          </a:p>
        </p:txBody>
      </p:sp>
      <p:pic>
        <p:nvPicPr>
          <p:cNvPr id="5" name="Picture 4" descr="A picture containing pattern, lilac, purple, colorfulness&#10;&#10;Description automatically generated">
            <a:extLst>
              <a:ext uri="{FF2B5EF4-FFF2-40B4-BE49-F238E27FC236}">
                <a16:creationId xmlns:a16="http://schemas.microsoft.com/office/drawing/2014/main" id="{7F2CABB4-D00C-F064-0CAC-606AF84C0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804"/>
          <a:stretch/>
        </p:blipFill>
        <p:spPr>
          <a:xfrm>
            <a:off x="5118226" y="1705026"/>
            <a:ext cx="1863487" cy="3096166"/>
          </a:xfrm>
          <a:prstGeom prst="rect">
            <a:avLst/>
          </a:prstGeom>
        </p:spPr>
      </p:pic>
      <p:pic>
        <p:nvPicPr>
          <p:cNvPr id="7" name="Picture 6" descr="A collage of different colors&#10;&#10;Description automatically generated with low confidence">
            <a:extLst>
              <a:ext uri="{FF2B5EF4-FFF2-40B4-BE49-F238E27FC236}">
                <a16:creationId xmlns:a16="http://schemas.microsoft.com/office/drawing/2014/main" id="{A70C144D-671A-EC53-13A8-B8248F0791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804"/>
          <a:stretch/>
        </p:blipFill>
        <p:spPr>
          <a:xfrm>
            <a:off x="2269865" y="1705028"/>
            <a:ext cx="1863486" cy="3096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BDFC6-5C36-926A-FBD2-14F3CBB43657}"/>
              </a:ext>
            </a:extLst>
          </p:cNvPr>
          <p:cNvSpPr txBox="1"/>
          <p:nvPr/>
        </p:nvSpPr>
        <p:spPr>
          <a:xfrm>
            <a:off x="2274274" y="1397249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Real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E5618-63B6-235E-BB3E-C690C213687F}"/>
              </a:ext>
            </a:extLst>
          </p:cNvPr>
          <p:cNvSpPr txBox="1"/>
          <p:nvPr/>
        </p:nvSpPr>
        <p:spPr>
          <a:xfrm>
            <a:off x="2871616" y="1403848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Fake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D11D0-0789-1B52-7AE9-E803B778AA49}"/>
              </a:ext>
            </a:extLst>
          </p:cNvPr>
          <p:cNvSpPr txBox="1"/>
          <p:nvPr/>
        </p:nvSpPr>
        <p:spPr>
          <a:xfrm>
            <a:off x="3468958" y="1403847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Diff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C3BCD3-CF05-08C9-5AC7-13A80A429BF5}"/>
              </a:ext>
            </a:extLst>
          </p:cNvPr>
          <p:cNvSpPr txBox="1"/>
          <p:nvPr/>
        </p:nvSpPr>
        <p:spPr>
          <a:xfrm>
            <a:off x="5099640" y="1397249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Real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4E739-92C9-5989-D178-D0154ACDC8EA}"/>
              </a:ext>
            </a:extLst>
          </p:cNvPr>
          <p:cNvSpPr txBox="1"/>
          <p:nvPr/>
        </p:nvSpPr>
        <p:spPr>
          <a:xfrm>
            <a:off x="5696982" y="1403848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Fake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4B0232-7A3A-1A19-CD8C-A8AF05D822DA}"/>
              </a:ext>
            </a:extLst>
          </p:cNvPr>
          <p:cNvSpPr txBox="1"/>
          <p:nvPr/>
        </p:nvSpPr>
        <p:spPr>
          <a:xfrm>
            <a:off x="6294324" y="1403847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Diff</a:t>
            </a:r>
          </a:p>
        </p:txBody>
      </p:sp>
    </p:spTree>
    <p:extLst>
      <p:ext uri="{BB962C8B-B14F-4D97-AF65-F5344CB8AC3E}">
        <p14:creationId xmlns:p14="http://schemas.microsoft.com/office/powerpoint/2010/main" val="2784833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AF2A-26EC-84EF-DF82-C6F888C8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35743"/>
            <a:ext cx="7704000" cy="554987"/>
          </a:xfrm>
        </p:spPr>
        <p:txBody>
          <a:bodyPr/>
          <a:lstStyle/>
          <a:p>
            <a:r>
              <a:rPr lang="pl-PL" dirty="0"/>
              <a:t>Stain normalization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CAF9CF4-40DA-32C2-25BB-174E96C2D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32" y="1372907"/>
            <a:ext cx="4137935" cy="3256244"/>
          </a:xfrm>
          <a:prstGeom prst="rect">
            <a:avLst/>
          </a:prstGeom>
          <a:effectLst>
            <a:outerShdw blurRad="304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1072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AF2A-26EC-84EF-DF82-C6F888C8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35743"/>
            <a:ext cx="7704000" cy="554987"/>
          </a:xfrm>
        </p:spPr>
        <p:txBody>
          <a:bodyPr/>
          <a:lstStyle/>
          <a:p>
            <a:r>
              <a:rPr lang="pl-PL" dirty="0"/>
              <a:t>Stain normalization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8A29DB9-E805-B225-EB61-1AF39CAB5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1663" y="1457275"/>
            <a:ext cx="5350668" cy="2933700"/>
          </a:xfrm>
        </p:spPr>
        <p:txBody>
          <a:bodyPr/>
          <a:lstStyle/>
          <a:p>
            <a:pPr marL="139700" indent="0" algn="ctr">
              <a:buNone/>
            </a:pPr>
            <a:r>
              <a:rPr lang="pl-PL" sz="1800" dirty="0">
                <a:solidFill>
                  <a:schemeClr val="tx1"/>
                </a:solidFill>
                <a:latin typeface="Catamaran" panose="020B0604020202020204" charset="-18"/>
                <a:cs typeface="Catamaran" panose="020B0604020202020204" charset="-18"/>
              </a:rPr>
              <a:t>Paper:</a:t>
            </a:r>
            <a:endParaRPr lang="pl-PL" sz="900" dirty="0">
              <a:solidFill>
                <a:schemeClr val="tx1"/>
              </a:solidFill>
              <a:latin typeface="Catamaran" panose="020B0604020202020204" charset="-18"/>
              <a:cs typeface="Catamaran" panose="020B0604020202020204" charset="-18"/>
            </a:endParaRPr>
          </a:p>
          <a:p>
            <a:pPr marL="139700" indent="0" algn="ctr">
              <a:buNone/>
            </a:pPr>
            <a:endParaRPr lang="pl-PL" sz="900" b="1" i="0" dirty="0">
              <a:solidFill>
                <a:schemeClr val="tx1"/>
              </a:solidFill>
              <a:effectLst/>
              <a:latin typeface="Catamaran" panose="020B0604020202020204" charset="-18"/>
              <a:cs typeface="Catamaran" panose="020B0604020202020204" charset="-18"/>
            </a:endParaRPr>
          </a:p>
          <a:p>
            <a:pPr marL="139700" indent="0" algn="ctr">
              <a:buNone/>
            </a:pPr>
            <a:r>
              <a:rPr lang="en-US" sz="1800" b="1" i="0" dirty="0" err="1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StainNet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: A Fast and Robust Stain Normalization Network</a:t>
            </a:r>
            <a:endParaRPr lang="pl-PL" sz="1800" b="1" i="0" dirty="0">
              <a:solidFill>
                <a:schemeClr val="tx1"/>
              </a:solidFill>
              <a:effectLst/>
              <a:latin typeface="Catamaran" panose="020B0604020202020204" charset="-18"/>
              <a:cs typeface="Catamaran" panose="020B0604020202020204" charset="-18"/>
            </a:endParaRPr>
          </a:p>
          <a:p>
            <a:pPr marL="139700" indent="0" algn="ctr">
              <a:buNone/>
            </a:pPr>
            <a:endParaRPr lang="pl-PL" sz="1800" b="1" dirty="0">
              <a:solidFill>
                <a:schemeClr val="tx1"/>
              </a:solidFill>
              <a:latin typeface="Catamaran" panose="020B0604020202020204" charset="-18"/>
              <a:cs typeface="Catamaran" panose="020B0604020202020204" charset="-18"/>
            </a:endParaRPr>
          </a:p>
          <a:p>
            <a:pPr marL="139700" indent="0" algn="ctr">
              <a:buNone/>
            </a:pPr>
            <a:r>
              <a:rPr lang="pl-PL" sz="1800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Model:</a:t>
            </a:r>
          </a:p>
          <a:p>
            <a:pPr marL="139700" indent="0" algn="ctr">
              <a:buNone/>
            </a:pPr>
            <a:endParaRPr lang="pl-PL" sz="900" dirty="0">
              <a:solidFill>
                <a:schemeClr val="tx1"/>
              </a:solidFill>
              <a:latin typeface="Catamaran" panose="020B0604020202020204" charset="-18"/>
              <a:cs typeface="Catamaran" panose="020B0604020202020204" charset="-18"/>
            </a:endParaRPr>
          </a:p>
          <a:p>
            <a:pPr marL="139700" indent="0" algn="ctr">
              <a:buNone/>
            </a:pPr>
            <a:r>
              <a:rPr lang="pl-PL" sz="1800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https://github.com/khtao/StainNet/blob/master/checkpoints/camelyon16_dataset/StainNet-Public-centerUni_layer3_ch32.pth</a:t>
            </a:r>
          </a:p>
        </p:txBody>
      </p:sp>
    </p:spTree>
    <p:extLst>
      <p:ext uri="{BB962C8B-B14F-4D97-AF65-F5344CB8AC3E}">
        <p14:creationId xmlns:p14="http://schemas.microsoft.com/office/powerpoint/2010/main" val="938257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2247-60ED-420C-116D-5301EC82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2254"/>
            <a:ext cx="7704000" cy="572700"/>
          </a:xfrm>
        </p:spPr>
        <p:txBody>
          <a:bodyPr/>
          <a:lstStyle/>
          <a:p>
            <a:r>
              <a:rPr lang="pl-PL" dirty="0" err="1"/>
              <a:t>Stain</a:t>
            </a:r>
            <a:r>
              <a:rPr lang="pl-PL" dirty="0"/>
              <a:t> </a:t>
            </a:r>
            <a:r>
              <a:rPr lang="pl-PL" dirty="0" err="1"/>
              <a:t>normalization</a:t>
            </a:r>
            <a:br>
              <a:rPr lang="pl-PL" sz="1800" dirty="0"/>
            </a:br>
            <a:br>
              <a:rPr lang="pl-PL" sz="1800" dirty="0"/>
            </a:br>
            <a:r>
              <a:rPr lang="pl-PL" dirty="0" err="1"/>
              <a:t>Examples</a:t>
            </a:r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CD41E5-FDEF-2BB6-A09B-F4F29EC55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94" y="2028824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FDB9676-B43A-D73C-F075-AAE7FE2D2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94" y="3501071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FA64A34-0C6D-CAA8-34FB-EF6BBEFFC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394" y="2028824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D757D3D-32E9-6138-B856-1C4B8194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393" y="350107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5C7330E-A616-DFE2-0DDE-A10D4FFD1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094" y="2028824"/>
            <a:ext cx="1400176" cy="14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790D2F5-E208-20C2-08EA-9AFBC360A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092" y="3501070"/>
            <a:ext cx="1400176" cy="14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648FF8C-2019-5682-5C42-2DA32FA19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794" y="2028824"/>
            <a:ext cx="1400176" cy="14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7489ADA-698C-D6F9-31D4-3D620DC7E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795" y="350107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235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2247-60ED-420C-116D-5301EC82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2254"/>
            <a:ext cx="7704000" cy="572700"/>
          </a:xfrm>
        </p:spPr>
        <p:txBody>
          <a:bodyPr/>
          <a:lstStyle/>
          <a:p>
            <a:r>
              <a:rPr lang="pl-PL" dirty="0" err="1"/>
              <a:t>Stain</a:t>
            </a:r>
            <a:r>
              <a:rPr lang="pl-PL" dirty="0"/>
              <a:t> </a:t>
            </a:r>
            <a:r>
              <a:rPr lang="pl-PL" dirty="0" err="1"/>
              <a:t>normalization</a:t>
            </a:r>
            <a:br>
              <a:rPr lang="pl-PL" sz="1200" dirty="0"/>
            </a:br>
            <a:br>
              <a:rPr lang="pl-PL" sz="1200" dirty="0"/>
            </a:br>
            <a:r>
              <a:rPr lang="pl-PL" dirty="0" err="1"/>
              <a:t>Loss</a:t>
            </a:r>
            <a:r>
              <a:rPr lang="pl-PL" dirty="0"/>
              <a:t> </a:t>
            </a:r>
            <a:r>
              <a:rPr lang="pl-PL" dirty="0" err="1"/>
              <a:t>functions</a:t>
            </a:r>
            <a:br>
              <a:rPr lang="pl-PL" sz="1600" dirty="0"/>
            </a:br>
            <a:br>
              <a:rPr lang="pl-PL" sz="1600" dirty="0"/>
            </a:br>
            <a:r>
              <a:rPr lang="pl-PL" sz="1800" dirty="0"/>
              <a:t>(10 </a:t>
            </a:r>
            <a:r>
              <a:rPr lang="pl-PL" sz="1800" dirty="0" err="1"/>
              <a:t>epochs</a:t>
            </a:r>
            <a:r>
              <a:rPr lang="pl-PL" sz="1800" dirty="0"/>
              <a:t>)</a:t>
            </a:r>
            <a:endParaRPr lang="pl-P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FA2FB-5A01-EB01-AB9A-BAA4464B3A22}"/>
              </a:ext>
            </a:extLst>
          </p:cNvPr>
          <p:cNvSpPr txBox="1"/>
          <p:nvPr/>
        </p:nvSpPr>
        <p:spPr>
          <a:xfrm>
            <a:off x="2011547" y="2263973"/>
            <a:ext cx="2111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Generator &amp; </a:t>
            </a:r>
            <a:r>
              <a:rPr lang="pl-PL" dirty="0" err="1">
                <a:latin typeface="Catamaran" panose="020B0604020202020204" charset="-18"/>
                <a:cs typeface="Catamaran" panose="020B0604020202020204" charset="-18"/>
              </a:rPr>
              <a:t>Discriminator</a:t>
            </a:r>
            <a:endParaRPr lang="pl-PL" dirty="0">
              <a:latin typeface="Catamaran" panose="020B0604020202020204" charset="-18"/>
              <a:cs typeface="Catamaran" panose="020B0604020202020204" charset="-1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C542E-662D-98E7-25E0-1C28FFF6E1D7}"/>
              </a:ext>
            </a:extLst>
          </p:cNvPr>
          <p:cNvSpPr txBox="1"/>
          <p:nvPr/>
        </p:nvSpPr>
        <p:spPr>
          <a:xfrm>
            <a:off x="5796989" y="2241426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Encoder</a:t>
            </a:r>
          </a:p>
        </p:txBody>
      </p:sp>
      <p:pic>
        <p:nvPicPr>
          <p:cNvPr id="4" name="Obraz 3" descr="Obraz zawierający zrzut ekranu, linia, sztuka, design&#10;&#10;Opis wygenerowany automatycznie">
            <a:extLst>
              <a:ext uri="{FF2B5EF4-FFF2-40B4-BE49-F238E27FC236}">
                <a16:creationId xmlns:a16="http://schemas.microsoft.com/office/drawing/2014/main" id="{BB8ED6C2-D4E4-5026-ED25-F29AC3C05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518" y="2457230"/>
            <a:ext cx="3333841" cy="2222561"/>
          </a:xfrm>
          <a:prstGeom prst="rect">
            <a:avLst/>
          </a:prstGeom>
        </p:spPr>
      </p:pic>
      <p:pic>
        <p:nvPicPr>
          <p:cNvPr id="6" name="Obraz 5" descr="Obraz zawierający zrzut ekranu, czarne, linia, Grafika&#10;&#10;Opis wygenerowany automatycznie">
            <a:extLst>
              <a:ext uri="{FF2B5EF4-FFF2-40B4-BE49-F238E27FC236}">
                <a16:creationId xmlns:a16="http://schemas.microsoft.com/office/drawing/2014/main" id="{8E299A4E-FAE5-AD3D-DBC1-BDC67F7DC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559" y="2457230"/>
            <a:ext cx="3333841" cy="222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2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425161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 err="1"/>
              <a:t>Workflow</a:t>
            </a:r>
            <a:endParaRPr sz="4000"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2</a:t>
            </a:r>
            <a:endParaRPr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3491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0FE9-D812-DC9F-50DB-AD69D2E8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Normalized training</a:t>
            </a:r>
          </a:p>
        </p:txBody>
      </p:sp>
      <p:graphicFrame>
        <p:nvGraphicFramePr>
          <p:cNvPr id="4" name="Tabela 42">
            <a:extLst>
              <a:ext uri="{FF2B5EF4-FFF2-40B4-BE49-F238E27FC236}">
                <a16:creationId xmlns:a16="http://schemas.microsoft.com/office/drawing/2014/main" id="{0381E985-8D9D-2FE5-5969-3518BA36C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984959"/>
              </p:ext>
            </p:extLst>
          </p:nvPr>
        </p:nvGraphicFramePr>
        <p:xfrm>
          <a:off x="2446711" y="2052319"/>
          <a:ext cx="4250577" cy="125984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388226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388226">
                  <a:extLst>
                    <a:ext uri="{9D8B030D-6E8A-4147-A177-3AD203B41FA5}">
                      <a16:colId xmlns:a16="http://schemas.microsoft.com/office/drawing/2014/main" val="2965912500"/>
                    </a:ext>
                  </a:extLst>
                </a:gridCol>
                <a:gridCol w="1474125">
                  <a:extLst>
                    <a:ext uri="{9D8B030D-6E8A-4147-A177-3AD203B41FA5}">
                      <a16:colId xmlns:a16="http://schemas.microsoft.com/office/drawing/2014/main" val="4092985368"/>
                    </a:ext>
                  </a:extLst>
                </a:gridCol>
              </a:tblGrid>
              <a:tr h="363109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Avg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Median of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0" dirty="0"/>
                        <a:t>1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332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06E2-61AD-848F-F985-5B7B3DAF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Normalized training</a:t>
            </a:r>
          </a:p>
        </p:txBody>
      </p:sp>
      <p:graphicFrame>
        <p:nvGraphicFramePr>
          <p:cNvPr id="4" name="Tabela 42">
            <a:extLst>
              <a:ext uri="{FF2B5EF4-FFF2-40B4-BE49-F238E27FC236}">
                <a16:creationId xmlns:a16="http://schemas.microsoft.com/office/drawing/2014/main" id="{605A641F-CFAC-65C1-4C65-A3DC6D2E0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732363"/>
              </p:ext>
            </p:extLst>
          </p:nvPr>
        </p:nvGraphicFramePr>
        <p:xfrm>
          <a:off x="2657986" y="2019355"/>
          <a:ext cx="3828028" cy="1104789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914014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914014">
                  <a:extLst>
                    <a:ext uri="{9D8B030D-6E8A-4147-A177-3AD203B41FA5}">
                      <a16:colId xmlns:a16="http://schemas.microsoft.com/office/drawing/2014/main" val="2965912500"/>
                    </a:ext>
                  </a:extLst>
                </a:gridCol>
              </a:tblGrid>
              <a:tr h="363109">
                <a:tc>
                  <a:txBody>
                    <a:bodyPr/>
                    <a:lstStyle/>
                    <a:p>
                      <a:pPr algn="ctr"/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Max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Before StainNet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1.686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0" dirty="0"/>
                        <a:t>After StainNet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874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327B-0FA1-DA2B-C94A-D6F1F248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Perspectives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6F4F2-FAE5-0181-3BDD-D24571336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400" dirty="0" err="1"/>
              <a:t>more</a:t>
            </a:r>
            <a:r>
              <a:rPr lang="pl-PL" sz="2400" dirty="0"/>
              <a:t> </a:t>
            </a:r>
            <a:r>
              <a:rPr lang="pl-PL" sz="2400" dirty="0" err="1"/>
              <a:t>epochs</a:t>
            </a:r>
            <a:endParaRPr lang="pl-PL" sz="2400" dirty="0"/>
          </a:p>
          <a:p>
            <a:r>
              <a:rPr lang="pl-PL" sz="2400" dirty="0"/>
              <a:t>the </a:t>
            </a:r>
            <a:r>
              <a:rPr lang="en-US" sz="2400" dirty="0"/>
              <a:t>number of neurons</a:t>
            </a:r>
            <a:r>
              <a:rPr lang="pl-PL" sz="2400" dirty="0"/>
              <a:t> </a:t>
            </a:r>
            <a:r>
              <a:rPr lang="pl-PL" sz="2400" dirty="0" err="1"/>
              <a:t>manipulation</a:t>
            </a:r>
            <a:endParaRPr lang="pl-PL" sz="2400" dirty="0"/>
          </a:p>
          <a:p>
            <a:r>
              <a:rPr lang="pl-PL" sz="2400" dirty="0"/>
              <a:t>data </a:t>
            </a:r>
            <a:r>
              <a:rPr lang="pl-PL" sz="2400" dirty="0" err="1"/>
              <a:t>augmentation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886009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425161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1" dirty="0"/>
              <a:t>Best</a:t>
            </a:r>
            <a:r>
              <a:rPr lang="pl-PL" sz="4000" dirty="0"/>
              <a:t> Solution</a:t>
            </a:r>
            <a:endParaRPr sz="4000"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3</a:t>
            </a:r>
            <a:endParaRPr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852689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1334531"/>
            <a:ext cx="5295007" cy="24551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9600" dirty="0"/>
              <a:t>?</a:t>
            </a:r>
            <a:endParaRPr sz="9600"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018649" y="3938386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53680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425161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 err="1"/>
              <a:t>Conclusions</a:t>
            </a:r>
            <a:endParaRPr sz="4000"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4</a:t>
            </a:r>
            <a:endParaRPr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752479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Conclusions</a:t>
            </a:r>
            <a:endParaRPr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1. RGB </a:t>
            </a:r>
            <a:r>
              <a:rPr lang="pl-PL" dirty="0" err="1"/>
              <a:t>Colors</a:t>
            </a:r>
            <a:endParaRPr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3"/>
          </p:nvPr>
        </p:nvSpPr>
        <p:spPr>
          <a:xfrm>
            <a:off x="3403800" y="3242394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Colors</a:t>
            </a:r>
            <a:r>
              <a:rPr lang="pl-PL" dirty="0"/>
              <a:t> do </a:t>
            </a:r>
            <a:r>
              <a:rPr lang="pl-PL" dirty="0" err="1"/>
              <a:t>matter</a:t>
            </a:r>
            <a:r>
              <a:rPr lang="pl-PL" dirty="0"/>
              <a:t> in </a:t>
            </a:r>
            <a:r>
              <a:rPr lang="pl-PL" dirty="0" err="1"/>
              <a:t>terms</a:t>
            </a:r>
            <a:r>
              <a:rPr lang="pl-PL" dirty="0"/>
              <a:t> of </a:t>
            </a:r>
            <a:r>
              <a:rPr lang="pl-PL" dirty="0" err="1"/>
              <a:t>Anomaly</a:t>
            </a:r>
            <a:r>
              <a:rPr lang="pl-PL" dirty="0"/>
              <a:t> </a:t>
            </a:r>
            <a:r>
              <a:rPr lang="pl-PL" dirty="0" err="1"/>
              <a:t>Detection</a:t>
            </a:r>
            <a:r>
              <a:rPr lang="pl-PL" dirty="0"/>
              <a:t> </a:t>
            </a:r>
            <a:r>
              <a:rPr lang="pl-PL" dirty="0" err="1"/>
              <a:t>tasks</a:t>
            </a:r>
            <a:endParaRPr dirty="0"/>
          </a:p>
        </p:txBody>
      </p:sp>
      <p:sp>
        <p:nvSpPr>
          <p:cNvPr id="243" name="Google Shape;243;p35"/>
          <p:cNvSpPr/>
          <p:nvPr/>
        </p:nvSpPr>
        <p:spPr>
          <a:xfrm>
            <a:off x="3887710" y="199972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4282600" y="1214850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" name="Google Shape;11254;p69">
            <a:extLst>
              <a:ext uri="{FF2B5EF4-FFF2-40B4-BE49-F238E27FC236}">
                <a16:creationId xmlns:a16="http://schemas.microsoft.com/office/drawing/2014/main" id="{C42DD9CE-6052-2946-E086-0E1B1C3260F5}"/>
              </a:ext>
            </a:extLst>
          </p:cNvPr>
          <p:cNvGrpSpPr/>
          <p:nvPr/>
        </p:nvGrpSpPr>
        <p:grpSpPr>
          <a:xfrm>
            <a:off x="4345111" y="2138338"/>
            <a:ext cx="453778" cy="543574"/>
            <a:chOff x="2212469" y="3360313"/>
            <a:chExt cx="282715" cy="338660"/>
          </a:xfrm>
        </p:grpSpPr>
        <p:sp>
          <p:nvSpPr>
            <p:cNvPr id="11" name="Google Shape;11255;p69">
              <a:extLst>
                <a:ext uri="{FF2B5EF4-FFF2-40B4-BE49-F238E27FC236}">
                  <a16:creationId xmlns:a16="http://schemas.microsoft.com/office/drawing/2014/main" id="{E1A9CD1D-0C65-F069-35DD-8B158BB0D613}"/>
                </a:ext>
              </a:extLst>
            </p:cNvPr>
            <p:cNvSpPr/>
            <p:nvPr/>
          </p:nvSpPr>
          <p:spPr>
            <a:xfrm>
              <a:off x="2282313" y="3360313"/>
              <a:ext cx="212871" cy="200403"/>
            </a:xfrm>
            <a:custGeom>
              <a:avLst/>
              <a:gdLst/>
              <a:ahLst/>
              <a:cxnLst/>
              <a:rect l="l" t="t" r="r" b="b"/>
              <a:pathLst>
                <a:path w="6693" h="6301" extrusionOk="0">
                  <a:moveTo>
                    <a:pt x="2751" y="2573"/>
                  </a:moveTo>
                  <a:lnTo>
                    <a:pt x="4108" y="3919"/>
                  </a:lnTo>
                  <a:lnTo>
                    <a:pt x="2882" y="5157"/>
                  </a:lnTo>
                  <a:lnTo>
                    <a:pt x="1525" y="3800"/>
                  </a:lnTo>
                  <a:lnTo>
                    <a:pt x="2751" y="2573"/>
                  </a:lnTo>
                  <a:close/>
                  <a:moveTo>
                    <a:pt x="5397" y="0"/>
                  </a:moveTo>
                  <a:cubicBezTo>
                    <a:pt x="5323" y="0"/>
                    <a:pt x="5261" y="55"/>
                    <a:pt x="5239" y="121"/>
                  </a:cubicBezTo>
                  <a:cubicBezTo>
                    <a:pt x="5228" y="216"/>
                    <a:pt x="5287" y="287"/>
                    <a:pt x="5359" y="299"/>
                  </a:cubicBezTo>
                  <a:cubicBezTo>
                    <a:pt x="5775" y="383"/>
                    <a:pt x="5990" y="656"/>
                    <a:pt x="6037" y="692"/>
                  </a:cubicBezTo>
                  <a:cubicBezTo>
                    <a:pt x="6478" y="1133"/>
                    <a:pt x="6478" y="1871"/>
                    <a:pt x="6037" y="2335"/>
                  </a:cubicBezTo>
                  <a:lnTo>
                    <a:pt x="5406" y="2954"/>
                  </a:lnTo>
                  <a:lnTo>
                    <a:pt x="3715" y="1264"/>
                  </a:lnTo>
                  <a:lnTo>
                    <a:pt x="4335" y="633"/>
                  </a:lnTo>
                  <a:cubicBezTo>
                    <a:pt x="4466" y="502"/>
                    <a:pt x="4632" y="395"/>
                    <a:pt x="4823" y="347"/>
                  </a:cubicBezTo>
                  <a:cubicBezTo>
                    <a:pt x="4918" y="323"/>
                    <a:pt x="4966" y="228"/>
                    <a:pt x="4930" y="156"/>
                  </a:cubicBezTo>
                  <a:cubicBezTo>
                    <a:pt x="4910" y="88"/>
                    <a:pt x="4842" y="43"/>
                    <a:pt x="4778" y="43"/>
                  </a:cubicBezTo>
                  <a:cubicBezTo>
                    <a:pt x="4765" y="43"/>
                    <a:pt x="4752" y="45"/>
                    <a:pt x="4739" y="49"/>
                  </a:cubicBezTo>
                  <a:cubicBezTo>
                    <a:pt x="4501" y="133"/>
                    <a:pt x="4287" y="240"/>
                    <a:pt x="4108" y="430"/>
                  </a:cubicBezTo>
                  <a:lnTo>
                    <a:pt x="3489" y="1049"/>
                  </a:lnTo>
                  <a:lnTo>
                    <a:pt x="3180" y="752"/>
                  </a:lnTo>
                  <a:cubicBezTo>
                    <a:pt x="3073" y="651"/>
                    <a:pt x="2933" y="600"/>
                    <a:pt x="2794" y="600"/>
                  </a:cubicBezTo>
                  <a:cubicBezTo>
                    <a:pt x="2656" y="600"/>
                    <a:pt x="2519" y="651"/>
                    <a:pt x="2418" y="752"/>
                  </a:cubicBezTo>
                  <a:lnTo>
                    <a:pt x="2049" y="1121"/>
                  </a:lnTo>
                  <a:cubicBezTo>
                    <a:pt x="1834" y="1335"/>
                    <a:pt x="1834" y="1680"/>
                    <a:pt x="2049" y="1883"/>
                  </a:cubicBezTo>
                  <a:lnTo>
                    <a:pt x="2525" y="2359"/>
                  </a:lnTo>
                  <a:lnTo>
                    <a:pt x="60" y="4812"/>
                  </a:lnTo>
                  <a:cubicBezTo>
                    <a:pt x="1" y="4871"/>
                    <a:pt x="1" y="4978"/>
                    <a:pt x="60" y="5038"/>
                  </a:cubicBezTo>
                  <a:cubicBezTo>
                    <a:pt x="90" y="5068"/>
                    <a:pt x="132" y="5083"/>
                    <a:pt x="173" y="5083"/>
                  </a:cubicBezTo>
                  <a:cubicBezTo>
                    <a:pt x="215" y="5083"/>
                    <a:pt x="257" y="5068"/>
                    <a:pt x="286" y="5038"/>
                  </a:cubicBezTo>
                  <a:lnTo>
                    <a:pt x="1287" y="4038"/>
                  </a:lnTo>
                  <a:lnTo>
                    <a:pt x="2644" y="5395"/>
                  </a:lnTo>
                  <a:lnTo>
                    <a:pt x="2001" y="6038"/>
                  </a:lnTo>
                  <a:cubicBezTo>
                    <a:pt x="1894" y="6145"/>
                    <a:pt x="1965" y="6300"/>
                    <a:pt x="2120" y="6300"/>
                  </a:cubicBezTo>
                  <a:cubicBezTo>
                    <a:pt x="2123" y="6300"/>
                    <a:pt x="2125" y="6300"/>
                    <a:pt x="2127" y="6300"/>
                  </a:cubicBezTo>
                  <a:cubicBezTo>
                    <a:pt x="2236" y="6300"/>
                    <a:pt x="2191" y="6277"/>
                    <a:pt x="4370" y="4133"/>
                  </a:cubicBezTo>
                  <a:cubicBezTo>
                    <a:pt x="4454" y="4133"/>
                    <a:pt x="4525" y="4062"/>
                    <a:pt x="4525" y="3966"/>
                  </a:cubicBezTo>
                  <a:cubicBezTo>
                    <a:pt x="4525" y="3859"/>
                    <a:pt x="4442" y="3835"/>
                    <a:pt x="4335" y="3716"/>
                  </a:cubicBezTo>
                  <a:lnTo>
                    <a:pt x="2977" y="2359"/>
                  </a:lnTo>
                  <a:lnTo>
                    <a:pt x="2287" y="1657"/>
                  </a:lnTo>
                  <a:cubicBezTo>
                    <a:pt x="2191" y="1573"/>
                    <a:pt x="2191" y="1430"/>
                    <a:pt x="2287" y="1347"/>
                  </a:cubicBezTo>
                  <a:lnTo>
                    <a:pt x="2656" y="978"/>
                  </a:lnTo>
                  <a:cubicBezTo>
                    <a:pt x="2697" y="930"/>
                    <a:pt x="2754" y="906"/>
                    <a:pt x="2811" y="906"/>
                  </a:cubicBezTo>
                  <a:cubicBezTo>
                    <a:pt x="2867" y="906"/>
                    <a:pt x="2924" y="930"/>
                    <a:pt x="2965" y="978"/>
                  </a:cubicBezTo>
                  <a:lnTo>
                    <a:pt x="5716" y="3728"/>
                  </a:lnTo>
                  <a:cubicBezTo>
                    <a:pt x="5811" y="3812"/>
                    <a:pt x="5811" y="3954"/>
                    <a:pt x="5716" y="4038"/>
                  </a:cubicBezTo>
                  <a:lnTo>
                    <a:pt x="5347" y="4407"/>
                  </a:lnTo>
                  <a:cubicBezTo>
                    <a:pt x="5305" y="4455"/>
                    <a:pt x="5248" y="4478"/>
                    <a:pt x="5192" y="4478"/>
                  </a:cubicBezTo>
                  <a:cubicBezTo>
                    <a:pt x="5135" y="4478"/>
                    <a:pt x="5079" y="4455"/>
                    <a:pt x="5037" y="4407"/>
                  </a:cubicBezTo>
                  <a:lnTo>
                    <a:pt x="4918" y="4288"/>
                  </a:lnTo>
                  <a:cubicBezTo>
                    <a:pt x="4888" y="4258"/>
                    <a:pt x="4847" y="4243"/>
                    <a:pt x="4805" y="4243"/>
                  </a:cubicBezTo>
                  <a:cubicBezTo>
                    <a:pt x="4763" y="4243"/>
                    <a:pt x="4722" y="4258"/>
                    <a:pt x="4692" y="4288"/>
                  </a:cubicBezTo>
                  <a:cubicBezTo>
                    <a:pt x="4632" y="4347"/>
                    <a:pt x="4632" y="4455"/>
                    <a:pt x="4692" y="4514"/>
                  </a:cubicBezTo>
                  <a:lnTo>
                    <a:pt x="4811" y="4633"/>
                  </a:lnTo>
                  <a:cubicBezTo>
                    <a:pt x="4918" y="4740"/>
                    <a:pt x="5055" y="4794"/>
                    <a:pt x="5192" y="4794"/>
                  </a:cubicBezTo>
                  <a:cubicBezTo>
                    <a:pt x="5329" y="4794"/>
                    <a:pt x="5466" y="4740"/>
                    <a:pt x="5573" y="4633"/>
                  </a:cubicBezTo>
                  <a:lnTo>
                    <a:pt x="5942" y="4264"/>
                  </a:lnTo>
                  <a:cubicBezTo>
                    <a:pt x="6156" y="4050"/>
                    <a:pt x="6156" y="3716"/>
                    <a:pt x="5942" y="3502"/>
                  </a:cubicBezTo>
                  <a:lnTo>
                    <a:pt x="5644" y="3204"/>
                  </a:lnTo>
                  <a:lnTo>
                    <a:pt x="6275" y="2585"/>
                  </a:lnTo>
                  <a:cubicBezTo>
                    <a:pt x="6537" y="2300"/>
                    <a:pt x="6692" y="1930"/>
                    <a:pt x="6692" y="1526"/>
                  </a:cubicBezTo>
                  <a:cubicBezTo>
                    <a:pt x="6692" y="823"/>
                    <a:pt x="6216" y="454"/>
                    <a:pt x="6180" y="406"/>
                  </a:cubicBezTo>
                  <a:cubicBezTo>
                    <a:pt x="5978" y="204"/>
                    <a:pt x="5704" y="73"/>
                    <a:pt x="5418" y="2"/>
                  </a:cubicBezTo>
                  <a:cubicBezTo>
                    <a:pt x="5411" y="1"/>
                    <a:pt x="5404" y="0"/>
                    <a:pt x="53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256;p69">
              <a:extLst>
                <a:ext uri="{FF2B5EF4-FFF2-40B4-BE49-F238E27FC236}">
                  <a16:creationId xmlns:a16="http://schemas.microsoft.com/office/drawing/2014/main" id="{B630E478-0693-1462-10F5-0A2B2AC25AD1}"/>
                </a:ext>
              </a:extLst>
            </p:cNvPr>
            <p:cNvSpPr/>
            <p:nvPr/>
          </p:nvSpPr>
          <p:spPr>
            <a:xfrm>
              <a:off x="2234987" y="3526304"/>
              <a:ext cx="106070" cy="94143"/>
            </a:xfrm>
            <a:custGeom>
              <a:avLst/>
              <a:gdLst/>
              <a:ahLst/>
              <a:cxnLst/>
              <a:rect l="l" t="t" r="r" b="b"/>
              <a:pathLst>
                <a:path w="3335" h="2960" extrusionOk="0">
                  <a:moveTo>
                    <a:pt x="1245" y="1"/>
                  </a:moveTo>
                  <a:cubicBezTo>
                    <a:pt x="1203" y="1"/>
                    <a:pt x="1161" y="15"/>
                    <a:pt x="1132" y="45"/>
                  </a:cubicBezTo>
                  <a:cubicBezTo>
                    <a:pt x="1120" y="57"/>
                    <a:pt x="620" y="462"/>
                    <a:pt x="739" y="1152"/>
                  </a:cubicBezTo>
                  <a:lnTo>
                    <a:pt x="227" y="1664"/>
                  </a:lnTo>
                  <a:cubicBezTo>
                    <a:pt x="84" y="1807"/>
                    <a:pt x="0" y="2010"/>
                    <a:pt x="0" y="2200"/>
                  </a:cubicBezTo>
                  <a:cubicBezTo>
                    <a:pt x="0" y="2659"/>
                    <a:pt x="376" y="2960"/>
                    <a:pt x="766" y="2960"/>
                  </a:cubicBezTo>
                  <a:cubicBezTo>
                    <a:pt x="953" y="2960"/>
                    <a:pt x="1144" y="2890"/>
                    <a:pt x="1298" y="2736"/>
                  </a:cubicBezTo>
                  <a:lnTo>
                    <a:pt x="1810" y="2236"/>
                  </a:lnTo>
                  <a:cubicBezTo>
                    <a:pt x="1868" y="2243"/>
                    <a:pt x="1926" y="2247"/>
                    <a:pt x="1984" y="2247"/>
                  </a:cubicBezTo>
                  <a:cubicBezTo>
                    <a:pt x="2308" y="2247"/>
                    <a:pt x="2626" y="2133"/>
                    <a:pt x="2858" y="1891"/>
                  </a:cubicBezTo>
                  <a:lnTo>
                    <a:pt x="3275" y="1474"/>
                  </a:lnTo>
                  <a:cubicBezTo>
                    <a:pt x="3334" y="1414"/>
                    <a:pt x="3334" y="1307"/>
                    <a:pt x="3275" y="1248"/>
                  </a:cubicBezTo>
                  <a:cubicBezTo>
                    <a:pt x="3245" y="1218"/>
                    <a:pt x="3206" y="1203"/>
                    <a:pt x="3168" y="1203"/>
                  </a:cubicBezTo>
                  <a:cubicBezTo>
                    <a:pt x="3129" y="1203"/>
                    <a:pt x="3090" y="1218"/>
                    <a:pt x="3060" y="1248"/>
                  </a:cubicBezTo>
                  <a:lnTo>
                    <a:pt x="2644" y="1664"/>
                  </a:lnTo>
                  <a:cubicBezTo>
                    <a:pt x="2464" y="1844"/>
                    <a:pt x="2237" y="1929"/>
                    <a:pt x="2008" y="1929"/>
                  </a:cubicBezTo>
                  <a:cubicBezTo>
                    <a:pt x="1934" y="1929"/>
                    <a:pt x="1859" y="1920"/>
                    <a:pt x="1786" y="1903"/>
                  </a:cubicBezTo>
                  <a:cubicBezTo>
                    <a:pt x="1772" y="1900"/>
                    <a:pt x="1760" y="1898"/>
                    <a:pt x="1748" y="1898"/>
                  </a:cubicBezTo>
                  <a:cubicBezTo>
                    <a:pt x="1709" y="1898"/>
                    <a:pt x="1680" y="1914"/>
                    <a:pt x="1644" y="1950"/>
                  </a:cubicBezTo>
                  <a:lnTo>
                    <a:pt x="1072" y="2510"/>
                  </a:lnTo>
                  <a:cubicBezTo>
                    <a:pt x="989" y="2605"/>
                    <a:pt x="882" y="2641"/>
                    <a:pt x="762" y="2641"/>
                  </a:cubicBezTo>
                  <a:cubicBezTo>
                    <a:pt x="358" y="2641"/>
                    <a:pt x="167" y="2164"/>
                    <a:pt x="453" y="1891"/>
                  </a:cubicBezTo>
                  <a:lnTo>
                    <a:pt x="1012" y="1319"/>
                  </a:lnTo>
                  <a:cubicBezTo>
                    <a:pt x="1060" y="1283"/>
                    <a:pt x="1072" y="1236"/>
                    <a:pt x="1060" y="1176"/>
                  </a:cubicBezTo>
                  <a:cubicBezTo>
                    <a:pt x="929" y="605"/>
                    <a:pt x="1358" y="283"/>
                    <a:pt x="1358" y="259"/>
                  </a:cubicBezTo>
                  <a:cubicBezTo>
                    <a:pt x="1417" y="200"/>
                    <a:pt x="1417" y="105"/>
                    <a:pt x="1358" y="45"/>
                  </a:cubicBezTo>
                  <a:cubicBezTo>
                    <a:pt x="1328" y="15"/>
                    <a:pt x="1286" y="1"/>
                    <a:pt x="124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257;p69">
              <a:extLst>
                <a:ext uri="{FF2B5EF4-FFF2-40B4-BE49-F238E27FC236}">
                  <a16:creationId xmlns:a16="http://schemas.microsoft.com/office/drawing/2014/main" id="{8A4DB332-5394-52A3-49E1-4ABCD4176C32}"/>
                </a:ext>
              </a:extLst>
            </p:cNvPr>
            <p:cNvSpPr/>
            <p:nvPr/>
          </p:nvSpPr>
          <p:spPr>
            <a:xfrm>
              <a:off x="2212469" y="3622386"/>
              <a:ext cx="61924" cy="76586"/>
            </a:xfrm>
            <a:custGeom>
              <a:avLst/>
              <a:gdLst/>
              <a:ahLst/>
              <a:cxnLst/>
              <a:rect l="l" t="t" r="r" b="b"/>
              <a:pathLst>
                <a:path w="1947" h="2408" extrusionOk="0">
                  <a:moveTo>
                    <a:pt x="982" y="322"/>
                  </a:moveTo>
                  <a:lnTo>
                    <a:pt x="1447" y="1382"/>
                  </a:lnTo>
                  <a:cubicBezTo>
                    <a:pt x="1566" y="1680"/>
                    <a:pt x="1387" y="2084"/>
                    <a:pt x="970" y="2084"/>
                  </a:cubicBezTo>
                  <a:cubicBezTo>
                    <a:pt x="589" y="2084"/>
                    <a:pt x="387" y="1691"/>
                    <a:pt x="518" y="1382"/>
                  </a:cubicBezTo>
                  <a:lnTo>
                    <a:pt x="982" y="322"/>
                  </a:lnTo>
                  <a:close/>
                  <a:moveTo>
                    <a:pt x="975" y="1"/>
                  </a:moveTo>
                  <a:cubicBezTo>
                    <a:pt x="863" y="1"/>
                    <a:pt x="750" y="60"/>
                    <a:pt x="697" y="179"/>
                  </a:cubicBezTo>
                  <a:lnTo>
                    <a:pt x="220" y="1263"/>
                  </a:lnTo>
                  <a:cubicBezTo>
                    <a:pt x="0" y="1773"/>
                    <a:pt x="333" y="2407"/>
                    <a:pt x="977" y="2407"/>
                  </a:cubicBezTo>
                  <a:cubicBezTo>
                    <a:pt x="994" y="2407"/>
                    <a:pt x="1012" y="2407"/>
                    <a:pt x="1030" y="2406"/>
                  </a:cubicBezTo>
                  <a:cubicBezTo>
                    <a:pt x="1601" y="2382"/>
                    <a:pt x="1947" y="1775"/>
                    <a:pt x="1720" y="1263"/>
                  </a:cubicBezTo>
                  <a:lnTo>
                    <a:pt x="1244" y="179"/>
                  </a:lnTo>
                  <a:cubicBezTo>
                    <a:pt x="1197" y="60"/>
                    <a:pt x="1086" y="1"/>
                    <a:pt x="9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Conclusions</a:t>
            </a:r>
            <a:endParaRPr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2. Hardware </a:t>
            </a:r>
            <a:endParaRPr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3"/>
          </p:nvPr>
        </p:nvSpPr>
        <p:spPr>
          <a:xfrm>
            <a:off x="3403800" y="3242394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Processing a large number of WSIs is computionally demanding</a:t>
            </a:r>
            <a:endParaRPr dirty="0"/>
          </a:p>
        </p:txBody>
      </p:sp>
      <p:sp>
        <p:nvSpPr>
          <p:cNvPr id="243" name="Google Shape;243;p35"/>
          <p:cNvSpPr/>
          <p:nvPr/>
        </p:nvSpPr>
        <p:spPr>
          <a:xfrm>
            <a:off x="3887710" y="199972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4F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4282600" y="1214850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10287;p68">
            <a:extLst>
              <a:ext uri="{FF2B5EF4-FFF2-40B4-BE49-F238E27FC236}">
                <a16:creationId xmlns:a16="http://schemas.microsoft.com/office/drawing/2014/main" id="{E699F6B3-447B-0519-8E03-7E0BD35254BC}"/>
              </a:ext>
            </a:extLst>
          </p:cNvPr>
          <p:cNvGrpSpPr/>
          <p:nvPr/>
        </p:nvGrpSpPr>
        <p:grpSpPr>
          <a:xfrm>
            <a:off x="4282600" y="2102378"/>
            <a:ext cx="687433" cy="579534"/>
            <a:chOff x="2633105" y="2431859"/>
            <a:chExt cx="363243" cy="328585"/>
          </a:xfrm>
        </p:grpSpPr>
        <p:sp>
          <p:nvSpPr>
            <p:cNvPr id="3" name="Google Shape;10288;p68">
              <a:extLst>
                <a:ext uri="{FF2B5EF4-FFF2-40B4-BE49-F238E27FC236}">
                  <a16:creationId xmlns:a16="http://schemas.microsoft.com/office/drawing/2014/main" id="{F4837146-5215-8891-B3C6-44B1C2D33E87}"/>
                </a:ext>
              </a:extLst>
            </p:cNvPr>
            <p:cNvSpPr/>
            <p:nvPr/>
          </p:nvSpPr>
          <p:spPr>
            <a:xfrm>
              <a:off x="2633105" y="2498260"/>
              <a:ext cx="250462" cy="262184"/>
            </a:xfrm>
            <a:custGeom>
              <a:avLst/>
              <a:gdLst/>
              <a:ahLst/>
              <a:cxnLst/>
              <a:rect l="l" t="t" r="r" b="b"/>
              <a:pathLst>
                <a:path w="7906" h="8276" extrusionOk="0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289;p68">
              <a:extLst>
                <a:ext uri="{FF2B5EF4-FFF2-40B4-BE49-F238E27FC236}">
                  <a16:creationId xmlns:a16="http://schemas.microsoft.com/office/drawing/2014/main" id="{4CA606F7-1D93-13D2-4272-0F438A842EAE}"/>
                </a:ext>
              </a:extLst>
            </p:cNvPr>
            <p:cNvSpPr/>
            <p:nvPr/>
          </p:nvSpPr>
          <p:spPr>
            <a:xfrm>
              <a:off x="2772655" y="2680800"/>
              <a:ext cx="38491" cy="10613"/>
            </a:xfrm>
            <a:custGeom>
              <a:avLst/>
              <a:gdLst/>
              <a:ahLst/>
              <a:cxnLst/>
              <a:rect l="l" t="t" r="r" b="b"/>
              <a:pathLst>
                <a:path w="1215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290;p68">
              <a:extLst>
                <a:ext uri="{FF2B5EF4-FFF2-40B4-BE49-F238E27FC236}">
                  <a16:creationId xmlns:a16="http://schemas.microsoft.com/office/drawing/2014/main" id="{B89DE5AC-0C77-773B-6CC1-6EFA9BEF26CA}"/>
                </a:ext>
              </a:extLst>
            </p:cNvPr>
            <p:cNvSpPr/>
            <p:nvPr/>
          </p:nvSpPr>
          <p:spPr>
            <a:xfrm>
              <a:off x="272928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291;p68">
              <a:extLst>
                <a:ext uri="{FF2B5EF4-FFF2-40B4-BE49-F238E27FC236}">
                  <a16:creationId xmlns:a16="http://schemas.microsoft.com/office/drawing/2014/main" id="{B8EE2880-4C70-858E-CACD-4C8EB430BB68}"/>
                </a:ext>
              </a:extLst>
            </p:cNvPr>
            <p:cNvSpPr/>
            <p:nvPr/>
          </p:nvSpPr>
          <p:spPr>
            <a:xfrm>
              <a:off x="2774176" y="2583131"/>
              <a:ext cx="35482" cy="35862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292;p68">
              <a:extLst>
                <a:ext uri="{FF2B5EF4-FFF2-40B4-BE49-F238E27FC236}">
                  <a16:creationId xmlns:a16="http://schemas.microsoft.com/office/drawing/2014/main" id="{0C6DD845-DF24-35B6-BBBE-D908567F335A}"/>
                </a:ext>
              </a:extLst>
            </p:cNvPr>
            <p:cNvSpPr/>
            <p:nvPr/>
          </p:nvSpPr>
          <p:spPr>
            <a:xfrm>
              <a:off x="281792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93;p68">
              <a:extLst>
                <a:ext uri="{FF2B5EF4-FFF2-40B4-BE49-F238E27FC236}">
                  <a16:creationId xmlns:a16="http://schemas.microsoft.com/office/drawing/2014/main" id="{C053BE6F-A354-FA70-58A9-C2940ACBD214}"/>
                </a:ext>
              </a:extLst>
            </p:cNvPr>
            <p:cNvSpPr/>
            <p:nvPr/>
          </p:nvSpPr>
          <p:spPr>
            <a:xfrm>
              <a:off x="2653475" y="2431859"/>
              <a:ext cx="342873" cy="275394"/>
            </a:xfrm>
            <a:custGeom>
              <a:avLst/>
              <a:gdLst/>
              <a:ahLst/>
              <a:cxnLst/>
              <a:rect l="l" t="t" r="r" b="b"/>
              <a:pathLst>
                <a:path w="10823" h="8693" extrusionOk="0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294;p68">
              <a:extLst>
                <a:ext uri="{FF2B5EF4-FFF2-40B4-BE49-F238E27FC236}">
                  <a16:creationId xmlns:a16="http://schemas.microsoft.com/office/drawing/2014/main" id="{0E7A65DE-8BBC-17EA-2331-DE2049024818}"/>
                </a:ext>
              </a:extLst>
            </p:cNvPr>
            <p:cNvSpPr/>
            <p:nvPr/>
          </p:nvSpPr>
          <p:spPr>
            <a:xfrm>
              <a:off x="2881286" y="2460529"/>
              <a:ext cx="87532" cy="87912"/>
            </a:xfrm>
            <a:custGeom>
              <a:avLst/>
              <a:gdLst/>
              <a:ahLst/>
              <a:cxnLst/>
              <a:rect l="l" t="t" r="r" b="b"/>
              <a:pathLst>
                <a:path w="2763" h="2775" extrusionOk="0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295;p68">
              <a:extLst>
                <a:ext uri="{FF2B5EF4-FFF2-40B4-BE49-F238E27FC236}">
                  <a16:creationId xmlns:a16="http://schemas.microsoft.com/office/drawing/2014/main" id="{56236DBB-C4C3-6713-F8C0-D64E66B1385D}"/>
                </a:ext>
              </a:extLst>
            </p:cNvPr>
            <p:cNvSpPr/>
            <p:nvPr/>
          </p:nvSpPr>
          <p:spPr>
            <a:xfrm>
              <a:off x="2908436" y="2488059"/>
              <a:ext cx="33612" cy="33993"/>
            </a:xfrm>
            <a:custGeom>
              <a:avLst/>
              <a:gdLst/>
              <a:ahLst/>
              <a:cxnLst/>
              <a:rect l="l" t="t" r="r" b="b"/>
              <a:pathLst>
                <a:path w="1061" h="1073" extrusionOk="0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7250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Conclusions</a:t>
            </a:r>
            <a:endParaRPr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3. </a:t>
            </a:r>
            <a:r>
              <a:rPr lang="pl-PL" dirty="0" err="1"/>
              <a:t>ImageNet</a:t>
            </a:r>
            <a:r>
              <a:rPr lang="pl-PL" dirty="0"/>
              <a:t> </a:t>
            </a:r>
            <a:endParaRPr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3"/>
          </p:nvPr>
        </p:nvSpPr>
        <p:spPr>
          <a:xfrm>
            <a:off x="3403800" y="3242394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Pretrained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useful</a:t>
            </a:r>
            <a:r>
              <a:rPr lang="pl-PL" dirty="0"/>
              <a:t> but not </a:t>
            </a:r>
            <a:r>
              <a:rPr lang="pl-PL" dirty="0" err="1"/>
              <a:t>essential</a:t>
            </a:r>
            <a:endParaRPr dirty="0"/>
          </a:p>
        </p:txBody>
      </p:sp>
      <p:sp>
        <p:nvSpPr>
          <p:cNvPr id="243" name="Google Shape;243;p35"/>
          <p:cNvSpPr/>
          <p:nvPr/>
        </p:nvSpPr>
        <p:spPr>
          <a:xfrm>
            <a:off x="3887710" y="199972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C7F1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4282600" y="1214850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2067;p71">
            <a:extLst>
              <a:ext uri="{FF2B5EF4-FFF2-40B4-BE49-F238E27FC236}">
                <a16:creationId xmlns:a16="http://schemas.microsoft.com/office/drawing/2014/main" id="{4EB6F810-2414-4C96-91CC-614777BE6AD7}"/>
              </a:ext>
            </a:extLst>
          </p:cNvPr>
          <p:cNvSpPr/>
          <p:nvPr/>
        </p:nvSpPr>
        <p:spPr>
          <a:xfrm>
            <a:off x="4271284" y="2189386"/>
            <a:ext cx="601431" cy="492526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7313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Conclusions</a:t>
            </a:r>
            <a:endParaRPr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4. </a:t>
            </a:r>
            <a:endParaRPr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3"/>
          </p:nvPr>
        </p:nvSpPr>
        <p:spPr>
          <a:xfrm>
            <a:off x="3403800" y="3242394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opis</a:t>
            </a:r>
            <a:endParaRPr dirty="0"/>
          </a:p>
        </p:txBody>
      </p:sp>
      <p:sp>
        <p:nvSpPr>
          <p:cNvPr id="243" name="Google Shape;243;p35"/>
          <p:cNvSpPr/>
          <p:nvPr/>
        </p:nvSpPr>
        <p:spPr>
          <a:xfrm>
            <a:off x="3887710" y="199972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DF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4282600" y="1214850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3293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8640;p65">
            <a:extLst>
              <a:ext uri="{FF2B5EF4-FFF2-40B4-BE49-F238E27FC236}">
                <a16:creationId xmlns:a16="http://schemas.microsoft.com/office/drawing/2014/main" id="{CADDE579-66F4-7E22-CCF2-7D8BECF5F5E3}"/>
              </a:ext>
            </a:extLst>
          </p:cNvPr>
          <p:cNvGrpSpPr/>
          <p:nvPr/>
        </p:nvGrpSpPr>
        <p:grpSpPr>
          <a:xfrm>
            <a:off x="1201435" y="1002640"/>
            <a:ext cx="340142" cy="775162"/>
            <a:chOff x="6410063" y="4135124"/>
            <a:chExt cx="159950" cy="364516"/>
          </a:xfrm>
        </p:grpSpPr>
        <p:sp>
          <p:nvSpPr>
            <p:cNvPr id="6" name="Google Shape;8641;p65">
              <a:extLst>
                <a:ext uri="{FF2B5EF4-FFF2-40B4-BE49-F238E27FC236}">
                  <a16:creationId xmlns:a16="http://schemas.microsoft.com/office/drawing/2014/main" id="{0C238EF2-B6E2-018B-B1B0-D6DC1D0479A5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42;p65">
              <a:extLst>
                <a:ext uri="{FF2B5EF4-FFF2-40B4-BE49-F238E27FC236}">
                  <a16:creationId xmlns:a16="http://schemas.microsoft.com/office/drawing/2014/main" id="{7E6BA445-EB16-F388-0644-5FFDAE466232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3;p65">
              <a:extLst>
                <a:ext uri="{FF2B5EF4-FFF2-40B4-BE49-F238E27FC236}">
                  <a16:creationId xmlns:a16="http://schemas.microsoft.com/office/drawing/2014/main" id="{9D00B942-3AFE-D3BD-4D99-F9D08C717A41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4;p65">
              <a:extLst>
                <a:ext uri="{FF2B5EF4-FFF2-40B4-BE49-F238E27FC236}">
                  <a16:creationId xmlns:a16="http://schemas.microsoft.com/office/drawing/2014/main" id="{0CF547F4-5BDA-5CAB-3B99-4885DD2F67F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640;p65">
            <a:extLst>
              <a:ext uri="{FF2B5EF4-FFF2-40B4-BE49-F238E27FC236}">
                <a16:creationId xmlns:a16="http://schemas.microsoft.com/office/drawing/2014/main" id="{4C1FEEF7-F5FB-C325-9041-27804242CFF9}"/>
              </a:ext>
            </a:extLst>
          </p:cNvPr>
          <p:cNvGrpSpPr/>
          <p:nvPr/>
        </p:nvGrpSpPr>
        <p:grpSpPr>
          <a:xfrm>
            <a:off x="861293" y="1827639"/>
            <a:ext cx="340142" cy="775162"/>
            <a:chOff x="6410063" y="4135124"/>
            <a:chExt cx="159950" cy="364516"/>
          </a:xfrm>
        </p:grpSpPr>
        <p:sp>
          <p:nvSpPr>
            <p:cNvPr id="11" name="Google Shape;8641;p65">
              <a:extLst>
                <a:ext uri="{FF2B5EF4-FFF2-40B4-BE49-F238E27FC236}">
                  <a16:creationId xmlns:a16="http://schemas.microsoft.com/office/drawing/2014/main" id="{531D05C1-4699-D58A-EA00-822C99C03F18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42;p65">
              <a:extLst>
                <a:ext uri="{FF2B5EF4-FFF2-40B4-BE49-F238E27FC236}">
                  <a16:creationId xmlns:a16="http://schemas.microsoft.com/office/drawing/2014/main" id="{E1C98C08-EAA7-6CEF-0C46-F8B486E3C5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3;p65">
              <a:extLst>
                <a:ext uri="{FF2B5EF4-FFF2-40B4-BE49-F238E27FC236}">
                  <a16:creationId xmlns:a16="http://schemas.microsoft.com/office/drawing/2014/main" id="{36792868-88D4-6CFF-8B7F-5C64BC966F3A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44;p65">
              <a:extLst>
                <a:ext uri="{FF2B5EF4-FFF2-40B4-BE49-F238E27FC236}">
                  <a16:creationId xmlns:a16="http://schemas.microsoft.com/office/drawing/2014/main" id="{314D5A92-180D-79B1-DECC-D66DFED18F5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640;p65">
            <a:extLst>
              <a:ext uri="{FF2B5EF4-FFF2-40B4-BE49-F238E27FC236}">
                <a16:creationId xmlns:a16="http://schemas.microsoft.com/office/drawing/2014/main" id="{C2796F3D-F971-B8CD-5E16-51E791F99CE9}"/>
              </a:ext>
            </a:extLst>
          </p:cNvPr>
          <p:cNvGrpSpPr/>
          <p:nvPr/>
        </p:nvGrpSpPr>
        <p:grpSpPr>
          <a:xfrm>
            <a:off x="1486487" y="1821892"/>
            <a:ext cx="340142" cy="775162"/>
            <a:chOff x="6410063" y="4135124"/>
            <a:chExt cx="159950" cy="364516"/>
          </a:xfrm>
        </p:grpSpPr>
        <p:sp>
          <p:nvSpPr>
            <p:cNvPr id="16" name="Google Shape;8641;p65">
              <a:extLst>
                <a:ext uri="{FF2B5EF4-FFF2-40B4-BE49-F238E27FC236}">
                  <a16:creationId xmlns:a16="http://schemas.microsoft.com/office/drawing/2014/main" id="{C8FA9ACD-8E4C-885F-CB49-1DBFB087946E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42;p65">
              <a:extLst>
                <a:ext uri="{FF2B5EF4-FFF2-40B4-BE49-F238E27FC236}">
                  <a16:creationId xmlns:a16="http://schemas.microsoft.com/office/drawing/2014/main" id="{41DDFDF4-14FA-F9B6-CB25-6228DD83F82C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43;p65">
              <a:extLst>
                <a:ext uri="{FF2B5EF4-FFF2-40B4-BE49-F238E27FC236}">
                  <a16:creationId xmlns:a16="http://schemas.microsoft.com/office/drawing/2014/main" id="{44450BF2-ACF3-3B79-A759-9BF4C1680CB9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44;p65">
              <a:extLst>
                <a:ext uri="{FF2B5EF4-FFF2-40B4-BE49-F238E27FC236}">
                  <a16:creationId xmlns:a16="http://schemas.microsoft.com/office/drawing/2014/main" id="{D6613ECA-57E6-2566-DE69-AA64DB06DDF3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640;p65">
            <a:extLst>
              <a:ext uri="{FF2B5EF4-FFF2-40B4-BE49-F238E27FC236}">
                <a16:creationId xmlns:a16="http://schemas.microsoft.com/office/drawing/2014/main" id="{7E3E3B1E-BB86-2BF0-28A3-985560012651}"/>
              </a:ext>
            </a:extLst>
          </p:cNvPr>
          <p:cNvGrpSpPr/>
          <p:nvPr/>
        </p:nvGrpSpPr>
        <p:grpSpPr>
          <a:xfrm>
            <a:off x="861293" y="2703235"/>
            <a:ext cx="340142" cy="775162"/>
            <a:chOff x="6410063" y="4135124"/>
            <a:chExt cx="159950" cy="364516"/>
          </a:xfrm>
        </p:grpSpPr>
        <p:sp>
          <p:nvSpPr>
            <p:cNvPr id="21" name="Google Shape;8641;p65">
              <a:extLst>
                <a:ext uri="{FF2B5EF4-FFF2-40B4-BE49-F238E27FC236}">
                  <a16:creationId xmlns:a16="http://schemas.microsoft.com/office/drawing/2014/main" id="{28623307-469E-307B-2510-F6199ED45A97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42;p65">
              <a:extLst>
                <a:ext uri="{FF2B5EF4-FFF2-40B4-BE49-F238E27FC236}">
                  <a16:creationId xmlns:a16="http://schemas.microsoft.com/office/drawing/2014/main" id="{436F9AFC-7D53-2254-9674-5D5032E75B6F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43;p65">
              <a:extLst>
                <a:ext uri="{FF2B5EF4-FFF2-40B4-BE49-F238E27FC236}">
                  <a16:creationId xmlns:a16="http://schemas.microsoft.com/office/drawing/2014/main" id="{762B8E61-7888-81AF-F565-976577AD0DE5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44;p65">
              <a:extLst>
                <a:ext uri="{FF2B5EF4-FFF2-40B4-BE49-F238E27FC236}">
                  <a16:creationId xmlns:a16="http://schemas.microsoft.com/office/drawing/2014/main" id="{71A07ECB-AABB-5F99-2683-8D1AB0DFCF89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640;p65">
            <a:extLst>
              <a:ext uri="{FF2B5EF4-FFF2-40B4-BE49-F238E27FC236}">
                <a16:creationId xmlns:a16="http://schemas.microsoft.com/office/drawing/2014/main" id="{0373584D-0A51-32F0-0F73-168F2453D91E}"/>
              </a:ext>
            </a:extLst>
          </p:cNvPr>
          <p:cNvGrpSpPr/>
          <p:nvPr/>
        </p:nvGrpSpPr>
        <p:grpSpPr>
          <a:xfrm>
            <a:off x="1492537" y="2718104"/>
            <a:ext cx="340142" cy="775162"/>
            <a:chOff x="6410063" y="4135124"/>
            <a:chExt cx="159950" cy="364516"/>
          </a:xfrm>
        </p:grpSpPr>
        <p:sp>
          <p:nvSpPr>
            <p:cNvPr id="26" name="Google Shape;8641;p65">
              <a:extLst>
                <a:ext uri="{FF2B5EF4-FFF2-40B4-BE49-F238E27FC236}">
                  <a16:creationId xmlns:a16="http://schemas.microsoft.com/office/drawing/2014/main" id="{2CB5AC79-C4BA-A495-D86D-C83FB774A350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42;p65">
              <a:extLst>
                <a:ext uri="{FF2B5EF4-FFF2-40B4-BE49-F238E27FC236}">
                  <a16:creationId xmlns:a16="http://schemas.microsoft.com/office/drawing/2014/main" id="{2D9EB51B-DE16-8C0E-E1C6-FD70F0C19B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43;p65">
              <a:extLst>
                <a:ext uri="{FF2B5EF4-FFF2-40B4-BE49-F238E27FC236}">
                  <a16:creationId xmlns:a16="http://schemas.microsoft.com/office/drawing/2014/main" id="{1C9ADD48-2674-6444-8706-67A859AE8AE7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44;p65">
              <a:extLst>
                <a:ext uri="{FF2B5EF4-FFF2-40B4-BE49-F238E27FC236}">
                  <a16:creationId xmlns:a16="http://schemas.microsoft.com/office/drawing/2014/main" id="{3E501EA8-4519-4B5F-1120-47405D258ACB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8930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Conclusions</a:t>
            </a:r>
            <a:endParaRPr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5. </a:t>
            </a:r>
            <a:endParaRPr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3"/>
          </p:nvPr>
        </p:nvSpPr>
        <p:spPr>
          <a:xfrm>
            <a:off x="3403800" y="3242394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opis</a:t>
            </a:r>
            <a:endParaRPr dirty="0"/>
          </a:p>
        </p:txBody>
      </p:sp>
      <p:sp>
        <p:nvSpPr>
          <p:cNvPr id="243" name="Google Shape;243;p35"/>
          <p:cNvSpPr/>
          <p:nvPr/>
        </p:nvSpPr>
        <p:spPr>
          <a:xfrm>
            <a:off x="3887710" y="199972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6FE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4282600" y="1214850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501513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Bibliography</a:t>
            </a:r>
            <a:endParaRPr b="1" dirty="0"/>
          </a:p>
        </p:txBody>
      </p:sp>
      <p:sp>
        <p:nvSpPr>
          <p:cNvPr id="607" name="Google Shape;607;p53"/>
          <p:cNvSpPr txBox="1">
            <a:spLocks noGrp="1"/>
          </p:cNvSpPr>
          <p:nvPr>
            <p:ph type="body" idx="1"/>
          </p:nvPr>
        </p:nvSpPr>
        <p:spPr>
          <a:xfrm>
            <a:off x="2194800" y="1457275"/>
            <a:ext cx="47544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l-PL" sz="1200" b="0" i="0" u="sng" dirty="0">
                <a:solidFill>
                  <a:srgbClr val="000000"/>
                </a:solidFill>
                <a:effectLst/>
                <a:latin typeface="Segoe UI Historic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https://openaccess.thecvf.com/content_ECCVW_2018/papers/11134/Xie_Pre-training_on_Grayscale_ImageNet_Improves_Medical_Image_Classification_ECCVW_2018_paper.</a:t>
            </a:r>
            <a:r>
              <a:rPr lang="pl-PL" sz="1200" b="0" i="0" u="sng" dirty="0">
                <a:solidFill>
                  <a:schemeClr val="tx1"/>
                </a:solidFill>
                <a:effectLst/>
                <a:latin typeface="Segoe UI Historic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pdf</a:t>
            </a:r>
            <a:endParaRPr lang="pl-PL" sz="1200" b="0" i="0" u="sng" dirty="0">
              <a:solidFill>
                <a:schemeClr val="tx1"/>
              </a:solidFill>
              <a:effectLst/>
              <a:latin typeface="Segoe UI Historic" panose="020B0502040204020203" pitchFamily="34" charset="0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l-PL" sz="1200" u="sng" dirty="0">
                <a:solidFill>
                  <a:schemeClr val="tx1"/>
                </a:solidFill>
                <a:latin typeface="Segoe UI Historic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https://arxiv.org/pdf/2103.08945.pdf?fbclid=IwAR0RWq2p8IqSrZo1V7etNz-vaSQOPeP25OBKmP3O5mZR3w1cJ2JoUdppOjE</a:t>
            </a:r>
            <a:endParaRPr lang="pl-PL" sz="1200" u="sng" dirty="0">
              <a:solidFill>
                <a:schemeClr val="tx1"/>
              </a:solidFill>
              <a:latin typeface="Segoe UI Historic" panose="020B0502040204020203" pitchFamily="34" charset="0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l-PL" sz="1200" u="sng" dirty="0">
                <a:solidFill>
                  <a:schemeClr val="tx1"/>
                </a:solidFill>
                <a:latin typeface="Segoe UI Historic" panose="020B0502040204020203" pitchFamily="34" charset="0"/>
              </a:rPr>
              <a:t>https://arxiv.org/pdf/2012.02364.pdf?fbclid=IwAR2PMr_Ta2ECayeGBGBWCwOgORG0of5OEYDXNPSvKG5cVl6okKVxeUYD1kw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 sz="1200" b="1" dirty="0">
              <a:solidFill>
                <a:schemeClr val="tx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08" name="Google Shape;608;p53"/>
          <p:cNvCxnSpPr/>
          <p:nvPr/>
        </p:nvCxnSpPr>
        <p:spPr>
          <a:xfrm>
            <a:off x="4729050" y="1214850"/>
            <a:ext cx="22542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243936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7"/>
          <p:cNvSpPr txBox="1">
            <a:spLocks noGrp="1"/>
          </p:cNvSpPr>
          <p:nvPr>
            <p:ph type="title"/>
          </p:nvPr>
        </p:nvSpPr>
        <p:spPr>
          <a:xfrm>
            <a:off x="1388100" y="1374738"/>
            <a:ext cx="6367800" cy="23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 err="1"/>
              <a:t>Thanks</a:t>
            </a:r>
            <a:r>
              <a:rPr lang="pl-PL" dirty="0"/>
              <a:t> </a:t>
            </a:r>
            <a:br>
              <a:rPr lang="pl-PL" dirty="0"/>
            </a:br>
            <a:r>
              <a:rPr lang="pl-PL" sz="6000" dirty="0"/>
              <a:t>for </a:t>
            </a:r>
            <a:r>
              <a:rPr lang="pl-PL" sz="6000" dirty="0" err="1"/>
              <a:t>attention</a:t>
            </a:r>
            <a:r>
              <a:rPr lang="pl-PL" sz="6000" dirty="0"/>
              <a:t>!</a:t>
            </a:r>
            <a:endParaRPr sz="6000" b="1" dirty="0"/>
          </a:p>
        </p:txBody>
      </p:sp>
      <p:cxnSp>
        <p:nvCxnSpPr>
          <p:cNvPr id="531" name="Google Shape;531;p47"/>
          <p:cNvCxnSpPr/>
          <p:nvPr/>
        </p:nvCxnSpPr>
        <p:spPr>
          <a:xfrm>
            <a:off x="2756850" y="3814900"/>
            <a:ext cx="36303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8439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8640;p65">
            <a:extLst>
              <a:ext uri="{FF2B5EF4-FFF2-40B4-BE49-F238E27FC236}">
                <a16:creationId xmlns:a16="http://schemas.microsoft.com/office/drawing/2014/main" id="{CADDE579-66F4-7E22-CCF2-7D8BECF5F5E3}"/>
              </a:ext>
            </a:extLst>
          </p:cNvPr>
          <p:cNvGrpSpPr/>
          <p:nvPr/>
        </p:nvGrpSpPr>
        <p:grpSpPr>
          <a:xfrm>
            <a:off x="1201435" y="1002640"/>
            <a:ext cx="340142" cy="775162"/>
            <a:chOff x="6410063" y="4135124"/>
            <a:chExt cx="159950" cy="364516"/>
          </a:xfrm>
        </p:grpSpPr>
        <p:sp>
          <p:nvSpPr>
            <p:cNvPr id="6" name="Google Shape;8641;p65">
              <a:extLst>
                <a:ext uri="{FF2B5EF4-FFF2-40B4-BE49-F238E27FC236}">
                  <a16:creationId xmlns:a16="http://schemas.microsoft.com/office/drawing/2014/main" id="{0C238EF2-B6E2-018B-B1B0-D6DC1D0479A5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42;p65">
              <a:extLst>
                <a:ext uri="{FF2B5EF4-FFF2-40B4-BE49-F238E27FC236}">
                  <a16:creationId xmlns:a16="http://schemas.microsoft.com/office/drawing/2014/main" id="{7E6BA445-EB16-F388-0644-5FFDAE466232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3;p65">
              <a:extLst>
                <a:ext uri="{FF2B5EF4-FFF2-40B4-BE49-F238E27FC236}">
                  <a16:creationId xmlns:a16="http://schemas.microsoft.com/office/drawing/2014/main" id="{9D00B942-3AFE-D3BD-4D99-F9D08C717A41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4;p65">
              <a:extLst>
                <a:ext uri="{FF2B5EF4-FFF2-40B4-BE49-F238E27FC236}">
                  <a16:creationId xmlns:a16="http://schemas.microsoft.com/office/drawing/2014/main" id="{0CF547F4-5BDA-5CAB-3B99-4885DD2F67F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640;p65">
            <a:extLst>
              <a:ext uri="{FF2B5EF4-FFF2-40B4-BE49-F238E27FC236}">
                <a16:creationId xmlns:a16="http://schemas.microsoft.com/office/drawing/2014/main" id="{4C1FEEF7-F5FB-C325-9041-27804242CFF9}"/>
              </a:ext>
            </a:extLst>
          </p:cNvPr>
          <p:cNvGrpSpPr/>
          <p:nvPr/>
        </p:nvGrpSpPr>
        <p:grpSpPr>
          <a:xfrm>
            <a:off x="861293" y="1827639"/>
            <a:ext cx="340142" cy="775162"/>
            <a:chOff x="6410063" y="4135124"/>
            <a:chExt cx="159950" cy="364516"/>
          </a:xfrm>
        </p:grpSpPr>
        <p:sp>
          <p:nvSpPr>
            <p:cNvPr id="11" name="Google Shape;8641;p65">
              <a:extLst>
                <a:ext uri="{FF2B5EF4-FFF2-40B4-BE49-F238E27FC236}">
                  <a16:creationId xmlns:a16="http://schemas.microsoft.com/office/drawing/2014/main" id="{531D05C1-4699-D58A-EA00-822C99C03F18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42;p65">
              <a:extLst>
                <a:ext uri="{FF2B5EF4-FFF2-40B4-BE49-F238E27FC236}">
                  <a16:creationId xmlns:a16="http://schemas.microsoft.com/office/drawing/2014/main" id="{E1C98C08-EAA7-6CEF-0C46-F8B486E3C5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3;p65">
              <a:extLst>
                <a:ext uri="{FF2B5EF4-FFF2-40B4-BE49-F238E27FC236}">
                  <a16:creationId xmlns:a16="http://schemas.microsoft.com/office/drawing/2014/main" id="{36792868-88D4-6CFF-8B7F-5C64BC966F3A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44;p65">
              <a:extLst>
                <a:ext uri="{FF2B5EF4-FFF2-40B4-BE49-F238E27FC236}">
                  <a16:creationId xmlns:a16="http://schemas.microsoft.com/office/drawing/2014/main" id="{314D5A92-180D-79B1-DECC-D66DFED18F5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640;p65">
            <a:extLst>
              <a:ext uri="{FF2B5EF4-FFF2-40B4-BE49-F238E27FC236}">
                <a16:creationId xmlns:a16="http://schemas.microsoft.com/office/drawing/2014/main" id="{C2796F3D-F971-B8CD-5E16-51E791F99CE9}"/>
              </a:ext>
            </a:extLst>
          </p:cNvPr>
          <p:cNvGrpSpPr/>
          <p:nvPr/>
        </p:nvGrpSpPr>
        <p:grpSpPr>
          <a:xfrm>
            <a:off x="1486487" y="1821892"/>
            <a:ext cx="340142" cy="775162"/>
            <a:chOff x="6410063" y="4135124"/>
            <a:chExt cx="159950" cy="364516"/>
          </a:xfrm>
        </p:grpSpPr>
        <p:sp>
          <p:nvSpPr>
            <p:cNvPr id="16" name="Google Shape;8641;p65">
              <a:extLst>
                <a:ext uri="{FF2B5EF4-FFF2-40B4-BE49-F238E27FC236}">
                  <a16:creationId xmlns:a16="http://schemas.microsoft.com/office/drawing/2014/main" id="{C8FA9ACD-8E4C-885F-CB49-1DBFB087946E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42;p65">
              <a:extLst>
                <a:ext uri="{FF2B5EF4-FFF2-40B4-BE49-F238E27FC236}">
                  <a16:creationId xmlns:a16="http://schemas.microsoft.com/office/drawing/2014/main" id="{41DDFDF4-14FA-F9B6-CB25-6228DD83F82C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43;p65">
              <a:extLst>
                <a:ext uri="{FF2B5EF4-FFF2-40B4-BE49-F238E27FC236}">
                  <a16:creationId xmlns:a16="http://schemas.microsoft.com/office/drawing/2014/main" id="{44450BF2-ACF3-3B79-A759-9BF4C1680CB9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44;p65">
              <a:extLst>
                <a:ext uri="{FF2B5EF4-FFF2-40B4-BE49-F238E27FC236}">
                  <a16:creationId xmlns:a16="http://schemas.microsoft.com/office/drawing/2014/main" id="{D6613ECA-57E6-2566-DE69-AA64DB06DDF3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640;p65">
            <a:extLst>
              <a:ext uri="{FF2B5EF4-FFF2-40B4-BE49-F238E27FC236}">
                <a16:creationId xmlns:a16="http://schemas.microsoft.com/office/drawing/2014/main" id="{7E3E3B1E-BB86-2BF0-28A3-985560012651}"/>
              </a:ext>
            </a:extLst>
          </p:cNvPr>
          <p:cNvGrpSpPr/>
          <p:nvPr/>
        </p:nvGrpSpPr>
        <p:grpSpPr>
          <a:xfrm>
            <a:off x="861293" y="2703235"/>
            <a:ext cx="340142" cy="775162"/>
            <a:chOff x="6410063" y="4135124"/>
            <a:chExt cx="159950" cy="364516"/>
          </a:xfrm>
        </p:grpSpPr>
        <p:sp>
          <p:nvSpPr>
            <p:cNvPr id="21" name="Google Shape;8641;p65">
              <a:extLst>
                <a:ext uri="{FF2B5EF4-FFF2-40B4-BE49-F238E27FC236}">
                  <a16:creationId xmlns:a16="http://schemas.microsoft.com/office/drawing/2014/main" id="{28623307-469E-307B-2510-F6199ED45A97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42;p65">
              <a:extLst>
                <a:ext uri="{FF2B5EF4-FFF2-40B4-BE49-F238E27FC236}">
                  <a16:creationId xmlns:a16="http://schemas.microsoft.com/office/drawing/2014/main" id="{436F9AFC-7D53-2254-9674-5D5032E75B6F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43;p65">
              <a:extLst>
                <a:ext uri="{FF2B5EF4-FFF2-40B4-BE49-F238E27FC236}">
                  <a16:creationId xmlns:a16="http://schemas.microsoft.com/office/drawing/2014/main" id="{762B8E61-7888-81AF-F565-976577AD0DE5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44;p65">
              <a:extLst>
                <a:ext uri="{FF2B5EF4-FFF2-40B4-BE49-F238E27FC236}">
                  <a16:creationId xmlns:a16="http://schemas.microsoft.com/office/drawing/2014/main" id="{71A07ECB-AABB-5F99-2683-8D1AB0DFCF89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640;p65">
            <a:extLst>
              <a:ext uri="{FF2B5EF4-FFF2-40B4-BE49-F238E27FC236}">
                <a16:creationId xmlns:a16="http://schemas.microsoft.com/office/drawing/2014/main" id="{0373584D-0A51-32F0-0F73-168F2453D91E}"/>
              </a:ext>
            </a:extLst>
          </p:cNvPr>
          <p:cNvGrpSpPr/>
          <p:nvPr/>
        </p:nvGrpSpPr>
        <p:grpSpPr>
          <a:xfrm>
            <a:off x="1492537" y="2718104"/>
            <a:ext cx="340142" cy="775162"/>
            <a:chOff x="6410063" y="4135124"/>
            <a:chExt cx="159950" cy="364516"/>
          </a:xfrm>
        </p:grpSpPr>
        <p:sp>
          <p:nvSpPr>
            <p:cNvPr id="26" name="Google Shape;8641;p65">
              <a:extLst>
                <a:ext uri="{FF2B5EF4-FFF2-40B4-BE49-F238E27FC236}">
                  <a16:creationId xmlns:a16="http://schemas.microsoft.com/office/drawing/2014/main" id="{2CB5AC79-C4BA-A495-D86D-C83FB774A350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42;p65">
              <a:extLst>
                <a:ext uri="{FF2B5EF4-FFF2-40B4-BE49-F238E27FC236}">
                  <a16:creationId xmlns:a16="http://schemas.microsoft.com/office/drawing/2014/main" id="{2D9EB51B-DE16-8C0E-E1C6-FD70F0C19B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43;p65">
              <a:extLst>
                <a:ext uri="{FF2B5EF4-FFF2-40B4-BE49-F238E27FC236}">
                  <a16:creationId xmlns:a16="http://schemas.microsoft.com/office/drawing/2014/main" id="{1C9ADD48-2674-6444-8706-67A859AE8AE7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44;p65">
              <a:extLst>
                <a:ext uri="{FF2B5EF4-FFF2-40B4-BE49-F238E27FC236}">
                  <a16:creationId xmlns:a16="http://schemas.microsoft.com/office/drawing/2014/main" id="{3E501EA8-4519-4B5F-1120-47405D258ACB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pole tekstowe 1">
            <a:extLst>
              <a:ext uri="{FF2B5EF4-FFF2-40B4-BE49-F238E27FC236}">
                <a16:creationId xmlns:a16="http://schemas.microsoft.com/office/drawing/2014/main" id="{81637B12-7FF6-82E1-85C0-7687FA7711FE}"/>
              </a:ext>
            </a:extLst>
          </p:cNvPr>
          <p:cNvSpPr txBox="1"/>
          <p:nvPr/>
        </p:nvSpPr>
        <p:spPr>
          <a:xfrm>
            <a:off x="1826629" y="807362"/>
            <a:ext cx="9590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500" b="1" dirty="0">
                <a:latin typeface="Lexend Deca" panose="020B0604020202020204" charset="-1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4677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8640;p65">
            <a:extLst>
              <a:ext uri="{FF2B5EF4-FFF2-40B4-BE49-F238E27FC236}">
                <a16:creationId xmlns:a16="http://schemas.microsoft.com/office/drawing/2014/main" id="{CADDE579-66F4-7E22-CCF2-7D8BECF5F5E3}"/>
              </a:ext>
            </a:extLst>
          </p:cNvPr>
          <p:cNvGrpSpPr/>
          <p:nvPr/>
        </p:nvGrpSpPr>
        <p:grpSpPr>
          <a:xfrm>
            <a:off x="1201435" y="1002640"/>
            <a:ext cx="340142" cy="775162"/>
            <a:chOff x="6410063" y="4135124"/>
            <a:chExt cx="159950" cy="364516"/>
          </a:xfrm>
        </p:grpSpPr>
        <p:sp>
          <p:nvSpPr>
            <p:cNvPr id="6" name="Google Shape;8641;p65">
              <a:extLst>
                <a:ext uri="{FF2B5EF4-FFF2-40B4-BE49-F238E27FC236}">
                  <a16:creationId xmlns:a16="http://schemas.microsoft.com/office/drawing/2014/main" id="{0C238EF2-B6E2-018B-B1B0-D6DC1D0479A5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42;p65">
              <a:extLst>
                <a:ext uri="{FF2B5EF4-FFF2-40B4-BE49-F238E27FC236}">
                  <a16:creationId xmlns:a16="http://schemas.microsoft.com/office/drawing/2014/main" id="{7E6BA445-EB16-F388-0644-5FFDAE466232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3;p65">
              <a:extLst>
                <a:ext uri="{FF2B5EF4-FFF2-40B4-BE49-F238E27FC236}">
                  <a16:creationId xmlns:a16="http://schemas.microsoft.com/office/drawing/2014/main" id="{9D00B942-3AFE-D3BD-4D99-F9D08C717A41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4;p65">
              <a:extLst>
                <a:ext uri="{FF2B5EF4-FFF2-40B4-BE49-F238E27FC236}">
                  <a16:creationId xmlns:a16="http://schemas.microsoft.com/office/drawing/2014/main" id="{0CF547F4-5BDA-5CAB-3B99-4885DD2F67F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640;p65">
            <a:extLst>
              <a:ext uri="{FF2B5EF4-FFF2-40B4-BE49-F238E27FC236}">
                <a16:creationId xmlns:a16="http://schemas.microsoft.com/office/drawing/2014/main" id="{4C1FEEF7-F5FB-C325-9041-27804242CFF9}"/>
              </a:ext>
            </a:extLst>
          </p:cNvPr>
          <p:cNvGrpSpPr/>
          <p:nvPr/>
        </p:nvGrpSpPr>
        <p:grpSpPr>
          <a:xfrm>
            <a:off x="861293" y="1827639"/>
            <a:ext cx="340142" cy="775162"/>
            <a:chOff x="6410063" y="4135124"/>
            <a:chExt cx="159950" cy="364516"/>
          </a:xfrm>
        </p:grpSpPr>
        <p:sp>
          <p:nvSpPr>
            <p:cNvPr id="11" name="Google Shape;8641;p65">
              <a:extLst>
                <a:ext uri="{FF2B5EF4-FFF2-40B4-BE49-F238E27FC236}">
                  <a16:creationId xmlns:a16="http://schemas.microsoft.com/office/drawing/2014/main" id="{531D05C1-4699-D58A-EA00-822C99C03F18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42;p65">
              <a:extLst>
                <a:ext uri="{FF2B5EF4-FFF2-40B4-BE49-F238E27FC236}">
                  <a16:creationId xmlns:a16="http://schemas.microsoft.com/office/drawing/2014/main" id="{E1C98C08-EAA7-6CEF-0C46-F8B486E3C5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3;p65">
              <a:extLst>
                <a:ext uri="{FF2B5EF4-FFF2-40B4-BE49-F238E27FC236}">
                  <a16:creationId xmlns:a16="http://schemas.microsoft.com/office/drawing/2014/main" id="{36792868-88D4-6CFF-8B7F-5C64BC966F3A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44;p65">
              <a:extLst>
                <a:ext uri="{FF2B5EF4-FFF2-40B4-BE49-F238E27FC236}">
                  <a16:creationId xmlns:a16="http://schemas.microsoft.com/office/drawing/2014/main" id="{314D5A92-180D-79B1-DECC-D66DFED18F5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640;p65">
            <a:extLst>
              <a:ext uri="{FF2B5EF4-FFF2-40B4-BE49-F238E27FC236}">
                <a16:creationId xmlns:a16="http://schemas.microsoft.com/office/drawing/2014/main" id="{C2796F3D-F971-B8CD-5E16-51E791F99CE9}"/>
              </a:ext>
            </a:extLst>
          </p:cNvPr>
          <p:cNvGrpSpPr/>
          <p:nvPr/>
        </p:nvGrpSpPr>
        <p:grpSpPr>
          <a:xfrm>
            <a:off x="1486487" y="1821892"/>
            <a:ext cx="340142" cy="775162"/>
            <a:chOff x="6410063" y="4135124"/>
            <a:chExt cx="159950" cy="364516"/>
          </a:xfrm>
        </p:grpSpPr>
        <p:sp>
          <p:nvSpPr>
            <p:cNvPr id="16" name="Google Shape;8641;p65">
              <a:extLst>
                <a:ext uri="{FF2B5EF4-FFF2-40B4-BE49-F238E27FC236}">
                  <a16:creationId xmlns:a16="http://schemas.microsoft.com/office/drawing/2014/main" id="{C8FA9ACD-8E4C-885F-CB49-1DBFB087946E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42;p65">
              <a:extLst>
                <a:ext uri="{FF2B5EF4-FFF2-40B4-BE49-F238E27FC236}">
                  <a16:creationId xmlns:a16="http://schemas.microsoft.com/office/drawing/2014/main" id="{41DDFDF4-14FA-F9B6-CB25-6228DD83F82C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43;p65">
              <a:extLst>
                <a:ext uri="{FF2B5EF4-FFF2-40B4-BE49-F238E27FC236}">
                  <a16:creationId xmlns:a16="http://schemas.microsoft.com/office/drawing/2014/main" id="{44450BF2-ACF3-3B79-A759-9BF4C1680CB9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44;p65">
              <a:extLst>
                <a:ext uri="{FF2B5EF4-FFF2-40B4-BE49-F238E27FC236}">
                  <a16:creationId xmlns:a16="http://schemas.microsoft.com/office/drawing/2014/main" id="{D6613ECA-57E6-2566-DE69-AA64DB06DDF3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640;p65">
            <a:extLst>
              <a:ext uri="{FF2B5EF4-FFF2-40B4-BE49-F238E27FC236}">
                <a16:creationId xmlns:a16="http://schemas.microsoft.com/office/drawing/2014/main" id="{7E3E3B1E-BB86-2BF0-28A3-985560012651}"/>
              </a:ext>
            </a:extLst>
          </p:cNvPr>
          <p:cNvGrpSpPr/>
          <p:nvPr/>
        </p:nvGrpSpPr>
        <p:grpSpPr>
          <a:xfrm>
            <a:off x="861293" y="2703235"/>
            <a:ext cx="340142" cy="775162"/>
            <a:chOff x="6410063" y="4135124"/>
            <a:chExt cx="159950" cy="364516"/>
          </a:xfrm>
        </p:grpSpPr>
        <p:sp>
          <p:nvSpPr>
            <p:cNvPr id="21" name="Google Shape;8641;p65">
              <a:extLst>
                <a:ext uri="{FF2B5EF4-FFF2-40B4-BE49-F238E27FC236}">
                  <a16:creationId xmlns:a16="http://schemas.microsoft.com/office/drawing/2014/main" id="{28623307-469E-307B-2510-F6199ED45A97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42;p65">
              <a:extLst>
                <a:ext uri="{FF2B5EF4-FFF2-40B4-BE49-F238E27FC236}">
                  <a16:creationId xmlns:a16="http://schemas.microsoft.com/office/drawing/2014/main" id="{436F9AFC-7D53-2254-9674-5D5032E75B6F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43;p65">
              <a:extLst>
                <a:ext uri="{FF2B5EF4-FFF2-40B4-BE49-F238E27FC236}">
                  <a16:creationId xmlns:a16="http://schemas.microsoft.com/office/drawing/2014/main" id="{762B8E61-7888-81AF-F565-976577AD0DE5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44;p65">
              <a:extLst>
                <a:ext uri="{FF2B5EF4-FFF2-40B4-BE49-F238E27FC236}">
                  <a16:creationId xmlns:a16="http://schemas.microsoft.com/office/drawing/2014/main" id="{71A07ECB-AABB-5F99-2683-8D1AB0DFCF89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640;p65">
            <a:extLst>
              <a:ext uri="{FF2B5EF4-FFF2-40B4-BE49-F238E27FC236}">
                <a16:creationId xmlns:a16="http://schemas.microsoft.com/office/drawing/2014/main" id="{0373584D-0A51-32F0-0F73-168F2453D91E}"/>
              </a:ext>
            </a:extLst>
          </p:cNvPr>
          <p:cNvGrpSpPr/>
          <p:nvPr/>
        </p:nvGrpSpPr>
        <p:grpSpPr>
          <a:xfrm>
            <a:off x="1492537" y="2718104"/>
            <a:ext cx="340142" cy="775162"/>
            <a:chOff x="6410063" y="4135124"/>
            <a:chExt cx="159950" cy="364516"/>
          </a:xfrm>
        </p:grpSpPr>
        <p:sp>
          <p:nvSpPr>
            <p:cNvPr id="26" name="Google Shape;8641;p65">
              <a:extLst>
                <a:ext uri="{FF2B5EF4-FFF2-40B4-BE49-F238E27FC236}">
                  <a16:creationId xmlns:a16="http://schemas.microsoft.com/office/drawing/2014/main" id="{2CB5AC79-C4BA-A495-D86D-C83FB774A350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42;p65">
              <a:extLst>
                <a:ext uri="{FF2B5EF4-FFF2-40B4-BE49-F238E27FC236}">
                  <a16:creationId xmlns:a16="http://schemas.microsoft.com/office/drawing/2014/main" id="{2D9EB51B-DE16-8C0E-E1C6-FD70F0C19B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43;p65">
              <a:extLst>
                <a:ext uri="{FF2B5EF4-FFF2-40B4-BE49-F238E27FC236}">
                  <a16:creationId xmlns:a16="http://schemas.microsoft.com/office/drawing/2014/main" id="{1C9ADD48-2674-6444-8706-67A859AE8AE7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44;p65">
              <a:extLst>
                <a:ext uri="{FF2B5EF4-FFF2-40B4-BE49-F238E27FC236}">
                  <a16:creationId xmlns:a16="http://schemas.microsoft.com/office/drawing/2014/main" id="{3E501EA8-4519-4B5F-1120-47405D258ACB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1853;p71">
            <a:extLst>
              <a:ext uri="{FF2B5EF4-FFF2-40B4-BE49-F238E27FC236}">
                <a16:creationId xmlns:a16="http://schemas.microsoft.com/office/drawing/2014/main" id="{B24985D9-6D68-7E07-C8B6-1B561D9AD293}"/>
              </a:ext>
            </a:extLst>
          </p:cNvPr>
          <p:cNvGrpSpPr/>
          <p:nvPr/>
        </p:nvGrpSpPr>
        <p:grpSpPr>
          <a:xfrm>
            <a:off x="1759052" y="416002"/>
            <a:ext cx="1026751" cy="1099246"/>
            <a:chOff x="7055134" y="2919170"/>
            <a:chExt cx="290321" cy="310820"/>
          </a:xfrm>
          <a:solidFill>
            <a:srgbClr val="FFC000"/>
          </a:solidFill>
        </p:grpSpPr>
        <p:sp>
          <p:nvSpPr>
            <p:cNvPr id="3" name="Google Shape;11854;p71">
              <a:extLst>
                <a:ext uri="{FF2B5EF4-FFF2-40B4-BE49-F238E27FC236}">
                  <a16:creationId xmlns:a16="http://schemas.microsoft.com/office/drawing/2014/main" id="{9A370E94-986D-C900-1DEB-7CB0AB702F28}"/>
                </a:ext>
              </a:extLst>
            </p:cNvPr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855;p71">
              <a:extLst>
                <a:ext uri="{FF2B5EF4-FFF2-40B4-BE49-F238E27FC236}">
                  <a16:creationId xmlns:a16="http://schemas.microsoft.com/office/drawing/2014/main" id="{948000C4-D2D2-FC15-B261-9121C4CCE7A2}"/>
                </a:ext>
              </a:extLst>
            </p:cNvPr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856;p71">
              <a:extLst>
                <a:ext uri="{FF2B5EF4-FFF2-40B4-BE49-F238E27FC236}">
                  <a16:creationId xmlns:a16="http://schemas.microsoft.com/office/drawing/2014/main" id="{25A66D09-6B26-94A5-AF26-45B2905A4BCA}"/>
                </a:ext>
              </a:extLst>
            </p:cNvPr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857;p71">
              <a:extLst>
                <a:ext uri="{FF2B5EF4-FFF2-40B4-BE49-F238E27FC236}">
                  <a16:creationId xmlns:a16="http://schemas.microsoft.com/office/drawing/2014/main" id="{158B0F0F-D939-B46C-3F3E-A9A8A2B0E478}"/>
                </a:ext>
              </a:extLst>
            </p:cNvPr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858;p71">
              <a:extLst>
                <a:ext uri="{FF2B5EF4-FFF2-40B4-BE49-F238E27FC236}">
                  <a16:creationId xmlns:a16="http://schemas.microsoft.com/office/drawing/2014/main" id="{8CC4AE03-B6C5-1E42-3B58-CBC81E2BE0F9}"/>
                </a:ext>
              </a:extLst>
            </p:cNvPr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859;p71">
              <a:extLst>
                <a:ext uri="{FF2B5EF4-FFF2-40B4-BE49-F238E27FC236}">
                  <a16:creationId xmlns:a16="http://schemas.microsoft.com/office/drawing/2014/main" id="{405EE7A2-28D1-1525-1C69-94CF4155D0FC}"/>
                </a:ext>
              </a:extLst>
            </p:cNvPr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860;p71">
              <a:extLst>
                <a:ext uri="{FF2B5EF4-FFF2-40B4-BE49-F238E27FC236}">
                  <a16:creationId xmlns:a16="http://schemas.microsoft.com/office/drawing/2014/main" id="{9F7216B6-EB39-186B-A31F-AE0AB6050595}"/>
                </a:ext>
              </a:extLst>
            </p:cNvPr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861;p71">
              <a:extLst>
                <a:ext uri="{FF2B5EF4-FFF2-40B4-BE49-F238E27FC236}">
                  <a16:creationId xmlns:a16="http://schemas.microsoft.com/office/drawing/2014/main" id="{12C2D73C-3C67-CE29-FF8E-19E95B339961}"/>
                </a:ext>
              </a:extLst>
            </p:cNvPr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862;p71">
              <a:extLst>
                <a:ext uri="{FF2B5EF4-FFF2-40B4-BE49-F238E27FC236}">
                  <a16:creationId xmlns:a16="http://schemas.microsoft.com/office/drawing/2014/main" id="{FFCD3AEC-F5BF-560C-C2B7-84D49E30E19C}"/>
                </a:ext>
              </a:extLst>
            </p:cNvPr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863;p71">
              <a:extLst>
                <a:ext uri="{FF2B5EF4-FFF2-40B4-BE49-F238E27FC236}">
                  <a16:creationId xmlns:a16="http://schemas.microsoft.com/office/drawing/2014/main" id="{1EC16B34-F60A-3651-BB22-97F715D1ACF3}"/>
                </a:ext>
              </a:extLst>
            </p:cNvPr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864;p71">
              <a:extLst>
                <a:ext uri="{FF2B5EF4-FFF2-40B4-BE49-F238E27FC236}">
                  <a16:creationId xmlns:a16="http://schemas.microsoft.com/office/drawing/2014/main" id="{9A4876D0-B168-D22D-1EF5-D8B343292A00}"/>
                </a:ext>
              </a:extLst>
            </p:cNvPr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865;p71">
              <a:extLst>
                <a:ext uri="{FF2B5EF4-FFF2-40B4-BE49-F238E27FC236}">
                  <a16:creationId xmlns:a16="http://schemas.microsoft.com/office/drawing/2014/main" id="{D4C29615-E7D9-FF24-F25F-EE14922920C7}"/>
                </a:ext>
              </a:extLst>
            </p:cNvPr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866;p71">
              <a:extLst>
                <a:ext uri="{FF2B5EF4-FFF2-40B4-BE49-F238E27FC236}">
                  <a16:creationId xmlns:a16="http://schemas.microsoft.com/office/drawing/2014/main" id="{AAC87E80-7864-87C5-DC09-0A85012CD219}"/>
                </a:ext>
              </a:extLst>
            </p:cNvPr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867;p71">
              <a:extLst>
                <a:ext uri="{FF2B5EF4-FFF2-40B4-BE49-F238E27FC236}">
                  <a16:creationId xmlns:a16="http://schemas.microsoft.com/office/drawing/2014/main" id="{7ADB6281-2CE9-8910-EC34-EBAF49530BDB}"/>
                </a:ext>
              </a:extLst>
            </p:cNvPr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9751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8640;p65">
            <a:extLst>
              <a:ext uri="{FF2B5EF4-FFF2-40B4-BE49-F238E27FC236}">
                <a16:creationId xmlns:a16="http://schemas.microsoft.com/office/drawing/2014/main" id="{CADDE579-66F4-7E22-CCF2-7D8BECF5F5E3}"/>
              </a:ext>
            </a:extLst>
          </p:cNvPr>
          <p:cNvGrpSpPr/>
          <p:nvPr/>
        </p:nvGrpSpPr>
        <p:grpSpPr>
          <a:xfrm>
            <a:off x="1201435" y="1002640"/>
            <a:ext cx="340142" cy="775162"/>
            <a:chOff x="6410063" y="4135124"/>
            <a:chExt cx="159950" cy="364516"/>
          </a:xfrm>
        </p:grpSpPr>
        <p:sp>
          <p:nvSpPr>
            <p:cNvPr id="6" name="Google Shape;8641;p65">
              <a:extLst>
                <a:ext uri="{FF2B5EF4-FFF2-40B4-BE49-F238E27FC236}">
                  <a16:creationId xmlns:a16="http://schemas.microsoft.com/office/drawing/2014/main" id="{0C238EF2-B6E2-018B-B1B0-D6DC1D0479A5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42;p65">
              <a:extLst>
                <a:ext uri="{FF2B5EF4-FFF2-40B4-BE49-F238E27FC236}">
                  <a16:creationId xmlns:a16="http://schemas.microsoft.com/office/drawing/2014/main" id="{7E6BA445-EB16-F388-0644-5FFDAE466232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3;p65">
              <a:extLst>
                <a:ext uri="{FF2B5EF4-FFF2-40B4-BE49-F238E27FC236}">
                  <a16:creationId xmlns:a16="http://schemas.microsoft.com/office/drawing/2014/main" id="{9D00B942-3AFE-D3BD-4D99-F9D08C717A41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4;p65">
              <a:extLst>
                <a:ext uri="{FF2B5EF4-FFF2-40B4-BE49-F238E27FC236}">
                  <a16:creationId xmlns:a16="http://schemas.microsoft.com/office/drawing/2014/main" id="{0CF547F4-5BDA-5CAB-3B99-4885DD2F67F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640;p65">
            <a:extLst>
              <a:ext uri="{FF2B5EF4-FFF2-40B4-BE49-F238E27FC236}">
                <a16:creationId xmlns:a16="http://schemas.microsoft.com/office/drawing/2014/main" id="{4C1FEEF7-F5FB-C325-9041-27804242CFF9}"/>
              </a:ext>
            </a:extLst>
          </p:cNvPr>
          <p:cNvGrpSpPr/>
          <p:nvPr/>
        </p:nvGrpSpPr>
        <p:grpSpPr>
          <a:xfrm>
            <a:off x="861293" y="1827639"/>
            <a:ext cx="340142" cy="775162"/>
            <a:chOff x="6410063" y="4135124"/>
            <a:chExt cx="159950" cy="364516"/>
          </a:xfrm>
        </p:grpSpPr>
        <p:sp>
          <p:nvSpPr>
            <p:cNvPr id="11" name="Google Shape;8641;p65">
              <a:extLst>
                <a:ext uri="{FF2B5EF4-FFF2-40B4-BE49-F238E27FC236}">
                  <a16:creationId xmlns:a16="http://schemas.microsoft.com/office/drawing/2014/main" id="{531D05C1-4699-D58A-EA00-822C99C03F18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42;p65">
              <a:extLst>
                <a:ext uri="{FF2B5EF4-FFF2-40B4-BE49-F238E27FC236}">
                  <a16:creationId xmlns:a16="http://schemas.microsoft.com/office/drawing/2014/main" id="{E1C98C08-EAA7-6CEF-0C46-F8B486E3C5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3;p65">
              <a:extLst>
                <a:ext uri="{FF2B5EF4-FFF2-40B4-BE49-F238E27FC236}">
                  <a16:creationId xmlns:a16="http://schemas.microsoft.com/office/drawing/2014/main" id="{36792868-88D4-6CFF-8B7F-5C64BC966F3A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44;p65">
              <a:extLst>
                <a:ext uri="{FF2B5EF4-FFF2-40B4-BE49-F238E27FC236}">
                  <a16:creationId xmlns:a16="http://schemas.microsoft.com/office/drawing/2014/main" id="{314D5A92-180D-79B1-DECC-D66DFED18F5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640;p65">
            <a:extLst>
              <a:ext uri="{FF2B5EF4-FFF2-40B4-BE49-F238E27FC236}">
                <a16:creationId xmlns:a16="http://schemas.microsoft.com/office/drawing/2014/main" id="{C2796F3D-F971-B8CD-5E16-51E791F99CE9}"/>
              </a:ext>
            </a:extLst>
          </p:cNvPr>
          <p:cNvGrpSpPr/>
          <p:nvPr/>
        </p:nvGrpSpPr>
        <p:grpSpPr>
          <a:xfrm>
            <a:off x="1486487" y="1821892"/>
            <a:ext cx="340142" cy="775162"/>
            <a:chOff x="6410063" y="4135124"/>
            <a:chExt cx="159950" cy="364516"/>
          </a:xfrm>
        </p:grpSpPr>
        <p:sp>
          <p:nvSpPr>
            <p:cNvPr id="16" name="Google Shape;8641;p65">
              <a:extLst>
                <a:ext uri="{FF2B5EF4-FFF2-40B4-BE49-F238E27FC236}">
                  <a16:creationId xmlns:a16="http://schemas.microsoft.com/office/drawing/2014/main" id="{C8FA9ACD-8E4C-885F-CB49-1DBFB087946E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42;p65">
              <a:extLst>
                <a:ext uri="{FF2B5EF4-FFF2-40B4-BE49-F238E27FC236}">
                  <a16:creationId xmlns:a16="http://schemas.microsoft.com/office/drawing/2014/main" id="{41DDFDF4-14FA-F9B6-CB25-6228DD83F82C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43;p65">
              <a:extLst>
                <a:ext uri="{FF2B5EF4-FFF2-40B4-BE49-F238E27FC236}">
                  <a16:creationId xmlns:a16="http://schemas.microsoft.com/office/drawing/2014/main" id="{44450BF2-ACF3-3B79-A759-9BF4C1680CB9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44;p65">
              <a:extLst>
                <a:ext uri="{FF2B5EF4-FFF2-40B4-BE49-F238E27FC236}">
                  <a16:creationId xmlns:a16="http://schemas.microsoft.com/office/drawing/2014/main" id="{D6613ECA-57E6-2566-DE69-AA64DB06DDF3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640;p65">
            <a:extLst>
              <a:ext uri="{FF2B5EF4-FFF2-40B4-BE49-F238E27FC236}">
                <a16:creationId xmlns:a16="http://schemas.microsoft.com/office/drawing/2014/main" id="{7E3E3B1E-BB86-2BF0-28A3-985560012651}"/>
              </a:ext>
            </a:extLst>
          </p:cNvPr>
          <p:cNvGrpSpPr/>
          <p:nvPr/>
        </p:nvGrpSpPr>
        <p:grpSpPr>
          <a:xfrm>
            <a:off x="861293" y="2703235"/>
            <a:ext cx="340142" cy="775162"/>
            <a:chOff x="6410063" y="4135124"/>
            <a:chExt cx="159950" cy="364516"/>
          </a:xfrm>
        </p:grpSpPr>
        <p:sp>
          <p:nvSpPr>
            <p:cNvPr id="21" name="Google Shape;8641;p65">
              <a:extLst>
                <a:ext uri="{FF2B5EF4-FFF2-40B4-BE49-F238E27FC236}">
                  <a16:creationId xmlns:a16="http://schemas.microsoft.com/office/drawing/2014/main" id="{28623307-469E-307B-2510-F6199ED45A97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42;p65">
              <a:extLst>
                <a:ext uri="{FF2B5EF4-FFF2-40B4-BE49-F238E27FC236}">
                  <a16:creationId xmlns:a16="http://schemas.microsoft.com/office/drawing/2014/main" id="{436F9AFC-7D53-2254-9674-5D5032E75B6F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43;p65">
              <a:extLst>
                <a:ext uri="{FF2B5EF4-FFF2-40B4-BE49-F238E27FC236}">
                  <a16:creationId xmlns:a16="http://schemas.microsoft.com/office/drawing/2014/main" id="{762B8E61-7888-81AF-F565-976577AD0DE5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44;p65">
              <a:extLst>
                <a:ext uri="{FF2B5EF4-FFF2-40B4-BE49-F238E27FC236}">
                  <a16:creationId xmlns:a16="http://schemas.microsoft.com/office/drawing/2014/main" id="{71A07ECB-AABB-5F99-2683-8D1AB0DFCF89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640;p65">
            <a:extLst>
              <a:ext uri="{FF2B5EF4-FFF2-40B4-BE49-F238E27FC236}">
                <a16:creationId xmlns:a16="http://schemas.microsoft.com/office/drawing/2014/main" id="{0373584D-0A51-32F0-0F73-168F2453D91E}"/>
              </a:ext>
            </a:extLst>
          </p:cNvPr>
          <p:cNvGrpSpPr/>
          <p:nvPr/>
        </p:nvGrpSpPr>
        <p:grpSpPr>
          <a:xfrm>
            <a:off x="1492537" y="2718104"/>
            <a:ext cx="340142" cy="775162"/>
            <a:chOff x="6410063" y="4135124"/>
            <a:chExt cx="159950" cy="364516"/>
          </a:xfrm>
        </p:grpSpPr>
        <p:sp>
          <p:nvSpPr>
            <p:cNvPr id="26" name="Google Shape;8641;p65">
              <a:extLst>
                <a:ext uri="{FF2B5EF4-FFF2-40B4-BE49-F238E27FC236}">
                  <a16:creationId xmlns:a16="http://schemas.microsoft.com/office/drawing/2014/main" id="{2CB5AC79-C4BA-A495-D86D-C83FB774A350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42;p65">
              <a:extLst>
                <a:ext uri="{FF2B5EF4-FFF2-40B4-BE49-F238E27FC236}">
                  <a16:creationId xmlns:a16="http://schemas.microsoft.com/office/drawing/2014/main" id="{2D9EB51B-DE16-8C0E-E1C6-FD70F0C19B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43;p65">
              <a:extLst>
                <a:ext uri="{FF2B5EF4-FFF2-40B4-BE49-F238E27FC236}">
                  <a16:creationId xmlns:a16="http://schemas.microsoft.com/office/drawing/2014/main" id="{1C9ADD48-2674-6444-8706-67A859AE8AE7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44;p65">
              <a:extLst>
                <a:ext uri="{FF2B5EF4-FFF2-40B4-BE49-F238E27FC236}">
                  <a16:creationId xmlns:a16="http://schemas.microsoft.com/office/drawing/2014/main" id="{3E501EA8-4519-4B5F-1120-47405D258ACB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853;p59">
            <a:extLst>
              <a:ext uri="{FF2B5EF4-FFF2-40B4-BE49-F238E27FC236}">
                <a16:creationId xmlns:a16="http://schemas.microsoft.com/office/drawing/2014/main" id="{49E48584-E53B-1A3C-6AC0-243B25F6EA02}"/>
              </a:ext>
            </a:extLst>
          </p:cNvPr>
          <p:cNvGrpSpPr/>
          <p:nvPr/>
        </p:nvGrpSpPr>
        <p:grpSpPr>
          <a:xfrm>
            <a:off x="3082062" y="1306477"/>
            <a:ext cx="2467779" cy="942646"/>
            <a:chOff x="4662475" y="1976500"/>
            <a:chExt cx="68725" cy="36625"/>
          </a:xfrm>
        </p:grpSpPr>
        <p:sp>
          <p:nvSpPr>
            <p:cNvPr id="43" name="Google Shape;854;p59">
              <a:extLst>
                <a:ext uri="{FF2B5EF4-FFF2-40B4-BE49-F238E27FC236}">
                  <a16:creationId xmlns:a16="http://schemas.microsoft.com/office/drawing/2014/main" id="{7F3905BB-62E6-2176-AAA9-95767EAC00F3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55;p59">
              <a:extLst>
                <a:ext uri="{FF2B5EF4-FFF2-40B4-BE49-F238E27FC236}">
                  <a16:creationId xmlns:a16="http://schemas.microsoft.com/office/drawing/2014/main" id="{61555993-EEEB-C503-0136-FD035330F77C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56;p59">
              <a:extLst>
                <a:ext uri="{FF2B5EF4-FFF2-40B4-BE49-F238E27FC236}">
                  <a16:creationId xmlns:a16="http://schemas.microsoft.com/office/drawing/2014/main" id="{E195C419-9F63-E760-6533-92A0791077C7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853;p59">
            <a:extLst>
              <a:ext uri="{FF2B5EF4-FFF2-40B4-BE49-F238E27FC236}">
                <a16:creationId xmlns:a16="http://schemas.microsoft.com/office/drawing/2014/main" id="{EDD74D7B-F159-466A-D94C-D0E8705282B2}"/>
              </a:ext>
            </a:extLst>
          </p:cNvPr>
          <p:cNvGrpSpPr/>
          <p:nvPr/>
        </p:nvGrpSpPr>
        <p:grpSpPr>
          <a:xfrm>
            <a:off x="3082062" y="2716836"/>
            <a:ext cx="2467779" cy="942646"/>
            <a:chOff x="4662475" y="1976500"/>
            <a:chExt cx="68725" cy="36625"/>
          </a:xfrm>
        </p:grpSpPr>
        <p:sp>
          <p:nvSpPr>
            <p:cNvPr id="47" name="Google Shape;854;p59">
              <a:extLst>
                <a:ext uri="{FF2B5EF4-FFF2-40B4-BE49-F238E27FC236}">
                  <a16:creationId xmlns:a16="http://schemas.microsoft.com/office/drawing/2014/main" id="{64CAF89D-EDC4-9304-0656-14D04455611B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55;p59">
              <a:extLst>
                <a:ext uri="{FF2B5EF4-FFF2-40B4-BE49-F238E27FC236}">
                  <a16:creationId xmlns:a16="http://schemas.microsoft.com/office/drawing/2014/main" id="{2AB4BFF2-58FF-5DFA-37FD-ABD1BA6FAD85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56;p59">
              <a:extLst>
                <a:ext uri="{FF2B5EF4-FFF2-40B4-BE49-F238E27FC236}">
                  <a16:creationId xmlns:a16="http://schemas.microsoft.com/office/drawing/2014/main" id="{AE30734D-90FA-B04D-D1D3-320EA49B755E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284;p38">
            <a:extLst>
              <a:ext uri="{FF2B5EF4-FFF2-40B4-BE49-F238E27FC236}">
                <a16:creationId xmlns:a16="http://schemas.microsoft.com/office/drawing/2014/main" id="{0818AEEA-9845-2002-1870-4AE0B5051F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94805" y="1414030"/>
            <a:ext cx="29878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 err="1"/>
              <a:t>After</a:t>
            </a:r>
            <a:r>
              <a:rPr lang="pl-PL" b="1" dirty="0"/>
              <a:t> </a:t>
            </a:r>
            <a:r>
              <a:rPr lang="pl-PL" sz="2500" dirty="0" err="1"/>
              <a:t>feature</a:t>
            </a:r>
            <a:r>
              <a:rPr lang="pl-PL" sz="2500" dirty="0"/>
              <a:t> </a:t>
            </a:r>
            <a:r>
              <a:rPr lang="pl-PL" sz="2500" dirty="0" err="1"/>
              <a:t>extraction</a:t>
            </a:r>
            <a:endParaRPr sz="2500" b="1" dirty="0"/>
          </a:p>
        </p:txBody>
      </p:sp>
      <p:sp>
        <p:nvSpPr>
          <p:cNvPr id="51" name="Google Shape;284;p38">
            <a:extLst>
              <a:ext uri="{FF2B5EF4-FFF2-40B4-BE49-F238E27FC236}">
                <a16:creationId xmlns:a16="http://schemas.microsoft.com/office/drawing/2014/main" id="{9BE5D100-A618-D408-E08A-CBEDDB042475}"/>
              </a:ext>
            </a:extLst>
          </p:cNvPr>
          <p:cNvSpPr txBox="1">
            <a:spLocks/>
          </p:cNvSpPr>
          <p:nvPr/>
        </p:nvSpPr>
        <p:spPr>
          <a:xfrm>
            <a:off x="5645403" y="2815266"/>
            <a:ext cx="298783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b="1" dirty="0" err="1"/>
              <a:t>Before</a:t>
            </a:r>
            <a:r>
              <a:rPr lang="pl-PL" b="1" dirty="0"/>
              <a:t> </a:t>
            </a:r>
            <a:r>
              <a:rPr lang="pl-PL" sz="2500" dirty="0" err="1"/>
              <a:t>feature</a:t>
            </a:r>
            <a:r>
              <a:rPr lang="pl-PL" sz="2500" dirty="0"/>
              <a:t> </a:t>
            </a:r>
            <a:r>
              <a:rPr lang="pl-PL" sz="2500" dirty="0" err="1"/>
              <a:t>extraction</a:t>
            </a:r>
            <a:endParaRPr lang="pl-PL" sz="2500" dirty="0"/>
          </a:p>
        </p:txBody>
      </p:sp>
      <p:sp>
        <p:nvSpPr>
          <p:cNvPr id="52" name="Google Shape;221;p33">
            <a:extLst>
              <a:ext uri="{FF2B5EF4-FFF2-40B4-BE49-F238E27FC236}">
                <a16:creationId xmlns:a16="http://schemas.microsoft.com/office/drawing/2014/main" id="{5251211D-E542-79D6-2227-FA6532B9EC23}"/>
              </a:ext>
            </a:extLst>
          </p:cNvPr>
          <p:cNvSpPr txBox="1">
            <a:spLocks/>
          </p:cNvSpPr>
          <p:nvPr/>
        </p:nvSpPr>
        <p:spPr>
          <a:xfrm>
            <a:off x="2387583" y="1828941"/>
            <a:ext cx="3548092" cy="878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/>
              <a:t>Algorithms</a:t>
            </a:r>
            <a:endParaRPr lang="pl-PL" sz="2500" dirty="0"/>
          </a:p>
        </p:txBody>
      </p:sp>
    </p:spTree>
    <p:extLst>
      <p:ext uri="{BB962C8B-B14F-4D97-AF65-F5344CB8AC3E}">
        <p14:creationId xmlns:p14="http://schemas.microsoft.com/office/powerpoint/2010/main" val="88328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8640;p65">
            <a:extLst>
              <a:ext uri="{FF2B5EF4-FFF2-40B4-BE49-F238E27FC236}">
                <a16:creationId xmlns:a16="http://schemas.microsoft.com/office/drawing/2014/main" id="{CADDE579-66F4-7E22-CCF2-7D8BECF5F5E3}"/>
              </a:ext>
            </a:extLst>
          </p:cNvPr>
          <p:cNvGrpSpPr/>
          <p:nvPr/>
        </p:nvGrpSpPr>
        <p:grpSpPr>
          <a:xfrm>
            <a:off x="1201435" y="1002640"/>
            <a:ext cx="340142" cy="775162"/>
            <a:chOff x="6410063" y="4135124"/>
            <a:chExt cx="159950" cy="364516"/>
          </a:xfrm>
          <a:solidFill>
            <a:srgbClr val="00B0F0"/>
          </a:solidFill>
        </p:grpSpPr>
        <p:sp>
          <p:nvSpPr>
            <p:cNvPr id="6" name="Google Shape;8641;p65">
              <a:extLst>
                <a:ext uri="{FF2B5EF4-FFF2-40B4-BE49-F238E27FC236}">
                  <a16:creationId xmlns:a16="http://schemas.microsoft.com/office/drawing/2014/main" id="{0C238EF2-B6E2-018B-B1B0-D6DC1D0479A5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42;p65">
              <a:extLst>
                <a:ext uri="{FF2B5EF4-FFF2-40B4-BE49-F238E27FC236}">
                  <a16:creationId xmlns:a16="http://schemas.microsoft.com/office/drawing/2014/main" id="{7E6BA445-EB16-F388-0644-5FFDAE466232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3;p65">
              <a:extLst>
                <a:ext uri="{FF2B5EF4-FFF2-40B4-BE49-F238E27FC236}">
                  <a16:creationId xmlns:a16="http://schemas.microsoft.com/office/drawing/2014/main" id="{9D00B942-3AFE-D3BD-4D99-F9D08C717A41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4;p65">
              <a:extLst>
                <a:ext uri="{FF2B5EF4-FFF2-40B4-BE49-F238E27FC236}">
                  <a16:creationId xmlns:a16="http://schemas.microsoft.com/office/drawing/2014/main" id="{0CF547F4-5BDA-5CAB-3B99-4885DD2F67F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640;p65">
            <a:extLst>
              <a:ext uri="{FF2B5EF4-FFF2-40B4-BE49-F238E27FC236}">
                <a16:creationId xmlns:a16="http://schemas.microsoft.com/office/drawing/2014/main" id="{4C1FEEF7-F5FB-C325-9041-27804242CFF9}"/>
              </a:ext>
            </a:extLst>
          </p:cNvPr>
          <p:cNvGrpSpPr/>
          <p:nvPr/>
        </p:nvGrpSpPr>
        <p:grpSpPr>
          <a:xfrm>
            <a:off x="861293" y="1827639"/>
            <a:ext cx="340142" cy="775162"/>
            <a:chOff x="6410063" y="4135124"/>
            <a:chExt cx="159950" cy="364516"/>
          </a:xfrm>
          <a:solidFill>
            <a:srgbClr val="00B0F0"/>
          </a:solidFill>
        </p:grpSpPr>
        <p:sp>
          <p:nvSpPr>
            <p:cNvPr id="11" name="Google Shape;8641;p65">
              <a:extLst>
                <a:ext uri="{FF2B5EF4-FFF2-40B4-BE49-F238E27FC236}">
                  <a16:creationId xmlns:a16="http://schemas.microsoft.com/office/drawing/2014/main" id="{531D05C1-4699-D58A-EA00-822C99C03F18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42;p65">
              <a:extLst>
                <a:ext uri="{FF2B5EF4-FFF2-40B4-BE49-F238E27FC236}">
                  <a16:creationId xmlns:a16="http://schemas.microsoft.com/office/drawing/2014/main" id="{E1C98C08-EAA7-6CEF-0C46-F8B486E3C5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3;p65">
              <a:extLst>
                <a:ext uri="{FF2B5EF4-FFF2-40B4-BE49-F238E27FC236}">
                  <a16:creationId xmlns:a16="http://schemas.microsoft.com/office/drawing/2014/main" id="{36792868-88D4-6CFF-8B7F-5C64BC966F3A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44;p65">
              <a:extLst>
                <a:ext uri="{FF2B5EF4-FFF2-40B4-BE49-F238E27FC236}">
                  <a16:creationId xmlns:a16="http://schemas.microsoft.com/office/drawing/2014/main" id="{314D5A92-180D-79B1-DECC-D66DFED18F5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640;p65">
            <a:extLst>
              <a:ext uri="{FF2B5EF4-FFF2-40B4-BE49-F238E27FC236}">
                <a16:creationId xmlns:a16="http://schemas.microsoft.com/office/drawing/2014/main" id="{C2796F3D-F971-B8CD-5E16-51E791F99CE9}"/>
              </a:ext>
            </a:extLst>
          </p:cNvPr>
          <p:cNvGrpSpPr/>
          <p:nvPr/>
        </p:nvGrpSpPr>
        <p:grpSpPr>
          <a:xfrm>
            <a:off x="1486487" y="1821892"/>
            <a:ext cx="340142" cy="775162"/>
            <a:chOff x="6410063" y="4135124"/>
            <a:chExt cx="159950" cy="364516"/>
          </a:xfrm>
          <a:solidFill>
            <a:srgbClr val="00B0F0"/>
          </a:solidFill>
        </p:grpSpPr>
        <p:sp>
          <p:nvSpPr>
            <p:cNvPr id="16" name="Google Shape;8641;p65">
              <a:extLst>
                <a:ext uri="{FF2B5EF4-FFF2-40B4-BE49-F238E27FC236}">
                  <a16:creationId xmlns:a16="http://schemas.microsoft.com/office/drawing/2014/main" id="{C8FA9ACD-8E4C-885F-CB49-1DBFB087946E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42;p65">
              <a:extLst>
                <a:ext uri="{FF2B5EF4-FFF2-40B4-BE49-F238E27FC236}">
                  <a16:creationId xmlns:a16="http://schemas.microsoft.com/office/drawing/2014/main" id="{41DDFDF4-14FA-F9B6-CB25-6228DD83F82C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43;p65">
              <a:extLst>
                <a:ext uri="{FF2B5EF4-FFF2-40B4-BE49-F238E27FC236}">
                  <a16:creationId xmlns:a16="http://schemas.microsoft.com/office/drawing/2014/main" id="{44450BF2-ACF3-3B79-A759-9BF4C1680CB9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44;p65">
              <a:extLst>
                <a:ext uri="{FF2B5EF4-FFF2-40B4-BE49-F238E27FC236}">
                  <a16:creationId xmlns:a16="http://schemas.microsoft.com/office/drawing/2014/main" id="{D6613ECA-57E6-2566-DE69-AA64DB06DDF3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640;p65">
            <a:extLst>
              <a:ext uri="{FF2B5EF4-FFF2-40B4-BE49-F238E27FC236}">
                <a16:creationId xmlns:a16="http://schemas.microsoft.com/office/drawing/2014/main" id="{7E3E3B1E-BB86-2BF0-28A3-985560012651}"/>
              </a:ext>
            </a:extLst>
          </p:cNvPr>
          <p:cNvGrpSpPr/>
          <p:nvPr/>
        </p:nvGrpSpPr>
        <p:grpSpPr>
          <a:xfrm>
            <a:off x="861293" y="2703235"/>
            <a:ext cx="340142" cy="775162"/>
            <a:chOff x="6410063" y="4135124"/>
            <a:chExt cx="159950" cy="364516"/>
          </a:xfrm>
          <a:solidFill>
            <a:schemeClr val="tx2">
              <a:lumMod val="75000"/>
            </a:schemeClr>
          </a:solidFill>
        </p:grpSpPr>
        <p:sp>
          <p:nvSpPr>
            <p:cNvPr id="21" name="Google Shape;8641;p65">
              <a:extLst>
                <a:ext uri="{FF2B5EF4-FFF2-40B4-BE49-F238E27FC236}">
                  <a16:creationId xmlns:a16="http://schemas.microsoft.com/office/drawing/2014/main" id="{28623307-469E-307B-2510-F6199ED45A97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42;p65">
              <a:extLst>
                <a:ext uri="{FF2B5EF4-FFF2-40B4-BE49-F238E27FC236}">
                  <a16:creationId xmlns:a16="http://schemas.microsoft.com/office/drawing/2014/main" id="{436F9AFC-7D53-2254-9674-5D5032E75B6F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43;p65">
              <a:extLst>
                <a:ext uri="{FF2B5EF4-FFF2-40B4-BE49-F238E27FC236}">
                  <a16:creationId xmlns:a16="http://schemas.microsoft.com/office/drawing/2014/main" id="{762B8E61-7888-81AF-F565-976577AD0DE5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44;p65">
              <a:extLst>
                <a:ext uri="{FF2B5EF4-FFF2-40B4-BE49-F238E27FC236}">
                  <a16:creationId xmlns:a16="http://schemas.microsoft.com/office/drawing/2014/main" id="{71A07ECB-AABB-5F99-2683-8D1AB0DFCF89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640;p65">
            <a:extLst>
              <a:ext uri="{FF2B5EF4-FFF2-40B4-BE49-F238E27FC236}">
                <a16:creationId xmlns:a16="http://schemas.microsoft.com/office/drawing/2014/main" id="{0373584D-0A51-32F0-0F73-168F2453D91E}"/>
              </a:ext>
            </a:extLst>
          </p:cNvPr>
          <p:cNvGrpSpPr/>
          <p:nvPr/>
        </p:nvGrpSpPr>
        <p:grpSpPr>
          <a:xfrm>
            <a:off x="1492537" y="2718104"/>
            <a:ext cx="340142" cy="775162"/>
            <a:chOff x="6410063" y="4135124"/>
            <a:chExt cx="159950" cy="364516"/>
          </a:xfrm>
          <a:solidFill>
            <a:schemeClr val="tx2">
              <a:lumMod val="75000"/>
            </a:schemeClr>
          </a:solidFill>
        </p:grpSpPr>
        <p:sp>
          <p:nvSpPr>
            <p:cNvPr id="26" name="Google Shape;8641;p65">
              <a:extLst>
                <a:ext uri="{FF2B5EF4-FFF2-40B4-BE49-F238E27FC236}">
                  <a16:creationId xmlns:a16="http://schemas.microsoft.com/office/drawing/2014/main" id="{2CB5AC79-C4BA-A495-D86D-C83FB774A350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42;p65">
              <a:extLst>
                <a:ext uri="{FF2B5EF4-FFF2-40B4-BE49-F238E27FC236}">
                  <a16:creationId xmlns:a16="http://schemas.microsoft.com/office/drawing/2014/main" id="{2D9EB51B-DE16-8C0E-E1C6-FD70F0C19B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43;p65">
              <a:extLst>
                <a:ext uri="{FF2B5EF4-FFF2-40B4-BE49-F238E27FC236}">
                  <a16:creationId xmlns:a16="http://schemas.microsoft.com/office/drawing/2014/main" id="{1C9ADD48-2674-6444-8706-67A859AE8AE7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44;p65">
              <a:extLst>
                <a:ext uri="{FF2B5EF4-FFF2-40B4-BE49-F238E27FC236}">
                  <a16:creationId xmlns:a16="http://schemas.microsoft.com/office/drawing/2014/main" id="{3E501EA8-4519-4B5F-1120-47405D258ACB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853;p59">
            <a:extLst>
              <a:ext uri="{FF2B5EF4-FFF2-40B4-BE49-F238E27FC236}">
                <a16:creationId xmlns:a16="http://schemas.microsoft.com/office/drawing/2014/main" id="{49E48584-E53B-1A3C-6AC0-243B25F6EA02}"/>
              </a:ext>
            </a:extLst>
          </p:cNvPr>
          <p:cNvGrpSpPr/>
          <p:nvPr/>
        </p:nvGrpSpPr>
        <p:grpSpPr>
          <a:xfrm>
            <a:off x="3082062" y="1306477"/>
            <a:ext cx="2467779" cy="942646"/>
            <a:chOff x="4662475" y="1976500"/>
            <a:chExt cx="68725" cy="36625"/>
          </a:xfrm>
          <a:solidFill>
            <a:srgbClr val="00B0F0"/>
          </a:solidFill>
        </p:grpSpPr>
        <p:sp>
          <p:nvSpPr>
            <p:cNvPr id="43" name="Google Shape;854;p59">
              <a:extLst>
                <a:ext uri="{FF2B5EF4-FFF2-40B4-BE49-F238E27FC236}">
                  <a16:creationId xmlns:a16="http://schemas.microsoft.com/office/drawing/2014/main" id="{7F3905BB-62E6-2176-AAA9-95767EAC00F3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55;p59">
              <a:extLst>
                <a:ext uri="{FF2B5EF4-FFF2-40B4-BE49-F238E27FC236}">
                  <a16:creationId xmlns:a16="http://schemas.microsoft.com/office/drawing/2014/main" id="{61555993-EEEB-C503-0136-FD035330F77C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56;p59">
              <a:extLst>
                <a:ext uri="{FF2B5EF4-FFF2-40B4-BE49-F238E27FC236}">
                  <a16:creationId xmlns:a16="http://schemas.microsoft.com/office/drawing/2014/main" id="{E195C419-9F63-E760-6533-92A0791077C7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853;p59">
            <a:extLst>
              <a:ext uri="{FF2B5EF4-FFF2-40B4-BE49-F238E27FC236}">
                <a16:creationId xmlns:a16="http://schemas.microsoft.com/office/drawing/2014/main" id="{EDD74D7B-F159-466A-D94C-D0E8705282B2}"/>
              </a:ext>
            </a:extLst>
          </p:cNvPr>
          <p:cNvGrpSpPr/>
          <p:nvPr/>
        </p:nvGrpSpPr>
        <p:grpSpPr>
          <a:xfrm>
            <a:off x="3082062" y="2716836"/>
            <a:ext cx="2467779" cy="942646"/>
            <a:chOff x="4662475" y="1976500"/>
            <a:chExt cx="68725" cy="36625"/>
          </a:xfrm>
          <a:solidFill>
            <a:schemeClr val="tx2">
              <a:lumMod val="75000"/>
            </a:schemeClr>
          </a:solidFill>
        </p:grpSpPr>
        <p:sp>
          <p:nvSpPr>
            <p:cNvPr id="47" name="Google Shape;854;p59">
              <a:extLst>
                <a:ext uri="{FF2B5EF4-FFF2-40B4-BE49-F238E27FC236}">
                  <a16:creationId xmlns:a16="http://schemas.microsoft.com/office/drawing/2014/main" id="{64CAF89D-EDC4-9304-0656-14D04455611B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55;p59">
              <a:extLst>
                <a:ext uri="{FF2B5EF4-FFF2-40B4-BE49-F238E27FC236}">
                  <a16:creationId xmlns:a16="http://schemas.microsoft.com/office/drawing/2014/main" id="{2AB4BFF2-58FF-5DFA-37FD-ABD1BA6FAD85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56;p59">
              <a:extLst>
                <a:ext uri="{FF2B5EF4-FFF2-40B4-BE49-F238E27FC236}">
                  <a16:creationId xmlns:a16="http://schemas.microsoft.com/office/drawing/2014/main" id="{AE30734D-90FA-B04D-D1D3-320EA49B755E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284;p38">
            <a:extLst>
              <a:ext uri="{FF2B5EF4-FFF2-40B4-BE49-F238E27FC236}">
                <a16:creationId xmlns:a16="http://schemas.microsoft.com/office/drawing/2014/main" id="{0818AEEA-9845-2002-1870-4AE0B5051F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94805" y="1414030"/>
            <a:ext cx="29878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 err="1"/>
              <a:t>After</a:t>
            </a:r>
            <a:r>
              <a:rPr lang="pl-PL" b="1" dirty="0"/>
              <a:t> </a:t>
            </a:r>
            <a:r>
              <a:rPr lang="pl-PL" sz="2500" dirty="0" err="1"/>
              <a:t>feature</a:t>
            </a:r>
            <a:r>
              <a:rPr lang="pl-PL" sz="2500" dirty="0"/>
              <a:t> </a:t>
            </a:r>
            <a:r>
              <a:rPr lang="pl-PL" sz="2500" dirty="0" err="1"/>
              <a:t>extraction</a:t>
            </a:r>
            <a:endParaRPr sz="2500" b="1" dirty="0"/>
          </a:p>
        </p:txBody>
      </p:sp>
      <p:sp>
        <p:nvSpPr>
          <p:cNvPr id="51" name="Google Shape;284;p38">
            <a:extLst>
              <a:ext uri="{FF2B5EF4-FFF2-40B4-BE49-F238E27FC236}">
                <a16:creationId xmlns:a16="http://schemas.microsoft.com/office/drawing/2014/main" id="{9BE5D100-A618-D408-E08A-CBEDDB042475}"/>
              </a:ext>
            </a:extLst>
          </p:cNvPr>
          <p:cNvSpPr txBox="1">
            <a:spLocks/>
          </p:cNvSpPr>
          <p:nvPr/>
        </p:nvSpPr>
        <p:spPr>
          <a:xfrm>
            <a:off x="5645403" y="2815266"/>
            <a:ext cx="298783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b="1" dirty="0" err="1"/>
              <a:t>Before</a:t>
            </a:r>
            <a:r>
              <a:rPr lang="pl-PL" b="1" dirty="0"/>
              <a:t> </a:t>
            </a:r>
            <a:r>
              <a:rPr lang="pl-PL" sz="2500" dirty="0" err="1"/>
              <a:t>feature</a:t>
            </a:r>
            <a:r>
              <a:rPr lang="pl-PL" sz="2500" dirty="0"/>
              <a:t> </a:t>
            </a:r>
            <a:r>
              <a:rPr lang="pl-PL" sz="2500" dirty="0" err="1"/>
              <a:t>extraction</a:t>
            </a:r>
            <a:endParaRPr lang="pl-PL" sz="2500" dirty="0"/>
          </a:p>
        </p:txBody>
      </p:sp>
      <p:sp>
        <p:nvSpPr>
          <p:cNvPr id="52" name="Google Shape;221;p33">
            <a:extLst>
              <a:ext uri="{FF2B5EF4-FFF2-40B4-BE49-F238E27FC236}">
                <a16:creationId xmlns:a16="http://schemas.microsoft.com/office/drawing/2014/main" id="{5251211D-E542-79D6-2227-FA6532B9EC23}"/>
              </a:ext>
            </a:extLst>
          </p:cNvPr>
          <p:cNvSpPr txBox="1">
            <a:spLocks/>
          </p:cNvSpPr>
          <p:nvPr/>
        </p:nvSpPr>
        <p:spPr>
          <a:xfrm>
            <a:off x="2387583" y="1828941"/>
            <a:ext cx="3548092" cy="878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/>
              <a:t>Algorithms</a:t>
            </a:r>
            <a:endParaRPr lang="pl-PL" sz="2500" dirty="0"/>
          </a:p>
        </p:txBody>
      </p:sp>
    </p:spTree>
    <p:extLst>
      <p:ext uri="{BB962C8B-B14F-4D97-AF65-F5344CB8AC3E}">
        <p14:creationId xmlns:p14="http://schemas.microsoft.com/office/powerpoint/2010/main" val="2595870970"/>
      </p:ext>
    </p:extLst>
  </p:cSld>
  <p:clrMapOvr>
    <a:masterClrMapping/>
  </p:clrMapOvr>
</p:sld>
</file>

<file path=ppt/theme/theme1.xml><?xml version="1.0" encoding="utf-8"?>
<a:theme xmlns:a="http://schemas.openxmlformats.org/drawingml/2006/main" name="Pastel Minimalist Elegant Lines Portfolio by Slidesgo">
  <a:themeElements>
    <a:clrScheme name="Simple Light">
      <a:dk1>
        <a:srgbClr val="191919"/>
      </a:dk1>
      <a:lt1>
        <a:srgbClr val="E7E4F1"/>
      </a:lt1>
      <a:dk2>
        <a:srgbClr val="F5F3ED"/>
      </a:dk2>
      <a:lt2>
        <a:srgbClr val="FFE0A7"/>
      </a:lt2>
      <a:accent1>
        <a:srgbClr val="F9CFD0"/>
      </a:accent1>
      <a:accent2>
        <a:srgbClr val="D9CFDE"/>
      </a:accent2>
      <a:accent3>
        <a:srgbClr val="D2DAE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717</Words>
  <Application>Microsoft Office PowerPoint</Application>
  <PresentationFormat>Pokaz na ekranie (16:9)</PresentationFormat>
  <Paragraphs>298</Paragraphs>
  <Slides>52</Slides>
  <Notes>18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52</vt:i4>
      </vt:variant>
    </vt:vector>
  </HeadingPairs>
  <TitlesOfParts>
    <vt:vector size="59" baseType="lpstr">
      <vt:lpstr>Segoe UI Historic</vt:lpstr>
      <vt:lpstr>Catamaran</vt:lpstr>
      <vt:lpstr>Proxima Nova</vt:lpstr>
      <vt:lpstr>Lexend Deca</vt:lpstr>
      <vt:lpstr>Arial</vt:lpstr>
      <vt:lpstr>Abadi</vt:lpstr>
      <vt:lpstr>Pastel Minimalist Elegant Lines Portfolio by Slidesgo</vt:lpstr>
      <vt:lpstr>Whole Slide Images Anomaly Detection</vt:lpstr>
      <vt:lpstr>What is Anomaly Detection?</vt:lpstr>
      <vt:lpstr>What is Anomaly Detection?</vt:lpstr>
      <vt:lpstr>Workflow</vt:lpstr>
      <vt:lpstr>Prezentacja programu PowerPoint</vt:lpstr>
      <vt:lpstr>Prezentacja programu PowerPoint</vt:lpstr>
      <vt:lpstr>Prezentacja programu PowerPoint</vt:lpstr>
      <vt:lpstr>After feature extraction</vt:lpstr>
      <vt:lpstr>After feature extraction</vt:lpstr>
      <vt:lpstr>Algorithms  After Feature Extraction</vt:lpstr>
      <vt:lpstr>Prezentacja programu PowerPoint</vt:lpstr>
      <vt:lpstr>Prezentacja programu PowerPoint</vt:lpstr>
      <vt:lpstr>Anomaly as:</vt:lpstr>
      <vt:lpstr>Anomaly as:</vt:lpstr>
      <vt:lpstr>ImageNet Pretrained Model</vt:lpstr>
      <vt:lpstr> </vt:lpstr>
      <vt:lpstr>Results</vt:lpstr>
      <vt:lpstr>What about grayscale?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Always overfitted</vt:lpstr>
      <vt:lpstr>Anomaly Detection  to improve model quality</vt:lpstr>
      <vt:lpstr>Anomaly Detection  to detect cancer from convolutional layer</vt:lpstr>
      <vt:lpstr>Anomaly Detection  with autoencoder</vt:lpstr>
      <vt:lpstr>Algorithms  Before Feature Extraction</vt:lpstr>
      <vt:lpstr>f-AnoGan</vt:lpstr>
      <vt:lpstr>Default training</vt:lpstr>
      <vt:lpstr>Loss functions</vt:lpstr>
      <vt:lpstr>Loss functions</vt:lpstr>
      <vt:lpstr>Crop images?</vt:lpstr>
      <vt:lpstr>Cropped training</vt:lpstr>
      <vt:lpstr>Cropped vs Default</vt:lpstr>
      <vt:lpstr>Stain normalization</vt:lpstr>
      <vt:lpstr>Stain normalization</vt:lpstr>
      <vt:lpstr>Stain normalization  Examples</vt:lpstr>
      <vt:lpstr>Stain normalization  Loss functions  (10 epochs)</vt:lpstr>
      <vt:lpstr>Normalized training</vt:lpstr>
      <vt:lpstr>Normalized training</vt:lpstr>
      <vt:lpstr>Perspectives</vt:lpstr>
      <vt:lpstr>Best Solution</vt:lpstr>
      <vt:lpstr>?</vt:lpstr>
      <vt:lpstr>Conclusions</vt:lpstr>
      <vt:lpstr>Conclusions</vt:lpstr>
      <vt:lpstr>Conclusions</vt:lpstr>
      <vt:lpstr>Conclusions</vt:lpstr>
      <vt:lpstr>Conclusions</vt:lpstr>
      <vt:lpstr>Conclusions</vt:lpstr>
      <vt:lpstr>Bibliography</vt:lpstr>
      <vt:lpstr>Thanks 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 Slide Images Anomaly Detection</dc:title>
  <dc:creator>Szymon Matuszewski</dc:creator>
  <cp:lastModifiedBy>Tomasz</cp:lastModifiedBy>
  <cp:revision>19</cp:revision>
  <dcterms:modified xsi:type="dcterms:W3CDTF">2023-05-24T21:14:30Z</dcterms:modified>
</cp:coreProperties>
</file>