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4"/>
  </p:notesMasterIdLst>
  <p:sldIdLst>
    <p:sldId id="256" r:id="rId2"/>
    <p:sldId id="258" r:id="rId3"/>
    <p:sldId id="259" r:id="rId4"/>
    <p:sldId id="299" r:id="rId5"/>
    <p:sldId id="302" r:id="rId6"/>
    <p:sldId id="304" r:id="rId7"/>
    <p:sldId id="303" r:id="rId8"/>
    <p:sldId id="305" r:id="rId9"/>
    <p:sldId id="306" r:id="rId10"/>
    <p:sldId id="307" r:id="rId11"/>
    <p:sldId id="337" r:id="rId12"/>
    <p:sldId id="338" r:id="rId13"/>
    <p:sldId id="339" r:id="rId14"/>
    <p:sldId id="340" r:id="rId15"/>
    <p:sldId id="310" r:id="rId16"/>
    <p:sldId id="354" r:id="rId17"/>
    <p:sldId id="355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08" r:id="rId29"/>
    <p:sldId id="341" r:id="rId30"/>
    <p:sldId id="342" r:id="rId31"/>
    <p:sldId id="345" r:id="rId32"/>
    <p:sldId id="349" r:id="rId33"/>
    <p:sldId id="343" r:id="rId34"/>
    <p:sldId id="344" r:id="rId35"/>
    <p:sldId id="350" r:id="rId36"/>
    <p:sldId id="352" r:id="rId37"/>
    <p:sldId id="356" r:id="rId38"/>
    <p:sldId id="357" r:id="rId39"/>
    <p:sldId id="358" r:id="rId40"/>
    <p:sldId id="347" r:id="rId41"/>
    <p:sldId id="348" r:id="rId42"/>
    <p:sldId id="351" r:id="rId43"/>
    <p:sldId id="300" r:id="rId44"/>
    <p:sldId id="312" r:id="rId45"/>
    <p:sldId id="301" r:id="rId46"/>
    <p:sldId id="261" r:id="rId47"/>
    <p:sldId id="314" r:id="rId48"/>
    <p:sldId id="318" r:id="rId49"/>
    <p:sldId id="319" r:id="rId50"/>
    <p:sldId id="320" r:id="rId51"/>
    <p:sldId id="322" r:id="rId52"/>
    <p:sldId id="321" r:id="rId5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5"/>
    </p:embeddedFont>
    <p:embeddedFont>
      <p:font typeface="Catamaran" panose="020B0604020202020204" charset="-18"/>
      <p:regular r:id="rId56"/>
      <p:bold r:id="rId57"/>
    </p:embeddedFont>
    <p:embeddedFont>
      <p:font typeface="Lexend Deca" panose="020B0604020202020204" charset="-18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Segoe UI Historic" panose="020B0502040204020203" pitchFamily="3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FD0"/>
    <a:srgbClr val="D9DFDD"/>
    <a:srgbClr val="D2DAE9"/>
    <a:srgbClr val="F6FEBA"/>
    <a:srgbClr val="F3C5C5"/>
    <a:srgbClr val="C7F1C7"/>
    <a:srgbClr val="D4F2F4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83"/>
  </p:normalViewPr>
  <p:slideViewPr>
    <p:cSldViewPr snapToGrid="0">
      <p:cViewPr varScale="1">
        <p:scale>
          <a:sx n="162" d="100"/>
          <a:sy n="162" d="100"/>
        </p:scale>
        <p:origin x="15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6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8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6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4" r:id="rId7"/>
    <p:sldLayoutId id="2147483666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ECCVW_2018/papers/11134/Xie_Pre-training_on_Grayscale_ImageNet_Improves_Medical_Image_Classification_ECCVW_2018_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103.08945.pdf?fbclid=IwAR0RWq2p8IqSrZo1V7etNz-vaSQOPeP25OBKmP3O5mZR3w1cJ2JoUdppOjE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892034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Images</a:t>
            </a:r>
            <a:br>
              <a:rPr lang="pl-PL" dirty="0"/>
            </a:br>
            <a:r>
              <a:rPr lang="pl-PL" b="1" dirty="0" err="1"/>
              <a:t>Anomaly</a:t>
            </a:r>
            <a:r>
              <a:rPr lang="pl-PL" b="1" dirty="0"/>
              <a:t> </a:t>
            </a:r>
            <a:r>
              <a:rPr lang="pl-PL" b="1" dirty="0" err="1"/>
              <a:t>Detection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028849" y="3663548"/>
            <a:ext cx="508625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Wojciech </a:t>
            </a:r>
            <a:r>
              <a:rPr lang="pl-PL" dirty="0" err="1"/>
              <a:t>Kosiuk</a:t>
            </a:r>
            <a:r>
              <a:rPr lang="pl-PL" dirty="0"/>
              <a:t> | Szymon Matuszewski | Michał </a:t>
            </a:r>
            <a:r>
              <a:rPr lang="pl-PL" dirty="0" err="1"/>
              <a:t>Mazuryk</a:t>
            </a:r>
            <a:r>
              <a:rPr lang="pl-PL" dirty="0"/>
              <a:t> | Tomasz Modzelewski | Tymoteusz Urban</a:t>
            </a:r>
            <a:endParaRPr dirty="0"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After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11398" y="1640891"/>
            <a:ext cx="2199646" cy="1359158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7527" y="3148018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Neural</a:t>
            </a:r>
            <a:r>
              <a:rPr lang="pl-PL" sz="2500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92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53;p59">
            <a:extLst>
              <a:ext uri="{FF2B5EF4-FFF2-40B4-BE49-F238E27FC236}">
                <a16:creationId xmlns:a16="http://schemas.microsoft.com/office/drawing/2014/main" id="{FD88FE17-C5C4-765B-8F94-7623BDF9DF4E}"/>
              </a:ext>
            </a:extLst>
          </p:cNvPr>
          <p:cNvGrpSpPr/>
          <p:nvPr/>
        </p:nvGrpSpPr>
        <p:grpSpPr>
          <a:xfrm>
            <a:off x="3678872" y="1982729"/>
            <a:ext cx="1604042" cy="789367"/>
            <a:chOff x="4662475" y="1976500"/>
            <a:chExt cx="68725" cy="36625"/>
          </a:xfrm>
        </p:grpSpPr>
        <p:sp>
          <p:nvSpPr>
            <p:cNvPr id="3" name="Google Shape;854;p59">
              <a:extLst>
                <a:ext uri="{FF2B5EF4-FFF2-40B4-BE49-F238E27FC236}">
                  <a16:creationId xmlns:a16="http://schemas.microsoft.com/office/drawing/2014/main" id="{63286A06-E20D-A9C0-6EFB-EF3EBA04A41F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855;p59">
              <a:extLst>
                <a:ext uri="{FF2B5EF4-FFF2-40B4-BE49-F238E27FC236}">
                  <a16:creationId xmlns:a16="http://schemas.microsoft.com/office/drawing/2014/main" id="{98FD58DD-68A5-73AD-975A-C6C8E5BEED0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59">
              <a:extLst>
                <a:ext uri="{FF2B5EF4-FFF2-40B4-BE49-F238E27FC236}">
                  <a16:creationId xmlns:a16="http://schemas.microsoft.com/office/drawing/2014/main" id="{D6579288-D1FF-FC94-A983-8C2149D83F1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040;p61">
            <a:extLst>
              <a:ext uri="{FF2B5EF4-FFF2-40B4-BE49-F238E27FC236}">
                <a16:creationId xmlns:a16="http://schemas.microsoft.com/office/drawing/2014/main" id="{43B4ECBD-2893-3916-B5AE-472A60E50D8E}"/>
              </a:ext>
            </a:extLst>
          </p:cNvPr>
          <p:cNvGrpSpPr/>
          <p:nvPr/>
        </p:nvGrpSpPr>
        <p:grpSpPr>
          <a:xfrm>
            <a:off x="949131" y="2345981"/>
            <a:ext cx="2225806" cy="1229452"/>
            <a:chOff x="803162" y="2667727"/>
            <a:chExt cx="1411906" cy="633611"/>
          </a:xfrm>
        </p:grpSpPr>
        <p:cxnSp>
          <p:nvCxnSpPr>
            <p:cNvPr id="7" name="Google Shape;7041;p61">
              <a:extLst>
                <a:ext uri="{FF2B5EF4-FFF2-40B4-BE49-F238E27FC236}">
                  <a16:creationId xmlns:a16="http://schemas.microsoft.com/office/drawing/2014/main" id="{FE0585E5-1F93-DE4C-28AB-1459AF91E16A}"/>
                </a:ext>
              </a:extLst>
            </p:cNvPr>
            <p:cNvCxnSpPr>
              <a:stCxn id="19" idx="2"/>
              <a:endCxn id="1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7044;p61">
              <a:extLst>
                <a:ext uri="{FF2B5EF4-FFF2-40B4-BE49-F238E27FC236}">
                  <a16:creationId xmlns:a16="http://schemas.microsoft.com/office/drawing/2014/main" id="{4A069940-114D-0C34-ED8C-A397079548EB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7046;p61">
              <a:extLst>
                <a:ext uri="{FF2B5EF4-FFF2-40B4-BE49-F238E27FC236}">
                  <a16:creationId xmlns:a16="http://schemas.microsoft.com/office/drawing/2014/main" id="{B05E9E12-7C46-E012-6417-29CEC476FC92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7048;p61">
              <a:extLst>
                <a:ext uri="{FF2B5EF4-FFF2-40B4-BE49-F238E27FC236}">
                  <a16:creationId xmlns:a16="http://schemas.microsoft.com/office/drawing/2014/main" id="{439F8045-AB7F-0803-EE89-FCBC99C0B9C1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7050;p61">
              <a:extLst>
                <a:ext uri="{FF2B5EF4-FFF2-40B4-BE49-F238E27FC236}">
                  <a16:creationId xmlns:a16="http://schemas.microsoft.com/office/drawing/2014/main" id="{D00C834D-2DC2-E621-1B92-5173800F13A0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7052;p61">
              <a:extLst>
                <a:ext uri="{FF2B5EF4-FFF2-40B4-BE49-F238E27FC236}">
                  <a16:creationId xmlns:a16="http://schemas.microsoft.com/office/drawing/2014/main" id="{313D45A2-766A-1FA6-C95B-ABCE45E5408B}"/>
                </a:ext>
              </a:extLst>
            </p:cNvPr>
            <p:cNvCxnSpPr>
              <a:stCxn id="15" idx="0"/>
              <a:endCxn id="1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7049;p61">
              <a:extLst>
                <a:ext uri="{FF2B5EF4-FFF2-40B4-BE49-F238E27FC236}">
                  <a16:creationId xmlns:a16="http://schemas.microsoft.com/office/drawing/2014/main" id="{4C07FE02-B12B-B2BE-BB52-6B2F159E7AA4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047;p61">
              <a:extLst>
                <a:ext uri="{FF2B5EF4-FFF2-40B4-BE49-F238E27FC236}">
                  <a16:creationId xmlns:a16="http://schemas.microsoft.com/office/drawing/2014/main" id="{9AC31FC0-FBB4-10A5-6CD8-1C7976B2D60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053;p61">
              <a:extLst>
                <a:ext uri="{FF2B5EF4-FFF2-40B4-BE49-F238E27FC236}">
                  <a16:creationId xmlns:a16="http://schemas.microsoft.com/office/drawing/2014/main" id="{4D64495D-D5A1-C28D-07A5-56759FB3E3CD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7051;p61">
              <a:extLst>
                <a:ext uri="{FF2B5EF4-FFF2-40B4-BE49-F238E27FC236}">
                  <a16:creationId xmlns:a16="http://schemas.microsoft.com/office/drawing/2014/main" id="{682F819F-E366-B11B-5AA3-870034C45B5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7043;p61">
              <a:extLst>
                <a:ext uri="{FF2B5EF4-FFF2-40B4-BE49-F238E27FC236}">
                  <a16:creationId xmlns:a16="http://schemas.microsoft.com/office/drawing/2014/main" id="{02CDD775-8074-112E-E3A1-9A792871482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7045;p61">
              <a:extLst>
                <a:ext uri="{FF2B5EF4-FFF2-40B4-BE49-F238E27FC236}">
                  <a16:creationId xmlns:a16="http://schemas.microsoft.com/office/drawing/2014/main" id="{C9DD3704-6FF2-5656-B825-AF1846D2F882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7042;p61">
              <a:extLst>
                <a:ext uri="{FF2B5EF4-FFF2-40B4-BE49-F238E27FC236}">
                  <a16:creationId xmlns:a16="http://schemas.microsoft.com/office/drawing/2014/main" id="{69586339-B04D-8DBC-A72E-F63F19A19449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oogle Shape;6990;p61">
            <a:extLst>
              <a:ext uri="{FF2B5EF4-FFF2-40B4-BE49-F238E27FC236}">
                <a16:creationId xmlns:a16="http://schemas.microsoft.com/office/drawing/2014/main" id="{9FC0FB05-0652-DB67-9180-0D2C439B3343}"/>
              </a:ext>
            </a:extLst>
          </p:cNvPr>
          <p:cNvGrpSpPr/>
          <p:nvPr/>
        </p:nvGrpSpPr>
        <p:grpSpPr>
          <a:xfrm>
            <a:off x="6146963" y="1145437"/>
            <a:ext cx="1570719" cy="294123"/>
            <a:chOff x="998425" y="1182125"/>
            <a:chExt cx="1065400" cy="199500"/>
          </a:xfrm>
        </p:grpSpPr>
        <p:sp>
          <p:nvSpPr>
            <p:cNvPr id="21" name="Google Shape;6991;p61">
              <a:extLst>
                <a:ext uri="{FF2B5EF4-FFF2-40B4-BE49-F238E27FC236}">
                  <a16:creationId xmlns:a16="http://schemas.microsoft.com/office/drawing/2014/main" id="{70EC9544-31FD-1C74-02D3-754AF6FD149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2;p61">
              <a:extLst>
                <a:ext uri="{FF2B5EF4-FFF2-40B4-BE49-F238E27FC236}">
                  <a16:creationId xmlns:a16="http://schemas.microsoft.com/office/drawing/2014/main" id="{CFB26255-4A79-4B20-762E-DD60D1BA42CC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93;p61">
              <a:extLst>
                <a:ext uri="{FF2B5EF4-FFF2-40B4-BE49-F238E27FC236}">
                  <a16:creationId xmlns:a16="http://schemas.microsoft.com/office/drawing/2014/main" id="{5337A746-6527-CFB9-E97D-1D1F09D90A5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4;p61">
              <a:extLst>
                <a:ext uri="{FF2B5EF4-FFF2-40B4-BE49-F238E27FC236}">
                  <a16:creationId xmlns:a16="http://schemas.microsoft.com/office/drawing/2014/main" id="{B5E975CE-EE8F-EFC5-D274-D2BF55191523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5;p61">
              <a:extLst>
                <a:ext uri="{FF2B5EF4-FFF2-40B4-BE49-F238E27FC236}">
                  <a16:creationId xmlns:a16="http://schemas.microsoft.com/office/drawing/2014/main" id="{80B5463C-89BF-32AD-22E0-FA3C7C5ACA43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990;p61">
            <a:extLst>
              <a:ext uri="{FF2B5EF4-FFF2-40B4-BE49-F238E27FC236}">
                <a16:creationId xmlns:a16="http://schemas.microsoft.com/office/drawing/2014/main" id="{8623C12D-94FE-9DAD-7993-0AB6C1B05846}"/>
              </a:ext>
            </a:extLst>
          </p:cNvPr>
          <p:cNvGrpSpPr/>
          <p:nvPr/>
        </p:nvGrpSpPr>
        <p:grpSpPr>
          <a:xfrm>
            <a:off x="6146964" y="1593308"/>
            <a:ext cx="1570719" cy="294123"/>
            <a:chOff x="998425" y="1182125"/>
            <a:chExt cx="1065400" cy="199500"/>
          </a:xfrm>
        </p:grpSpPr>
        <p:sp>
          <p:nvSpPr>
            <p:cNvPr id="27" name="Google Shape;6991;p61">
              <a:extLst>
                <a:ext uri="{FF2B5EF4-FFF2-40B4-BE49-F238E27FC236}">
                  <a16:creationId xmlns:a16="http://schemas.microsoft.com/office/drawing/2014/main" id="{772EB15D-E8EB-724D-BD50-C6D63B98BD0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2;p61">
              <a:extLst>
                <a:ext uri="{FF2B5EF4-FFF2-40B4-BE49-F238E27FC236}">
                  <a16:creationId xmlns:a16="http://schemas.microsoft.com/office/drawing/2014/main" id="{813B7C38-D7B2-E3BC-FAF9-72A58137934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93;p61">
              <a:extLst>
                <a:ext uri="{FF2B5EF4-FFF2-40B4-BE49-F238E27FC236}">
                  <a16:creationId xmlns:a16="http://schemas.microsoft.com/office/drawing/2014/main" id="{971ADE08-40E5-CF5A-A795-A1EE968D9A3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94;p61">
              <a:extLst>
                <a:ext uri="{FF2B5EF4-FFF2-40B4-BE49-F238E27FC236}">
                  <a16:creationId xmlns:a16="http://schemas.microsoft.com/office/drawing/2014/main" id="{3A6FDC55-BCC7-76E0-BB52-CEA7AB8EED51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95;p61">
              <a:extLst>
                <a:ext uri="{FF2B5EF4-FFF2-40B4-BE49-F238E27FC236}">
                  <a16:creationId xmlns:a16="http://schemas.microsoft.com/office/drawing/2014/main" id="{1BE77D4D-59E1-6782-ADAE-FAD8DF4CA81F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990;p61">
            <a:extLst>
              <a:ext uri="{FF2B5EF4-FFF2-40B4-BE49-F238E27FC236}">
                <a16:creationId xmlns:a16="http://schemas.microsoft.com/office/drawing/2014/main" id="{51FB5FB1-8526-B311-BBAC-B61B25B847F1}"/>
              </a:ext>
            </a:extLst>
          </p:cNvPr>
          <p:cNvGrpSpPr/>
          <p:nvPr/>
        </p:nvGrpSpPr>
        <p:grpSpPr>
          <a:xfrm>
            <a:off x="6150052" y="2026347"/>
            <a:ext cx="1570719" cy="294123"/>
            <a:chOff x="998425" y="1182125"/>
            <a:chExt cx="1065400" cy="199500"/>
          </a:xfrm>
        </p:grpSpPr>
        <p:sp>
          <p:nvSpPr>
            <p:cNvPr id="33" name="Google Shape;6991;p61">
              <a:extLst>
                <a:ext uri="{FF2B5EF4-FFF2-40B4-BE49-F238E27FC236}">
                  <a16:creationId xmlns:a16="http://schemas.microsoft.com/office/drawing/2014/main" id="{D1A3038E-E940-225F-D286-4F2E42019675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92;p61">
              <a:extLst>
                <a:ext uri="{FF2B5EF4-FFF2-40B4-BE49-F238E27FC236}">
                  <a16:creationId xmlns:a16="http://schemas.microsoft.com/office/drawing/2014/main" id="{49F65B59-5CF6-F394-EC1F-1AD43983C57A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93;p61">
              <a:extLst>
                <a:ext uri="{FF2B5EF4-FFF2-40B4-BE49-F238E27FC236}">
                  <a16:creationId xmlns:a16="http://schemas.microsoft.com/office/drawing/2014/main" id="{DE90F1AC-B021-384A-38AD-1B74771F0B07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94;p61">
              <a:extLst>
                <a:ext uri="{FF2B5EF4-FFF2-40B4-BE49-F238E27FC236}">
                  <a16:creationId xmlns:a16="http://schemas.microsoft.com/office/drawing/2014/main" id="{BE929D50-CF35-856E-BDF3-1C5C1BD2729E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95;p61">
              <a:extLst>
                <a:ext uri="{FF2B5EF4-FFF2-40B4-BE49-F238E27FC236}">
                  <a16:creationId xmlns:a16="http://schemas.microsoft.com/office/drawing/2014/main" id="{86888BA4-9729-3920-6472-35D9203EDA6E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990;p61">
            <a:extLst>
              <a:ext uri="{FF2B5EF4-FFF2-40B4-BE49-F238E27FC236}">
                <a16:creationId xmlns:a16="http://schemas.microsoft.com/office/drawing/2014/main" id="{B386939E-DF49-F1DA-415F-B8ABA48EDF60}"/>
              </a:ext>
            </a:extLst>
          </p:cNvPr>
          <p:cNvGrpSpPr/>
          <p:nvPr/>
        </p:nvGrpSpPr>
        <p:grpSpPr>
          <a:xfrm>
            <a:off x="6155420" y="2471382"/>
            <a:ext cx="1570719" cy="294123"/>
            <a:chOff x="998425" y="1182125"/>
            <a:chExt cx="1065400" cy="199500"/>
          </a:xfrm>
        </p:grpSpPr>
        <p:sp>
          <p:nvSpPr>
            <p:cNvPr id="39" name="Google Shape;6991;p61">
              <a:extLst>
                <a:ext uri="{FF2B5EF4-FFF2-40B4-BE49-F238E27FC236}">
                  <a16:creationId xmlns:a16="http://schemas.microsoft.com/office/drawing/2014/main" id="{C6425CFD-108C-902A-0C6C-598CB88001B9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2;p61">
              <a:extLst>
                <a:ext uri="{FF2B5EF4-FFF2-40B4-BE49-F238E27FC236}">
                  <a16:creationId xmlns:a16="http://schemas.microsoft.com/office/drawing/2014/main" id="{4D15C43E-18CB-60EF-5290-602D672772EB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93;p61">
              <a:extLst>
                <a:ext uri="{FF2B5EF4-FFF2-40B4-BE49-F238E27FC236}">
                  <a16:creationId xmlns:a16="http://schemas.microsoft.com/office/drawing/2014/main" id="{71B1B2C7-B000-9D99-38E7-AA30BF383A92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94;p61">
              <a:extLst>
                <a:ext uri="{FF2B5EF4-FFF2-40B4-BE49-F238E27FC236}">
                  <a16:creationId xmlns:a16="http://schemas.microsoft.com/office/drawing/2014/main" id="{F215CD6B-47F2-FF9F-06A7-4AD4B297607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95;p61">
              <a:extLst>
                <a:ext uri="{FF2B5EF4-FFF2-40B4-BE49-F238E27FC236}">
                  <a16:creationId xmlns:a16="http://schemas.microsoft.com/office/drawing/2014/main" id="{29A9960E-1885-7A39-5B2C-8A8E317CFB9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990;p61">
            <a:extLst>
              <a:ext uri="{FF2B5EF4-FFF2-40B4-BE49-F238E27FC236}">
                <a16:creationId xmlns:a16="http://schemas.microsoft.com/office/drawing/2014/main" id="{0C04D42E-AA31-D256-F536-85B044428B21}"/>
              </a:ext>
            </a:extLst>
          </p:cNvPr>
          <p:cNvGrpSpPr/>
          <p:nvPr/>
        </p:nvGrpSpPr>
        <p:grpSpPr>
          <a:xfrm>
            <a:off x="6155420" y="2911590"/>
            <a:ext cx="1570719" cy="294123"/>
            <a:chOff x="998425" y="1182125"/>
            <a:chExt cx="1065400" cy="199500"/>
          </a:xfrm>
        </p:grpSpPr>
        <p:sp>
          <p:nvSpPr>
            <p:cNvPr id="45" name="Google Shape;6991;p61">
              <a:extLst>
                <a:ext uri="{FF2B5EF4-FFF2-40B4-BE49-F238E27FC236}">
                  <a16:creationId xmlns:a16="http://schemas.microsoft.com/office/drawing/2014/main" id="{96CBDF63-11B4-C210-03C9-F5FC46A468F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92;p61">
              <a:extLst>
                <a:ext uri="{FF2B5EF4-FFF2-40B4-BE49-F238E27FC236}">
                  <a16:creationId xmlns:a16="http://schemas.microsoft.com/office/drawing/2014/main" id="{8283D632-CBAC-1096-B587-C43FC2E7CCB1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93;p61">
              <a:extLst>
                <a:ext uri="{FF2B5EF4-FFF2-40B4-BE49-F238E27FC236}">
                  <a16:creationId xmlns:a16="http://schemas.microsoft.com/office/drawing/2014/main" id="{D3C16BE1-C622-4825-999A-442C7A075FE9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94;p61">
              <a:extLst>
                <a:ext uri="{FF2B5EF4-FFF2-40B4-BE49-F238E27FC236}">
                  <a16:creationId xmlns:a16="http://schemas.microsoft.com/office/drawing/2014/main" id="{07840C7F-484A-ED63-170B-B0DA7CC87C57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95;p61">
              <a:extLst>
                <a:ext uri="{FF2B5EF4-FFF2-40B4-BE49-F238E27FC236}">
                  <a16:creationId xmlns:a16="http://schemas.microsoft.com/office/drawing/2014/main" id="{17257060-4E25-6861-D41B-6765ADCFE2A6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ytuł 1">
            <a:extLst>
              <a:ext uri="{FF2B5EF4-FFF2-40B4-BE49-F238E27FC236}">
                <a16:creationId xmlns:a16="http://schemas.microsoft.com/office/drawing/2014/main" id="{18E9BED2-0957-C1ED-D9B3-31E9B5D7676B}"/>
              </a:ext>
            </a:extLst>
          </p:cNvPr>
          <p:cNvSpPr txBox="1">
            <a:spLocks/>
          </p:cNvSpPr>
          <p:nvPr/>
        </p:nvSpPr>
        <p:spPr>
          <a:xfrm>
            <a:off x="5161229" y="3796422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Vector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representation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4" name="Tytuł 1">
            <a:extLst>
              <a:ext uri="{FF2B5EF4-FFF2-40B4-BE49-F238E27FC236}">
                <a16:creationId xmlns:a16="http://schemas.microsoft.com/office/drawing/2014/main" id="{D54D72B3-583C-F0EF-E7C1-0ACDC5C766B9}"/>
              </a:ext>
            </a:extLst>
          </p:cNvPr>
          <p:cNvSpPr txBox="1">
            <a:spLocks/>
          </p:cNvSpPr>
          <p:nvPr/>
        </p:nvSpPr>
        <p:spPr>
          <a:xfrm>
            <a:off x="275399" y="3790306"/>
            <a:ext cx="3569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  <p:sp>
        <p:nvSpPr>
          <p:cNvPr id="55" name="Tytuł 1">
            <a:extLst>
              <a:ext uri="{FF2B5EF4-FFF2-40B4-BE49-F238E27FC236}">
                <a16:creationId xmlns:a16="http://schemas.microsoft.com/office/drawing/2014/main" id="{F0EB4F8F-0473-22C7-6A24-153B26906B92}"/>
              </a:ext>
            </a:extLst>
          </p:cNvPr>
          <p:cNvSpPr txBox="1">
            <a:spLocks/>
          </p:cNvSpPr>
          <p:nvPr/>
        </p:nvSpPr>
        <p:spPr>
          <a:xfrm>
            <a:off x="250220" y="606154"/>
            <a:ext cx="47223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800" dirty="0" err="1">
                <a:solidFill>
                  <a:schemeClr val="tx1"/>
                </a:solidFill>
              </a:rPr>
              <a:t>Getting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err="1">
                <a:solidFill>
                  <a:schemeClr val="tx1"/>
                </a:solidFill>
              </a:rPr>
              <a:t>tabular</a:t>
            </a:r>
            <a:r>
              <a:rPr lang="pl-PL" sz="2800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50" name="Google Shape;7040;p61">
            <a:extLst>
              <a:ext uri="{FF2B5EF4-FFF2-40B4-BE49-F238E27FC236}">
                <a16:creationId xmlns:a16="http://schemas.microsoft.com/office/drawing/2014/main" id="{6A3AE69D-56C4-66B4-1B71-6F7617EA4A5F}"/>
              </a:ext>
            </a:extLst>
          </p:cNvPr>
          <p:cNvGrpSpPr/>
          <p:nvPr/>
        </p:nvGrpSpPr>
        <p:grpSpPr>
          <a:xfrm rot="10800000">
            <a:off x="947027" y="1353739"/>
            <a:ext cx="2225806" cy="1229452"/>
            <a:chOff x="803162" y="2667727"/>
            <a:chExt cx="1411906" cy="633611"/>
          </a:xfrm>
        </p:grpSpPr>
        <p:cxnSp>
          <p:nvCxnSpPr>
            <p:cNvPr id="51" name="Google Shape;7041;p61">
              <a:extLst>
                <a:ext uri="{FF2B5EF4-FFF2-40B4-BE49-F238E27FC236}">
                  <a16:creationId xmlns:a16="http://schemas.microsoft.com/office/drawing/2014/main" id="{30C86AE2-221A-FD61-06B9-7BE8F7E31214}"/>
                </a:ext>
              </a:extLst>
            </p:cNvPr>
            <p:cNvCxnSpPr>
              <a:stCxn id="66" idx="2"/>
              <a:endCxn id="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7044;p61">
              <a:extLst>
                <a:ext uri="{FF2B5EF4-FFF2-40B4-BE49-F238E27FC236}">
                  <a16:creationId xmlns:a16="http://schemas.microsoft.com/office/drawing/2014/main" id="{FBAD978C-F801-25A8-59A9-09ED25E20F3B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7046;p61">
              <a:extLst>
                <a:ext uri="{FF2B5EF4-FFF2-40B4-BE49-F238E27FC236}">
                  <a16:creationId xmlns:a16="http://schemas.microsoft.com/office/drawing/2014/main" id="{552B7A37-806D-985E-50BB-69B331F92C6D}"/>
                </a:ext>
              </a:extLst>
            </p:cNvPr>
            <p:cNvCxnSpPr>
              <a:stCxn id="65" idx="2"/>
              <a:endCxn id="6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7048;p61">
              <a:extLst>
                <a:ext uri="{FF2B5EF4-FFF2-40B4-BE49-F238E27FC236}">
                  <a16:creationId xmlns:a16="http://schemas.microsoft.com/office/drawing/2014/main" id="{5AC720C1-5BFE-8E96-2C0E-BD68E4299B0D}"/>
                </a:ext>
              </a:extLst>
            </p:cNvPr>
            <p:cNvCxnSpPr>
              <a:stCxn id="60" idx="0"/>
              <a:endCxn id="6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7050;p61">
              <a:extLst>
                <a:ext uri="{FF2B5EF4-FFF2-40B4-BE49-F238E27FC236}">
                  <a16:creationId xmlns:a16="http://schemas.microsoft.com/office/drawing/2014/main" id="{4DB6F08F-0238-B566-1571-318D661D19AD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7052;p61">
              <a:extLst>
                <a:ext uri="{FF2B5EF4-FFF2-40B4-BE49-F238E27FC236}">
                  <a16:creationId xmlns:a16="http://schemas.microsoft.com/office/drawing/2014/main" id="{0F37AE89-5218-1024-E774-D74E32FCA23C}"/>
                </a:ext>
              </a:extLst>
            </p:cNvPr>
            <p:cNvCxnSpPr>
              <a:stCxn id="62" idx="0"/>
              <a:endCxn id="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0" name="Google Shape;7049;p61">
              <a:extLst>
                <a:ext uri="{FF2B5EF4-FFF2-40B4-BE49-F238E27FC236}">
                  <a16:creationId xmlns:a16="http://schemas.microsoft.com/office/drawing/2014/main" id="{B02FCF5D-C4B8-5B85-A421-DC0580448039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7047;p61">
              <a:extLst>
                <a:ext uri="{FF2B5EF4-FFF2-40B4-BE49-F238E27FC236}">
                  <a16:creationId xmlns:a16="http://schemas.microsoft.com/office/drawing/2014/main" id="{D0CBC988-11E7-526A-C3E9-FF2CA69B9DFE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7053;p61">
              <a:extLst>
                <a:ext uri="{FF2B5EF4-FFF2-40B4-BE49-F238E27FC236}">
                  <a16:creationId xmlns:a16="http://schemas.microsoft.com/office/drawing/2014/main" id="{86A2BE36-657C-F170-81F1-3B2F1156DA10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7051;p61">
              <a:extLst>
                <a:ext uri="{FF2B5EF4-FFF2-40B4-BE49-F238E27FC236}">
                  <a16:creationId xmlns:a16="http://schemas.microsoft.com/office/drawing/2014/main" id="{CE8BF944-C444-42A1-695D-6129C3E36046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7043;p61">
              <a:extLst>
                <a:ext uri="{FF2B5EF4-FFF2-40B4-BE49-F238E27FC236}">
                  <a16:creationId xmlns:a16="http://schemas.microsoft.com/office/drawing/2014/main" id="{ADF54484-6583-34BB-3CC7-FFD210CA7199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7045;p61">
              <a:extLst>
                <a:ext uri="{FF2B5EF4-FFF2-40B4-BE49-F238E27FC236}">
                  <a16:creationId xmlns:a16="http://schemas.microsoft.com/office/drawing/2014/main" id="{4FEAF68B-9F6C-619B-C0CE-784069F25DE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7042;p61">
              <a:extLst>
                <a:ext uri="{FF2B5EF4-FFF2-40B4-BE49-F238E27FC236}">
                  <a16:creationId xmlns:a16="http://schemas.microsoft.com/office/drawing/2014/main" id="{D8AF1FDD-85EB-1EB0-4F67-785917CC6144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2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grpSp>
        <p:nvGrpSpPr>
          <p:cNvPr id="4" name="Google Shape;8025;p64">
            <a:extLst>
              <a:ext uri="{FF2B5EF4-FFF2-40B4-BE49-F238E27FC236}">
                <a16:creationId xmlns:a16="http://schemas.microsoft.com/office/drawing/2014/main" id="{6DA4FBC7-9CB8-827C-EAD4-136D5D88CF90}"/>
              </a:ext>
            </a:extLst>
          </p:cNvPr>
          <p:cNvGrpSpPr/>
          <p:nvPr/>
        </p:nvGrpSpPr>
        <p:grpSpPr>
          <a:xfrm>
            <a:off x="1474585" y="1508781"/>
            <a:ext cx="2581435" cy="2125938"/>
            <a:chOff x="2623904" y="1198803"/>
            <a:chExt cx="1364248" cy="1102133"/>
          </a:xfrm>
        </p:grpSpPr>
        <p:grpSp>
          <p:nvGrpSpPr>
            <p:cNvPr id="5" name="Google Shape;8026;p64">
              <a:extLst>
                <a:ext uri="{FF2B5EF4-FFF2-40B4-BE49-F238E27FC236}">
                  <a16:creationId xmlns:a16="http://schemas.microsoft.com/office/drawing/2014/main" id="{1C8764B8-B6D9-0820-BAE2-F6BF9EE365D4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4" name="Google Shape;8027;p64">
                <a:extLst>
                  <a:ext uri="{FF2B5EF4-FFF2-40B4-BE49-F238E27FC236}">
                    <a16:creationId xmlns:a16="http://schemas.microsoft.com/office/drawing/2014/main" id="{D3CF23A7-6A65-8550-9FE2-30843E2EA030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28;p64">
                <a:extLst>
                  <a:ext uri="{FF2B5EF4-FFF2-40B4-BE49-F238E27FC236}">
                    <a16:creationId xmlns:a16="http://schemas.microsoft.com/office/drawing/2014/main" id="{439925F5-6029-397F-CF32-803D441326EC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29;p64">
                <a:extLst>
                  <a:ext uri="{FF2B5EF4-FFF2-40B4-BE49-F238E27FC236}">
                    <a16:creationId xmlns:a16="http://schemas.microsoft.com/office/drawing/2014/main" id="{B301D436-BC95-F695-D265-120518742C80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30;p64">
                <a:extLst>
                  <a:ext uri="{FF2B5EF4-FFF2-40B4-BE49-F238E27FC236}">
                    <a16:creationId xmlns:a16="http://schemas.microsoft.com/office/drawing/2014/main" id="{31503C35-B3CF-4402-EF12-729D5B3A03CD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31;p64">
                <a:extLst>
                  <a:ext uri="{FF2B5EF4-FFF2-40B4-BE49-F238E27FC236}">
                    <a16:creationId xmlns:a16="http://schemas.microsoft.com/office/drawing/2014/main" id="{DFCD6714-BE7B-E3DC-02F6-E9511D15A529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032;p64">
              <a:extLst>
                <a:ext uri="{FF2B5EF4-FFF2-40B4-BE49-F238E27FC236}">
                  <a16:creationId xmlns:a16="http://schemas.microsoft.com/office/drawing/2014/main" id="{7EF58ECC-71E9-28EB-563D-4E0331BA9F78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19" name="Google Shape;8033;p64">
                <a:extLst>
                  <a:ext uri="{FF2B5EF4-FFF2-40B4-BE49-F238E27FC236}">
                    <a16:creationId xmlns:a16="http://schemas.microsoft.com/office/drawing/2014/main" id="{C75049A1-1C4C-AA4E-4C71-D17276890FFD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034;p64">
                <a:extLst>
                  <a:ext uri="{FF2B5EF4-FFF2-40B4-BE49-F238E27FC236}">
                    <a16:creationId xmlns:a16="http://schemas.microsoft.com/office/drawing/2014/main" id="{8E5BB4E5-880D-3AEA-4960-E9BAB317EDB8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35;p64">
                <a:extLst>
                  <a:ext uri="{FF2B5EF4-FFF2-40B4-BE49-F238E27FC236}">
                    <a16:creationId xmlns:a16="http://schemas.microsoft.com/office/drawing/2014/main" id="{59BD821A-D1B3-1F52-663D-BC910086EF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36;p64">
                <a:extLst>
                  <a:ext uri="{FF2B5EF4-FFF2-40B4-BE49-F238E27FC236}">
                    <a16:creationId xmlns:a16="http://schemas.microsoft.com/office/drawing/2014/main" id="{0B0C2BC8-4733-7DE0-D80C-1BBB24C7E414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37;p64">
                <a:extLst>
                  <a:ext uri="{FF2B5EF4-FFF2-40B4-BE49-F238E27FC236}">
                    <a16:creationId xmlns:a16="http://schemas.microsoft.com/office/drawing/2014/main" id="{B07B9792-6AF4-AC4B-9006-5A9A053F4576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038;p64">
              <a:extLst>
                <a:ext uri="{FF2B5EF4-FFF2-40B4-BE49-F238E27FC236}">
                  <a16:creationId xmlns:a16="http://schemas.microsoft.com/office/drawing/2014/main" id="{A34B9D39-EA6F-0C01-13B3-6AB3AAC3BC56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14" name="Google Shape;8039;p64">
                <a:extLst>
                  <a:ext uri="{FF2B5EF4-FFF2-40B4-BE49-F238E27FC236}">
                    <a16:creationId xmlns:a16="http://schemas.microsoft.com/office/drawing/2014/main" id="{886278A5-D393-CB16-8F18-B71108C7C611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40;p64">
                <a:extLst>
                  <a:ext uri="{FF2B5EF4-FFF2-40B4-BE49-F238E27FC236}">
                    <a16:creationId xmlns:a16="http://schemas.microsoft.com/office/drawing/2014/main" id="{A9E280A0-2D00-CC87-1EC0-5F7EF34F3FB6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41;p64">
                <a:extLst>
                  <a:ext uri="{FF2B5EF4-FFF2-40B4-BE49-F238E27FC236}">
                    <a16:creationId xmlns:a16="http://schemas.microsoft.com/office/drawing/2014/main" id="{88C5ED39-B8C6-6D87-E068-80AD1E073913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042;p64">
                <a:extLst>
                  <a:ext uri="{FF2B5EF4-FFF2-40B4-BE49-F238E27FC236}">
                    <a16:creationId xmlns:a16="http://schemas.microsoft.com/office/drawing/2014/main" id="{47920E82-1F49-C039-9696-E489F932EEAE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043;p64">
                <a:extLst>
                  <a:ext uri="{FF2B5EF4-FFF2-40B4-BE49-F238E27FC236}">
                    <a16:creationId xmlns:a16="http://schemas.microsoft.com/office/drawing/2014/main" id="{2086C8E2-790F-B324-8A84-2240774D510B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044;p64">
              <a:extLst>
                <a:ext uri="{FF2B5EF4-FFF2-40B4-BE49-F238E27FC236}">
                  <a16:creationId xmlns:a16="http://schemas.microsoft.com/office/drawing/2014/main" id="{53BA350A-A053-8F16-081F-1A20880DDED5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9" name="Google Shape;8045;p64">
                <a:extLst>
                  <a:ext uri="{FF2B5EF4-FFF2-40B4-BE49-F238E27FC236}">
                    <a16:creationId xmlns:a16="http://schemas.microsoft.com/office/drawing/2014/main" id="{CCAE3368-3A8F-074B-0D9B-DC07BE8BDBE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46;p64">
                <a:extLst>
                  <a:ext uri="{FF2B5EF4-FFF2-40B4-BE49-F238E27FC236}">
                    <a16:creationId xmlns:a16="http://schemas.microsoft.com/office/drawing/2014/main" id="{03E02CC2-A434-8E86-DC41-CD5C8B549F42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047;p64">
                <a:extLst>
                  <a:ext uri="{FF2B5EF4-FFF2-40B4-BE49-F238E27FC236}">
                    <a16:creationId xmlns:a16="http://schemas.microsoft.com/office/drawing/2014/main" id="{3055C665-586F-77BA-0517-300845041705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048;p64">
                <a:extLst>
                  <a:ext uri="{FF2B5EF4-FFF2-40B4-BE49-F238E27FC236}">
                    <a16:creationId xmlns:a16="http://schemas.microsoft.com/office/drawing/2014/main" id="{508D4FC5-C92F-F11A-4FA8-1D25916FFFFC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49;p64">
                <a:extLst>
                  <a:ext uri="{FF2B5EF4-FFF2-40B4-BE49-F238E27FC236}">
                    <a16:creationId xmlns:a16="http://schemas.microsoft.com/office/drawing/2014/main" id="{A9910A17-D12E-8134-6C97-D06C3C73F836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4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B40BDC16-CFE4-B7BE-FEC4-10DCFC93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4075" y="1814267"/>
            <a:ext cx="2466900" cy="1020600"/>
          </a:xfrm>
        </p:spPr>
        <p:txBody>
          <a:bodyPr/>
          <a:lstStyle/>
          <a:p>
            <a:r>
              <a:rPr lang="pl-PL" sz="2000" dirty="0"/>
              <a:t>-</a:t>
            </a:r>
            <a:r>
              <a:rPr lang="pl-PL" sz="2000" dirty="0" err="1"/>
              <a:t>Cancer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r>
              <a:rPr lang="pl-PL" sz="2000" dirty="0"/>
              <a:t>-Model </a:t>
            </a:r>
            <a:r>
              <a:rPr lang="pl-PL" sz="2000" dirty="0" err="1"/>
              <a:t>boosting</a:t>
            </a:r>
            <a:endParaRPr lang="pl-PL" sz="2000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0FB112D-00D0-7C88-F5F4-F8AF610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5" y="946224"/>
            <a:ext cx="3200100" cy="5727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as:</a:t>
            </a:r>
          </a:p>
        </p:txBody>
      </p:sp>
      <p:sp>
        <p:nvSpPr>
          <p:cNvPr id="29" name="Podtytuł 1">
            <a:extLst>
              <a:ext uri="{FF2B5EF4-FFF2-40B4-BE49-F238E27FC236}">
                <a16:creationId xmlns:a16="http://schemas.microsoft.com/office/drawing/2014/main" id="{3B0EF7EB-D160-9B1F-345C-E4E6AF1D800D}"/>
              </a:ext>
            </a:extLst>
          </p:cNvPr>
          <p:cNvSpPr txBox="1">
            <a:spLocks/>
          </p:cNvSpPr>
          <p:nvPr/>
        </p:nvSpPr>
        <p:spPr>
          <a:xfrm>
            <a:off x="1018309" y="1655807"/>
            <a:ext cx="2466900" cy="23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pl-PL" sz="2400" dirty="0">
              <a:latin typeface="Abadi" panose="020B0604020104020204" pitchFamily="34" charset="0"/>
            </a:endParaRP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1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0	1</a:t>
            </a:r>
          </a:p>
          <a:p>
            <a:r>
              <a:rPr lang="pl-PL" sz="2400" dirty="0">
                <a:latin typeface="Abadi" panose="020B0604020104020204" pitchFamily="34" charset="0"/>
              </a:rPr>
              <a:t>1		 1	0</a:t>
            </a:r>
          </a:p>
          <a:p>
            <a:r>
              <a:rPr lang="pl-PL" sz="2400" dirty="0">
                <a:latin typeface="Abadi" panose="020B0604020104020204" pitchFamily="34" charset="0"/>
              </a:rPr>
              <a:t>0		 0	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E25B0A8-67EF-8286-C5FC-DD9180BC97A9}"/>
              </a:ext>
            </a:extLst>
          </p:cNvPr>
          <p:cNvSpPr txBox="1"/>
          <p:nvPr/>
        </p:nvSpPr>
        <p:spPr>
          <a:xfrm>
            <a:off x="4572000" y="4197276"/>
            <a:ext cx="5235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	</a:t>
            </a:r>
          </a:p>
        </p:txBody>
      </p:sp>
      <p:sp>
        <p:nvSpPr>
          <p:cNvPr id="32" name="Podtytuł 1">
            <a:extLst>
              <a:ext uri="{FF2B5EF4-FFF2-40B4-BE49-F238E27FC236}">
                <a16:creationId xmlns:a16="http://schemas.microsoft.com/office/drawing/2014/main" id="{650FD368-E89F-A4C6-CD07-20B95413AC68}"/>
              </a:ext>
            </a:extLst>
          </p:cNvPr>
          <p:cNvSpPr txBox="1">
            <a:spLocks/>
          </p:cNvSpPr>
          <p:nvPr/>
        </p:nvSpPr>
        <p:spPr>
          <a:xfrm>
            <a:off x="356570" y="1392273"/>
            <a:ext cx="3818072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1800" dirty="0" err="1"/>
              <a:t>Predictions</a:t>
            </a:r>
            <a:r>
              <a:rPr lang="pl-PL" sz="1800" dirty="0"/>
              <a:t>    </a:t>
            </a:r>
            <a:r>
              <a:rPr lang="pl-PL" sz="1800" dirty="0" err="1"/>
              <a:t>Ground</a:t>
            </a:r>
            <a:r>
              <a:rPr lang="pl-PL" sz="1800" dirty="0"/>
              <a:t>     </a:t>
            </a:r>
            <a:r>
              <a:rPr lang="pl-PL" sz="1800" dirty="0" err="1"/>
              <a:t>Anomaly</a:t>
            </a:r>
            <a:r>
              <a:rPr lang="pl-PL" sz="1800" dirty="0"/>
              <a:t>	           </a:t>
            </a:r>
            <a:r>
              <a:rPr lang="pl-PL" sz="1800" dirty="0" err="1"/>
              <a:t>Truth</a:t>
            </a:r>
            <a:r>
              <a:rPr lang="pl-PL" sz="1800" dirty="0"/>
              <a:t>     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0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ImageNet</a:t>
            </a:r>
            <a:r>
              <a:rPr lang="pl-PL" sz="3500" dirty="0"/>
              <a:t> </a:t>
            </a:r>
            <a:r>
              <a:rPr lang="pl-PL" sz="3500" dirty="0" err="1"/>
              <a:t>Pretrained</a:t>
            </a:r>
            <a:r>
              <a:rPr lang="pl-PL" sz="3500" dirty="0"/>
              <a:t> Model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94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3E006-9BAC-DDD5-052E-238F1B48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7" y="1450949"/>
            <a:ext cx="4360200" cy="841800"/>
          </a:xfrm>
        </p:spPr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F94E95A-5D23-E6AC-1906-4575523A7EB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32009" y="420425"/>
            <a:ext cx="3150900" cy="841800"/>
          </a:xfrm>
        </p:spPr>
        <p:txBody>
          <a:bodyPr/>
          <a:lstStyle/>
          <a:p>
            <a:r>
              <a:rPr lang="pl-PL" dirty="0"/>
              <a:t>VGG 16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26557261-3603-56BF-839F-33CEC4AD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475" y="5916579"/>
            <a:ext cx="2337225" cy="21253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VGG16 - Convolutional Network for Classification and Detection">
            <a:extLst>
              <a:ext uri="{FF2B5EF4-FFF2-40B4-BE49-F238E27FC236}">
                <a16:creationId xmlns:a16="http://schemas.microsoft.com/office/drawing/2014/main" id="{2045FF39-E5BB-EC35-B386-950884A4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1" y="2108718"/>
            <a:ext cx="4595170" cy="2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FC0BAAE-134A-FA80-76D5-261E91D3CCCE}"/>
              </a:ext>
            </a:extLst>
          </p:cNvPr>
          <p:cNvSpPr txBox="1"/>
          <p:nvPr/>
        </p:nvSpPr>
        <p:spPr>
          <a:xfrm>
            <a:off x="5733534" y="1815121"/>
            <a:ext cx="3150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13 </a:t>
            </a:r>
            <a:r>
              <a:rPr lang="pl-PL" dirty="0" err="1"/>
              <a:t>convolutional</a:t>
            </a:r>
            <a:r>
              <a:rPr lang="pl-PL" dirty="0"/>
              <a:t> – 3 </a:t>
            </a:r>
            <a:r>
              <a:rPr lang="pl-PL" dirty="0" err="1"/>
              <a:t>dense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5 Max </a:t>
            </a:r>
            <a:r>
              <a:rPr lang="pl-PL" dirty="0" err="1"/>
              <a:t>Pooling</a:t>
            </a:r>
            <a:r>
              <a:rPr lang="pl-PL" dirty="0"/>
              <a:t> </a:t>
            </a:r>
            <a:r>
              <a:rPr lang="pl-PL" dirty="0" err="1"/>
              <a:t>Layers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dense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128 </a:t>
            </a:r>
            <a:r>
              <a:rPr lang="pl-PL" dirty="0" err="1"/>
              <a:t>neurons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6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043D75C8-5CDD-D83B-0557-E801EDB4A36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33371" y="545533"/>
            <a:ext cx="3150900" cy="841800"/>
          </a:xfrm>
        </p:spPr>
        <p:txBody>
          <a:bodyPr/>
          <a:lstStyle/>
          <a:p>
            <a:r>
              <a:rPr lang="pl-PL" sz="4800" dirty="0" err="1"/>
              <a:t>Results</a:t>
            </a:r>
            <a:endParaRPr lang="pl-PL" sz="4800" dirty="0"/>
          </a:p>
        </p:txBody>
      </p:sp>
      <p:graphicFrame>
        <p:nvGraphicFramePr>
          <p:cNvPr id="5" name="Tabela 42">
            <a:extLst>
              <a:ext uri="{FF2B5EF4-FFF2-40B4-BE49-F238E27FC236}">
                <a16:creationId xmlns:a16="http://schemas.microsoft.com/office/drawing/2014/main" id="{78FD8671-ED6C-2651-6620-89C6498F0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13050"/>
              </p:ext>
            </p:extLst>
          </p:nvPr>
        </p:nvGraphicFramePr>
        <p:xfrm>
          <a:off x="593124" y="1895378"/>
          <a:ext cx="6096000" cy="185420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77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4144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What</a:t>
            </a:r>
            <a:r>
              <a:rPr lang="pl-PL" sz="3500" dirty="0"/>
              <a:t> </a:t>
            </a:r>
            <a:r>
              <a:rPr lang="pl-PL" sz="3500" dirty="0" err="1"/>
              <a:t>about</a:t>
            </a:r>
            <a:r>
              <a:rPr lang="pl-PL" sz="3500" dirty="0"/>
              <a:t> </a:t>
            </a:r>
            <a:r>
              <a:rPr lang="pl-PL" sz="3500" b="1" dirty="0" err="1"/>
              <a:t>grayscale</a:t>
            </a:r>
            <a:r>
              <a:rPr lang="pl-PL" sz="3500" dirty="0"/>
              <a:t>?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309832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418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088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4320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b="1" dirty="0" err="1"/>
              <a:t>Anomaly</a:t>
            </a:r>
            <a:r>
              <a:rPr lang="pl-PL" sz="2000" b="1" dirty="0"/>
              <a:t> </a:t>
            </a:r>
            <a:r>
              <a:rPr lang="pl-PL" sz="2000" b="1" dirty="0" err="1"/>
              <a:t>Detection</a:t>
            </a:r>
            <a:r>
              <a:rPr lang="pl-PL" sz="2000" dirty="0"/>
              <a:t>?</a:t>
            </a:r>
            <a:endParaRPr sz="2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10679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Workflow</a:t>
            </a:r>
            <a:endParaRPr sz="20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/>
              <a:t>Best</a:t>
            </a:r>
            <a:r>
              <a:rPr lang="pl-PL" sz="2000" dirty="0"/>
              <a:t> Solution</a:t>
            </a:r>
            <a:endParaRPr sz="2000"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err="1"/>
              <a:t>Conclusions</a:t>
            </a:r>
            <a:endParaRPr sz="2000"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7A25081-EB4D-2ED7-0640-5686F3CF3E88}"/>
              </a:ext>
            </a:extLst>
          </p:cNvPr>
          <p:cNvSpPr/>
          <p:nvPr/>
        </p:nvSpPr>
        <p:spPr>
          <a:xfrm>
            <a:off x="1100253" y="1583471"/>
            <a:ext cx="1457093" cy="145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303B2C5-4C5D-F72A-1CD0-5B4A6A2ACD60}"/>
              </a:ext>
            </a:extLst>
          </p:cNvPr>
          <p:cNvSpPr/>
          <p:nvPr/>
        </p:nvSpPr>
        <p:spPr>
          <a:xfrm>
            <a:off x="3691054" y="1583472"/>
            <a:ext cx="1457093" cy="1457093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4BD4CC0-B6F7-6327-E104-B51E0514A143}"/>
              </a:ext>
            </a:extLst>
          </p:cNvPr>
          <p:cNvSpPr/>
          <p:nvPr/>
        </p:nvSpPr>
        <p:spPr>
          <a:xfrm>
            <a:off x="6281855" y="1583470"/>
            <a:ext cx="1457093" cy="1457093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  <p:grpSp>
        <p:nvGrpSpPr>
          <p:cNvPr id="7" name="Google Shape;853;p59">
            <a:extLst>
              <a:ext uri="{FF2B5EF4-FFF2-40B4-BE49-F238E27FC236}">
                <a16:creationId xmlns:a16="http://schemas.microsoft.com/office/drawing/2014/main" id="{6ABCABCC-FFFF-7B19-E9EF-9EF7A543968F}"/>
              </a:ext>
            </a:extLst>
          </p:cNvPr>
          <p:cNvGrpSpPr/>
          <p:nvPr/>
        </p:nvGrpSpPr>
        <p:grpSpPr>
          <a:xfrm>
            <a:off x="2761607" y="2162404"/>
            <a:ext cx="781258" cy="416316"/>
            <a:chOff x="4662475" y="1976500"/>
            <a:chExt cx="68725" cy="36625"/>
          </a:xfrm>
        </p:grpSpPr>
        <p:sp>
          <p:nvSpPr>
            <p:cNvPr id="8" name="Google Shape;854;p59">
              <a:extLst>
                <a:ext uri="{FF2B5EF4-FFF2-40B4-BE49-F238E27FC236}">
                  <a16:creationId xmlns:a16="http://schemas.microsoft.com/office/drawing/2014/main" id="{1E20F6A3-A318-960C-27AE-182644840B77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5;p59">
              <a:extLst>
                <a:ext uri="{FF2B5EF4-FFF2-40B4-BE49-F238E27FC236}">
                  <a16:creationId xmlns:a16="http://schemas.microsoft.com/office/drawing/2014/main" id="{43B34121-81B5-E2A6-A42C-0ECAA1A5B45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6;p59">
              <a:extLst>
                <a:ext uri="{FF2B5EF4-FFF2-40B4-BE49-F238E27FC236}">
                  <a16:creationId xmlns:a16="http://schemas.microsoft.com/office/drawing/2014/main" id="{71DE1301-8AD1-7EDB-F521-FA29182CE9D1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53;p59">
            <a:extLst>
              <a:ext uri="{FF2B5EF4-FFF2-40B4-BE49-F238E27FC236}">
                <a16:creationId xmlns:a16="http://schemas.microsoft.com/office/drawing/2014/main" id="{D7C4736E-7DC6-142E-5AD5-D277A401F45A}"/>
              </a:ext>
            </a:extLst>
          </p:cNvPr>
          <p:cNvGrpSpPr/>
          <p:nvPr/>
        </p:nvGrpSpPr>
        <p:grpSpPr>
          <a:xfrm>
            <a:off x="5324372" y="2162404"/>
            <a:ext cx="781258" cy="416316"/>
            <a:chOff x="4662475" y="1976500"/>
            <a:chExt cx="68725" cy="36625"/>
          </a:xfrm>
        </p:grpSpPr>
        <p:sp>
          <p:nvSpPr>
            <p:cNvPr id="12" name="Google Shape;854;p59">
              <a:extLst>
                <a:ext uri="{FF2B5EF4-FFF2-40B4-BE49-F238E27FC236}">
                  <a16:creationId xmlns:a16="http://schemas.microsoft.com/office/drawing/2014/main" id="{431CF213-A5D6-965A-E7F9-525BC8D9C4D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5;p59">
              <a:extLst>
                <a:ext uri="{FF2B5EF4-FFF2-40B4-BE49-F238E27FC236}">
                  <a16:creationId xmlns:a16="http://schemas.microsoft.com/office/drawing/2014/main" id="{0C68F3E6-5A72-21DB-EC25-581588765FE2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6;p59">
              <a:extLst>
                <a:ext uri="{FF2B5EF4-FFF2-40B4-BE49-F238E27FC236}">
                  <a16:creationId xmlns:a16="http://schemas.microsoft.com/office/drawing/2014/main" id="{A2C6DE37-6DAB-7B3F-64FC-8EA5D88A839C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30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17708-0A4A-C569-2027-303D777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903714"/>
            <a:ext cx="4462346" cy="31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6B25877-53E1-B1AA-DECA-C9051242BA4C}"/>
              </a:ext>
            </a:extLst>
          </p:cNvPr>
          <p:cNvSpPr/>
          <p:nvPr/>
        </p:nvSpPr>
        <p:spPr>
          <a:xfrm>
            <a:off x="1799062" y="1138447"/>
            <a:ext cx="861339" cy="86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RGB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EA78E9A-2CDF-0FCC-A7CC-40035F56F113}"/>
              </a:ext>
            </a:extLst>
          </p:cNvPr>
          <p:cNvSpPr/>
          <p:nvPr/>
        </p:nvSpPr>
        <p:spPr>
          <a:xfrm>
            <a:off x="1800364" y="2126863"/>
            <a:ext cx="860037" cy="86003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 SCALE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C3B2205-1B3B-A9CE-18A2-5AEFD91CC1A9}"/>
              </a:ext>
            </a:extLst>
          </p:cNvPr>
          <p:cNvSpPr/>
          <p:nvPr/>
        </p:nvSpPr>
        <p:spPr>
          <a:xfrm>
            <a:off x="1812910" y="3106543"/>
            <a:ext cx="847491" cy="847491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CLAHE</a:t>
            </a:r>
          </a:p>
          <a:p>
            <a:pPr algn="ctr"/>
            <a:r>
              <a:rPr lang="pl-PL" sz="1500" b="1" dirty="0">
                <a:solidFill>
                  <a:schemeClr val="accent1">
                    <a:lumMod val="25000"/>
                  </a:schemeClr>
                </a:solidFill>
                <a:latin typeface="Lexend Deca" panose="020B0604020202020204" charset="-18"/>
              </a:rPr>
              <a:t>GRAYSCALE</a:t>
            </a:r>
          </a:p>
        </p:txBody>
      </p:sp>
    </p:spTree>
    <p:extLst>
      <p:ext uri="{BB962C8B-B14F-4D97-AF65-F5344CB8AC3E}">
        <p14:creationId xmlns:p14="http://schemas.microsoft.com/office/powerpoint/2010/main" val="5506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55845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1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3A8F0E-396B-DF88-313D-DD2EBFFE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36" y="3560245"/>
            <a:ext cx="4127064" cy="572700"/>
          </a:xfrm>
        </p:spPr>
        <p:txBody>
          <a:bodyPr/>
          <a:lstStyle/>
          <a:p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b="1" dirty="0" err="1">
                <a:solidFill>
                  <a:schemeClr val="accent1">
                    <a:lumMod val="25000"/>
                  </a:schemeClr>
                </a:solidFill>
              </a:rPr>
              <a:t>overfitted</a:t>
            </a:r>
            <a:endParaRPr lang="pl-PL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0697"/>
              </p:ext>
            </p:extLst>
          </p:nvPr>
        </p:nvGraphicFramePr>
        <p:xfrm>
          <a:off x="1524000" y="133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Model </a:t>
                      </a:r>
                      <a:r>
                        <a:rPr lang="pl-PL" b="1" dirty="0" err="1"/>
                        <a:t>Sigmoid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ImageNet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F1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3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8063"/>
              </p:ext>
            </p:extLst>
          </p:nvPr>
        </p:nvGraphicFramePr>
        <p:xfrm>
          <a:off x="1524000" y="1610265"/>
          <a:ext cx="6096000" cy="295656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2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r>
                        <a:rPr lang="pl-PL" dirty="0"/>
                        <a:t>*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4557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417609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improve</a:t>
            </a:r>
            <a:r>
              <a:rPr lang="pl-PL" sz="2500" dirty="0">
                <a:solidFill>
                  <a:schemeClr val="tx1"/>
                </a:solidFill>
              </a:rPr>
              <a:t> model </a:t>
            </a:r>
            <a:r>
              <a:rPr lang="pl-PL" sz="2500" dirty="0" err="1">
                <a:solidFill>
                  <a:schemeClr val="tx1"/>
                </a:solidFill>
              </a:rPr>
              <a:t>quality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40345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170274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to </a:t>
            </a:r>
            <a:r>
              <a:rPr lang="pl-PL" sz="2500" dirty="0" err="1">
                <a:solidFill>
                  <a:schemeClr val="tx1"/>
                </a:solidFill>
              </a:rPr>
              <a:t>detect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cancer</a:t>
            </a:r>
            <a:r>
              <a:rPr lang="pl-PL" sz="2500" dirty="0">
                <a:solidFill>
                  <a:schemeClr val="tx1"/>
                </a:solidFill>
              </a:rPr>
              <a:t> from </a:t>
            </a:r>
            <a:r>
              <a:rPr lang="pl-PL" sz="2500" dirty="0" err="1">
                <a:solidFill>
                  <a:schemeClr val="tx1"/>
                </a:solidFill>
              </a:rPr>
              <a:t>convolutional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layer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2">
            <a:extLst>
              <a:ext uri="{FF2B5EF4-FFF2-40B4-BE49-F238E27FC236}">
                <a16:creationId xmlns:a16="http://schemas.microsoft.com/office/drawing/2014/main" id="{20C14885-3099-4C83-B847-6544EF1D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92827"/>
              </p:ext>
            </p:extLst>
          </p:nvPr>
        </p:nvGraphicFramePr>
        <p:xfrm>
          <a:off x="1524000" y="1610265"/>
          <a:ext cx="6096000" cy="221488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411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4557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867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Isolation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Forest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Local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Outlier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Factor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One-Class SVM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Voting</a:t>
                      </a:r>
                      <a:endParaRPr lang="pl-PL" b="1" dirty="0"/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Ratio 0-1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0.85</a:t>
                      </a:r>
                    </a:p>
                  </a:txBody>
                  <a:tcPr>
                    <a:solidFill>
                      <a:srgbClr val="F9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0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Precision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Recall</a:t>
                      </a:r>
                      <a:endParaRPr lang="pl-PL" dirty="0"/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77986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7D001B4B-710A-A725-0535-82283AF3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63" y="348691"/>
            <a:ext cx="6538888" cy="572700"/>
          </a:xfrm>
        </p:spPr>
        <p:txBody>
          <a:bodyPr/>
          <a:lstStyle/>
          <a:p>
            <a:r>
              <a:rPr lang="pl-PL" sz="2500" dirty="0" err="1">
                <a:solidFill>
                  <a:schemeClr val="tx1"/>
                </a:solidFill>
              </a:rPr>
              <a:t>Anomaly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r>
              <a:rPr lang="pl-PL" sz="2500" dirty="0" err="1">
                <a:solidFill>
                  <a:schemeClr val="tx1"/>
                </a:solidFill>
              </a:rPr>
              <a:t>Detection</a:t>
            </a:r>
            <a:r>
              <a:rPr lang="pl-PL" sz="2500" dirty="0">
                <a:solidFill>
                  <a:schemeClr val="tx1"/>
                </a:solidFill>
              </a:rPr>
              <a:t> </a:t>
            </a:r>
            <a:br>
              <a:rPr lang="pl-PL" sz="2500" dirty="0">
                <a:solidFill>
                  <a:schemeClr val="tx1"/>
                </a:solidFill>
              </a:rPr>
            </a:br>
            <a:r>
              <a:rPr lang="pl-PL" sz="2500" dirty="0">
                <a:solidFill>
                  <a:schemeClr val="tx1"/>
                </a:solidFill>
              </a:rPr>
              <a:t>with </a:t>
            </a:r>
            <a:r>
              <a:rPr lang="pl-PL" sz="2500" dirty="0" err="1">
                <a:solidFill>
                  <a:schemeClr val="tx1"/>
                </a:solidFill>
              </a:rPr>
              <a:t>autoencoder</a:t>
            </a:r>
            <a:endParaRPr lang="pl-PL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395424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 err="1"/>
              <a:t>Algorithms</a:t>
            </a:r>
            <a:br>
              <a:rPr lang="pl-PL" sz="3500" dirty="0"/>
            </a:br>
            <a:r>
              <a:rPr lang="pl-PL" sz="3500" dirty="0"/>
              <a:t> </a:t>
            </a:r>
            <a:r>
              <a:rPr lang="pl-PL" sz="4000" b="1" dirty="0" err="1"/>
              <a:t>Before</a:t>
            </a:r>
            <a:br>
              <a:rPr lang="pl-PL" sz="3500" dirty="0"/>
            </a:br>
            <a:r>
              <a:rPr lang="pl-PL" sz="3500" dirty="0" err="1"/>
              <a:t>Feature</a:t>
            </a:r>
            <a:r>
              <a:rPr lang="pl-PL" sz="3500" dirty="0"/>
              <a:t> </a:t>
            </a:r>
            <a:r>
              <a:rPr lang="pl-PL" sz="3500" dirty="0" err="1"/>
              <a:t>Extraction</a:t>
            </a:r>
            <a:endParaRPr sz="35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89179" y="263741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23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CC6-2471-EDC3-B31D-64B9B21A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f-AnoGan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16374-ADE4-9019-A8B3-B19643EF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9" y="1500941"/>
            <a:ext cx="7570381" cy="27373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026111"/>
            <a:ext cx="5295007" cy="189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What</a:t>
            </a:r>
            <a:r>
              <a:rPr lang="pl-PL" sz="4000" dirty="0"/>
              <a:t> </a:t>
            </a:r>
            <a:r>
              <a:rPr lang="pl-PL" sz="4000" dirty="0" err="1"/>
              <a:t>is</a:t>
            </a:r>
            <a:r>
              <a:rPr lang="pl-PL" sz="4000" dirty="0"/>
              <a:t> </a:t>
            </a:r>
            <a:r>
              <a:rPr lang="pl-PL" sz="4000" b="1" dirty="0" err="1"/>
              <a:t>Anomaly</a:t>
            </a:r>
            <a:r>
              <a:rPr lang="pl-PL" sz="4000" b="1" dirty="0"/>
              <a:t> </a:t>
            </a:r>
            <a:r>
              <a:rPr lang="pl-PL" sz="4000" b="1" dirty="0" err="1"/>
              <a:t>Detection</a:t>
            </a:r>
            <a:r>
              <a:rPr lang="pl-PL" sz="4000" dirty="0"/>
              <a:t>?</a:t>
            </a:r>
            <a:endParaRPr sz="4000" b="1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F5E-86A2-201A-C3EC-4736488B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Default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807F7463-84F3-8EA9-8210-C959BDE9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008"/>
              </p:ext>
            </p:extLst>
          </p:nvPr>
        </p:nvGraphicFramePr>
        <p:xfrm>
          <a:off x="1159755" y="1793360"/>
          <a:ext cx="6941130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97488284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604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img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vector z distance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  <p:sp>
        <p:nvSpPr>
          <p:cNvPr id="9" name="Podtytuł 1">
            <a:extLst>
              <a:ext uri="{FF2B5EF4-FFF2-40B4-BE49-F238E27FC236}">
                <a16:creationId xmlns:a16="http://schemas.microsoft.com/office/drawing/2014/main" id="{3A885702-3E8F-3235-64C2-8978A4F86077}"/>
              </a:ext>
            </a:extLst>
          </p:cNvPr>
          <p:cNvSpPr txBox="1">
            <a:spLocks/>
          </p:cNvSpPr>
          <p:nvPr/>
        </p:nvSpPr>
        <p:spPr>
          <a:xfrm>
            <a:off x="2206336" y="3422633"/>
            <a:ext cx="4731328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pl-PL" sz="2000" dirty="0">
                <a:solidFill>
                  <a:schemeClr val="tx1"/>
                </a:solidFill>
              </a:rPr>
              <a:t>GAN – 30 epochs, encoder – 20 epochs</a:t>
            </a:r>
          </a:p>
          <a:p>
            <a:r>
              <a:rPr lang="pl-PL" sz="2000" dirty="0">
                <a:solidFill>
                  <a:schemeClr val="tx1"/>
                </a:solidFill>
              </a:rPr>
              <a:t>Whole dataset</a:t>
            </a:r>
          </a:p>
        </p:txBody>
      </p:sp>
    </p:spTree>
    <p:extLst>
      <p:ext uri="{BB962C8B-B14F-4D97-AF65-F5344CB8AC3E}">
        <p14:creationId xmlns:p14="http://schemas.microsoft.com/office/powerpoint/2010/main" val="129983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7" name="Picture 6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2F8D7716-4E57-C204-36BC-1FC7A88A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8" y="1706501"/>
            <a:ext cx="3230962" cy="2423221"/>
          </a:xfrm>
          <a:prstGeom prst="rect">
            <a:avLst/>
          </a:prstGeom>
        </p:spPr>
      </p:pic>
      <p:pic>
        <p:nvPicPr>
          <p:cNvPr id="9" name="Picture 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D2FE996-2649-5437-0512-4D506F9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6501"/>
            <a:ext cx="3230962" cy="2423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508320" y="170650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15 Epochs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739282" y="171038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29159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66A2-66F6-E99B-4A10-E965F719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Loss functions</a:t>
            </a:r>
          </a:p>
        </p:txBody>
      </p:sp>
      <p:pic>
        <p:nvPicPr>
          <p:cNvPr id="5" name="Picture 4" descr="A blue lin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94C72-13DB-45AC-C525-2788E137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56" y="1239982"/>
            <a:ext cx="4687287" cy="35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7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D1F1-E0FD-989F-8A97-7674227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 images?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BDD-39E7-6163-1078-878F134F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„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A positive label indicates that the center 32x32px region of a patch contains at least one pixel of tumor tissue. Tumor tissue in the outer region of the patch does not influence the label.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”</a:t>
            </a:r>
            <a:endParaRPr lang="pl-PL" sz="18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6931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4D79-5F48-F0CE-B5AB-EB89D81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FED51EA0-628A-D740-B036-2868E209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56716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3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883-59A5-A092-C935-029F50F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Cropped vs Default</a:t>
            </a:r>
          </a:p>
        </p:txBody>
      </p:sp>
      <p:pic>
        <p:nvPicPr>
          <p:cNvPr id="5" name="Picture 4" descr="A picture containing pattern, lilac, purple, colorfulness&#10;&#10;Description automatically generated">
            <a:extLst>
              <a:ext uri="{FF2B5EF4-FFF2-40B4-BE49-F238E27FC236}">
                <a16:creationId xmlns:a16="http://schemas.microsoft.com/office/drawing/2014/main" id="{7F2CABB4-D00C-F064-0CAC-606AF84C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04"/>
          <a:stretch/>
        </p:blipFill>
        <p:spPr>
          <a:xfrm>
            <a:off x="5118226" y="1705026"/>
            <a:ext cx="1863487" cy="3096166"/>
          </a:xfrm>
          <a:prstGeom prst="rect">
            <a:avLst/>
          </a:prstGeom>
        </p:spPr>
      </p:pic>
      <p:pic>
        <p:nvPicPr>
          <p:cNvPr id="7" name="Picture 6" descr="A collage of different colors&#10;&#10;Description automatically generated with low confidence">
            <a:extLst>
              <a:ext uri="{FF2B5EF4-FFF2-40B4-BE49-F238E27FC236}">
                <a16:creationId xmlns:a16="http://schemas.microsoft.com/office/drawing/2014/main" id="{A70C144D-671A-EC53-13A8-B8248F07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04"/>
          <a:stretch/>
        </p:blipFill>
        <p:spPr>
          <a:xfrm>
            <a:off x="2269865" y="1705028"/>
            <a:ext cx="1863486" cy="309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BDFC6-5C36-926A-FBD2-14F3CBB43657}"/>
              </a:ext>
            </a:extLst>
          </p:cNvPr>
          <p:cNvSpPr txBox="1"/>
          <p:nvPr/>
        </p:nvSpPr>
        <p:spPr>
          <a:xfrm>
            <a:off x="2274274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E5618-63B6-235E-BB3E-C690C213687F}"/>
              </a:ext>
            </a:extLst>
          </p:cNvPr>
          <p:cNvSpPr txBox="1"/>
          <p:nvPr/>
        </p:nvSpPr>
        <p:spPr>
          <a:xfrm>
            <a:off x="2871616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D11D0-0789-1B52-7AE9-E803B778AA49}"/>
              </a:ext>
            </a:extLst>
          </p:cNvPr>
          <p:cNvSpPr txBox="1"/>
          <p:nvPr/>
        </p:nvSpPr>
        <p:spPr>
          <a:xfrm>
            <a:off x="3468958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3BCD3-CF05-08C9-5AC7-13A80A429BF5}"/>
              </a:ext>
            </a:extLst>
          </p:cNvPr>
          <p:cNvSpPr txBox="1"/>
          <p:nvPr/>
        </p:nvSpPr>
        <p:spPr>
          <a:xfrm>
            <a:off x="5099640" y="1397249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4E739-92C9-5989-D178-D0154ACDC8EA}"/>
              </a:ext>
            </a:extLst>
          </p:cNvPr>
          <p:cNvSpPr txBox="1"/>
          <p:nvPr/>
        </p:nvSpPr>
        <p:spPr>
          <a:xfrm>
            <a:off x="5696982" y="1403848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Fake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B0232-7A3A-1A19-CD8C-A8AF05D822DA}"/>
              </a:ext>
            </a:extLst>
          </p:cNvPr>
          <p:cNvSpPr txBox="1"/>
          <p:nvPr/>
        </p:nvSpPr>
        <p:spPr>
          <a:xfrm>
            <a:off x="6294324" y="1403847"/>
            <a:ext cx="602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8483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AF9CF4-40DA-32C2-25BB-174E96C2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2" y="1372907"/>
            <a:ext cx="4137935" cy="3256244"/>
          </a:xfrm>
          <a:prstGeom prst="rect">
            <a:avLst/>
          </a:prstGeom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0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AF2A-26EC-84EF-DF82-C6F888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5743"/>
            <a:ext cx="7704000" cy="554987"/>
          </a:xfrm>
        </p:spPr>
        <p:txBody>
          <a:bodyPr/>
          <a:lstStyle/>
          <a:p>
            <a:r>
              <a:rPr lang="pl-PL" dirty="0"/>
              <a:t>Stain normalization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A29DB9-E805-B225-EB61-1AF39CA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1457275"/>
            <a:ext cx="5350668" cy="2933700"/>
          </a:xfrm>
        </p:spPr>
        <p:txBody>
          <a:bodyPr/>
          <a:lstStyle/>
          <a:p>
            <a:pPr marL="139700" indent="0" algn="ctr">
              <a:buNone/>
            </a:pPr>
            <a:r>
              <a:rPr lang="pl-PL" sz="1800" dirty="0">
                <a:solidFill>
                  <a:schemeClr val="tx1"/>
                </a:solidFill>
                <a:latin typeface="Catamaran" panose="020B0604020202020204" charset="-18"/>
                <a:cs typeface="Catamaran" panose="020B0604020202020204" charset="-18"/>
              </a:rPr>
              <a:t>Paper:</a:t>
            </a: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9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StainNet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: A Fast and Robust Stain Normalization Network</a:t>
            </a:r>
            <a:endParaRPr lang="pl-PL" sz="1800" b="1" i="0" dirty="0">
              <a:solidFill>
                <a:schemeClr val="tx1"/>
              </a:solidFill>
              <a:effectLst/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endParaRPr lang="pl-PL" sz="1800" b="1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Model:</a:t>
            </a:r>
          </a:p>
          <a:p>
            <a:pPr marL="139700" indent="0" algn="ctr">
              <a:buNone/>
            </a:pPr>
            <a:endParaRPr lang="pl-PL" sz="900" dirty="0">
              <a:solidFill>
                <a:schemeClr val="tx1"/>
              </a:solidFill>
              <a:latin typeface="Catamaran" panose="020B0604020202020204" charset="-18"/>
              <a:cs typeface="Catamaran" panose="020B0604020202020204" charset="-18"/>
            </a:endParaRPr>
          </a:p>
          <a:p>
            <a:pPr marL="139700" indent="0" algn="ctr">
              <a:buNone/>
            </a:pPr>
            <a:r>
              <a:rPr lang="pl-PL" sz="1800" i="0" dirty="0">
                <a:solidFill>
                  <a:schemeClr val="tx1"/>
                </a:solidFill>
                <a:effectLst/>
                <a:latin typeface="Catamaran" panose="020B0604020202020204" charset="-18"/>
                <a:cs typeface="Catamaran" panose="020B0604020202020204" charset="-18"/>
              </a:rPr>
              <a:t>https://github.com/khtao/StainNet/blob/master/checkpoints/camelyon16_dataset/StainNet-Public-centerUni_layer3_ch32.pth</a:t>
            </a:r>
          </a:p>
        </p:txBody>
      </p:sp>
    </p:spTree>
    <p:extLst>
      <p:ext uri="{BB962C8B-B14F-4D97-AF65-F5344CB8AC3E}">
        <p14:creationId xmlns:p14="http://schemas.microsoft.com/office/powerpoint/2010/main" val="93825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 err="1"/>
              <a:t>Stain</a:t>
            </a:r>
            <a:r>
              <a:rPr lang="pl-PL" dirty="0"/>
              <a:t> </a:t>
            </a:r>
            <a:r>
              <a:rPr lang="pl-PL" dirty="0" err="1"/>
              <a:t>normalization</a:t>
            </a:r>
            <a:br>
              <a:rPr lang="pl-PL" sz="1800" dirty="0"/>
            </a:br>
            <a:br>
              <a:rPr lang="pl-PL" sz="1800" dirty="0"/>
            </a:br>
            <a:r>
              <a:rPr lang="pl-PL" dirty="0" err="1"/>
              <a:t>Examples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D41E5-FDEF-2BB6-A09B-F4F29EC5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DB9676-B43A-D73C-F075-AAE7FE2D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4" y="3501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64A34-0C6D-CAA8-34FB-EF6BBEFF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4" y="2028824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757D3D-32E9-6138-B856-1C4B8194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C7330E-A616-DFE2-0DDE-A10D4FFD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0D2F5-E208-20C2-08EA-9AFBC360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92" y="3501070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648FF8C-2019-5682-5C42-2DA32FA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4" y="2028824"/>
            <a:ext cx="1400176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7489ADA-698C-D6F9-31D4-3D620DC7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95" y="350107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247-60ED-420C-116D-5301EC8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2254"/>
            <a:ext cx="7704000" cy="572700"/>
          </a:xfrm>
        </p:spPr>
        <p:txBody>
          <a:bodyPr/>
          <a:lstStyle/>
          <a:p>
            <a:r>
              <a:rPr lang="pl-PL" dirty="0"/>
              <a:t>Stain normalization</a:t>
            </a:r>
            <a:br>
              <a:rPr lang="pl-PL" sz="1200" dirty="0"/>
            </a:br>
            <a:r>
              <a:rPr lang="pl-PL" dirty="0"/>
              <a:t>Loss functions</a:t>
            </a:r>
            <a:br>
              <a:rPr lang="pl-PL" sz="1600" dirty="0"/>
            </a:br>
            <a:br>
              <a:rPr lang="pl-PL" sz="1600" dirty="0"/>
            </a:br>
            <a:r>
              <a:rPr lang="pl-PL" sz="1800" dirty="0"/>
              <a:t>(10 epochs)</a:t>
            </a:r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FA2FB-5A01-EB01-AB9A-BAA4464B3A22}"/>
              </a:ext>
            </a:extLst>
          </p:cNvPr>
          <p:cNvSpPr txBox="1"/>
          <p:nvPr/>
        </p:nvSpPr>
        <p:spPr>
          <a:xfrm>
            <a:off x="2011547" y="2263973"/>
            <a:ext cx="211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Generator &amp; </a:t>
            </a:r>
            <a:r>
              <a:rPr lang="pl-PL" dirty="0" err="1">
                <a:latin typeface="Catamaran" panose="020B0604020202020204" charset="-18"/>
                <a:cs typeface="Catamaran" panose="020B0604020202020204" charset="-18"/>
              </a:rPr>
              <a:t>Discriminator</a:t>
            </a:r>
            <a:endParaRPr lang="pl-PL" dirty="0">
              <a:latin typeface="Catamaran" panose="020B0604020202020204" charset="-18"/>
              <a:cs typeface="Catamaran" panose="020B060402020202020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42E-662D-98E7-25E0-1C28FFF6E1D7}"/>
              </a:ext>
            </a:extLst>
          </p:cNvPr>
          <p:cNvSpPr txBox="1"/>
          <p:nvPr/>
        </p:nvSpPr>
        <p:spPr>
          <a:xfrm>
            <a:off x="5686069" y="226397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tamaran" panose="020B0604020202020204" charset="-18"/>
                <a:cs typeface="Catamaran" panose="020B0604020202020204" charset="-18"/>
              </a:rPr>
              <a:t>Encoder</a:t>
            </a:r>
          </a:p>
        </p:txBody>
      </p:sp>
      <p:pic>
        <p:nvPicPr>
          <p:cNvPr id="4" name="Obraz 3" descr="Obraz zawierający zrzut ekranu, linia, sztuka, design&#10;&#10;Opis wygenerowany automatycznie">
            <a:extLst>
              <a:ext uri="{FF2B5EF4-FFF2-40B4-BE49-F238E27FC236}">
                <a16:creationId xmlns:a16="http://schemas.microsoft.com/office/drawing/2014/main" id="{BB8ED6C2-D4E4-5026-ED25-F29AC3C0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8" y="2457230"/>
            <a:ext cx="3333841" cy="2222561"/>
          </a:xfrm>
          <a:prstGeom prst="rect">
            <a:avLst/>
          </a:prstGeom>
        </p:spPr>
      </p:pic>
      <p:pic>
        <p:nvPicPr>
          <p:cNvPr id="6" name="Obraz 5" descr="Obraz zawierający zrzut ekranu, czarne, linia, Grafika&#10;&#10;Opis wygenerowany automatycznie">
            <a:extLst>
              <a:ext uri="{FF2B5EF4-FFF2-40B4-BE49-F238E27FC236}">
                <a16:creationId xmlns:a16="http://schemas.microsoft.com/office/drawing/2014/main" id="{8E299A4E-FAE5-AD3D-DBC1-BDC67F7D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641" y="2457230"/>
            <a:ext cx="3333841" cy="22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Workflow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FE9-D812-DC9F-50DB-AD69D2E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0381E985-8D9D-2FE5-5969-3518BA3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4959"/>
              </p:ext>
            </p:extLst>
          </p:nvPr>
        </p:nvGraphicFramePr>
        <p:xfrm>
          <a:off x="2446711" y="2052319"/>
          <a:ext cx="4250577" cy="1259840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388226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388226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  <a:gridCol w="1474125">
                  <a:extLst>
                    <a:ext uri="{9D8B030D-6E8A-4147-A177-3AD203B41FA5}">
                      <a16:colId xmlns:a16="http://schemas.microsoft.com/office/drawing/2014/main" val="4092985368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Avg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Median of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1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6E2-61AD-848F-F985-5B7B3DA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Normalized training</a:t>
            </a:r>
          </a:p>
        </p:txBody>
      </p:sp>
      <p:graphicFrame>
        <p:nvGraphicFramePr>
          <p:cNvPr id="4" name="Tabela 42">
            <a:extLst>
              <a:ext uri="{FF2B5EF4-FFF2-40B4-BE49-F238E27FC236}">
                <a16:creationId xmlns:a16="http://schemas.microsoft.com/office/drawing/2014/main" id="{605A641F-CFAC-65C1-4C65-A3DC6D2E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32363"/>
              </p:ext>
            </p:extLst>
          </p:nvPr>
        </p:nvGraphicFramePr>
        <p:xfrm>
          <a:off x="2657986" y="2019355"/>
          <a:ext cx="3828028" cy="1104789"/>
        </p:xfrm>
        <a:graphic>
          <a:graphicData uri="http://schemas.openxmlformats.org/drawingml/2006/table">
            <a:tbl>
              <a:tblPr firstRow="1" bandRow="1">
                <a:tableStyleId>{5B0F3498-FD47-4837-82BC-95E46F335F7F}</a:tableStyleId>
              </a:tblPr>
              <a:tblGrid>
                <a:gridCol w="1914014">
                  <a:extLst>
                    <a:ext uri="{9D8B030D-6E8A-4147-A177-3AD203B41FA5}">
                      <a16:colId xmlns:a16="http://schemas.microsoft.com/office/drawing/2014/main" val="1789453564"/>
                    </a:ext>
                  </a:extLst>
                </a:gridCol>
                <a:gridCol w="1914014">
                  <a:extLst>
                    <a:ext uri="{9D8B030D-6E8A-4147-A177-3AD203B41FA5}">
                      <a16:colId xmlns:a16="http://schemas.microsoft.com/office/drawing/2014/main" val="2965912500"/>
                    </a:ext>
                  </a:extLst>
                </a:gridCol>
              </a:tblGrid>
              <a:tr h="363109">
                <a:tc>
                  <a:txBody>
                    <a:bodyPr/>
                    <a:lstStyle/>
                    <a:p>
                      <a:pPr algn="ctr"/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Max anomaly score</a:t>
                      </a:r>
                    </a:p>
                  </a:txBody>
                  <a:tcPr>
                    <a:solidFill>
                      <a:srgbClr val="D2D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Before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1.686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9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After StainNet</a:t>
                      </a:r>
                    </a:p>
                  </a:txBody>
                  <a:tcPr>
                    <a:solidFill>
                      <a:srgbClr val="D9D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7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327B-0FA1-DA2B-C94A-D6F1F24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F4F2-FAE5-0181-3BDD-D24571336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/>
              <a:t>More epochs</a:t>
            </a:r>
          </a:p>
          <a:p>
            <a:r>
              <a:rPr lang="pl-PL" sz="2400" dirty="0"/>
              <a:t>Manipulation of the number of neurons</a:t>
            </a:r>
          </a:p>
          <a:p>
            <a:r>
              <a:rPr lang="pl-PL" sz="2400" dirty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88600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Best</a:t>
            </a:r>
            <a:r>
              <a:rPr lang="pl-PL" sz="4000" dirty="0"/>
              <a:t> Solution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26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1334531"/>
            <a:ext cx="5295007" cy="2455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/>
              <a:t>?</a:t>
            </a:r>
            <a:endParaRPr sz="9600"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4018649" y="3938386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68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 err="1"/>
              <a:t>Conclusions</a:t>
            </a:r>
            <a:endParaRPr sz="40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524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1. RGB </a:t>
            </a:r>
            <a:r>
              <a:rPr lang="pl-PL" dirty="0" err="1"/>
              <a:t>Colors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Colors</a:t>
            </a:r>
            <a:r>
              <a:rPr lang="pl-PL" dirty="0"/>
              <a:t> do </a:t>
            </a:r>
            <a:r>
              <a:rPr lang="pl-PL" dirty="0" err="1"/>
              <a:t>matter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1254;p69">
            <a:extLst>
              <a:ext uri="{FF2B5EF4-FFF2-40B4-BE49-F238E27FC236}">
                <a16:creationId xmlns:a16="http://schemas.microsoft.com/office/drawing/2014/main" id="{C42DD9CE-6052-2946-E086-0E1B1C3260F5}"/>
              </a:ext>
            </a:extLst>
          </p:cNvPr>
          <p:cNvGrpSpPr/>
          <p:nvPr/>
        </p:nvGrpSpPr>
        <p:grpSpPr>
          <a:xfrm>
            <a:off x="4345111" y="2138338"/>
            <a:ext cx="453778" cy="543574"/>
            <a:chOff x="2212469" y="3360313"/>
            <a:chExt cx="282715" cy="338660"/>
          </a:xfrm>
        </p:grpSpPr>
        <p:sp>
          <p:nvSpPr>
            <p:cNvPr id="11" name="Google Shape;11255;p69">
              <a:extLst>
                <a:ext uri="{FF2B5EF4-FFF2-40B4-BE49-F238E27FC236}">
                  <a16:creationId xmlns:a16="http://schemas.microsoft.com/office/drawing/2014/main" id="{E1A9CD1D-0C65-F069-35DD-8B158BB0D613}"/>
                </a:ext>
              </a:extLst>
            </p:cNvPr>
            <p:cNvSpPr/>
            <p:nvPr/>
          </p:nvSpPr>
          <p:spPr>
            <a:xfrm>
              <a:off x="2282313" y="3360313"/>
              <a:ext cx="212871" cy="200403"/>
            </a:xfrm>
            <a:custGeom>
              <a:avLst/>
              <a:gdLst/>
              <a:ahLst/>
              <a:cxnLst/>
              <a:rect l="l" t="t" r="r" b="b"/>
              <a:pathLst>
                <a:path w="6693" h="6301" extrusionOk="0">
                  <a:moveTo>
                    <a:pt x="2751" y="2573"/>
                  </a:moveTo>
                  <a:lnTo>
                    <a:pt x="4108" y="3919"/>
                  </a:lnTo>
                  <a:lnTo>
                    <a:pt x="2882" y="5157"/>
                  </a:lnTo>
                  <a:lnTo>
                    <a:pt x="1525" y="3800"/>
                  </a:lnTo>
                  <a:lnTo>
                    <a:pt x="2751" y="2573"/>
                  </a:lnTo>
                  <a:close/>
                  <a:moveTo>
                    <a:pt x="5397" y="0"/>
                  </a:moveTo>
                  <a:cubicBezTo>
                    <a:pt x="5323" y="0"/>
                    <a:pt x="5261" y="55"/>
                    <a:pt x="5239" y="121"/>
                  </a:cubicBezTo>
                  <a:cubicBezTo>
                    <a:pt x="5228" y="216"/>
                    <a:pt x="5287" y="287"/>
                    <a:pt x="5359" y="299"/>
                  </a:cubicBezTo>
                  <a:cubicBezTo>
                    <a:pt x="5775" y="383"/>
                    <a:pt x="5990" y="656"/>
                    <a:pt x="6037" y="692"/>
                  </a:cubicBezTo>
                  <a:cubicBezTo>
                    <a:pt x="6478" y="1133"/>
                    <a:pt x="6478" y="1871"/>
                    <a:pt x="6037" y="2335"/>
                  </a:cubicBezTo>
                  <a:lnTo>
                    <a:pt x="5406" y="2954"/>
                  </a:lnTo>
                  <a:lnTo>
                    <a:pt x="3715" y="1264"/>
                  </a:lnTo>
                  <a:lnTo>
                    <a:pt x="4335" y="633"/>
                  </a:lnTo>
                  <a:cubicBezTo>
                    <a:pt x="4466" y="502"/>
                    <a:pt x="4632" y="395"/>
                    <a:pt x="4823" y="347"/>
                  </a:cubicBezTo>
                  <a:cubicBezTo>
                    <a:pt x="4918" y="323"/>
                    <a:pt x="4966" y="228"/>
                    <a:pt x="4930" y="156"/>
                  </a:cubicBezTo>
                  <a:cubicBezTo>
                    <a:pt x="4910" y="88"/>
                    <a:pt x="4842" y="43"/>
                    <a:pt x="4778" y="43"/>
                  </a:cubicBezTo>
                  <a:cubicBezTo>
                    <a:pt x="4765" y="43"/>
                    <a:pt x="4752" y="45"/>
                    <a:pt x="4739" y="49"/>
                  </a:cubicBezTo>
                  <a:cubicBezTo>
                    <a:pt x="4501" y="133"/>
                    <a:pt x="4287" y="240"/>
                    <a:pt x="4108" y="430"/>
                  </a:cubicBezTo>
                  <a:lnTo>
                    <a:pt x="3489" y="1049"/>
                  </a:lnTo>
                  <a:lnTo>
                    <a:pt x="3180" y="752"/>
                  </a:lnTo>
                  <a:cubicBezTo>
                    <a:pt x="3073" y="651"/>
                    <a:pt x="2933" y="600"/>
                    <a:pt x="2794" y="600"/>
                  </a:cubicBezTo>
                  <a:cubicBezTo>
                    <a:pt x="2656" y="600"/>
                    <a:pt x="2519" y="651"/>
                    <a:pt x="2418" y="752"/>
                  </a:cubicBezTo>
                  <a:lnTo>
                    <a:pt x="2049" y="1121"/>
                  </a:lnTo>
                  <a:cubicBezTo>
                    <a:pt x="1834" y="1335"/>
                    <a:pt x="1834" y="1680"/>
                    <a:pt x="2049" y="1883"/>
                  </a:cubicBezTo>
                  <a:lnTo>
                    <a:pt x="2525" y="2359"/>
                  </a:lnTo>
                  <a:lnTo>
                    <a:pt x="60" y="4812"/>
                  </a:lnTo>
                  <a:cubicBezTo>
                    <a:pt x="1" y="4871"/>
                    <a:pt x="1" y="4978"/>
                    <a:pt x="60" y="5038"/>
                  </a:cubicBezTo>
                  <a:cubicBezTo>
                    <a:pt x="90" y="5068"/>
                    <a:pt x="132" y="5083"/>
                    <a:pt x="173" y="5083"/>
                  </a:cubicBezTo>
                  <a:cubicBezTo>
                    <a:pt x="215" y="5083"/>
                    <a:pt x="257" y="5068"/>
                    <a:pt x="286" y="5038"/>
                  </a:cubicBezTo>
                  <a:lnTo>
                    <a:pt x="1287" y="4038"/>
                  </a:lnTo>
                  <a:lnTo>
                    <a:pt x="2644" y="5395"/>
                  </a:lnTo>
                  <a:lnTo>
                    <a:pt x="2001" y="6038"/>
                  </a:lnTo>
                  <a:cubicBezTo>
                    <a:pt x="1894" y="6145"/>
                    <a:pt x="1965" y="6300"/>
                    <a:pt x="2120" y="6300"/>
                  </a:cubicBezTo>
                  <a:cubicBezTo>
                    <a:pt x="2123" y="6300"/>
                    <a:pt x="2125" y="6300"/>
                    <a:pt x="2127" y="6300"/>
                  </a:cubicBezTo>
                  <a:cubicBezTo>
                    <a:pt x="2236" y="6300"/>
                    <a:pt x="2191" y="6277"/>
                    <a:pt x="4370" y="4133"/>
                  </a:cubicBezTo>
                  <a:cubicBezTo>
                    <a:pt x="4454" y="4133"/>
                    <a:pt x="4525" y="4062"/>
                    <a:pt x="4525" y="3966"/>
                  </a:cubicBezTo>
                  <a:cubicBezTo>
                    <a:pt x="4525" y="3859"/>
                    <a:pt x="4442" y="3835"/>
                    <a:pt x="4335" y="3716"/>
                  </a:cubicBezTo>
                  <a:lnTo>
                    <a:pt x="2977" y="2359"/>
                  </a:lnTo>
                  <a:lnTo>
                    <a:pt x="2287" y="1657"/>
                  </a:lnTo>
                  <a:cubicBezTo>
                    <a:pt x="2191" y="1573"/>
                    <a:pt x="2191" y="1430"/>
                    <a:pt x="2287" y="1347"/>
                  </a:cubicBezTo>
                  <a:lnTo>
                    <a:pt x="2656" y="978"/>
                  </a:lnTo>
                  <a:cubicBezTo>
                    <a:pt x="2697" y="930"/>
                    <a:pt x="2754" y="906"/>
                    <a:pt x="2811" y="906"/>
                  </a:cubicBezTo>
                  <a:cubicBezTo>
                    <a:pt x="2867" y="906"/>
                    <a:pt x="2924" y="930"/>
                    <a:pt x="2965" y="978"/>
                  </a:cubicBezTo>
                  <a:lnTo>
                    <a:pt x="5716" y="3728"/>
                  </a:lnTo>
                  <a:cubicBezTo>
                    <a:pt x="5811" y="3812"/>
                    <a:pt x="5811" y="3954"/>
                    <a:pt x="5716" y="4038"/>
                  </a:cubicBezTo>
                  <a:lnTo>
                    <a:pt x="5347" y="4407"/>
                  </a:lnTo>
                  <a:cubicBezTo>
                    <a:pt x="5305" y="4455"/>
                    <a:pt x="5248" y="4478"/>
                    <a:pt x="5192" y="4478"/>
                  </a:cubicBezTo>
                  <a:cubicBezTo>
                    <a:pt x="5135" y="4478"/>
                    <a:pt x="5079" y="4455"/>
                    <a:pt x="5037" y="4407"/>
                  </a:cubicBezTo>
                  <a:lnTo>
                    <a:pt x="4918" y="4288"/>
                  </a:lnTo>
                  <a:cubicBezTo>
                    <a:pt x="4888" y="4258"/>
                    <a:pt x="4847" y="4243"/>
                    <a:pt x="4805" y="4243"/>
                  </a:cubicBezTo>
                  <a:cubicBezTo>
                    <a:pt x="4763" y="4243"/>
                    <a:pt x="4722" y="4258"/>
                    <a:pt x="4692" y="4288"/>
                  </a:cubicBezTo>
                  <a:cubicBezTo>
                    <a:pt x="4632" y="4347"/>
                    <a:pt x="4632" y="4455"/>
                    <a:pt x="4692" y="4514"/>
                  </a:cubicBezTo>
                  <a:lnTo>
                    <a:pt x="4811" y="4633"/>
                  </a:lnTo>
                  <a:cubicBezTo>
                    <a:pt x="4918" y="4740"/>
                    <a:pt x="5055" y="4794"/>
                    <a:pt x="5192" y="4794"/>
                  </a:cubicBezTo>
                  <a:cubicBezTo>
                    <a:pt x="5329" y="4794"/>
                    <a:pt x="5466" y="4740"/>
                    <a:pt x="5573" y="4633"/>
                  </a:cubicBezTo>
                  <a:lnTo>
                    <a:pt x="5942" y="4264"/>
                  </a:lnTo>
                  <a:cubicBezTo>
                    <a:pt x="6156" y="4050"/>
                    <a:pt x="6156" y="3716"/>
                    <a:pt x="5942" y="3502"/>
                  </a:cubicBezTo>
                  <a:lnTo>
                    <a:pt x="5644" y="3204"/>
                  </a:lnTo>
                  <a:lnTo>
                    <a:pt x="6275" y="2585"/>
                  </a:lnTo>
                  <a:cubicBezTo>
                    <a:pt x="6537" y="2300"/>
                    <a:pt x="6692" y="1930"/>
                    <a:pt x="6692" y="1526"/>
                  </a:cubicBezTo>
                  <a:cubicBezTo>
                    <a:pt x="6692" y="823"/>
                    <a:pt x="6216" y="454"/>
                    <a:pt x="6180" y="406"/>
                  </a:cubicBezTo>
                  <a:cubicBezTo>
                    <a:pt x="5978" y="204"/>
                    <a:pt x="5704" y="73"/>
                    <a:pt x="5418" y="2"/>
                  </a:cubicBezTo>
                  <a:cubicBezTo>
                    <a:pt x="5411" y="1"/>
                    <a:pt x="5404" y="0"/>
                    <a:pt x="5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56;p69">
              <a:extLst>
                <a:ext uri="{FF2B5EF4-FFF2-40B4-BE49-F238E27FC236}">
                  <a16:creationId xmlns:a16="http://schemas.microsoft.com/office/drawing/2014/main" id="{B630E478-0693-1462-10F5-0A2B2AC25AD1}"/>
                </a:ext>
              </a:extLst>
            </p:cNvPr>
            <p:cNvSpPr/>
            <p:nvPr/>
          </p:nvSpPr>
          <p:spPr>
            <a:xfrm>
              <a:off x="2234987" y="3526304"/>
              <a:ext cx="106070" cy="94143"/>
            </a:xfrm>
            <a:custGeom>
              <a:avLst/>
              <a:gdLst/>
              <a:ahLst/>
              <a:cxnLst/>
              <a:rect l="l" t="t" r="r" b="b"/>
              <a:pathLst>
                <a:path w="3335" h="2960" extrusionOk="0">
                  <a:moveTo>
                    <a:pt x="1245" y="1"/>
                  </a:moveTo>
                  <a:cubicBezTo>
                    <a:pt x="1203" y="1"/>
                    <a:pt x="1161" y="15"/>
                    <a:pt x="1132" y="45"/>
                  </a:cubicBezTo>
                  <a:cubicBezTo>
                    <a:pt x="1120" y="57"/>
                    <a:pt x="620" y="462"/>
                    <a:pt x="739" y="1152"/>
                  </a:cubicBezTo>
                  <a:lnTo>
                    <a:pt x="227" y="1664"/>
                  </a:lnTo>
                  <a:cubicBezTo>
                    <a:pt x="84" y="1807"/>
                    <a:pt x="0" y="2010"/>
                    <a:pt x="0" y="2200"/>
                  </a:cubicBezTo>
                  <a:cubicBezTo>
                    <a:pt x="0" y="2659"/>
                    <a:pt x="376" y="2960"/>
                    <a:pt x="766" y="2960"/>
                  </a:cubicBezTo>
                  <a:cubicBezTo>
                    <a:pt x="953" y="2960"/>
                    <a:pt x="1144" y="2890"/>
                    <a:pt x="1298" y="2736"/>
                  </a:cubicBezTo>
                  <a:lnTo>
                    <a:pt x="1810" y="2236"/>
                  </a:lnTo>
                  <a:cubicBezTo>
                    <a:pt x="1868" y="2243"/>
                    <a:pt x="1926" y="2247"/>
                    <a:pt x="1984" y="2247"/>
                  </a:cubicBezTo>
                  <a:cubicBezTo>
                    <a:pt x="2308" y="2247"/>
                    <a:pt x="2626" y="2133"/>
                    <a:pt x="2858" y="1891"/>
                  </a:cubicBezTo>
                  <a:lnTo>
                    <a:pt x="3275" y="1474"/>
                  </a:lnTo>
                  <a:cubicBezTo>
                    <a:pt x="3334" y="1414"/>
                    <a:pt x="3334" y="1307"/>
                    <a:pt x="3275" y="1248"/>
                  </a:cubicBezTo>
                  <a:cubicBezTo>
                    <a:pt x="3245" y="1218"/>
                    <a:pt x="3206" y="1203"/>
                    <a:pt x="3168" y="1203"/>
                  </a:cubicBezTo>
                  <a:cubicBezTo>
                    <a:pt x="3129" y="1203"/>
                    <a:pt x="3090" y="1218"/>
                    <a:pt x="3060" y="1248"/>
                  </a:cubicBezTo>
                  <a:lnTo>
                    <a:pt x="2644" y="1664"/>
                  </a:lnTo>
                  <a:cubicBezTo>
                    <a:pt x="2464" y="1844"/>
                    <a:pt x="2237" y="1929"/>
                    <a:pt x="2008" y="1929"/>
                  </a:cubicBezTo>
                  <a:cubicBezTo>
                    <a:pt x="1934" y="1929"/>
                    <a:pt x="1859" y="1920"/>
                    <a:pt x="1786" y="1903"/>
                  </a:cubicBezTo>
                  <a:cubicBezTo>
                    <a:pt x="1772" y="1900"/>
                    <a:pt x="1760" y="1898"/>
                    <a:pt x="1748" y="1898"/>
                  </a:cubicBezTo>
                  <a:cubicBezTo>
                    <a:pt x="1709" y="1898"/>
                    <a:pt x="1680" y="1914"/>
                    <a:pt x="1644" y="1950"/>
                  </a:cubicBezTo>
                  <a:lnTo>
                    <a:pt x="1072" y="2510"/>
                  </a:lnTo>
                  <a:cubicBezTo>
                    <a:pt x="989" y="2605"/>
                    <a:pt x="882" y="2641"/>
                    <a:pt x="762" y="2641"/>
                  </a:cubicBezTo>
                  <a:cubicBezTo>
                    <a:pt x="358" y="2641"/>
                    <a:pt x="167" y="2164"/>
                    <a:pt x="453" y="1891"/>
                  </a:cubicBezTo>
                  <a:lnTo>
                    <a:pt x="1012" y="1319"/>
                  </a:lnTo>
                  <a:cubicBezTo>
                    <a:pt x="1060" y="1283"/>
                    <a:pt x="1072" y="1236"/>
                    <a:pt x="1060" y="1176"/>
                  </a:cubicBezTo>
                  <a:cubicBezTo>
                    <a:pt x="929" y="605"/>
                    <a:pt x="1358" y="283"/>
                    <a:pt x="1358" y="259"/>
                  </a:cubicBezTo>
                  <a:cubicBezTo>
                    <a:pt x="1417" y="200"/>
                    <a:pt x="1417" y="105"/>
                    <a:pt x="1358" y="45"/>
                  </a:cubicBezTo>
                  <a:cubicBezTo>
                    <a:pt x="1328" y="15"/>
                    <a:pt x="1286" y="1"/>
                    <a:pt x="12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57;p69">
              <a:extLst>
                <a:ext uri="{FF2B5EF4-FFF2-40B4-BE49-F238E27FC236}">
                  <a16:creationId xmlns:a16="http://schemas.microsoft.com/office/drawing/2014/main" id="{8A4DB332-5394-52A3-49E1-4ABCD4176C32}"/>
                </a:ext>
              </a:extLst>
            </p:cNvPr>
            <p:cNvSpPr/>
            <p:nvPr/>
          </p:nvSpPr>
          <p:spPr>
            <a:xfrm>
              <a:off x="2212469" y="3622386"/>
              <a:ext cx="61924" cy="76586"/>
            </a:xfrm>
            <a:custGeom>
              <a:avLst/>
              <a:gdLst/>
              <a:ahLst/>
              <a:cxnLst/>
              <a:rect l="l" t="t" r="r" b="b"/>
              <a:pathLst>
                <a:path w="1947" h="2408" extrusionOk="0">
                  <a:moveTo>
                    <a:pt x="982" y="322"/>
                  </a:moveTo>
                  <a:lnTo>
                    <a:pt x="1447" y="1382"/>
                  </a:lnTo>
                  <a:cubicBezTo>
                    <a:pt x="1566" y="1680"/>
                    <a:pt x="1387" y="2084"/>
                    <a:pt x="970" y="2084"/>
                  </a:cubicBezTo>
                  <a:cubicBezTo>
                    <a:pt x="589" y="2084"/>
                    <a:pt x="387" y="1691"/>
                    <a:pt x="518" y="1382"/>
                  </a:cubicBezTo>
                  <a:lnTo>
                    <a:pt x="982" y="322"/>
                  </a:lnTo>
                  <a:close/>
                  <a:moveTo>
                    <a:pt x="975" y="1"/>
                  </a:moveTo>
                  <a:cubicBezTo>
                    <a:pt x="863" y="1"/>
                    <a:pt x="750" y="60"/>
                    <a:pt x="697" y="179"/>
                  </a:cubicBezTo>
                  <a:lnTo>
                    <a:pt x="220" y="1263"/>
                  </a:lnTo>
                  <a:cubicBezTo>
                    <a:pt x="0" y="1773"/>
                    <a:pt x="333" y="2407"/>
                    <a:pt x="977" y="2407"/>
                  </a:cubicBezTo>
                  <a:cubicBezTo>
                    <a:pt x="994" y="2407"/>
                    <a:pt x="1012" y="2407"/>
                    <a:pt x="1030" y="2406"/>
                  </a:cubicBezTo>
                  <a:cubicBezTo>
                    <a:pt x="1601" y="2382"/>
                    <a:pt x="1947" y="1775"/>
                    <a:pt x="1720" y="1263"/>
                  </a:cubicBezTo>
                  <a:lnTo>
                    <a:pt x="1244" y="179"/>
                  </a:lnTo>
                  <a:cubicBezTo>
                    <a:pt x="1197" y="60"/>
                    <a:pt x="1086" y="1"/>
                    <a:pt x="9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2. Hardware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322716" y="3283799"/>
            <a:ext cx="2498568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Processing a large number of WSIs is computionally demanding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4F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0287;p68">
            <a:extLst>
              <a:ext uri="{FF2B5EF4-FFF2-40B4-BE49-F238E27FC236}">
                <a16:creationId xmlns:a16="http://schemas.microsoft.com/office/drawing/2014/main" id="{E699F6B3-447B-0519-8E03-7E0BD35254BC}"/>
              </a:ext>
            </a:extLst>
          </p:cNvPr>
          <p:cNvGrpSpPr/>
          <p:nvPr/>
        </p:nvGrpSpPr>
        <p:grpSpPr>
          <a:xfrm>
            <a:off x="4282600" y="2102378"/>
            <a:ext cx="687433" cy="579534"/>
            <a:chOff x="2633105" y="2431859"/>
            <a:chExt cx="363243" cy="328585"/>
          </a:xfrm>
        </p:grpSpPr>
        <p:sp>
          <p:nvSpPr>
            <p:cNvPr id="3" name="Google Shape;10288;p68">
              <a:extLst>
                <a:ext uri="{FF2B5EF4-FFF2-40B4-BE49-F238E27FC236}">
                  <a16:creationId xmlns:a16="http://schemas.microsoft.com/office/drawing/2014/main" id="{F4837146-5215-8891-B3C6-44B1C2D33E87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89;p68">
              <a:extLst>
                <a:ext uri="{FF2B5EF4-FFF2-40B4-BE49-F238E27FC236}">
                  <a16:creationId xmlns:a16="http://schemas.microsoft.com/office/drawing/2014/main" id="{4CA606F7-1D93-13D2-4272-0F438A842EAE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90;p68">
              <a:extLst>
                <a:ext uri="{FF2B5EF4-FFF2-40B4-BE49-F238E27FC236}">
                  <a16:creationId xmlns:a16="http://schemas.microsoft.com/office/drawing/2014/main" id="{B89DE5AC-0C77-773B-6CC1-6EFA9BEF26CA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1;p68">
              <a:extLst>
                <a:ext uri="{FF2B5EF4-FFF2-40B4-BE49-F238E27FC236}">
                  <a16:creationId xmlns:a16="http://schemas.microsoft.com/office/drawing/2014/main" id="{B8EE2880-4C70-858E-CACD-4C8EB430BB6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92;p68">
              <a:extLst>
                <a:ext uri="{FF2B5EF4-FFF2-40B4-BE49-F238E27FC236}">
                  <a16:creationId xmlns:a16="http://schemas.microsoft.com/office/drawing/2014/main" id="{0C6DD845-DF24-35B6-BBBE-D908567F335A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3;p68">
              <a:extLst>
                <a:ext uri="{FF2B5EF4-FFF2-40B4-BE49-F238E27FC236}">
                  <a16:creationId xmlns:a16="http://schemas.microsoft.com/office/drawing/2014/main" id="{C053BE6F-A354-FA70-58A9-C2940ACBD21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94;p68">
              <a:extLst>
                <a:ext uri="{FF2B5EF4-FFF2-40B4-BE49-F238E27FC236}">
                  <a16:creationId xmlns:a16="http://schemas.microsoft.com/office/drawing/2014/main" id="{0E7A65DE-8BBC-17EA-2331-DE2049024818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95;p68">
              <a:extLst>
                <a:ext uri="{FF2B5EF4-FFF2-40B4-BE49-F238E27FC236}">
                  <a16:creationId xmlns:a16="http://schemas.microsoft.com/office/drawing/2014/main" id="{56236DBB-C4C3-6713-F8C0-D64E66B1385D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725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3. </a:t>
            </a:r>
            <a:r>
              <a:rPr lang="pl-PL" dirty="0" err="1"/>
              <a:t>ImageNet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Pretrained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 but not </a:t>
            </a:r>
            <a:r>
              <a:rPr lang="pl-PL" dirty="0" err="1"/>
              <a:t>essential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7F1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067;p71">
            <a:extLst>
              <a:ext uri="{FF2B5EF4-FFF2-40B4-BE49-F238E27FC236}">
                <a16:creationId xmlns:a16="http://schemas.microsoft.com/office/drawing/2014/main" id="{4EB6F810-2414-4C96-91CC-614777BE6AD7}"/>
              </a:ext>
            </a:extLst>
          </p:cNvPr>
          <p:cNvSpPr/>
          <p:nvPr/>
        </p:nvSpPr>
        <p:spPr>
          <a:xfrm>
            <a:off x="4324227" y="2189386"/>
            <a:ext cx="536841" cy="492526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31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4. Data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52103"/>
            <a:ext cx="2357727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Samples with cancer are not indespensable for anomaly detection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DF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871;p66">
            <a:extLst>
              <a:ext uri="{FF2B5EF4-FFF2-40B4-BE49-F238E27FC236}">
                <a16:creationId xmlns:a16="http://schemas.microsoft.com/office/drawing/2014/main" id="{46FECC25-5878-6AEC-B56D-23A8EE0D946C}"/>
              </a:ext>
            </a:extLst>
          </p:cNvPr>
          <p:cNvGrpSpPr/>
          <p:nvPr/>
        </p:nvGrpSpPr>
        <p:grpSpPr>
          <a:xfrm>
            <a:off x="4353724" y="2154213"/>
            <a:ext cx="448351" cy="527700"/>
            <a:chOff x="8010427" y="3348503"/>
            <a:chExt cx="278795" cy="351615"/>
          </a:xfrm>
        </p:grpSpPr>
        <p:sp>
          <p:nvSpPr>
            <p:cNvPr id="3" name="Google Shape;8872;p66">
              <a:extLst>
                <a:ext uri="{FF2B5EF4-FFF2-40B4-BE49-F238E27FC236}">
                  <a16:creationId xmlns:a16="http://schemas.microsoft.com/office/drawing/2014/main" id="{78D6D66D-D9F0-91A8-F235-457121B2C541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873;p66">
              <a:extLst>
                <a:ext uri="{FF2B5EF4-FFF2-40B4-BE49-F238E27FC236}">
                  <a16:creationId xmlns:a16="http://schemas.microsoft.com/office/drawing/2014/main" id="{EB683814-981C-D949-D4EA-02F86F99DA17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874;p66">
              <a:extLst>
                <a:ext uri="{FF2B5EF4-FFF2-40B4-BE49-F238E27FC236}">
                  <a16:creationId xmlns:a16="http://schemas.microsoft.com/office/drawing/2014/main" id="{CA0A052B-281F-BDAC-3FAA-12D6B09AE3B2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75;p66">
              <a:extLst>
                <a:ext uri="{FF2B5EF4-FFF2-40B4-BE49-F238E27FC236}">
                  <a16:creationId xmlns:a16="http://schemas.microsoft.com/office/drawing/2014/main" id="{E96EEE64-A62B-9C58-0F75-6934971B98C7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29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30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Conclusions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5. </a:t>
            </a:r>
            <a:endParaRPr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3"/>
          </p:nvPr>
        </p:nvSpPr>
        <p:spPr>
          <a:xfrm>
            <a:off x="3403800" y="3242394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</a:t>
            </a:r>
            <a:endParaRPr dirty="0"/>
          </a:p>
        </p:txBody>
      </p:sp>
      <p:sp>
        <p:nvSpPr>
          <p:cNvPr id="243" name="Google Shape;243;p35"/>
          <p:cNvSpPr/>
          <p:nvPr/>
        </p:nvSpPr>
        <p:spPr>
          <a:xfrm>
            <a:off x="3887710" y="1999727"/>
            <a:ext cx="1368600" cy="813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6FE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4282600" y="1214850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151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Bibliography</a:t>
            </a:r>
            <a:endParaRPr b="1" dirty="0"/>
          </a:p>
        </p:txBody>
      </p:sp>
      <p:sp>
        <p:nvSpPr>
          <p:cNvPr id="607" name="Google Shape;607;p53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b="0" i="0" u="sng" dirty="0">
                <a:solidFill>
                  <a:srgbClr val="000000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https://openaccess.thecvf.com/content_ECCVW_2018/papers/11134/Xie_Pre-training_on_Grayscale_ImageNet_Improves_Medical_Image_Classification_ECCVW_2018_paper.</a:t>
            </a:r>
            <a:r>
              <a:rPr lang="pl-PL" sz="1200" b="0" i="0" u="sng" dirty="0">
                <a:solidFill>
                  <a:schemeClr val="tx1"/>
                </a:solidFill>
                <a:effectLst/>
                <a:latin typeface="Segoe UI Historic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pl-PL" sz="1200" b="0" i="0" u="sng" dirty="0">
              <a:solidFill>
                <a:schemeClr val="tx1"/>
              </a:solidFill>
              <a:effectLst/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https://arxiv.org/pdf/2103.08945.pdf?fbclid=IwAR0RWq2p8IqSrZo1V7etNz-vaSQOPeP25OBKmP3O5mZR3w1cJ2JoUdppOjE</a:t>
            </a:r>
            <a:endParaRPr lang="pl-PL" sz="1200" u="sng" dirty="0">
              <a:solidFill>
                <a:schemeClr val="tx1"/>
              </a:solidFill>
              <a:latin typeface="Segoe UI Historic" panose="020B0502040204020203" pitchFamily="34" charset="0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l-PL" sz="1200" u="sng" dirty="0">
                <a:solidFill>
                  <a:schemeClr val="tx1"/>
                </a:solidFill>
                <a:latin typeface="Segoe UI Historic" panose="020B0502040204020203" pitchFamily="34" charset="0"/>
              </a:rPr>
              <a:t>https://arxiv.org/pdf/2012.02364.pdf?fbclid=IwAR2PMr_Ta2ECayeGBGBWCwOgORG0of5OEYDXNPSvKG5cVl6okKVxeUYD1kw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200" b="1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8" name="Google Shape;608;p53"/>
          <p:cNvCxnSpPr/>
          <p:nvPr/>
        </p:nvCxnSpPr>
        <p:spPr>
          <a:xfrm>
            <a:off x="4729050" y="1214850"/>
            <a:ext cx="2254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393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Thanks</a:t>
            </a:r>
            <a:r>
              <a:rPr lang="pl-PL" dirty="0"/>
              <a:t> </a:t>
            </a:r>
            <a:br>
              <a:rPr lang="pl-PL" dirty="0"/>
            </a:br>
            <a:r>
              <a:rPr lang="pl-PL" sz="6000" dirty="0"/>
              <a:t>for </a:t>
            </a:r>
            <a:r>
              <a:rPr lang="pl-PL" sz="6000" dirty="0" err="1"/>
              <a:t>attention</a:t>
            </a:r>
            <a:r>
              <a:rPr lang="pl-PL" sz="6000" dirty="0"/>
              <a:t>!</a:t>
            </a:r>
            <a:endParaRPr sz="6000" b="1" dirty="0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637B12-7FF6-82E1-85C0-7687FA7711FE}"/>
              </a:ext>
            </a:extLst>
          </p:cNvPr>
          <p:cNvSpPr txBox="1"/>
          <p:nvPr/>
        </p:nvSpPr>
        <p:spPr>
          <a:xfrm>
            <a:off x="1826629" y="807362"/>
            <a:ext cx="9590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b="1" dirty="0">
                <a:latin typeface="Lexend Deca" panose="020B0604020202020204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67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853;p71">
            <a:extLst>
              <a:ext uri="{FF2B5EF4-FFF2-40B4-BE49-F238E27FC236}">
                <a16:creationId xmlns:a16="http://schemas.microsoft.com/office/drawing/2014/main" id="{B24985D9-6D68-7E07-C8B6-1B561D9AD293}"/>
              </a:ext>
            </a:extLst>
          </p:cNvPr>
          <p:cNvGrpSpPr/>
          <p:nvPr/>
        </p:nvGrpSpPr>
        <p:grpSpPr>
          <a:xfrm>
            <a:off x="1759052" y="416002"/>
            <a:ext cx="1026751" cy="1099246"/>
            <a:chOff x="7055134" y="2919170"/>
            <a:chExt cx="290321" cy="310820"/>
          </a:xfrm>
          <a:solidFill>
            <a:srgbClr val="FFC000"/>
          </a:solidFill>
        </p:grpSpPr>
        <p:sp>
          <p:nvSpPr>
            <p:cNvPr id="3" name="Google Shape;11854;p71">
              <a:extLst>
                <a:ext uri="{FF2B5EF4-FFF2-40B4-BE49-F238E27FC236}">
                  <a16:creationId xmlns:a16="http://schemas.microsoft.com/office/drawing/2014/main" id="{9A370E94-986D-C900-1DEB-7CB0AB702F28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855;p71">
              <a:extLst>
                <a:ext uri="{FF2B5EF4-FFF2-40B4-BE49-F238E27FC236}">
                  <a16:creationId xmlns:a16="http://schemas.microsoft.com/office/drawing/2014/main" id="{948000C4-D2D2-FC15-B261-9121C4CCE7A2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56;p71">
              <a:extLst>
                <a:ext uri="{FF2B5EF4-FFF2-40B4-BE49-F238E27FC236}">
                  <a16:creationId xmlns:a16="http://schemas.microsoft.com/office/drawing/2014/main" id="{25A66D09-6B26-94A5-AF26-45B2905A4BCA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7;p71">
              <a:extLst>
                <a:ext uri="{FF2B5EF4-FFF2-40B4-BE49-F238E27FC236}">
                  <a16:creationId xmlns:a16="http://schemas.microsoft.com/office/drawing/2014/main" id="{158B0F0F-D939-B46C-3F3E-A9A8A2B0E47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58;p71">
              <a:extLst>
                <a:ext uri="{FF2B5EF4-FFF2-40B4-BE49-F238E27FC236}">
                  <a16:creationId xmlns:a16="http://schemas.microsoft.com/office/drawing/2014/main" id="{8CC4AE03-B6C5-1E42-3B58-CBC81E2BE0F9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9;p71">
              <a:extLst>
                <a:ext uri="{FF2B5EF4-FFF2-40B4-BE49-F238E27FC236}">
                  <a16:creationId xmlns:a16="http://schemas.microsoft.com/office/drawing/2014/main" id="{405EE7A2-28D1-1525-1C69-94CF4155D0FC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0;p71">
              <a:extLst>
                <a:ext uri="{FF2B5EF4-FFF2-40B4-BE49-F238E27FC236}">
                  <a16:creationId xmlns:a16="http://schemas.microsoft.com/office/drawing/2014/main" id="{9F7216B6-EB39-186B-A31F-AE0AB6050595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61;p71">
              <a:extLst>
                <a:ext uri="{FF2B5EF4-FFF2-40B4-BE49-F238E27FC236}">
                  <a16:creationId xmlns:a16="http://schemas.microsoft.com/office/drawing/2014/main" id="{12C2D73C-3C67-CE29-FF8E-19E95B339961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2;p71">
              <a:extLst>
                <a:ext uri="{FF2B5EF4-FFF2-40B4-BE49-F238E27FC236}">
                  <a16:creationId xmlns:a16="http://schemas.microsoft.com/office/drawing/2014/main" id="{FFCD3AEC-F5BF-560C-C2B7-84D49E30E19C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63;p71">
              <a:extLst>
                <a:ext uri="{FF2B5EF4-FFF2-40B4-BE49-F238E27FC236}">
                  <a16:creationId xmlns:a16="http://schemas.microsoft.com/office/drawing/2014/main" id="{1EC16B34-F60A-3651-BB22-97F715D1ACF3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4;p71">
              <a:extLst>
                <a:ext uri="{FF2B5EF4-FFF2-40B4-BE49-F238E27FC236}">
                  <a16:creationId xmlns:a16="http://schemas.microsoft.com/office/drawing/2014/main" id="{9A4876D0-B168-D22D-1EF5-D8B343292A00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65;p71">
              <a:extLst>
                <a:ext uri="{FF2B5EF4-FFF2-40B4-BE49-F238E27FC236}">
                  <a16:creationId xmlns:a16="http://schemas.microsoft.com/office/drawing/2014/main" id="{D4C29615-E7D9-FF24-F25F-EE14922920C7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66;p71">
              <a:extLst>
                <a:ext uri="{FF2B5EF4-FFF2-40B4-BE49-F238E27FC236}">
                  <a16:creationId xmlns:a16="http://schemas.microsoft.com/office/drawing/2014/main" id="{AAC87E80-7864-87C5-DC09-0A85012CD219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67;p71">
              <a:extLst>
                <a:ext uri="{FF2B5EF4-FFF2-40B4-BE49-F238E27FC236}">
                  <a16:creationId xmlns:a16="http://schemas.microsoft.com/office/drawing/2014/main" id="{7ADB6281-2CE9-8910-EC34-EBAF49530BDB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5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8832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640;p65">
            <a:extLst>
              <a:ext uri="{FF2B5EF4-FFF2-40B4-BE49-F238E27FC236}">
                <a16:creationId xmlns:a16="http://schemas.microsoft.com/office/drawing/2014/main" id="{CADDE579-66F4-7E22-CCF2-7D8BECF5F5E3}"/>
              </a:ext>
            </a:extLst>
          </p:cNvPr>
          <p:cNvGrpSpPr/>
          <p:nvPr/>
        </p:nvGrpSpPr>
        <p:grpSpPr>
          <a:xfrm>
            <a:off x="1201435" y="1002640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6" name="Google Shape;8641;p65">
              <a:extLst>
                <a:ext uri="{FF2B5EF4-FFF2-40B4-BE49-F238E27FC236}">
                  <a16:creationId xmlns:a16="http://schemas.microsoft.com/office/drawing/2014/main" id="{0C238EF2-B6E2-018B-B1B0-D6DC1D0479A5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42;p65">
              <a:extLst>
                <a:ext uri="{FF2B5EF4-FFF2-40B4-BE49-F238E27FC236}">
                  <a16:creationId xmlns:a16="http://schemas.microsoft.com/office/drawing/2014/main" id="{7E6BA445-EB16-F388-0644-5FFDAE466232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43;p65">
              <a:extLst>
                <a:ext uri="{FF2B5EF4-FFF2-40B4-BE49-F238E27FC236}">
                  <a16:creationId xmlns:a16="http://schemas.microsoft.com/office/drawing/2014/main" id="{9D00B942-3AFE-D3BD-4D99-F9D08C717A41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44;p65">
              <a:extLst>
                <a:ext uri="{FF2B5EF4-FFF2-40B4-BE49-F238E27FC236}">
                  <a16:creationId xmlns:a16="http://schemas.microsoft.com/office/drawing/2014/main" id="{0CF547F4-5BDA-5CAB-3B99-4885DD2F67F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640;p65">
            <a:extLst>
              <a:ext uri="{FF2B5EF4-FFF2-40B4-BE49-F238E27FC236}">
                <a16:creationId xmlns:a16="http://schemas.microsoft.com/office/drawing/2014/main" id="{4C1FEEF7-F5FB-C325-9041-27804242CFF9}"/>
              </a:ext>
            </a:extLst>
          </p:cNvPr>
          <p:cNvGrpSpPr/>
          <p:nvPr/>
        </p:nvGrpSpPr>
        <p:grpSpPr>
          <a:xfrm>
            <a:off x="861293" y="1827639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1" name="Google Shape;8641;p65">
              <a:extLst>
                <a:ext uri="{FF2B5EF4-FFF2-40B4-BE49-F238E27FC236}">
                  <a16:creationId xmlns:a16="http://schemas.microsoft.com/office/drawing/2014/main" id="{531D05C1-4699-D58A-EA00-822C99C03F18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42;p65">
              <a:extLst>
                <a:ext uri="{FF2B5EF4-FFF2-40B4-BE49-F238E27FC236}">
                  <a16:creationId xmlns:a16="http://schemas.microsoft.com/office/drawing/2014/main" id="{E1C98C08-EAA7-6CEF-0C46-F8B486E3C5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3;p65">
              <a:extLst>
                <a:ext uri="{FF2B5EF4-FFF2-40B4-BE49-F238E27FC236}">
                  <a16:creationId xmlns:a16="http://schemas.microsoft.com/office/drawing/2014/main" id="{36792868-88D4-6CFF-8B7F-5C64BC966F3A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44;p65">
              <a:extLst>
                <a:ext uri="{FF2B5EF4-FFF2-40B4-BE49-F238E27FC236}">
                  <a16:creationId xmlns:a16="http://schemas.microsoft.com/office/drawing/2014/main" id="{314D5A92-180D-79B1-DECC-D66DFED18F52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640;p65">
            <a:extLst>
              <a:ext uri="{FF2B5EF4-FFF2-40B4-BE49-F238E27FC236}">
                <a16:creationId xmlns:a16="http://schemas.microsoft.com/office/drawing/2014/main" id="{C2796F3D-F971-B8CD-5E16-51E791F99CE9}"/>
              </a:ext>
            </a:extLst>
          </p:cNvPr>
          <p:cNvGrpSpPr/>
          <p:nvPr/>
        </p:nvGrpSpPr>
        <p:grpSpPr>
          <a:xfrm>
            <a:off x="1486487" y="1821892"/>
            <a:ext cx="340142" cy="775162"/>
            <a:chOff x="6410063" y="4135124"/>
            <a:chExt cx="159950" cy="364516"/>
          </a:xfrm>
          <a:solidFill>
            <a:srgbClr val="00B0F0"/>
          </a:solidFill>
        </p:grpSpPr>
        <p:sp>
          <p:nvSpPr>
            <p:cNvPr id="16" name="Google Shape;8641;p65">
              <a:extLst>
                <a:ext uri="{FF2B5EF4-FFF2-40B4-BE49-F238E27FC236}">
                  <a16:creationId xmlns:a16="http://schemas.microsoft.com/office/drawing/2014/main" id="{C8FA9ACD-8E4C-885F-CB49-1DBFB087946E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42;p65">
              <a:extLst>
                <a:ext uri="{FF2B5EF4-FFF2-40B4-BE49-F238E27FC236}">
                  <a16:creationId xmlns:a16="http://schemas.microsoft.com/office/drawing/2014/main" id="{41DDFDF4-14FA-F9B6-CB25-6228DD83F82C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3;p65">
              <a:extLst>
                <a:ext uri="{FF2B5EF4-FFF2-40B4-BE49-F238E27FC236}">
                  <a16:creationId xmlns:a16="http://schemas.microsoft.com/office/drawing/2014/main" id="{44450BF2-ACF3-3B79-A759-9BF4C1680CB9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4;p65">
              <a:extLst>
                <a:ext uri="{FF2B5EF4-FFF2-40B4-BE49-F238E27FC236}">
                  <a16:creationId xmlns:a16="http://schemas.microsoft.com/office/drawing/2014/main" id="{D6613ECA-57E6-2566-DE69-AA64DB06DDF3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640;p65">
            <a:extLst>
              <a:ext uri="{FF2B5EF4-FFF2-40B4-BE49-F238E27FC236}">
                <a16:creationId xmlns:a16="http://schemas.microsoft.com/office/drawing/2014/main" id="{7E3E3B1E-BB86-2BF0-28A3-985560012651}"/>
              </a:ext>
            </a:extLst>
          </p:cNvPr>
          <p:cNvGrpSpPr/>
          <p:nvPr/>
        </p:nvGrpSpPr>
        <p:grpSpPr>
          <a:xfrm>
            <a:off x="861293" y="2703235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1" name="Google Shape;8641;p65">
              <a:extLst>
                <a:ext uri="{FF2B5EF4-FFF2-40B4-BE49-F238E27FC236}">
                  <a16:creationId xmlns:a16="http://schemas.microsoft.com/office/drawing/2014/main" id="{28623307-469E-307B-2510-F6199ED45A97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2;p65">
              <a:extLst>
                <a:ext uri="{FF2B5EF4-FFF2-40B4-BE49-F238E27FC236}">
                  <a16:creationId xmlns:a16="http://schemas.microsoft.com/office/drawing/2014/main" id="{436F9AFC-7D53-2254-9674-5D5032E75B6F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3;p65">
              <a:extLst>
                <a:ext uri="{FF2B5EF4-FFF2-40B4-BE49-F238E27FC236}">
                  <a16:creationId xmlns:a16="http://schemas.microsoft.com/office/drawing/2014/main" id="{762B8E61-7888-81AF-F565-976577AD0DE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44;p65">
              <a:extLst>
                <a:ext uri="{FF2B5EF4-FFF2-40B4-BE49-F238E27FC236}">
                  <a16:creationId xmlns:a16="http://schemas.microsoft.com/office/drawing/2014/main" id="{71A07ECB-AABB-5F99-2683-8D1AB0DFCF89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40;p65">
            <a:extLst>
              <a:ext uri="{FF2B5EF4-FFF2-40B4-BE49-F238E27FC236}">
                <a16:creationId xmlns:a16="http://schemas.microsoft.com/office/drawing/2014/main" id="{0373584D-0A51-32F0-0F73-168F2453D91E}"/>
              </a:ext>
            </a:extLst>
          </p:cNvPr>
          <p:cNvGrpSpPr/>
          <p:nvPr/>
        </p:nvGrpSpPr>
        <p:grpSpPr>
          <a:xfrm>
            <a:off x="1492537" y="2718104"/>
            <a:ext cx="340142" cy="775162"/>
            <a:chOff x="6410063" y="4135124"/>
            <a:chExt cx="159950" cy="364516"/>
          </a:xfrm>
          <a:solidFill>
            <a:schemeClr val="tx2">
              <a:lumMod val="75000"/>
            </a:schemeClr>
          </a:solidFill>
        </p:grpSpPr>
        <p:sp>
          <p:nvSpPr>
            <p:cNvPr id="26" name="Google Shape;8641;p65">
              <a:extLst>
                <a:ext uri="{FF2B5EF4-FFF2-40B4-BE49-F238E27FC236}">
                  <a16:creationId xmlns:a16="http://schemas.microsoft.com/office/drawing/2014/main" id="{2CB5AC79-C4BA-A495-D86D-C83FB774A350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42;p65">
              <a:extLst>
                <a:ext uri="{FF2B5EF4-FFF2-40B4-BE49-F238E27FC236}">
                  <a16:creationId xmlns:a16="http://schemas.microsoft.com/office/drawing/2014/main" id="{2D9EB51B-DE16-8C0E-E1C6-FD70F0C19B63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43;p65">
              <a:extLst>
                <a:ext uri="{FF2B5EF4-FFF2-40B4-BE49-F238E27FC236}">
                  <a16:creationId xmlns:a16="http://schemas.microsoft.com/office/drawing/2014/main" id="{1C9ADD48-2674-6444-8706-67A859AE8AE7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44;p65">
              <a:extLst>
                <a:ext uri="{FF2B5EF4-FFF2-40B4-BE49-F238E27FC236}">
                  <a16:creationId xmlns:a16="http://schemas.microsoft.com/office/drawing/2014/main" id="{3E501EA8-4519-4B5F-1120-47405D258ACB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53;p59">
            <a:extLst>
              <a:ext uri="{FF2B5EF4-FFF2-40B4-BE49-F238E27FC236}">
                <a16:creationId xmlns:a16="http://schemas.microsoft.com/office/drawing/2014/main" id="{49E48584-E53B-1A3C-6AC0-243B25F6EA02}"/>
              </a:ext>
            </a:extLst>
          </p:cNvPr>
          <p:cNvGrpSpPr/>
          <p:nvPr/>
        </p:nvGrpSpPr>
        <p:grpSpPr>
          <a:xfrm>
            <a:off x="3082062" y="1306477"/>
            <a:ext cx="2467779" cy="942646"/>
            <a:chOff x="4662475" y="1976500"/>
            <a:chExt cx="68725" cy="36625"/>
          </a:xfrm>
          <a:solidFill>
            <a:srgbClr val="00B0F0"/>
          </a:solidFill>
        </p:grpSpPr>
        <p:sp>
          <p:nvSpPr>
            <p:cNvPr id="43" name="Google Shape;854;p59">
              <a:extLst>
                <a:ext uri="{FF2B5EF4-FFF2-40B4-BE49-F238E27FC236}">
                  <a16:creationId xmlns:a16="http://schemas.microsoft.com/office/drawing/2014/main" id="{7F3905BB-62E6-2176-AAA9-95767EAC00F3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5;p59">
              <a:extLst>
                <a:ext uri="{FF2B5EF4-FFF2-40B4-BE49-F238E27FC236}">
                  <a16:creationId xmlns:a16="http://schemas.microsoft.com/office/drawing/2014/main" id="{61555993-EEEB-C503-0136-FD035330F77C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6;p59">
              <a:extLst>
                <a:ext uri="{FF2B5EF4-FFF2-40B4-BE49-F238E27FC236}">
                  <a16:creationId xmlns:a16="http://schemas.microsoft.com/office/drawing/2014/main" id="{E195C419-9F63-E760-6533-92A0791077C7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53;p59">
            <a:extLst>
              <a:ext uri="{FF2B5EF4-FFF2-40B4-BE49-F238E27FC236}">
                <a16:creationId xmlns:a16="http://schemas.microsoft.com/office/drawing/2014/main" id="{EDD74D7B-F159-466A-D94C-D0E8705282B2}"/>
              </a:ext>
            </a:extLst>
          </p:cNvPr>
          <p:cNvGrpSpPr/>
          <p:nvPr/>
        </p:nvGrpSpPr>
        <p:grpSpPr>
          <a:xfrm>
            <a:off x="3082062" y="2716836"/>
            <a:ext cx="2467779" cy="942646"/>
            <a:chOff x="4662475" y="1976500"/>
            <a:chExt cx="68725" cy="36625"/>
          </a:xfrm>
          <a:solidFill>
            <a:schemeClr val="tx2">
              <a:lumMod val="75000"/>
            </a:schemeClr>
          </a:solidFill>
        </p:grpSpPr>
        <p:sp>
          <p:nvSpPr>
            <p:cNvPr id="47" name="Google Shape;854;p59">
              <a:extLst>
                <a:ext uri="{FF2B5EF4-FFF2-40B4-BE49-F238E27FC236}">
                  <a16:creationId xmlns:a16="http://schemas.microsoft.com/office/drawing/2014/main" id="{64CAF89D-EDC4-9304-0656-14D04455611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5;p59">
              <a:extLst>
                <a:ext uri="{FF2B5EF4-FFF2-40B4-BE49-F238E27FC236}">
                  <a16:creationId xmlns:a16="http://schemas.microsoft.com/office/drawing/2014/main" id="{2AB4BFF2-58FF-5DFA-37FD-ABD1BA6FAD85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6;p59">
              <a:extLst>
                <a:ext uri="{FF2B5EF4-FFF2-40B4-BE49-F238E27FC236}">
                  <a16:creationId xmlns:a16="http://schemas.microsoft.com/office/drawing/2014/main" id="{AE30734D-90FA-B04D-D1D3-320EA49B755E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84;p38">
            <a:extLst>
              <a:ext uri="{FF2B5EF4-FFF2-40B4-BE49-F238E27FC236}">
                <a16:creationId xmlns:a16="http://schemas.microsoft.com/office/drawing/2014/main" id="{0818AEEA-9845-2002-1870-4AE0B505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4805" y="1414030"/>
            <a:ext cx="2987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 err="1"/>
              <a:t>After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sz="2500" b="1" dirty="0"/>
          </a:p>
        </p:txBody>
      </p:sp>
      <p:sp>
        <p:nvSpPr>
          <p:cNvPr id="51" name="Google Shape;284;p38">
            <a:extLst>
              <a:ext uri="{FF2B5EF4-FFF2-40B4-BE49-F238E27FC236}">
                <a16:creationId xmlns:a16="http://schemas.microsoft.com/office/drawing/2014/main" id="{9BE5D100-A618-D408-E08A-CBEDDB042475}"/>
              </a:ext>
            </a:extLst>
          </p:cNvPr>
          <p:cNvSpPr txBox="1">
            <a:spLocks/>
          </p:cNvSpPr>
          <p:nvPr/>
        </p:nvSpPr>
        <p:spPr>
          <a:xfrm>
            <a:off x="5645403" y="2815266"/>
            <a:ext cx="29878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b="1" dirty="0" err="1"/>
              <a:t>Before</a:t>
            </a:r>
            <a:r>
              <a:rPr lang="pl-PL" b="1" dirty="0"/>
              <a:t> </a:t>
            </a:r>
            <a:r>
              <a:rPr lang="pl-PL" sz="2500" dirty="0" err="1"/>
              <a:t>feature</a:t>
            </a:r>
            <a:r>
              <a:rPr lang="pl-PL" sz="2500" dirty="0"/>
              <a:t> </a:t>
            </a:r>
            <a:r>
              <a:rPr lang="pl-PL" sz="2500" dirty="0" err="1"/>
              <a:t>extraction</a:t>
            </a:r>
            <a:endParaRPr lang="pl-PL" sz="2500" dirty="0"/>
          </a:p>
        </p:txBody>
      </p:sp>
      <p:sp>
        <p:nvSpPr>
          <p:cNvPr id="52" name="Google Shape;221;p33">
            <a:extLst>
              <a:ext uri="{FF2B5EF4-FFF2-40B4-BE49-F238E27FC236}">
                <a16:creationId xmlns:a16="http://schemas.microsoft.com/office/drawing/2014/main" id="{5251211D-E542-79D6-2227-FA6532B9EC23}"/>
              </a:ext>
            </a:extLst>
          </p:cNvPr>
          <p:cNvSpPr txBox="1">
            <a:spLocks/>
          </p:cNvSpPr>
          <p:nvPr/>
        </p:nvSpPr>
        <p:spPr>
          <a:xfrm>
            <a:off x="2387583" y="1828941"/>
            <a:ext cx="3548092" cy="87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500" dirty="0" err="1"/>
              <a:t>Algorithms</a:t>
            </a: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259587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726</Words>
  <Application>Microsoft Office PowerPoint</Application>
  <PresentationFormat>On-screen Show (16:9)</PresentationFormat>
  <Paragraphs>298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Proxima Nova</vt:lpstr>
      <vt:lpstr>Lexend Deca</vt:lpstr>
      <vt:lpstr>Arial</vt:lpstr>
      <vt:lpstr>Catamaran</vt:lpstr>
      <vt:lpstr>Segoe UI Historic</vt:lpstr>
      <vt:lpstr>Abadi</vt:lpstr>
      <vt:lpstr>Pastel Minimalist Elegant Lines Portfolio by Slidesgo</vt:lpstr>
      <vt:lpstr>Whole Slide Images Anomaly Detection</vt:lpstr>
      <vt:lpstr>What is Anomaly Detection?</vt:lpstr>
      <vt:lpstr>What is Anomaly Detection?</vt:lpstr>
      <vt:lpstr>Workflow</vt:lpstr>
      <vt:lpstr>PowerPoint Presentation</vt:lpstr>
      <vt:lpstr>PowerPoint Presentation</vt:lpstr>
      <vt:lpstr>PowerPoint Presentation</vt:lpstr>
      <vt:lpstr>After feature extraction</vt:lpstr>
      <vt:lpstr>After feature extraction</vt:lpstr>
      <vt:lpstr>Algorithms  After Feature Extraction</vt:lpstr>
      <vt:lpstr>PowerPoint Presentation</vt:lpstr>
      <vt:lpstr>PowerPoint Presentation</vt:lpstr>
      <vt:lpstr>Anomaly as:</vt:lpstr>
      <vt:lpstr>Anomaly as:</vt:lpstr>
      <vt:lpstr>ImageNet Pretrained Model</vt:lpstr>
      <vt:lpstr> </vt:lpstr>
      <vt:lpstr>Results</vt:lpstr>
      <vt:lpstr>What about grayscale?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Always overfitted</vt:lpstr>
      <vt:lpstr>Anomaly Detection  to improve model quality</vt:lpstr>
      <vt:lpstr>Anomaly Detection  to detect cancer from convolutional layer</vt:lpstr>
      <vt:lpstr>Anomaly Detection  with autoencoder</vt:lpstr>
      <vt:lpstr>Algorithms  Before Feature Extraction</vt:lpstr>
      <vt:lpstr>f-AnoGan</vt:lpstr>
      <vt:lpstr>Default training</vt:lpstr>
      <vt:lpstr>Loss functions</vt:lpstr>
      <vt:lpstr>Loss functions</vt:lpstr>
      <vt:lpstr>Crop images?</vt:lpstr>
      <vt:lpstr>Cropped training</vt:lpstr>
      <vt:lpstr>Cropped vs Default</vt:lpstr>
      <vt:lpstr>Stain normalization</vt:lpstr>
      <vt:lpstr>Stain normalization</vt:lpstr>
      <vt:lpstr>Stain normalization  Examples</vt:lpstr>
      <vt:lpstr>Stain normalization Loss functions  (10 epochs)</vt:lpstr>
      <vt:lpstr>Normalized training</vt:lpstr>
      <vt:lpstr>Normalized training</vt:lpstr>
      <vt:lpstr>Perspectives</vt:lpstr>
      <vt:lpstr>Best Solution</vt:lpstr>
      <vt:lpstr>?</vt:lpstr>
      <vt:lpstr>Conclusions</vt:lpstr>
      <vt:lpstr>Conclusions</vt:lpstr>
      <vt:lpstr>Conclusions</vt:lpstr>
      <vt:lpstr>Conclusions</vt:lpstr>
      <vt:lpstr>Conclusions</vt:lpstr>
      <vt:lpstr>Conclusions</vt:lpstr>
      <vt:lpstr>Bibliography</vt:lpstr>
      <vt:lpstr>Thanks 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lastModifiedBy>Urban Tymoteusz (STUD)</cp:lastModifiedBy>
  <cp:revision>21</cp:revision>
  <dcterms:modified xsi:type="dcterms:W3CDTF">2023-05-24T21:45:07Z</dcterms:modified>
</cp:coreProperties>
</file>