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60" r:id="rId5"/>
    <p:sldId id="258" r:id="rId6"/>
    <p:sldId id="261" r:id="rId7"/>
    <p:sldId id="262" r:id="rId8"/>
    <p:sldId id="263" r:id="rId9"/>
    <p:sldId id="265" r:id="rId10"/>
    <p:sldId id="266" r:id="rId11"/>
    <p:sldId id="264" r:id="rId12"/>
    <p:sldId id="267" r:id="rId13"/>
    <p:sldId id="283" r:id="rId14"/>
    <p:sldId id="284" r:id="rId15"/>
    <p:sldId id="285" r:id="rId16"/>
    <p:sldId id="286" r:id="rId17"/>
    <p:sldId id="287" r:id="rId18"/>
    <p:sldId id="268" r:id="rId19"/>
    <p:sldId id="271" r:id="rId20"/>
    <p:sldId id="269" r:id="rId21"/>
    <p:sldId id="273" r:id="rId22"/>
    <p:sldId id="274" r:id="rId23"/>
    <p:sldId id="272" r:id="rId24"/>
    <p:sldId id="280" r:id="rId25"/>
    <p:sldId id="278" r:id="rId26"/>
    <p:sldId id="281" r:id="rId27"/>
    <p:sldId id="279" r:id="rId28"/>
    <p:sldId id="282" r:id="rId29"/>
    <p:sldId id="275" r:id="rId3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0145" autoAdjust="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62BEB-B411-405B-9EF8-6600719BEDC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DAF5A80-6F07-4974-B780-A9BE19B14623}">
      <dgm:prSet/>
      <dgm:spPr/>
      <dgm:t>
        <a:bodyPr/>
        <a:lstStyle/>
        <a:p>
          <a:pPr>
            <a:defRPr cap="all"/>
          </a:pPr>
          <a:r>
            <a:rPr lang="pl-PL" dirty="0" err="1"/>
            <a:t>Introduction</a:t>
          </a:r>
          <a:r>
            <a:rPr lang="pl-PL" dirty="0"/>
            <a:t> to </a:t>
          </a:r>
          <a:r>
            <a:rPr lang="pl-PL" dirty="0" err="1"/>
            <a:t>Anomaly</a:t>
          </a:r>
          <a:r>
            <a:rPr lang="pl-PL" dirty="0"/>
            <a:t> </a:t>
          </a:r>
          <a:r>
            <a:rPr lang="pl-PL" dirty="0" err="1"/>
            <a:t>Detection</a:t>
          </a:r>
          <a:endParaRPr lang="en-US" dirty="0"/>
        </a:p>
      </dgm:t>
    </dgm:pt>
    <dgm:pt modelId="{4991FE83-A716-4B84-B1F1-FAC7E0CD92D2}" type="parTrans" cxnId="{6DE53DB7-F48B-4C32-84AF-4BD626026066}">
      <dgm:prSet/>
      <dgm:spPr/>
      <dgm:t>
        <a:bodyPr/>
        <a:lstStyle/>
        <a:p>
          <a:endParaRPr lang="en-US"/>
        </a:p>
      </dgm:t>
    </dgm:pt>
    <dgm:pt modelId="{2A53D458-494E-4F93-B777-014B7E28B84C}" type="sibTrans" cxnId="{6DE53DB7-F48B-4C32-84AF-4BD626026066}">
      <dgm:prSet/>
      <dgm:spPr/>
      <dgm:t>
        <a:bodyPr/>
        <a:lstStyle/>
        <a:p>
          <a:endParaRPr lang="en-US"/>
        </a:p>
      </dgm:t>
    </dgm:pt>
    <dgm:pt modelId="{BEF5A75C-532B-4B80-A89D-A919D92156D7}">
      <dgm:prSet/>
      <dgm:spPr/>
      <dgm:t>
        <a:bodyPr/>
        <a:lstStyle/>
        <a:p>
          <a:pPr>
            <a:defRPr cap="all"/>
          </a:pPr>
          <a:r>
            <a:rPr lang="pl-PL"/>
            <a:t>Our Notes</a:t>
          </a:r>
          <a:endParaRPr lang="en-US"/>
        </a:p>
      </dgm:t>
    </dgm:pt>
    <dgm:pt modelId="{4831C610-6AA5-49C6-8F5C-05513D1A4472}" type="parTrans" cxnId="{B3802CF0-09D3-4C28-93E5-887E346EB407}">
      <dgm:prSet/>
      <dgm:spPr/>
      <dgm:t>
        <a:bodyPr/>
        <a:lstStyle/>
        <a:p>
          <a:endParaRPr lang="en-US"/>
        </a:p>
      </dgm:t>
    </dgm:pt>
    <dgm:pt modelId="{529C8FA2-61A3-468D-A4E1-049E7DC72D77}" type="sibTrans" cxnId="{B3802CF0-09D3-4C28-93E5-887E346EB407}">
      <dgm:prSet/>
      <dgm:spPr/>
      <dgm:t>
        <a:bodyPr/>
        <a:lstStyle/>
        <a:p>
          <a:endParaRPr lang="en-US"/>
        </a:p>
      </dgm:t>
    </dgm:pt>
    <dgm:pt modelId="{4D863191-4E0A-44E0-BA4B-539E60710DFE}">
      <dgm:prSet/>
      <dgm:spPr/>
      <dgm:t>
        <a:bodyPr/>
        <a:lstStyle/>
        <a:p>
          <a:pPr>
            <a:defRPr cap="all"/>
          </a:pPr>
          <a:r>
            <a:rPr lang="pl-PL"/>
            <a:t>Plan</a:t>
          </a:r>
          <a:endParaRPr lang="en-US"/>
        </a:p>
      </dgm:t>
    </dgm:pt>
    <dgm:pt modelId="{0A2D4EE1-02CE-4DD1-AE93-4CF84C4C80EC}" type="parTrans" cxnId="{BE85552C-17C5-48A9-B30A-69E7025A91FD}">
      <dgm:prSet/>
      <dgm:spPr/>
      <dgm:t>
        <a:bodyPr/>
        <a:lstStyle/>
        <a:p>
          <a:endParaRPr lang="en-US"/>
        </a:p>
      </dgm:t>
    </dgm:pt>
    <dgm:pt modelId="{21A1CA59-6C21-4F1A-91C1-A68DA9693943}" type="sibTrans" cxnId="{BE85552C-17C5-48A9-B30A-69E7025A91FD}">
      <dgm:prSet/>
      <dgm:spPr/>
      <dgm:t>
        <a:bodyPr/>
        <a:lstStyle/>
        <a:p>
          <a:endParaRPr lang="en-US"/>
        </a:p>
      </dgm:t>
    </dgm:pt>
    <dgm:pt modelId="{3EBEE9D3-5314-4AC5-B761-3A8E02A990A2}" type="pres">
      <dgm:prSet presAssocID="{F3B62BEB-B411-405B-9EF8-6600719BEDCD}" presName="root" presStyleCnt="0">
        <dgm:presLayoutVars>
          <dgm:dir/>
          <dgm:resizeHandles val="exact"/>
        </dgm:presLayoutVars>
      </dgm:prSet>
      <dgm:spPr/>
    </dgm:pt>
    <dgm:pt modelId="{4CBF2E5E-40D0-4855-8238-A5A3E073DFA9}" type="pres">
      <dgm:prSet presAssocID="{EDAF5A80-6F07-4974-B780-A9BE19B14623}" presName="compNode" presStyleCnt="0"/>
      <dgm:spPr/>
    </dgm:pt>
    <dgm:pt modelId="{87098CB2-5A4A-4297-992A-660C84749142}" type="pres">
      <dgm:prSet presAssocID="{EDAF5A80-6F07-4974-B780-A9BE19B14623}" presName="iconBgRect" presStyleLbl="bgShp" presStyleIdx="0" presStyleCnt="3"/>
      <dgm:spPr>
        <a:prstGeom prst="round2DiagRect">
          <a:avLst>
            <a:gd name="adj1" fmla="val 29727"/>
            <a:gd name="adj2" fmla="val 0"/>
          </a:avLst>
        </a:prstGeom>
      </dgm:spPr>
    </dgm:pt>
    <dgm:pt modelId="{2B4EAA39-82BE-4261-AB6C-027999FC157E}" type="pres">
      <dgm:prSet presAssocID="{EDAF5A80-6F07-4974-B780-A9BE19B146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9D880243-4D52-4775-AB01-56C703EB2A88}" type="pres">
      <dgm:prSet presAssocID="{EDAF5A80-6F07-4974-B780-A9BE19B14623}" presName="spaceRect" presStyleCnt="0"/>
      <dgm:spPr/>
    </dgm:pt>
    <dgm:pt modelId="{026B69F6-2EBF-4FE1-BBBF-9CA18AAC23E6}" type="pres">
      <dgm:prSet presAssocID="{EDAF5A80-6F07-4974-B780-A9BE19B14623}" presName="textRect" presStyleLbl="revTx" presStyleIdx="0" presStyleCnt="3">
        <dgm:presLayoutVars>
          <dgm:chMax val="1"/>
          <dgm:chPref val="1"/>
        </dgm:presLayoutVars>
      </dgm:prSet>
      <dgm:spPr/>
    </dgm:pt>
    <dgm:pt modelId="{7A22EB6D-304F-48F4-AB3F-983176D6251C}" type="pres">
      <dgm:prSet presAssocID="{2A53D458-494E-4F93-B777-014B7E28B84C}" presName="sibTrans" presStyleCnt="0"/>
      <dgm:spPr/>
    </dgm:pt>
    <dgm:pt modelId="{BDED48E7-5399-4280-8055-BFFE564A08CD}" type="pres">
      <dgm:prSet presAssocID="{BEF5A75C-532B-4B80-A89D-A919D92156D7}" presName="compNode" presStyleCnt="0"/>
      <dgm:spPr/>
    </dgm:pt>
    <dgm:pt modelId="{D902672D-17A8-4C36-BB5B-238BCB94BB90}" type="pres">
      <dgm:prSet presAssocID="{BEF5A75C-532B-4B80-A89D-A919D92156D7}" presName="iconBgRect" presStyleLbl="bgShp" presStyleIdx="1" presStyleCnt="3"/>
      <dgm:spPr>
        <a:prstGeom prst="round2DiagRect">
          <a:avLst>
            <a:gd name="adj1" fmla="val 29727"/>
            <a:gd name="adj2" fmla="val 0"/>
          </a:avLst>
        </a:prstGeom>
      </dgm:spPr>
    </dgm:pt>
    <dgm:pt modelId="{1F11BA68-C000-48DC-92A4-329EFD3BA7BD}" type="pres">
      <dgm:prSet presAssocID="{BEF5A75C-532B-4B80-A89D-A919D92156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łówek"/>
        </a:ext>
      </dgm:extLst>
    </dgm:pt>
    <dgm:pt modelId="{3FEAC75D-F3CE-4ECA-8955-409D7BDBC21F}" type="pres">
      <dgm:prSet presAssocID="{BEF5A75C-532B-4B80-A89D-A919D92156D7}" presName="spaceRect" presStyleCnt="0"/>
      <dgm:spPr/>
    </dgm:pt>
    <dgm:pt modelId="{7B457A18-48DB-450F-9432-5F9057D1A22B}" type="pres">
      <dgm:prSet presAssocID="{BEF5A75C-532B-4B80-A89D-A919D92156D7}" presName="textRect" presStyleLbl="revTx" presStyleIdx="1" presStyleCnt="3">
        <dgm:presLayoutVars>
          <dgm:chMax val="1"/>
          <dgm:chPref val="1"/>
        </dgm:presLayoutVars>
      </dgm:prSet>
      <dgm:spPr/>
    </dgm:pt>
    <dgm:pt modelId="{E4F5090A-EBB9-4F92-B08D-6EB9D1DFC424}" type="pres">
      <dgm:prSet presAssocID="{529C8FA2-61A3-468D-A4E1-049E7DC72D77}" presName="sibTrans" presStyleCnt="0"/>
      <dgm:spPr/>
    </dgm:pt>
    <dgm:pt modelId="{48026C14-0668-494A-A5B9-E2AA154CBB5A}" type="pres">
      <dgm:prSet presAssocID="{4D863191-4E0A-44E0-BA4B-539E60710DFE}" presName="compNode" presStyleCnt="0"/>
      <dgm:spPr/>
    </dgm:pt>
    <dgm:pt modelId="{57404E21-64DC-404A-8D56-ABE5C7C2AA0E}" type="pres">
      <dgm:prSet presAssocID="{4D863191-4E0A-44E0-BA4B-539E60710DFE}" presName="iconBgRect" presStyleLbl="bgShp" presStyleIdx="2" presStyleCnt="3"/>
      <dgm:spPr>
        <a:prstGeom prst="round2DiagRect">
          <a:avLst>
            <a:gd name="adj1" fmla="val 29727"/>
            <a:gd name="adj2" fmla="val 0"/>
          </a:avLst>
        </a:prstGeom>
      </dgm:spPr>
    </dgm:pt>
    <dgm:pt modelId="{D01CD948-A93C-458C-A181-99E62C8CC09C}" type="pres">
      <dgm:prSet presAssocID="{4D863191-4E0A-44E0-BA4B-539E60710D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AEDE3EC0-940A-48B0-A50A-F70F58BE6612}" type="pres">
      <dgm:prSet presAssocID="{4D863191-4E0A-44E0-BA4B-539E60710DFE}" presName="spaceRect" presStyleCnt="0"/>
      <dgm:spPr/>
    </dgm:pt>
    <dgm:pt modelId="{94497222-530F-4759-91E6-85588E40860D}" type="pres">
      <dgm:prSet presAssocID="{4D863191-4E0A-44E0-BA4B-539E60710DFE}" presName="textRect" presStyleLbl="revTx" presStyleIdx="2" presStyleCnt="3">
        <dgm:presLayoutVars>
          <dgm:chMax val="1"/>
          <dgm:chPref val="1"/>
        </dgm:presLayoutVars>
      </dgm:prSet>
      <dgm:spPr/>
    </dgm:pt>
  </dgm:ptLst>
  <dgm:cxnLst>
    <dgm:cxn modelId="{BE85552C-17C5-48A9-B30A-69E7025A91FD}" srcId="{F3B62BEB-B411-405B-9EF8-6600719BEDCD}" destId="{4D863191-4E0A-44E0-BA4B-539E60710DFE}" srcOrd="2" destOrd="0" parTransId="{0A2D4EE1-02CE-4DD1-AE93-4CF84C4C80EC}" sibTransId="{21A1CA59-6C21-4F1A-91C1-A68DA9693943}"/>
    <dgm:cxn modelId="{8CF7D365-BFF5-4CD2-A48F-DB1AE59ECC00}" type="presOf" srcId="{BEF5A75C-532B-4B80-A89D-A919D92156D7}" destId="{7B457A18-48DB-450F-9432-5F9057D1A22B}" srcOrd="0" destOrd="0" presId="urn:microsoft.com/office/officeart/2018/5/layout/IconLeafLabelList"/>
    <dgm:cxn modelId="{FFD0DB94-FD72-4AAE-8B5C-605822CCC99E}" type="presOf" srcId="{EDAF5A80-6F07-4974-B780-A9BE19B14623}" destId="{026B69F6-2EBF-4FE1-BBBF-9CA18AAC23E6}" srcOrd="0" destOrd="0" presId="urn:microsoft.com/office/officeart/2018/5/layout/IconLeafLabelList"/>
    <dgm:cxn modelId="{6DE53DB7-F48B-4C32-84AF-4BD626026066}" srcId="{F3B62BEB-B411-405B-9EF8-6600719BEDCD}" destId="{EDAF5A80-6F07-4974-B780-A9BE19B14623}" srcOrd="0" destOrd="0" parTransId="{4991FE83-A716-4B84-B1F1-FAC7E0CD92D2}" sibTransId="{2A53D458-494E-4F93-B777-014B7E28B84C}"/>
    <dgm:cxn modelId="{2DCE09CD-B62D-4A5C-AAE3-8F91FD824605}" type="presOf" srcId="{F3B62BEB-B411-405B-9EF8-6600719BEDCD}" destId="{3EBEE9D3-5314-4AC5-B761-3A8E02A990A2}" srcOrd="0" destOrd="0" presId="urn:microsoft.com/office/officeart/2018/5/layout/IconLeafLabelList"/>
    <dgm:cxn modelId="{66615BD5-EA76-4EEC-9F04-1804A5014BE4}" type="presOf" srcId="{4D863191-4E0A-44E0-BA4B-539E60710DFE}" destId="{94497222-530F-4759-91E6-85588E40860D}" srcOrd="0" destOrd="0" presId="urn:microsoft.com/office/officeart/2018/5/layout/IconLeafLabelList"/>
    <dgm:cxn modelId="{B3802CF0-09D3-4C28-93E5-887E346EB407}" srcId="{F3B62BEB-B411-405B-9EF8-6600719BEDCD}" destId="{BEF5A75C-532B-4B80-A89D-A919D92156D7}" srcOrd="1" destOrd="0" parTransId="{4831C610-6AA5-49C6-8F5C-05513D1A4472}" sibTransId="{529C8FA2-61A3-468D-A4E1-049E7DC72D77}"/>
    <dgm:cxn modelId="{F3A43E50-270E-486D-B98F-4813FFF8E06E}" type="presParOf" srcId="{3EBEE9D3-5314-4AC5-B761-3A8E02A990A2}" destId="{4CBF2E5E-40D0-4855-8238-A5A3E073DFA9}" srcOrd="0" destOrd="0" presId="urn:microsoft.com/office/officeart/2018/5/layout/IconLeafLabelList"/>
    <dgm:cxn modelId="{C4A123C2-F0CF-4C78-8A40-CC2F88A57C6D}" type="presParOf" srcId="{4CBF2E5E-40D0-4855-8238-A5A3E073DFA9}" destId="{87098CB2-5A4A-4297-992A-660C84749142}" srcOrd="0" destOrd="0" presId="urn:microsoft.com/office/officeart/2018/5/layout/IconLeafLabelList"/>
    <dgm:cxn modelId="{1B79FAD4-6312-4E44-BE0C-9CAAFF576CE1}" type="presParOf" srcId="{4CBF2E5E-40D0-4855-8238-A5A3E073DFA9}" destId="{2B4EAA39-82BE-4261-AB6C-027999FC157E}" srcOrd="1" destOrd="0" presId="urn:microsoft.com/office/officeart/2018/5/layout/IconLeafLabelList"/>
    <dgm:cxn modelId="{2ABD0E13-B86C-4423-BBF8-5AC7ED8A5F93}" type="presParOf" srcId="{4CBF2E5E-40D0-4855-8238-A5A3E073DFA9}" destId="{9D880243-4D52-4775-AB01-56C703EB2A88}" srcOrd="2" destOrd="0" presId="urn:microsoft.com/office/officeart/2018/5/layout/IconLeafLabelList"/>
    <dgm:cxn modelId="{3B8A2C40-93CF-4114-9DA5-260E0BC57B67}" type="presParOf" srcId="{4CBF2E5E-40D0-4855-8238-A5A3E073DFA9}" destId="{026B69F6-2EBF-4FE1-BBBF-9CA18AAC23E6}" srcOrd="3" destOrd="0" presId="urn:microsoft.com/office/officeart/2018/5/layout/IconLeafLabelList"/>
    <dgm:cxn modelId="{03DA3FC0-058D-42D4-87B2-156F9677E14B}" type="presParOf" srcId="{3EBEE9D3-5314-4AC5-B761-3A8E02A990A2}" destId="{7A22EB6D-304F-48F4-AB3F-983176D6251C}" srcOrd="1" destOrd="0" presId="urn:microsoft.com/office/officeart/2018/5/layout/IconLeafLabelList"/>
    <dgm:cxn modelId="{41ADF7DF-4768-417E-A1AC-C0E24D4A472E}" type="presParOf" srcId="{3EBEE9D3-5314-4AC5-B761-3A8E02A990A2}" destId="{BDED48E7-5399-4280-8055-BFFE564A08CD}" srcOrd="2" destOrd="0" presId="urn:microsoft.com/office/officeart/2018/5/layout/IconLeafLabelList"/>
    <dgm:cxn modelId="{5594BB72-F68D-4C98-9C79-8646D135137E}" type="presParOf" srcId="{BDED48E7-5399-4280-8055-BFFE564A08CD}" destId="{D902672D-17A8-4C36-BB5B-238BCB94BB90}" srcOrd="0" destOrd="0" presId="urn:microsoft.com/office/officeart/2018/5/layout/IconLeafLabelList"/>
    <dgm:cxn modelId="{AD5B5F1D-D2F0-4426-9432-3E5B062E3843}" type="presParOf" srcId="{BDED48E7-5399-4280-8055-BFFE564A08CD}" destId="{1F11BA68-C000-48DC-92A4-329EFD3BA7BD}" srcOrd="1" destOrd="0" presId="urn:microsoft.com/office/officeart/2018/5/layout/IconLeafLabelList"/>
    <dgm:cxn modelId="{FE009C4B-ED06-4357-84B5-3782E4429BC5}" type="presParOf" srcId="{BDED48E7-5399-4280-8055-BFFE564A08CD}" destId="{3FEAC75D-F3CE-4ECA-8955-409D7BDBC21F}" srcOrd="2" destOrd="0" presId="urn:microsoft.com/office/officeart/2018/5/layout/IconLeafLabelList"/>
    <dgm:cxn modelId="{C30E8731-1B4C-4519-A355-E5074B6C1137}" type="presParOf" srcId="{BDED48E7-5399-4280-8055-BFFE564A08CD}" destId="{7B457A18-48DB-450F-9432-5F9057D1A22B}" srcOrd="3" destOrd="0" presId="urn:microsoft.com/office/officeart/2018/5/layout/IconLeafLabelList"/>
    <dgm:cxn modelId="{3CA23781-8AD0-410D-9BB5-06E70556C6E4}" type="presParOf" srcId="{3EBEE9D3-5314-4AC5-B761-3A8E02A990A2}" destId="{E4F5090A-EBB9-4F92-B08D-6EB9D1DFC424}" srcOrd="3" destOrd="0" presId="urn:microsoft.com/office/officeart/2018/5/layout/IconLeafLabelList"/>
    <dgm:cxn modelId="{A5F678D5-4FC2-4F47-962B-96C2C37F3577}" type="presParOf" srcId="{3EBEE9D3-5314-4AC5-B761-3A8E02A990A2}" destId="{48026C14-0668-494A-A5B9-E2AA154CBB5A}" srcOrd="4" destOrd="0" presId="urn:microsoft.com/office/officeart/2018/5/layout/IconLeafLabelList"/>
    <dgm:cxn modelId="{1EEC8C88-E98C-495C-80E4-30A543B80FB0}" type="presParOf" srcId="{48026C14-0668-494A-A5B9-E2AA154CBB5A}" destId="{57404E21-64DC-404A-8D56-ABE5C7C2AA0E}" srcOrd="0" destOrd="0" presId="urn:microsoft.com/office/officeart/2018/5/layout/IconLeafLabelList"/>
    <dgm:cxn modelId="{D057836C-DCD0-4940-BE1C-C47F629AF28B}" type="presParOf" srcId="{48026C14-0668-494A-A5B9-E2AA154CBB5A}" destId="{D01CD948-A93C-458C-A181-99E62C8CC09C}" srcOrd="1" destOrd="0" presId="urn:microsoft.com/office/officeart/2018/5/layout/IconLeafLabelList"/>
    <dgm:cxn modelId="{8B9B22F8-1A5B-4E13-90BE-53AEE4AFB5D8}" type="presParOf" srcId="{48026C14-0668-494A-A5B9-E2AA154CBB5A}" destId="{AEDE3EC0-940A-48B0-A50A-F70F58BE6612}" srcOrd="2" destOrd="0" presId="urn:microsoft.com/office/officeart/2018/5/layout/IconLeafLabelList"/>
    <dgm:cxn modelId="{4CA46FBD-12BB-4A3A-AB57-B37B0C33D2AE}" type="presParOf" srcId="{48026C14-0668-494A-A5B9-E2AA154CBB5A}" destId="{94497222-530F-4759-91E6-85588E40860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7A0B89-5A7C-4C32-AB61-56C1CB7DF269}" type="doc">
      <dgm:prSet loTypeId="urn:microsoft.com/office/officeart/2005/8/layout/venn1" loCatId="relationship" qsTypeId="urn:microsoft.com/office/officeart/2005/8/quickstyle/simple1" qsCatId="simple" csTypeId="urn:microsoft.com/office/officeart/2005/8/colors/accent1_2" csCatId="accent1" phldr="1"/>
      <dgm:spPr/>
    </dgm:pt>
    <dgm:pt modelId="{730A68D4-456C-42A5-BD45-1EC7BDAD038F}">
      <dgm:prSet phldrT="[Tekst]"/>
      <dgm:spPr/>
      <dgm:t>
        <a:bodyPr/>
        <a:lstStyle/>
        <a:p>
          <a:r>
            <a:rPr lang="pl-PL" dirty="0" err="1"/>
            <a:t>Overall</a:t>
          </a:r>
          <a:r>
            <a:rPr lang="pl-PL" dirty="0"/>
            <a:t> Information</a:t>
          </a:r>
        </a:p>
      </dgm:t>
    </dgm:pt>
    <dgm:pt modelId="{206E6A6B-A7F6-49A3-A233-F79E37ADDC63}" type="parTrans" cxnId="{A755E0F9-8DB3-4047-853D-3E5271EF05A0}">
      <dgm:prSet/>
      <dgm:spPr/>
      <dgm:t>
        <a:bodyPr/>
        <a:lstStyle/>
        <a:p>
          <a:endParaRPr lang="pl-PL"/>
        </a:p>
      </dgm:t>
    </dgm:pt>
    <dgm:pt modelId="{D428CCA9-DA92-4A8A-8BBA-31578F5436D9}" type="sibTrans" cxnId="{A755E0F9-8DB3-4047-853D-3E5271EF05A0}">
      <dgm:prSet/>
      <dgm:spPr/>
      <dgm:t>
        <a:bodyPr/>
        <a:lstStyle/>
        <a:p>
          <a:endParaRPr lang="pl-PL"/>
        </a:p>
      </dgm:t>
    </dgm:pt>
    <dgm:pt modelId="{E4352A3B-3F7B-4481-8AA0-A3EC6EC380B9}">
      <dgm:prSet phldrT="[Tekst]"/>
      <dgm:spPr/>
      <dgm:t>
        <a:bodyPr/>
        <a:lstStyle/>
        <a:p>
          <a:r>
            <a:rPr lang="pl-PL" dirty="0" err="1"/>
            <a:t>Alghoritms</a:t>
          </a:r>
          <a:r>
            <a:rPr lang="pl-PL" dirty="0"/>
            <a:t> </a:t>
          </a:r>
          <a:r>
            <a:rPr lang="pl-PL" b="1" dirty="0" err="1">
              <a:solidFill>
                <a:srgbClr val="FF0000"/>
              </a:solidFill>
            </a:rPr>
            <a:t>without</a:t>
          </a:r>
          <a:r>
            <a:rPr lang="pl-PL" dirty="0"/>
            <a:t> </a:t>
          </a:r>
          <a:r>
            <a:rPr lang="pl-PL" dirty="0" err="1"/>
            <a:t>Feature</a:t>
          </a:r>
          <a:r>
            <a:rPr lang="pl-PL" dirty="0"/>
            <a:t> </a:t>
          </a:r>
          <a:r>
            <a:rPr lang="pl-PL" dirty="0" err="1"/>
            <a:t>Extraction</a:t>
          </a:r>
          <a:endParaRPr lang="pl-PL" dirty="0"/>
        </a:p>
      </dgm:t>
    </dgm:pt>
    <dgm:pt modelId="{CD0819BF-1120-411A-8F9C-6AB6FCDCF576}" type="parTrans" cxnId="{EE674F96-75A8-4524-BC5F-E5D73CB232ED}">
      <dgm:prSet/>
      <dgm:spPr/>
      <dgm:t>
        <a:bodyPr/>
        <a:lstStyle/>
        <a:p>
          <a:endParaRPr lang="pl-PL"/>
        </a:p>
      </dgm:t>
    </dgm:pt>
    <dgm:pt modelId="{49078D2C-FB16-4514-9C4F-D6C0F03BA174}" type="sibTrans" cxnId="{EE674F96-75A8-4524-BC5F-E5D73CB232ED}">
      <dgm:prSet/>
      <dgm:spPr/>
      <dgm:t>
        <a:bodyPr/>
        <a:lstStyle/>
        <a:p>
          <a:endParaRPr lang="pl-PL"/>
        </a:p>
      </dgm:t>
    </dgm:pt>
    <dgm:pt modelId="{C51A9B25-73A6-44A2-9613-3A28C0E59DCF}">
      <dgm:prSet phldrT="[Tekst]"/>
      <dgm:spPr/>
      <dgm:t>
        <a:bodyPr/>
        <a:lstStyle/>
        <a:p>
          <a:r>
            <a:rPr lang="pl-PL" dirty="0" err="1"/>
            <a:t>Alghoritms</a:t>
          </a:r>
          <a:r>
            <a:rPr lang="pl-PL" dirty="0"/>
            <a:t> </a:t>
          </a:r>
          <a:r>
            <a:rPr lang="pl-PL" b="1" dirty="0">
              <a:solidFill>
                <a:srgbClr val="FF0000"/>
              </a:solidFill>
            </a:rPr>
            <a:t>with</a:t>
          </a:r>
          <a:r>
            <a:rPr lang="pl-PL" dirty="0"/>
            <a:t> </a:t>
          </a:r>
          <a:r>
            <a:rPr lang="pl-PL" dirty="0" err="1"/>
            <a:t>Feature</a:t>
          </a:r>
          <a:r>
            <a:rPr lang="pl-PL" dirty="0"/>
            <a:t> </a:t>
          </a:r>
          <a:r>
            <a:rPr lang="pl-PL" dirty="0" err="1"/>
            <a:t>Extraction</a:t>
          </a:r>
          <a:endParaRPr lang="pl-PL" dirty="0"/>
        </a:p>
      </dgm:t>
    </dgm:pt>
    <dgm:pt modelId="{F9BB6F6D-8A0E-41CC-A6CE-B89B94E6C976}" type="parTrans" cxnId="{7F473B6E-D125-431F-B280-3A00EAD6F22E}">
      <dgm:prSet/>
      <dgm:spPr/>
      <dgm:t>
        <a:bodyPr/>
        <a:lstStyle/>
        <a:p>
          <a:endParaRPr lang="pl-PL"/>
        </a:p>
      </dgm:t>
    </dgm:pt>
    <dgm:pt modelId="{83A8385E-E1F4-4AF3-BE67-7BB8E261E07A}" type="sibTrans" cxnId="{7F473B6E-D125-431F-B280-3A00EAD6F22E}">
      <dgm:prSet/>
      <dgm:spPr/>
      <dgm:t>
        <a:bodyPr/>
        <a:lstStyle/>
        <a:p>
          <a:endParaRPr lang="pl-PL"/>
        </a:p>
      </dgm:t>
    </dgm:pt>
    <dgm:pt modelId="{1BC8ED4E-D044-4191-AC91-AE861A7ABF08}" type="pres">
      <dgm:prSet presAssocID="{2B7A0B89-5A7C-4C32-AB61-56C1CB7DF269}" presName="compositeShape" presStyleCnt="0">
        <dgm:presLayoutVars>
          <dgm:chMax val="7"/>
          <dgm:dir/>
          <dgm:resizeHandles val="exact"/>
        </dgm:presLayoutVars>
      </dgm:prSet>
      <dgm:spPr/>
    </dgm:pt>
    <dgm:pt modelId="{1B174D77-AA20-4ABC-ABCB-5073907AAF60}" type="pres">
      <dgm:prSet presAssocID="{730A68D4-456C-42A5-BD45-1EC7BDAD038F}" presName="circ1" presStyleLbl="vennNode1" presStyleIdx="0" presStyleCnt="3"/>
      <dgm:spPr/>
    </dgm:pt>
    <dgm:pt modelId="{6D0621B1-06D1-4094-B51D-C5D3139D664C}" type="pres">
      <dgm:prSet presAssocID="{730A68D4-456C-42A5-BD45-1EC7BDAD038F}" presName="circ1Tx" presStyleLbl="revTx" presStyleIdx="0" presStyleCnt="0">
        <dgm:presLayoutVars>
          <dgm:chMax val="0"/>
          <dgm:chPref val="0"/>
          <dgm:bulletEnabled val="1"/>
        </dgm:presLayoutVars>
      </dgm:prSet>
      <dgm:spPr/>
    </dgm:pt>
    <dgm:pt modelId="{D9E766D4-E785-4631-8997-43A84C5F2B15}" type="pres">
      <dgm:prSet presAssocID="{E4352A3B-3F7B-4481-8AA0-A3EC6EC380B9}" presName="circ2" presStyleLbl="vennNode1" presStyleIdx="1" presStyleCnt="3"/>
      <dgm:spPr/>
    </dgm:pt>
    <dgm:pt modelId="{761A8E08-C247-4F66-A769-4979D6B00A7E}" type="pres">
      <dgm:prSet presAssocID="{E4352A3B-3F7B-4481-8AA0-A3EC6EC380B9}" presName="circ2Tx" presStyleLbl="revTx" presStyleIdx="0" presStyleCnt="0">
        <dgm:presLayoutVars>
          <dgm:chMax val="0"/>
          <dgm:chPref val="0"/>
          <dgm:bulletEnabled val="1"/>
        </dgm:presLayoutVars>
      </dgm:prSet>
      <dgm:spPr/>
    </dgm:pt>
    <dgm:pt modelId="{72E78EA6-7017-4E96-B299-022F34E2C0CE}" type="pres">
      <dgm:prSet presAssocID="{C51A9B25-73A6-44A2-9613-3A28C0E59DCF}" presName="circ3" presStyleLbl="vennNode1" presStyleIdx="2" presStyleCnt="3"/>
      <dgm:spPr/>
    </dgm:pt>
    <dgm:pt modelId="{2C90B816-ADE3-4477-BF2D-1E97F15FDDCA}" type="pres">
      <dgm:prSet presAssocID="{C51A9B25-73A6-44A2-9613-3A28C0E59DCF}" presName="circ3Tx" presStyleLbl="revTx" presStyleIdx="0" presStyleCnt="0">
        <dgm:presLayoutVars>
          <dgm:chMax val="0"/>
          <dgm:chPref val="0"/>
          <dgm:bulletEnabled val="1"/>
        </dgm:presLayoutVars>
      </dgm:prSet>
      <dgm:spPr/>
    </dgm:pt>
  </dgm:ptLst>
  <dgm:cxnLst>
    <dgm:cxn modelId="{868CD33A-8B47-4E69-BFAB-5580C70328E3}" type="presOf" srcId="{E4352A3B-3F7B-4481-8AA0-A3EC6EC380B9}" destId="{761A8E08-C247-4F66-A769-4979D6B00A7E}" srcOrd="1" destOrd="0" presId="urn:microsoft.com/office/officeart/2005/8/layout/venn1"/>
    <dgm:cxn modelId="{7F473B6E-D125-431F-B280-3A00EAD6F22E}" srcId="{2B7A0B89-5A7C-4C32-AB61-56C1CB7DF269}" destId="{C51A9B25-73A6-44A2-9613-3A28C0E59DCF}" srcOrd="2" destOrd="0" parTransId="{F9BB6F6D-8A0E-41CC-A6CE-B89B94E6C976}" sibTransId="{83A8385E-E1F4-4AF3-BE67-7BB8E261E07A}"/>
    <dgm:cxn modelId="{5098A770-8BA6-4BFD-8DA6-AAC87B653581}" type="presOf" srcId="{C51A9B25-73A6-44A2-9613-3A28C0E59DCF}" destId="{72E78EA6-7017-4E96-B299-022F34E2C0CE}" srcOrd="0" destOrd="0" presId="urn:microsoft.com/office/officeart/2005/8/layout/venn1"/>
    <dgm:cxn modelId="{1A319D59-89C3-4E0C-8980-86D2718ADB3F}" type="presOf" srcId="{730A68D4-456C-42A5-BD45-1EC7BDAD038F}" destId="{1B174D77-AA20-4ABC-ABCB-5073907AAF60}" srcOrd="0" destOrd="0" presId="urn:microsoft.com/office/officeart/2005/8/layout/venn1"/>
    <dgm:cxn modelId="{EB28E959-2803-4170-9F33-666E0EFBD34B}" type="presOf" srcId="{E4352A3B-3F7B-4481-8AA0-A3EC6EC380B9}" destId="{D9E766D4-E785-4631-8997-43A84C5F2B15}" srcOrd="0" destOrd="0" presId="urn:microsoft.com/office/officeart/2005/8/layout/venn1"/>
    <dgm:cxn modelId="{47A8F787-09EB-4FF4-B499-CDF65EE05A6B}" type="presOf" srcId="{C51A9B25-73A6-44A2-9613-3A28C0E59DCF}" destId="{2C90B816-ADE3-4477-BF2D-1E97F15FDDCA}" srcOrd="1" destOrd="0" presId="urn:microsoft.com/office/officeart/2005/8/layout/venn1"/>
    <dgm:cxn modelId="{EE674F96-75A8-4524-BC5F-E5D73CB232ED}" srcId="{2B7A0B89-5A7C-4C32-AB61-56C1CB7DF269}" destId="{E4352A3B-3F7B-4481-8AA0-A3EC6EC380B9}" srcOrd="1" destOrd="0" parTransId="{CD0819BF-1120-411A-8F9C-6AB6FCDCF576}" sibTransId="{49078D2C-FB16-4514-9C4F-D6C0F03BA174}"/>
    <dgm:cxn modelId="{BCFFAD99-6C6B-4F52-838E-08BBBA0CAD66}" type="presOf" srcId="{730A68D4-456C-42A5-BD45-1EC7BDAD038F}" destId="{6D0621B1-06D1-4094-B51D-C5D3139D664C}" srcOrd="1" destOrd="0" presId="urn:microsoft.com/office/officeart/2005/8/layout/venn1"/>
    <dgm:cxn modelId="{509A78AE-F8D5-4371-AA86-7DE6F1E498F3}" type="presOf" srcId="{2B7A0B89-5A7C-4C32-AB61-56C1CB7DF269}" destId="{1BC8ED4E-D044-4191-AC91-AE861A7ABF08}" srcOrd="0" destOrd="0" presId="urn:microsoft.com/office/officeart/2005/8/layout/venn1"/>
    <dgm:cxn modelId="{A755E0F9-8DB3-4047-853D-3E5271EF05A0}" srcId="{2B7A0B89-5A7C-4C32-AB61-56C1CB7DF269}" destId="{730A68D4-456C-42A5-BD45-1EC7BDAD038F}" srcOrd="0" destOrd="0" parTransId="{206E6A6B-A7F6-49A3-A233-F79E37ADDC63}" sibTransId="{D428CCA9-DA92-4A8A-8BBA-31578F5436D9}"/>
    <dgm:cxn modelId="{B05EBF39-EAD1-477A-8353-BB20CD838424}" type="presParOf" srcId="{1BC8ED4E-D044-4191-AC91-AE861A7ABF08}" destId="{1B174D77-AA20-4ABC-ABCB-5073907AAF60}" srcOrd="0" destOrd="0" presId="urn:microsoft.com/office/officeart/2005/8/layout/venn1"/>
    <dgm:cxn modelId="{ECADCA5E-E9F2-4626-B0F6-8750F47C631F}" type="presParOf" srcId="{1BC8ED4E-D044-4191-AC91-AE861A7ABF08}" destId="{6D0621B1-06D1-4094-B51D-C5D3139D664C}" srcOrd="1" destOrd="0" presId="urn:microsoft.com/office/officeart/2005/8/layout/venn1"/>
    <dgm:cxn modelId="{A34DD37F-6AFD-491C-9BD2-DDDB3645F29F}" type="presParOf" srcId="{1BC8ED4E-D044-4191-AC91-AE861A7ABF08}" destId="{D9E766D4-E785-4631-8997-43A84C5F2B15}" srcOrd="2" destOrd="0" presId="urn:microsoft.com/office/officeart/2005/8/layout/venn1"/>
    <dgm:cxn modelId="{0FCEEEF5-48A3-46DD-9B3B-F680ECE02F8F}" type="presParOf" srcId="{1BC8ED4E-D044-4191-AC91-AE861A7ABF08}" destId="{761A8E08-C247-4F66-A769-4979D6B00A7E}" srcOrd="3" destOrd="0" presId="urn:microsoft.com/office/officeart/2005/8/layout/venn1"/>
    <dgm:cxn modelId="{182DC4A9-60A3-4AC9-AD32-938DD2989B50}" type="presParOf" srcId="{1BC8ED4E-D044-4191-AC91-AE861A7ABF08}" destId="{72E78EA6-7017-4E96-B299-022F34E2C0CE}" srcOrd="4" destOrd="0" presId="urn:microsoft.com/office/officeart/2005/8/layout/venn1"/>
    <dgm:cxn modelId="{A0C9F6BE-3989-470E-88D0-E142ACAF2675}" type="presParOf" srcId="{1BC8ED4E-D044-4191-AC91-AE861A7ABF08}" destId="{2C90B816-ADE3-4477-BF2D-1E97F15FDDC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a:t>
          </a:r>
          <a:r>
            <a:rPr lang="pl-PL" sz="5000" dirty="0" err="1"/>
            <a:t>use</a:t>
          </a:r>
          <a:r>
            <a:rPr lang="pl-PL" sz="5000" dirty="0"/>
            <a:t> </a:t>
          </a:r>
          <a:r>
            <a:rPr lang="pl-PL" sz="5000" dirty="0" err="1"/>
            <a:t>them</a:t>
          </a:r>
          <a:r>
            <a:rPr lang="pl-PL" sz="5000" dirty="0"/>
            <a:t> to </a:t>
          </a:r>
          <a:r>
            <a:rPr lang="en-US" sz="5000" dirty="0"/>
            <a:t>classify</a:t>
          </a:r>
          <a:r>
            <a:rPr lang="pl-PL" sz="5000" dirty="0"/>
            <a:t> </a:t>
          </a:r>
          <a:r>
            <a:rPr lang="pl-PL" sz="5000" dirty="0" err="1"/>
            <a:t>cancer</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BCEF61C4-BA39-AA4A-854C-937D923B8457}" type="pres">
      <dgm:prSet presAssocID="{5B382918-D709-4FFA-A296-2239BDD77A86}" presName="boxAndChildren" presStyleCnt="0"/>
      <dgm:spPr/>
    </dgm:pt>
    <dgm:pt modelId="{1EFE8B8D-F5FB-AE4B-AE12-BB7975916EF9}" type="pres">
      <dgm:prSet presAssocID="{5B382918-D709-4FFA-A296-2239BDD77A86}" presName="parentTextBox" presStyleLbl="node1" presStyleIdx="0" presStyleCnt="1"/>
      <dgm:spPr/>
    </dgm:pt>
  </dgm:ptLst>
  <dgm:cxnLst>
    <dgm:cxn modelId="{69F8E319-21C1-2643-B74E-663AE5A6092D}" type="presOf" srcId="{5B382918-D709-4FFA-A296-2239BDD77A86}" destId="{1EFE8B8D-F5FB-AE4B-AE12-BB7975916EF9}"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7D4EA4BF-AFAE-5140-B2ED-E6536D04C1C7}" type="presParOf" srcId="{C1800473-C4F1-F442-BB8F-7554B2B004B3}" destId="{BCEF61C4-BA39-AA4A-854C-937D923B8457}" srcOrd="0" destOrd="0" presId="urn:microsoft.com/office/officeart/2005/8/layout/process4"/>
    <dgm:cxn modelId="{87F26393-0D23-0447-8A51-67E62DEE340F}" type="presParOf" srcId="{BCEF61C4-BA39-AA4A-854C-937D923B8457}" destId="{1EFE8B8D-F5FB-AE4B-AE12-BB7975916EF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a:t>Can we use them to </a:t>
          </a:r>
          <a:r>
            <a:rPr lang="en-US"/>
            <a:t>classify</a:t>
          </a:r>
          <a:r>
            <a:rPr lang="pl-PL"/>
            <a:t> cancer?   </a:t>
          </a:r>
          <a:endParaRPr lang="en-US"/>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pl-PL" dirty="0" err="1"/>
            <a:t>Compare</a:t>
          </a:r>
          <a:r>
            <a:rPr lang="pl-PL" dirty="0"/>
            <a:t> </a:t>
          </a:r>
          <a:r>
            <a:rPr lang="pl-PL" dirty="0" err="1"/>
            <a:t>results</a:t>
          </a:r>
          <a:r>
            <a:rPr lang="pl-PL" dirty="0"/>
            <a:t> with </a:t>
          </a:r>
          <a:r>
            <a:rPr lang="pl-PL" dirty="0" err="1"/>
            <a:t>regular</a:t>
          </a:r>
          <a:r>
            <a:rPr lang="pl-PL" dirty="0"/>
            <a:t> </a:t>
          </a:r>
          <a:r>
            <a:rPr lang="pl-PL" dirty="0" err="1"/>
            <a:t>models</a:t>
          </a:r>
          <a:endParaRPr lang="en-US" dirty="0"/>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spot </a:t>
          </a:r>
          <a:r>
            <a:rPr lang="pl-PL" sz="5000" dirty="0" err="1"/>
            <a:t>patches</a:t>
          </a:r>
          <a:r>
            <a:rPr lang="pl-PL" sz="5000" dirty="0"/>
            <a:t> </a:t>
          </a:r>
          <a:r>
            <a:rPr lang="pl-PL" sz="5000" dirty="0" err="1"/>
            <a:t>that</a:t>
          </a:r>
          <a:r>
            <a:rPr lang="pl-PL" sz="5000" dirty="0"/>
            <a:t> </a:t>
          </a:r>
          <a:r>
            <a:rPr lang="pl-PL" sz="5000" dirty="0" err="1"/>
            <a:t>cause</a:t>
          </a:r>
          <a:r>
            <a:rPr lang="pl-PL" sz="5000" dirty="0"/>
            <a:t> </a:t>
          </a:r>
          <a:r>
            <a:rPr lang="pl-PL" sz="5000" dirty="0" err="1"/>
            <a:t>troube</a:t>
          </a:r>
          <a:r>
            <a:rPr lang="pl-PL" sz="5000" dirty="0"/>
            <a:t> to </a:t>
          </a:r>
          <a:r>
            <a:rPr lang="pl-PL" sz="5000" dirty="0" err="1"/>
            <a:t>our</a:t>
          </a:r>
          <a:r>
            <a:rPr lang="pl-PL" sz="5000" dirty="0"/>
            <a:t> </a:t>
          </a:r>
          <a:r>
            <a:rPr lang="pl-PL" sz="5000" dirty="0" err="1"/>
            <a:t>regular</a:t>
          </a:r>
          <a:r>
            <a:rPr lang="pl-PL" sz="5000" dirty="0"/>
            <a:t> </a:t>
          </a:r>
          <a:r>
            <a:rPr lang="pl-PL" sz="5000" dirty="0" err="1"/>
            <a:t>models</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58F8E09A-22B6-694D-A5A2-C69BBFBBDDDA}" type="pres">
      <dgm:prSet presAssocID="{5B382918-D709-4FFA-A296-2239BDD77A86}" presName="boxAndChildren" presStyleCnt="0"/>
      <dgm:spPr/>
    </dgm:pt>
    <dgm:pt modelId="{7FF91CF6-4820-0743-9EA4-1A7F79AA7648}" type="pres">
      <dgm:prSet presAssocID="{5B382918-D709-4FFA-A296-2239BDD77A86}" presName="parentTextBox" presStyleLbl="node1" presStyleIdx="0" presStyleCnt="1"/>
      <dgm:spPr/>
    </dgm:pt>
  </dgm:ptLst>
  <dgm:cxnLst>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4833573-7E93-2E4D-B4C1-CEFB5D5C6E02}" type="presOf" srcId="{5B382918-D709-4FFA-A296-2239BDD77A86}" destId="{7FF91CF6-4820-0743-9EA4-1A7F79AA7648}" srcOrd="0" destOrd="0" presId="urn:microsoft.com/office/officeart/2005/8/layout/process4"/>
    <dgm:cxn modelId="{057798F3-E5D0-914B-8BC2-02821B4FC455}" type="presParOf" srcId="{C1800473-C4F1-F442-BB8F-7554B2B004B3}" destId="{58F8E09A-22B6-694D-A5A2-C69BBFBBDDDA}" srcOrd="0" destOrd="0" presId="urn:microsoft.com/office/officeart/2005/8/layout/process4"/>
    <dgm:cxn modelId="{AA9C97B2-9100-4C4A-8CEC-AFB03FF3EAC1}" type="presParOf" srcId="{58F8E09A-22B6-694D-A5A2-C69BBFBBDDDA}" destId="{7FF91CF6-4820-0743-9EA4-1A7F79AA764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dirty="0" err="1"/>
            <a:t>Can</a:t>
          </a:r>
          <a:r>
            <a:rPr lang="pl-PL" dirty="0"/>
            <a:t> we spot </a:t>
          </a:r>
          <a:r>
            <a:rPr lang="pl-PL" dirty="0" err="1"/>
            <a:t>patches</a:t>
          </a:r>
          <a:r>
            <a:rPr lang="pl-PL" dirty="0"/>
            <a:t> </a:t>
          </a:r>
          <a:r>
            <a:rPr lang="pl-PL" dirty="0" err="1"/>
            <a:t>that</a:t>
          </a:r>
          <a:r>
            <a:rPr lang="pl-PL" dirty="0"/>
            <a:t> </a:t>
          </a:r>
          <a:r>
            <a:rPr lang="pl-PL" dirty="0" err="1"/>
            <a:t>cause</a:t>
          </a:r>
          <a:r>
            <a:rPr lang="pl-PL" dirty="0"/>
            <a:t> </a:t>
          </a:r>
          <a:r>
            <a:rPr lang="pl-PL" dirty="0" err="1"/>
            <a:t>troube</a:t>
          </a:r>
          <a:r>
            <a:rPr lang="pl-PL" dirty="0"/>
            <a:t> to </a:t>
          </a:r>
          <a:r>
            <a:rPr lang="pl-PL" dirty="0" err="1"/>
            <a:t>our</a:t>
          </a:r>
          <a:r>
            <a:rPr lang="pl-PL" dirty="0"/>
            <a:t> </a:t>
          </a:r>
          <a:r>
            <a:rPr lang="pl-PL" dirty="0" err="1"/>
            <a:t>regular</a:t>
          </a:r>
          <a:r>
            <a:rPr lang="pl-PL" dirty="0"/>
            <a:t> </a:t>
          </a:r>
          <a:r>
            <a:rPr lang="pl-PL" dirty="0" err="1"/>
            <a:t>models</a:t>
          </a:r>
          <a:r>
            <a:rPr lang="pl-PL" dirty="0"/>
            <a:t>? </a:t>
          </a:r>
          <a:endParaRPr lang="en-US"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en-US" dirty="0"/>
            <a:t>Select patches that manual labelling would improve performance of the model</a:t>
          </a:r>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spot </a:t>
          </a:r>
          <a:r>
            <a:rPr lang="pl-PL" sz="5000" dirty="0" err="1"/>
            <a:t>images</a:t>
          </a:r>
          <a:r>
            <a:rPr lang="pl-PL" sz="5000" dirty="0"/>
            <a:t> </a:t>
          </a:r>
          <a:r>
            <a:rPr lang="pl-PL" sz="5000" dirty="0" err="1"/>
            <a:t>that</a:t>
          </a:r>
          <a:r>
            <a:rPr lang="pl-PL" sz="5000" dirty="0"/>
            <a:t> </a:t>
          </a:r>
          <a:r>
            <a:rPr lang="pl-PL" sz="5000" dirty="0" err="1"/>
            <a:t>cause</a:t>
          </a:r>
          <a:r>
            <a:rPr lang="pl-PL" sz="5000" dirty="0"/>
            <a:t> </a:t>
          </a:r>
          <a:r>
            <a:rPr lang="pl-PL" sz="5000" dirty="0" err="1"/>
            <a:t>troube</a:t>
          </a:r>
          <a:r>
            <a:rPr lang="pl-PL" sz="5000" dirty="0"/>
            <a:t> to </a:t>
          </a:r>
          <a:r>
            <a:rPr lang="pl-PL" sz="5000" dirty="0" err="1"/>
            <a:t>our</a:t>
          </a:r>
          <a:r>
            <a:rPr lang="pl-PL" sz="5000" dirty="0"/>
            <a:t> </a:t>
          </a:r>
          <a:r>
            <a:rPr lang="pl-PL" sz="5000" dirty="0" err="1"/>
            <a:t>regular</a:t>
          </a:r>
          <a:r>
            <a:rPr lang="pl-PL" sz="5000" dirty="0"/>
            <a:t> </a:t>
          </a:r>
          <a:r>
            <a:rPr lang="pl-PL" sz="5000" dirty="0" err="1"/>
            <a:t>models</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B88C6B90-83FD-E14F-8DBE-670BF4B997C0}" type="pres">
      <dgm:prSet presAssocID="{5B382918-D709-4FFA-A296-2239BDD77A86}" presName="boxAndChildren" presStyleCnt="0"/>
      <dgm:spPr/>
    </dgm:pt>
    <dgm:pt modelId="{2C5EC07F-5E17-7A4B-9043-F1C28AAFD23D}" type="pres">
      <dgm:prSet presAssocID="{5B382918-D709-4FFA-A296-2239BDD77A86}" presName="parentTextBox" presStyleLbl="node1" presStyleIdx="0" presStyleCnt="1"/>
      <dgm:spPr/>
    </dgm:pt>
  </dgm:ptLst>
  <dgm:cxnLst>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D6307FA5-014F-FA4E-B629-32EE76441871}" type="presOf" srcId="{5B382918-D709-4FFA-A296-2239BDD77A86}" destId="{2C5EC07F-5E17-7A4B-9043-F1C28AAFD23D}" srcOrd="0" destOrd="0" presId="urn:microsoft.com/office/officeart/2005/8/layout/process4"/>
    <dgm:cxn modelId="{A7D3AE09-E0CA-694D-A1C6-79DFCA7942AC}" type="presParOf" srcId="{C1800473-C4F1-F442-BB8F-7554B2B004B3}" destId="{B88C6B90-83FD-E14F-8DBE-670BF4B997C0}" srcOrd="0" destOrd="0" presId="urn:microsoft.com/office/officeart/2005/8/layout/process4"/>
    <dgm:cxn modelId="{C0D3E32B-5631-DA45-8EA9-FB8955597AE0}" type="presParOf" srcId="{B88C6B90-83FD-E14F-8DBE-670BF4B997C0}" destId="{2C5EC07F-5E17-7A4B-9043-F1C28AAFD23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dirty="0" err="1"/>
            <a:t>Can</a:t>
          </a:r>
          <a:r>
            <a:rPr lang="pl-PL" dirty="0"/>
            <a:t> we spot </a:t>
          </a:r>
          <a:r>
            <a:rPr lang="pl-PL" dirty="0" err="1"/>
            <a:t>images</a:t>
          </a:r>
          <a:r>
            <a:rPr lang="pl-PL" dirty="0"/>
            <a:t> </a:t>
          </a:r>
          <a:r>
            <a:rPr lang="pl-PL" dirty="0" err="1"/>
            <a:t>that</a:t>
          </a:r>
          <a:r>
            <a:rPr lang="pl-PL" dirty="0"/>
            <a:t> </a:t>
          </a:r>
          <a:r>
            <a:rPr lang="pl-PL" dirty="0" err="1"/>
            <a:t>cause</a:t>
          </a:r>
          <a:r>
            <a:rPr lang="pl-PL" dirty="0"/>
            <a:t> </a:t>
          </a:r>
          <a:r>
            <a:rPr lang="pl-PL" dirty="0" err="1"/>
            <a:t>troube</a:t>
          </a:r>
          <a:r>
            <a:rPr lang="pl-PL" dirty="0"/>
            <a:t> to </a:t>
          </a:r>
          <a:r>
            <a:rPr lang="pl-PL" dirty="0" err="1"/>
            <a:t>our</a:t>
          </a:r>
          <a:r>
            <a:rPr lang="pl-PL" dirty="0"/>
            <a:t> </a:t>
          </a:r>
          <a:r>
            <a:rPr lang="pl-PL" dirty="0" err="1"/>
            <a:t>regular</a:t>
          </a:r>
          <a:r>
            <a:rPr lang="pl-PL" dirty="0"/>
            <a:t> </a:t>
          </a:r>
          <a:r>
            <a:rPr lang="pl-PL" dirty="0" err="1"/>
            <a:t>models</a:t>
          </a:r>
          <a:r>
            <a:rPr lang="pl-PL" dirty="0"/>
            <a:t>? </a:t>
          </a:r>
          <a:endParaRPr lang="en-US"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en-US" dirty="0"/>
            <a:t>Give our model option to say how certain it is about the answer</a:t>
          </a:r>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98CB2-5A4A-4297-992A-660C84749142}">
      <dsp:nvSpPr>
        <dsp:cNvPr id="0" name=""/>
        <dsp:cNvSpPr/>
      </dsp:nvSpPr>
      <dsp:spPr>
        <a:xfrm>
          <a:off x="679050" y="376937"/>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EAA39-82BE-4261-AB6C-027999FC157E}">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6B69F6-2EBF-4FE1-BBBF-9CA18AAC23E6}">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dirty="0" err="1"/>
            <a:t>Introduction</a:t>
          </a:r>
          <a:r>
            <a:rPr lang="pl-PL" sz="2500" kern="1200" dirty="0"/>
            <a:t> to </a:t>
          </a:r>
          <a:r>
            <a:rPr lang="pl-PL" sz="2500" kern="1200" dirty="0" err="1"/>
            <a:t>Anomaly</a:t>
          </a:r>
          <a:r>
            <a:rPr lang="pl-PL" sz="2500" kern="1200" dirty="0"/>
            <a:t> </a:t>
          </a:r>
          <a:r>
            <a:rPr lang="pl-PL" sz="2500" kern="1200" dirty="0" err="1"/>
            <a:t>Detection</a:t>
          </a:r>
          <a:endParaRPr lang="en-US" sz="2500" kern="1200" dirty="0"/>
        </a:p>
      </dsp:txBody>
      <dsp:txXfrm>
        <a:off x="75768" y="2851938"/>
        <a:ext cx="3093750" cy="720000"/>
      </dsp:txXfrm>
    </dsp:sp>
    <dsp:sp modelId="{D902672D-17A8-4C36-BB5B-238BCB94BB90}">
      <dsp:nvSpPr>
        <dsp:cNvPr id="0" name=""/>
        <dsp:cNvSpPr/>
      </dsp:nvSpPr>
      <dsp:spPr>
        <a:xfrm>
          <a:off x="4314206" y="376937"/>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1BA68-C000-48DC-92A4-329EFD3BA7BD}">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57A18-48DB-450F-9432-5F9057D1A22B}">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a:t>Our Notes</a:t>
          </a:r>
          <a:endParaRPr lang="en-US" sz="2500" kern="1200"/>
        </a:p>
      </dsp:txBody>
      <dsp:txXfrm>
        <a:off x="3710925" y="2851938"/>
        <a:ext cx="3093750" cy="720000"/>
      </dsp:txXfrm>
    </dsp:sp>
    <dsp:sp modelId="{57404E21-64DC-404A-8D56-ABE5C7C2AA0E}">
      <dsp:nvSpPr>
        <dsp:cNvPr id="0" name=""/>
        <dsp:cNvSpPr/>
      </dsp:nvSpPr>
      <dsp:spPr>
        <a:xfrm>
          <a:off x="7949362" y="376937"/>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CD948-A93C-458C-A181-99E62C8CC09C}">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497222-530F-4759-91E6-85588E40860D}">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a:t>Plan</a:t>
          </a:r>
          <a:endParaRPr lang="en-US" sz="2500" kern="1200"/>
        </a:p>
      </dsp:txBody>
      <dsp:txXfrm>
        <a:off x="7346081" y="2851938"/>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74D77-AA20-4ABC-ABCB-5073907AAF60}">
      <dsp:nvSpPr>
        <dsp:cNvPr id="0" name=""/>
        <dsp:cNvSpPr/>
      </dsp:nvSpPr>
      <dsp:spPr>
        <a:xfrm>
          <a:off x="1537373" y="42704"/>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Overall</a:t>
          </a:r>
          <a:r>
            <a:rPr lang="pl-PL" sz="2000" kern="1200" dirty="0"/>
            <a:t> Information</a:t>
          </a:r>
        </a:p>
      </dsp:txBody>
      <dsp:txXfrm>
        <a:off x="1810684" y="401425"/>
        <a:ext cx="1503210" cy="922424"/>
      </dsp:txXfrm>
    </dsp:sp>
    <dsp:sp modelId="{D9E766D4-E785-4631-8997-43A84C5F2B15}">
      <dsp:nvSpPr>
        <dsp:cNvPr id="0" name=""/>
        <dsp:cNvSpPr/>
      </dsp:nvSpPr>
      <dsp:spPr>
        <a:xfrm>
          <a:off x="2277021" y="1323849"/>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Alghoritms</a:t>
          </a:r>
          <a:r>
            <a:rPr lang="pl-PL" sz="2000" kern="1200" dirty="0"/>
            <a:t> </a:t>
          </a:r>
          <a:r>
            <a:rPr lang="pl-PL" sz="2000" b="1" kern="1200" dirty="0" err="1">
              <a:solidFill>
                <a:srgbClr val="FF0000"/>
              </a:solidFill>
            </a:rPr>
            <a:t>without</a:t>
          </a:r>
          <a:r>
            <a:rPr lang="pl-PL" sz="2000" kern="1200" dirty="0"/>
            <a:t> </a:t>
          </a:r>
          <a:r>
            <a:rPr lang="pl-PL" sz="2000" kern="1200" dirty="0" err="1"/>
            <a:t>Feature</a:t>
          </a:r>
          <a:r>
            <a:rPr lang="pl-PL" sz="2000" kern="1200" dirty="0"/>
            <a:t> </a:t>
          </a:r>
          <a:r>
            <a:rPr lang="pl-PL" sz="2000" kern="1200" dirty="0" err="1"/>
            <a:t>Extraction</a:t>
          </a:r>
          <a:endParaRPr lang="pl-PL" sz="2000" kern="1200" dirty="0"/>
        </a:p>
      </dsp:txBody>
      <dsp:txXfrm>
        <a:off x="2903928" y="1853389"/>
        <a:ext cx="1229899" cy="1127407"/>
      </dsp:txXfrm>
    </dsp:sp>
    <dsp:sp modelId="{72E78EA6-7017-4E96-B299-022F34E2C0CE}">
      <dsp:nvSpPr>
        <dsp:cNvPr id="0" name=""/>
        <dsp:cNvSpPr/>
      </dsp:nvSpPr>
      <dsp:spPr>
        <a:xfrm>
          <a:off x="797726" y="1323849"/>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Alghoritms</a:t>
          </a:r>
          <a:r>
            <a:rPr lang="pl-PL" sz="2000" kern="1200" dirty="0"/>
            <a:t> </a:t>
          </a:r>
          <a:r>
            <a:rPr lang="pl-PL" sz="2000" b="1" kern="1200" dirty="0">
              <a:solidFill>
                <a:srgbClr val="FF0000"/>
              </a:solidFill>
            </a:rPr>
            <a:t>with</a:t>
          </a:r>
          <a:r>
            <a:rPr lang="pl-PL" sz="2000" kern="1200" dirty="0"/>
            <a:t> </a:t>
          </a:r>
          <a:r>
            <a:rPr lang="pl-PL" sz="2000" kern="1200" dirty="0" err="1"/>
            <a:t>Feature</a:t>
          </a:r>
          <a:r>
            <a:rPr lang="pl-PL" sz="2000" kern="1200" dirty="0"/>
            <a:t> </a:t>
          </a:r>
          <a:r>
            <a:rPr lang="pl-PL" sz="2000" kern="1200" dirty="0" err="1"/>
            <a:t>Extraction</a:t>
          </a:r>
          <a:endParaRPr lang="pl-PL" sz="2000" kern="1200" dirty="0"/>
        </a:p>
      </dsp:txBody>
      <dsp:txXfrm>
        <a:off x="990751" y="1853389"/>
        <a:ext cx="1229899" cy="11274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E8B8D-F5FB-AE4B-AE12-BB7975916EF9}">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a:t>
          </a:r>
          <a:r>
            <a:rPr lang="pl-PL" sz="5000" kern="1200" dirty="0" err="1"/>
            <a:t>use</a:t>
          </a:r>
          <a:r>
            <a:rPr lang="pl-PL" sz="5000" kern="1200" dirty="0"/>
            <a:t> </a:t>
          </a:r>
          <a:r>
            <a:rPr lang="pl-PL" sz="5000" kern="1200" dirty="0" err="1"/>
            <a:t>them</a:t>
          </a:r>
          <a:r>
            <a:rPr lang="pl-PL" sz="5000" kern="1200" dirty="0"/>
            <a:t> to </a:t>
          </a:r>
          <a:r>
            <a:rPr lang="en-US" sz="5000" kern="1200" dirty="0"/>
            <a:t>classify</a:t>
          </a:r>
          <a:r>
            <a:rPr lang="pl-PL" sz="5000" kern="1200" dirty="0"/>
            <a:t> </a:t>
          </a:r>
          <a:r>
            <a:rPr lang="pl-PL" sz="5000" kern="1200" dirty="0" err="1"/>
            <a:t>cancer</a:t>
          </a:r>
          <a:r>
            <a:rPr lang="pl-PL" sz="5000" kern="1200" dirty="0"/>
            <a:t>?   </a:t>
          </a:r>
          <a:endParaRPr lang="en-US" sz="5000" kern="1200" dirty="0"/>
        </a:p>
      </dsp:txBody>
      <dsp:txXfrm>
        <a:off x="0" y="0"/>
        <a:ext cx="6364224" cy="55138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2712" tIns="362712" rIns="362712" bIns="362712" numCol="1" spcCol="1270" anchor="ctr" anchorCtr="0">
          <a:noAutofit/>
        </a:bodyPr>
        <a:lstStyle/>
        <a:p>
          <a:pPr marL="0" lvl="0" indent="0" algn="ctr" defTabSz="2266950">
            <a:lnSpc>
              <a:spcPct val="90000"/>
            </a:lnSpc>
            <a:spcBef>
              <a:spcPct val="0"/>
            </a:spcBef>
            <a:spcAft>
              <a:spcPct val="35000"/>
            </a:spcAft>
            <a:buNone/>
          </a:pPr>
          <a:r>
            <a:rPr lang="pl-PL" sz="5100" kern="1200" dirty="0" err="1"/>
            <a:t>Compare</a:t>
          </a:r>
          <a:r>
            <a:rPr lang="pl-PL" sz="5100" kern="1200" dirty="0"/>
            <a:t> </a:t>
          </a:r>
          <a:r>
            <a:rPr lang="pl-PL" sz="5100" kern="1200" dirty="0" err="1"/>
            <a:t>results</a:t>
          </a:r>
          <a:r>
            <a:rPr lang="pl-PL" sz="5100" kern="1200" dirty="0"/>
            <a:t> with </a:t>
          </a:r>
          <a:r>
            <a:rPr lang="pl-PL" sz="5100" kern="1200" dirty="0" err="1"/>
            <a:t>regular</a:t>
          </a:r>
          <a:r>
            <a:rPr lang="pl-PL" sz="5100" kern="1200" dirty="0"/>
            <a:t> </a:t>
          </a:r>
          <a:r>
            <a:rPr lang="pl-PL" sz="5100" kern="1200" dirty="0" err="1"/>
            <a:t>models</a:t>
          </a:r>
          <a:endParaRPr lang="en-US" sz="5100" kern="1200" dirty="0"/>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2712" tIns="362712" rIns="362712" bIns="362712" numCol="1" spcCol="1270" anchor="ctr" anchorCtr="0">
          <a:noAutofit/>
        </a:bodyPr>
        <a:lstStyle/>
        <a:p>
          <a:pPr marL="0" lvl="0" indent="0" algn="ctr" defTabSz="2266950">
            <a:lnSpc>
              <a:spcPct val="90000"/>
            </a:lnSpc>
            <a:spcBef>
              <a:spcPct val="0"/>
            </a:spcBef>
            <a:spcAft>
              <a:spcPct val="35000"/>
            </a:spcAft>
            <a:buNone/>
          </a:pPr>
          <a:r>
            <a:rPr lang="pl-PL" sz="5100" kern="1200"/>
            <a:t>Can we use them to </a:t>
          </a:r>
          <a:r>
            <a:rPr lang="en-US" sz="5100" kern="1200"/>
            <a:t>classify</a:t>
          </a:r>
          <a:r>
            <a:rPr lang="pl-PL" sz="5100" kern="1200"/>
            <a:t> cancer?   </a:t>
          </a:r>
          <a:endParaRPr lang="en-US" sz="5100" kern="1200"/>
        </a:p>
      </dsp:txBody>
      <dsp:txXfrm rot="10800000">
        <a:off x="0" y="2486"/>
        <a:ext cx="6364224" cy="21820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91CF6-4820-0743-9EA4-1A7F79AA7648}">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spot </a:t>
          </a:r>
          <a:r>
            <a:rPr lang="pl-PL" sz="5000" kern="1200" dirty="0" err="1"/>
            <a:t>patches</a:t>
          </a:r>
          <a:r>
            <a:rPr lang="pl-PL" sz="5000" kern="1200" dirty="0"/>
            <a:t> </a:t>
          </a:r>
          <a:r>
            <a:rPr lang="pl-PL" sz="5000" kern="1200" dirty="0" err="1"/>
            <a:t>that</a:t>
          </a:r>
          <a:r>
            <a:rPr lang="pl-PL" sz="5000" kern="1200" dirty="0"/>
            <a:t> </a:t>
          </a:r>
          <a:r>
            <a:rPr lang="pl-PL" sz="5000" kern="1200" dirty="0" err="1"/>
            <a:t>cause</a:t>
          </a:r>
          <a:r>
            <a:rPr lang="pl-PL" sz="5000" kern="1200" dirty="0"/>
            <a:t> </a:t>
          </a:r>
          <a:r>
            <a:rPr lang="pl-PL" sz="5000" kern="1200" dirty="0" err="1"/>
            <a:t>troube</a:t>
          </a:r>
          <a:r>
            <a:rPr lang="pl-PL" sz="5000" kern="1200" dirty="0"/>
            <a:t> to </a:t>
          </a:r>
          <a:r>
            <a:rPr lang="pl-PL" sz="5000" kern="1200" dirty="0" err="1"/>
            <a:t>our</a:t>
          </a:r>
          <a:r>
            <a:rPr lang="pl-PL" sz="5000" kern="1200" dirty="0"/>
            <a:t> </a:t>
          </a:r>
          <a:r>
            <a:rPr lang="pl-PL" sz="5000" kern="1200" dirty="0" err="1"/>
            <a:t>regular</a:t>
          </a:r>
          <a:r>
            <a:rPr lang="pl-PL" sz="5000" kern="1200" dirty="0"/>
            <a:t> </a:t>
          </a:r>
          <a:r>
            <a:rPr lang="pl-PL" sz="5000" kern="1200" dirty="0" err="1"/>
            <a:t>models</a:t>
          </a:r>
          <a:r>
            <a:rPr lang="pl-PL" sz="5000" kern="1200" dirty="0"/>
            <a:t>? </a:t>
          </a:r>
          <a:endParaRPr lang="en-US" sz="5000" kern="1200" dirty="0"/>
        </a:p>
      </dsp:txBody>
      <dsp:txXfrm>
        <a:off x="0" y="0"/>
        <a:ext cx="6364224" cy="55138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Select patches that manual labelling would improve performance of the model</a:t>
          </a:r>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pl-PL" sz="3800" kern="1200" dirty="0" err="1"/>
            <a:t>Can</a:t>
          </a:r>
          <a:r>
            <a:rPr lang="pl-PL" sz="3800" kern="1200" dirty="0"/>
            <a:t> we spot </a:t>
          </a:r>
          <a:r>
            <a:rPr lang="pl-PL" sz="3800" kern="1200" dirty="0" err="1"/>
            <a:t>patches</a:t>
          </a:r>
          <a:r>
            <a:rPr lang="pl-PL" sz="3800" kern="1200" dirty="0"/>
            <a:t> </a:t>
          </a:r>
          <a:r>
            <a:rPr lang="pl-PL" sz="3800" kern="1200" dirty="0" err="1"/>
            <a:t>that</a:t>
          </a:r>
          <a:r>
            <a:rPr lang="pl-PL" sz="3800" kern="1200" dirty="0"/>
            <a:t> </a:t>
          </a:r>
          <a:r>
            <a:rPr lang="pl-PL" sz="3800" kern="1200" dirty="0" err="1"/>
            <a:t>cause</a:t>
          </a:r>
          <a:r>
            <a:rPr lang="pl-PL" sz="3800" kern="1200" dirty="0"/>
            <a:t> </a:t>
          </a:r>
          <a:r>
            <a:rPr lang="pl-PL" sz="3800" kern="1200" dirty="0" err="1"/>
            <a:t>troube</a:t>
          </a:r>
          <a:r>
            <a:rPr lang="pl-PL" sz="3800" kern="1200" dirty="0"/>
            <a:t> to </a:t>
          </a:r>
          <a:r>
            <a:rPr lang="pl-PL" sz="3800" kern="1200" dirty="0" err="1"/>
            <a:t>our</a:t>
          </a:r>
          <a:r>
            <a:rPr lang="pl-PL" sz="3800" kern="1200" dirty="0"/>
            <a:t> </a:t>
          </a:r>
          <a:r>
            <a:rPr lang="pl-PL" sz="3800" kern="1200" dirty="0" err="1"/>
            <a:t>regular</a:t>
          </a:r>
          <a:r>
            <a:rPr lang="pl-PL" sz="3800" kern="1200" dirty="0"/>
            <a:t> </a:t>
          </a:r>
          <a:r>
            <a:rPr lang="pl-PL" sz="3800" kern="1200" dirty="0" err="1"/>
            <a:t>models</a:t>
          </a:r>
          <a:r>
            <a:rPr lang="pl-PL" sz="3800" kern="1200" dirty="0"/>
            <a:t>? </a:t>
          </a:r>
          <a:endParaRPr lang="en-US" sz="3800" kern="1200" dirty="0"/>
        </a:p>
      </dsp:txBody>
      <dsp:txXfrm rot="10800000">
        <a:off x="0" y="2486"/>
        <a:ext cx="6364224" cy="21820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EC07F-5E17-7A4B-9043-F1C28AAFD23D}">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spot </a:t>
          </a:r>
          <a:r>
            <a:rPr lang="pl-PL" sz="5000" kern="1200" dirty="0" err="1"/>
            <a:t>images</a:t>
          </a:r>
          <a:r>
            <a:rPr lang="pl-PL" sz="5000" kern="1200" dirty="0"/>
            <a:t> </a:t>
          </a:r>
          <a:r>
            <a:rPr lang="pl-PL" sz="5000" kern="1200" dirty="0" err="1"/>
            <a:t>that</a:t>
          </a:r>
          <a:r>
            <a:rPr lang="pl-PL" sz="5000" kern="1200" dirty="0"/>
            <a:t> </a:t>
          </a:r>
          <a:r>
            <a:rPr lang="pl-PL" sz="5000" kern="1200" dirty="0" err="1"/>
            <a:t>cause</a:t>
          </a:r>
          <a:r>
            <a:rPr lang="pl-PL" sz="5000" kern="1200" dirty="0"/>
            <a:t> </a:t>
          </a:r>
          <a:r>
            <a:rPr lang="pl-PL" sz="5000" kern="1200" dirty="0" err="1"/>
            <a:t>troube</a:t>
          </a:r>
          <a:r>
            <a:rPr lang="pl-PL" sz="5000" kern="1200" dirty="0"/>
            <a:t> to </a:t>
          </a:r>
          <a:r>
            <a:rPr lang="pl-PL" sz="5000" kern="1200" dirty="0" err="1"/>
            <a:t>our</a:t>
          </a:r>
          <a:r>
            <a:rPr lang="pl-PL" sz="5000" kern="1200" dirty="0"/>
            <a:t> </a:t>
          </a:r>
          <a:r>
            <a:rPr lang="pl-PL" sz="5000" kern="1200" dirty="0" err="1"/>
            <a:t>regular</a:t>
          </a:r>
          <a:r>
            <a:rPr lang="pl-PL" sz="5000" kern="1200" dirty="0"/>
            <a:t> </a:t>
          </a:r>
          <a:r>
            <a:rPr lang="pl-PL" sz="5000" kern="1200" dirty="0" err="1"/>
            <a:t>models</a:t>
          </a:r>
          <a:r>
            <a:rPr lang="pl-PL" sz="5000" kern="1200" dirty="0"/>
            <a:t>? </a:t>
          </a:r>
          <a:endParaRPr lang="en-US" sz="5000" kern="1200" dirty="0"/>
        </a:p>
      </dsp:txBody>
      <dsp:txXfrm>
        <a:off x="0" y="0"/>
        <a:ext cx="6364224" cy="5513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Give our model option to say how certain it is about the answer</a:t>
          </a:r>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pl-PL" sz="3800" kern="1200" dirty="0" err="1"/>
            <a:t>Can</a:t>
          </a:r>
          <a:r>
            <a:rPr lang="pl-PL" sz="3800" kern="1200" dirty="0"/>
            <a:t> we spot </a:t>
          </a:r>
          <a:r>
            <a:rPr lang="pl-PL" sz="3800" kern="1200" dirty="0" err="1"/>
            <a:t>images</a:t>
          </a:r>
          <a:r>
            <a:rPr lang="pl-PL" sz="3800" kern="1200" dirty="0"/>
            <a:t> </a:t>
          </a:r>
          <a:r>
            <a:rPr lang="pl-PL" sz="3800" kern="1200" dirty="0" err="1"/>
            <a:t>that</a:t>
          </a:r>
          <a:r>
            <a:rPr lang="pl-PL" sz="3800" kern="1200" dirty="0"/>
            <a:t> </a:t>
          </a:r>
          <a:r>
            <a:rPr lang="pl-PL" sz="3800" kern="1200" dirty="0" err="1"/>
            <a:t>cause</a:t>
          </a:r>
          <a:r>
            <a:rPr lang="pl-PL" sz="3800" kern="1200" dirty="0"/>
            <a:t> </a:t>
          </a:r>
          <a:r>
            <a:rPr lang="pl-PL" sz="3800" kern="1200" dirty="0" err="1"/>
            <a:t>troube</a:t>
          </a:r>
          <a:r>
            <a:rPr lang="pl-PL" sz="3800" kern="1200" dirty="0"/>
            <a:t> to </a:t>
          </a:r>
          <a:r>
            <a:rPr lang="pl-PL" sz="3800" kern="1200" dirty="0" err="1"/>
            <a:t>our</a:t>
          </a:r>
          <a:r>
            <a:rPr lang="pl-PL" sz="3800" kern="1200" dirty="0"/>
            <a:t> </a:t>
          </a:r>
          <a:r>
            <a:rPr lang="pl-PL" sz="3800" kern="1200" dirty="0" err="1"/>
            <a:t>regular</a:t>
          </a:r>
          <a:r>
            <a:rPr lang="pl-PL" sz="3800" kern="1200" dirty="0"/>
            <a:t> </a:t>
          </a:r>
          <a:r>
            <a:rPr lang="pl-PL" sz="3800" kern="1200" dirty="0" err="1"/>
            <a:t>models</a:t>
          </a:r>
          <a:r>
            <a:rPr lang="pl-PL" sz="3800" kern="1200" dirty="0"/>
            <a:t>? </a:t>
          </a:r>
          <a:endParaRPr lang="en-US" sz="3800" kern="1200" dirty="0"/>
        </a:p>
      </dsp:txBody>
      <dsp:txXfrm rot="10800000">
        <a:off x="0" y="2486"/>
        <a:ext cx="6364224" cy="218202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1ACDC-AD32-914E-9ECA-217B31AAAA28}" type="datetimeFigureOut">
              <a:rPr lang="pl-PL" smtClean="0"/>
              <a:t>05.04.2023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9E38F-2BE4-B147-89C6-F92C04CC79B7}" type="slidenum">
              <a:rPr lang="pl-PL" smtClean="0"/>
              <a:t>‹#›</a:t>
            </a:fld>
            <a:endParaRPr lang="pl-PL"/>
          </a:p>
        </p:txBody>
      </p:sp>
    </p:spTree>
    <p:extLst>
      <p:ext uri="{BB962C8B-B14F-4D97-AF65-F5344CB8AC3E}">
        <p14:creationId xmlns:p14="http://schemas.microsoft.com/office/powerpoint/2010/main" val="101512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s.google.com/machine-learning/glossary#los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evelopers.google.com/machine-learning/glossary/#b"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Albo anomalią jest zdjęcie</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8</a:t>
            </a:fld>
            <a:endParaRPr lang="pl-PL"/>
          </a:p>
        </p:txBody>
      </p:sp>
    </p:spTree>
    <p:extLst>
      <p:ext uri="{BB962C8B-B14F-4D97-AF65-F5344CB8AC3E}">
        <p14:creationId xmlns:p14="http://schemas.microsoft.com/office/powerpoint/2010/main" val="291278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Rozpiska według tego co na </a:t>
            </a:r>
            <a:r>
              <a:rPr lang="pl-PL" dirty="0" err="1"/>
              <a:t>msg</a:t>
            </a:r>
            <a:r>
              <a:rPr lang="pl-PL" dirty="0"/>
              <a:t>,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22</a:t>
            </a:fld>
            <a:endParaRPr lang="pl-PL"/>
          </a:p>
        </p:txBody>
      </p:sp>
    </p:spTree>
    <p:extLst>
      <p:ext uri="{BB962C8B-B14F-4D97-AF65-F5344CB8AC3E}">
        <p14:creationId xmlns:p14="http://schemas.microsoft.com/office/powerpoint/2010/main" val="2336849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Wykorzystanie algorytmu by klasyfikował anomalie jako rak i sprawdzenie na podstawie wyników znanych modeli czy jest konkurencyjny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23</a:t>
            </a:fld>
            <a:endParaRPr lang="pl-PL"/>
          </a:p>
        </p:txBody>
      </p:sp>
    </p:spTree>
    <p:extLst>
      <p:ext uri="{BB962C8B-B14F-4D97-AF65-F5344CB8AC3E}">
        <p14:creationId xmlns:p14="http://schemas.microsoft.com/office/powerpoint/2010/main" val="4132851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Wykorzystanie algorytmu by klasyfikował anomalie jako rak i sprawdzenie na podstawie wyników znanych modeli czy jest konkurencyjny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24</a:t>
            </a:fld>
            <a:endParaRPr lang="pl-PL"/>
          </a:p>
        </p:txBody>
      </p:sp>
    </p:spTree>
    <p:extLst>
      <p:ext uri="{BB962C8B-B14F-4D97-AF65-F5344CB8AC3E}">
        <p14:creationId xmlns:p14="http://schemas.microsoft.com/office/powerpoint/2010/main" val="274647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Klasyfikacja </a:t>
            </a:r>
            <a:r>
              <a:rPr lang="pl-PL" dirty="0" err="1"/>
              <a:t>patchy</a:t>
            </a:r>
            <a:r>
              <a:rPr lang="pl-PL" dirty="0"/>
              <a:t> do anomalii ale nie jako rak ale jako odstające od reszty, jeśli nasz model ma na nich słabsze wyniki niż globalnie to możliwe że ich konkretne oznaczenie przez histopatologów zwiększy szansę modelu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25</a:t>
            </a:fld>
            <a:endParaRPr lang="pl-PL"/>
          </a:p>
        </p:txBody>
      </p:sp>
    </p:spTree>
    <p:extLst>
      <p:ext uri="{BB962C8B-B14F-4D97-AF65-F5344CB8AC3E}">
        <p14:creationId xmlns:p14="http://schemas.microsoft.com/office/powerpoint/2010/main" val="2792726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Klasyfikacja </a:t>
            </a:r>
            <a:r>
              <a:rPr lang="pl-PL" dirty="0" err="1"/>
              <a:t>patchy</a:t>
            </a:r>
            <a:r>
              <a:rPr lang="pl-PL" dirty="0"/>
              <a:t> do anomalii ale nie jako rak ale jako odstające od reszty, jeśli nasz model ma na nich słabsze wyniki niż globalnie to możliwe że ich konkretne oznaczenie przez histopatologów zwiększy szansę modelu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26</a:t>
            </a:fld>
            <a:endParaRPr lang="pl-PL"/>
          </a:p>
        </p:txBody>
      </p:sp>
    </p:spTree>
    <p:extLst>
      <p:ext uri="{BB962C8B-B14F-4D97-AF65-F5344CB8AC3E}">
        <p14:creationId xmlns:p14="http://schemas.microsoft.com/office/powerpoint/2010/main" val="45791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Szukanie </a:t>
            </a:r>
            <a:r>
              <a:rPr lang="pl-PL" dirty="0" err="1"/>
              <a:t>zdjęc</a:t>
            </a:r>
            <a:r>
              <a:rPr lang="pl-PL" dirty="0"/>
              <a:t> będących anomaliami – jeśli dana grupa zdjęć zostanie zaklasyfikowana jako anomalie – sprawdzimy że model je źle klasyfikuje, czyli np. normalnie ma 95% skuteczności, a wśród tej grupy 50% to znaleźliśmy zdjęcia, które są dla niego ciężkie – im zdjęcie będzie bliżej do klasyfikowanych anomalii tym pewność modelu spada – może lekarz powinien się temu lepiej przyjrzeć bo model informuje że nie jest pewien.</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27</a:t>
            </a:fld>
            <a:endParaRPr lang="pl-PL"/>
          </a:p>
        </p:txBody>
      </p:sp>
    </p:spTree>
    <p:extLst>
      <p:ext uri="{BB962C8B-B14F-4D97-AF65-F5344CB8AC3E}">
        <p14:creationId xmlns:p14="http://schemas.microsoft.com/office/powerpoint/2010/main" val="3227182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Szukanie </a:t>
            </a:r>
            <a:r>
              <a:rPr lang="pl-PL" dirty="0" err="1"/>
              <a:t>zdjęc</a:t>
            </a:r>
            <a:r>
              <a:rPr lang="pl-PL" dirty="0"/>
              <a:t> będących anomaliami – jeśli dana grupa zdjęć zostanie zaklasyfikowana jako anomalie – sprawdzimy że model je źle klasyfikuje, czyli np. normalnie ma 95% skuteczności, a wśród tej grupy 50% to znaleźliśmy zdjęcia, które są dla niego ciężkie – im zdjęcie będzie bliżej do klasyfikowanych anomalii tym pewność modelu spada – może lekarz powinien się temu lepiej przyjrzeć bo model informuje że nie jest pewien.</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28</a:t>
            </a:fld>
            <a:endParaRPr lang="pl-PL"/>
          </a:p>
        </p:txBody>
      </p:sp>
    </p:spTree>
    <p:extLst>
      <p:ext uri="{BB962C8B-B14F-4D97-AF65-F5344CB8AC3E}">
        <p14:creationId xmlns:p14="http://schemas.microsoft.com/office/powerpoint/2010/main" val="259696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Albo anomalią jest </a:t>
            </a:r>
            <a:r>
              <a:rPr lang="pl-PL" dirty="0" err="1"/>
              <a:t>patch</a:t>
            </a:r>
            <a:r>
              <a:rPr lang="pl-PL" dirty="0"/>
              <a:t>, później w zależności na jakie pytanie odpowiadamy inaczej podejdziemy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10</a:t>
            </a:fld>
            <a:endParaRPr lang="pl-PL"/>
          </a:p>
        </p:txBody>
      </p:sp>
    </p:spTree>
    <p:extLst>
      <p:ext uri="{BB962C8B-B14F-4D97-AF65-F5344CB8AC3E}">
        <p14:creationId xmlns:p14="http://schemas.microsoft.com/office/powerpoint/2010/main" val="241057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4F9E38F-2BE4-B147-89C6-F92C04CC79B7}" type="slidenum">
              <a:rPr lang="pl-PL" smtClean="0"/>
              <a:t>12</a:t>
            </a:fld>
            <a:endParaRPr lang="pl-PL"/>
          </a:p>
        </p:txBody>
      </p:sp>
    </p:spTree>
    <p:extLst>
      <p:ext uri="{BB962C8B-B14F-4D97-AF65-F5344CB8AC3E}">
        <p14:creationId xmlns:p14="http://schemas.microsoft.com/office/powerpoint/2010/main" val="374561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Generative Adversarial Networks </a:t>
            </a:r>
            <a:r>
              <a:rPr lang="en-US" dirty="0"/>
              <a:t>train two networks, a ‘Generator’ (G) and a</a:t>
            </a:r>
          </a:p>
          <a:p>
            <a:r>
              <a:rPr lang="en-US" dirty="0"/>
              <a:t>‘Discriminator’ (D), which play a min-max game. G tries to</a:t>
            </a:r>
          </a:p>
          <a:p>
            <a:r>
              <a:rPr lang="en-US" dirty="0"/>
              <a:t>fool D, while D tries avoid being fooled.</a:t>
            </a:r>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13</a:t>
            </a:fld>
            <a:endParaRPr lang="pl-PL"/>
          </a:p>
        </p:txBody>
      </p:sp>
    </p:spTree>
    <p:extLst>
      <p:ext uri="{BB962C8B-B14F-4D97-AF65-F5344CB8AC3E}">
        <p14:creationId xmlns:p14="http://schemas.microsoft.com/office/powerpoint/2010/main" val="103528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dirty="0">
                <a:solidFill>
                  <a:schemeClr val="tx1">
                    <a:lumMod val="50000"/>
                    <a:lumOff val="50000"/>
                  </a:schemeClr>
                </a:solidFill>
                <a:effectLst/>
                <a:latin typeface="Roboto" panose="02000000000000000000" pitchFamily="2" charset="0"/>
              </a:rPr>
              <a:t>The discriminator connects to two </a:t>
            </a:r>
            <a:r>
              <a:rPr lang="en-US" b="0" i="0" u="none" dirty="0">
                <a:solidFill>
                  <a:schemeClr val="tx1">
                    <a:lumMod val="50000"/>
                    <a:lumOff val="50000"/>
                  </a:schemeClr>
                </a:solidFill>
                <a:effectLst/>
                <a:latin typeface="Roboto" panose="02000000000000000000" pitchFamily="2" charset="0"/>
                <a:hlinkClick r:id="rId3">
                  <a:extLst>
                    <a:ext uri="{A12FA001-AC4F-418D-AE19-62706E023703}">
                      <ahyp:hlinkClr xmlns:ahyp="http://schemas.microsoft.com/office/drawing/2018/hyperlinkcolor" val="tx"/>
                    </a:ext>
                  </a:extLst>
                </a:hlinkClick>
              </a:rPr>
              <a:t>loss</a:t>
            </a:r>
            <a:r>
              <a:rPr lang="en-US" b="0" i="0" u="none" dirty="0">
                <a:solidFill>
                  <a:schemeClr val="tx1">
                    <a:lumMod val="50000"/>
                    <a:lumOff val="50000"/>
                  </a:schemeClr>
                </a:solidFill>
                <a:effectLst/>
                <a:latin typeface="Roboto" panose="02000000000000000000" pitchFamily="2" charset="0"/>
              </a:rPr>
              <a:t> functions. During discriminator training, the discriminator ignores the generator loss and just uses the discriminator loss. During discriminator training:</a:t>
            </a:r>
          </a:p>
          <a:p>
            <a:pPr algn="l">
              <a:buFont typeface="+mj-lt"/>
              <a:buAutoNum type="arabicPeriod"/>
            </a:pPr>
            <a:r>
              <a:rPr lang="en-US" b="0" i="0" u="none" dirty="0">
                <a:solidFill>
                  <a:schemeClr val="tx1">
                    <a:lumMod val="50000"/>
                    <a:lumOff val="50000"/>
                  </a:schemeClr>
                </a:solidFill>
                <a:effectLst/>
                <a:latin typeface="Roboto" panose="02000000000000000000" pitchFamily="2" charset="0"/>
              </a:rPr>
              <a:t>The discriminator classifies both real data and fake data from the generator.</a:t>
            </a:r>
          </a:p>
          <a:p>
            <a:pPr algn="l">
              <a:buFont typeface="+mj-lt"/>
              <a:buAutoNum type="arabicPeriod"/>
            </a:pPr>
            <a:r>
              <a:rPr lang="en-US" b="0" i="0" u="none" dirty="0">
                <a:solidFill>
                  <a:schemeClr val="tx1">
                    <a:lumMod val="50000"/>
                    <a:lumOff val="50000"/>
                  </a:schemeClr>
                </a:solidFill>
                <a:effectLst/>
                <a:latin typeface="Roboto" panose="02000000000000000000" pitchFamily="2" charset="0"/>
              </a:rPr>
              <a:t>The discriminator loss penalizes the discriminator for misclassifying a real instance as fake or a fake instance as real.</a:t>
            </a:r>
          </a:p>
          <a:p>
            <a:pPr algn="l">
              <a:buFont typeface="+mj-lt"/>
              <a:buAutoNum type="arabicPeriod"/>
            </a:pPr>
            <a:r>
              <a:rPr lang="en-US" b="0" i="0" u="none" dirty="0">
                <a:solidFill>
                  <a:schemeClr val="tx1">
                    <a:lumMod val="50000"/>
                    <a:lumOff val="50000"/>
                  </a:schemeClr>
                </a:solidFill>
                <a:effectLst/>
                <a:latin typeface="Roboto" panose="02000000000000000000" pitchFamily="2" charset="0"/>
              </a:rPr>
              <a:t>The discriminator updates its weights through </a:t>
            </a:r>
            <a:r>
              <a:rPr lang="en-US" b="0" i="0" u="none" dirty="0">
                <a:solidFill>
                  <a:schemeClr val="tx1">
                    <a:lumMod val="50000"/>
                    <a:lumOff val="50000"/>
                  </a:schemeClr>
                </a:solidFill>
                <a:effectLst/>
                <a:latin typeface="Roboto" panose="02000000000000000000" pitchFamily="2" charset="0"/>
                <a:hlinkClick r:id="rId4">
                  <a:extLst>
                    <a:ext uri="{A12FA001-AC4F-418D-AE19-62706E023703}">
                      <ahyp:hlinkClr xmlns:ahyp="http://schemas.microsoft.com/office/drawing/2018/hyperlinkcolor" val="tx"/>
                    </a:ext>
                  </a:extLst>
                </a:hlinkClick>
              </a:rPr>
              <a:t>backpropagation</a:t>
            </a:r>
            <a:r>
              <a:rPr lang="en-US" b="0" i="0" u="none" dirty="0">
                <a:solidFill>
                  <a:schemeClr val="tx1">
                    <a:lumMod val="50000"/>
                    <a:lumOff val="50000"/>
                  </a:schemeClr>
                </a:solidFill>
                <a:effectLst/>
                <a:latin typeface="Roboto" panose="02000000000000000000" pitchFamily="2" charset="0"/>
              </a:rPr>
              <a:t> from the discriminator loss through the discriminator network.</a:t>
            </a:r>
          </a:p>
          <a:p>
            <a:endParaRPr lang="pl-PL" u="none" dirty="0">
              <a:solidFill>
                <a:schemeClr val="tx1">
                  <a:lumMod val="50000"/>
                  <a:lumOff val="50000"/>
                </a:schemeClr>
              </a:solidFill>
            </a:endParaRPr>
          </a:p>
        </p:txBody>
      </p:sp>
      <p:sp>
        <p:nvSpPr>
          <p:cNvPr id="4" name="Slide Number Placeholder 3"/>
          <p:cNvSpPr>
            <a:spLocks noGrp="1"/>
          </p:cNvSpPr>
          <p:nvPr>
            <p:ph type="sldNum" sz="quarter" idx="5"/>
          </p:nvPr>
        </p:nvSpPr>
        <p:spPr/>
        <p:txBody>
          <a:bodyPr/>
          <a:lstStyle/>
          <a:p>
            <a:fld id="{AAA78D00-F4AE-4F1F-8408-623756211505}" type="slidenum">
              <a:rPr lang="pl-PL" smtClean="0"/>
              <a:t>14</a:t>
            </a:fld>
            <a:endParaRPr lang="pl-PL"/>
          </a:p>
        </p:txBody>
      </p:sp>
    </p:spTree>
    <p:extLst>
      <p:ext uri="{BB962C8B-B14F-4D97-AF65-F5344CB8AC3E}">
        <p14:creationId xmlns:p14="http://schemas.microsoft.com/office/powerpoint/2010/main" val="211752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Generator training:</a:t>
            </a:r>
          </a:p>
          <a:p>
            <a:pPr algn="l">
              <a:buFont typeface="+mj-lt"/>
              <a:buAutoNum type="arabicPeriod"/>
            </a:pPr>
            <a:r>
              <a:rPr lang="en-US" b="0" i="0" dirty="0">
                <a:solidFill>
                  <a:srgbClr val="202124"/>
                </a:solidFill>
                <a:effectLst/>
                <a:latin typeface="Roboto" panose="02000000000000000000" pitchFamily="2" charset="0"/>
              </a:rPr>
              <a:t>Sample random noise.</a:t>
            </a:r>
          </a:p>
          <a:p>
            <a:pPr algn="l">
              <a:buFont typeface="+mj-lt"/>
              <a:buAutoNum type="arabicPeriod"/>
            </a:pPr>
            <a:r>
              <a:rPr lang="en-US" b="0" i="0" dirty="0">
                <a:solidFill>
                  <a:srgbClr val="202124"/>
                </a:solidFill>
                <a:effectLst/>
                <a:latin typeface="Roboto" panose="02000000000000000000" pitchFamily="2" charset="0"/>
              </a:rPr>
              <a:t>Produce generator output from sampled random noise.</a:t>
            </a:r>
          </a:p>
          <a:p>
            <a:pPr algn="l">
              <a:buFont typeface="+mj-lt"/>
              <a:buAutoNum type="arabicPeriod"/>
            </a:pPr>
            <a:r>
              <a:rPr lang="en-US" b="0" i="0" dirty="0">
                <a:solidFill>
                  <a:srgbClr val="202124"/>
                </a:solidFill>
                <a:effectLst/>
                <a:latin typeface="Roboto" panose="02000000000000000000" pitchFamily="2" charset="0"/>
              </a:rPr>
              <a:t>Get discriminator "Real" or "Fake" classification for generator output.</a:t>
            </a:r>
          </a:p>
          <a:p>
            <a:pPr algn="l">
              <a:buFont typeface="+mj-lt"/>
              <a:buAutoNum type="arabicPeriod"/>
            </a:pPr>
            <a:r>
              <a:rPr lang="en-US" b="0" i="0" dirty="0">
                <a:solidFill>
                  <a:srgbClr val="202124"/>
                </a:solidFill>
                <a:effectLst/>
                <a:latin typeface="Roboto" panose="02000000000000000000" pitchFamily="2" charset="0"/>
              </a:rPr>
              <a:t>Calculate loss from discriminator classification.</a:t>
            </a:r>
          </a:p>
          <a:p>
            <a:pPr algn="l">
              <a:buFont typeface="+mj-lt"/>
              <a:buAutoNum type="arabicPeriod"/>
            </a:pPr>
            <a:r>
              <a:rPr lang="en-US" b="0" i="0" dirty="0">
                <a:solidFill>
                  <a:srgbClr val="202124"/>
                </a:solidFill>
                <a:effectLst/>
                <a:latin typeface="Roboto" panose="02000000000000000000" pitchFamily="2" charset="0"/>
              </a:rPr>
              <a:t>Backpropagate through both the discriminator and generator to obtain gradients.</a:t>
            </a:r>
          </a:p>
          <a:p>
            <a:pPr algn="l">
              <a:buFont typeface="+mj-lt"/>
              <a:buAutoNum type="arabicPeriod"/>
            </a:pPr>
            <a:r>
              <a:rPr lang="en-US" b="0" i="0" dirty="0">
                <a:solidFill>
                  <a:srgbClr val="202124"/>
                </a:solidFill>
                <a:effectLst/>
                <a:latin typeface="Roboto" panose="02000000000000000000" pitchFamily="2" charset="0"/>
              </a:rPr>
              <a:t>Use gradients to change only the generator weights</a:t>
            </a:r>
          </a:p>
          <a:p>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15</a:t>
            </a:fld>
            <a:endParaRPr lang="pl-PL"/>
          </a:p>
        </p:txBody>
      </p:sp>
    </p:spTree>
    <p:extLst>
      <p:ext uri="{BB962C8B-B14F-4D97-AF65-F5344CB8AC3E}">
        <p14:creationId xmlns:p14="http://schemas.microsoft.com/office/powerpoint/2010/main" val="242040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input image x is fed through projector E</a:t>
            </a:r>
            <a:r>
              <a:rPr lang="pl-PL" dirty="0"/>
              <a:t> (estimated inverse of G)</a:t>
            </a:r>
            <a:r>
              <a:rPr lang="en-US" dirty="0"/>
              <a:t> which outputs a latent vector ~z. This latent vector is used to generate a reconstruction image via generator</a:t>
            </a:r>
            <a:r>
              <a:rPr lang="pl-PL" dirty="0"/>
              <a:t> (already trained)</a:t>
            </a:r>
            <a:r>
              <a:rPr lang="en-US" dirty="0"/>
              <a:t> G. An anomaly score is a measure of some difference between the input image x and its reconstruction xˆ.</a:t>
            </a:r>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16</a:t>
            </a:fld>
            <a:endParaRPr lang="pl-PL"/>
          </a:p>
        </p:txBody>
      </p:sp>
    </p:spTree>
    <p:extLst>
      <p:ext uri="{BB962C8B-B14F-4D97-AF65-F5344CB8AC3E}">
        <p14:creationId xmlns:p14="http://schemas.microsoft.com/office/powerpoint/2010/main" val="117099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 supervised signal is provided to the discriminator</a:t>
            </a:r>
          </a:p>
          <a:p>
            <a:r>
              <a:rPr lang="en-US" dirty="0"/>
              <a:t>for training the real/fake classification task, the real/fake classification is not the primary task and the model is not shown any anomalous examples. Hence, no supervision is given to</a:t>
            </a:r>
          </a:p>
          <a:p>
            <a:r>
              <a:rPr lang="en-US" dirty="0"/>
              <a:t>the GAN framework regarding how to identify abnormalities,</a:t>
            </a:r>
          </a:p>
          <a:p>
            <a:r>
              <a:rPr lang="en-US" dirty="0"/>
              <a:t>making it unsupervised</a:t>
            </a:r>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17</a:t>
            </a:fld>
            <a:endParaRPr lang="pl-PL"/>
          </a:p>
        </p:txBody>
      </p:sp>
    </p:spTree>
    <p:extLst>
      <p:ext uri="{BB962C8B-B14F-4D97-AF65-F5344CB8AC3E}">
        <p14:creationId xmlns:p14="http://schemas.microsoft.com/office/powerpoint/2010/main" val="790732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Te spróbujemy sprawdzić</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18</a:t>
            </a:fld>
            <a:endParaRPr lang="pl-PL"/>
          </a:p>
        </p:txBody>
      </p:sp>
    </p:spTree>
    <p:extLst>
      <p:ext uri="{BB962C8B-B14F-4D97-AF65-F5344CB8AC3E}">
        <p14:creationId xmlns:p14="http://schemas.microsoft.com/office/powerpoint/2010/main" val="1703478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560DFA1-47A2-4260-9B14-21078827B18F}"/>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A02FC8C8-80C8-5591-E4B5-D074AF174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75678A10-EA6B-4152-C38A-717C88BDCF20}"/>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E3AA0629-A9E4-CF23-0F0C-54B3FB373F2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3F1278D-4BA5-468F-61D4-A3C25D64BEBD}"/>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05863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F8DE29-BC2F-69C7-0319-27D591675582}"/>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092FF403-90FF-9625-536C-62C6293A45D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EF1D985-FD09-36F5-A56E-82BE0A336264}"/>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E25588A3-C2B8-733C-EADD-8025901DA7B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8C318D6-C9C2-94D4-E750-2DEA26675F48}"/>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375192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72867F03-FDAD-41C3-3097-53FED597D2DE}"/>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5141B59-5B6B-E050-FA52-2DFDE0CDBCBC}"/>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9C8D919-7CD1-B267-42BC-B9C1199C7D54}"/>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5BE6D1E0-3D92-2582-A6A0-AB0EF134C08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3465E6-60B4-F4D8-62E5-181E6C51DCF4}"/>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1796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16F1D6-699D-9570-A39E-DD31B0DC46FA}"/>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D0ADCC2-9D5A-1E92-933A-B819F81E981C}"/>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9152273-82EE-36BE-016F-D55291CF8116}"/>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CF93857F-14E2-CBC3-8F9F-70A8E4F1FFC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C0FFA07-EA5C-AB6D-E4A4-51377FD505ED}"/>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960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773C17D-22C6-ABB7-9B28-C5DDB7C787C3}"/>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F2B7B4FC-12D4-77FF-E198-B4905D2C7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272D24B8-B9EF-0AF3-C86B-EC54A0F912D3}"/>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A13D91C8-D5C6-CEE8-60EA-9A92F5D71B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23850BB-D0C3-1042-1395-B11769FDD0B5}"/>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17971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0C1F72-EBD0-13DA-8F9E-DF470EDC706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D6AD28DD-C758-C226-224D-B3702F46A49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5D29EAD5-1FFE-110D-4C17-E69305412D9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652FC0BD-A992-6008-A990-DD79728FC6FA}"/>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6" name="Symbol zastępczy stopki 5">
            <a:extLst>
              <a:ext uri="{FF2B5EF4-FFF2-40B4-BE49-F238E27FC236}">
                <a16:creationId xmlns:a16="http://schemas.microsoft.com/office/drawing/2014/main" id="{65E58015-7C26-EBA8-0632-EF35854D14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2187699-3731-D06D-A620-74993C7D8D75}"/>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190613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370630-EBBC-7813-7E67-279276A74565}"/>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C86C5E7-E250-32A4-E908-E27C6B7B7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9D7463E4-ECBF-2B82-1E81-CB2E080A3889}"/>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34CBD552-72F6-8E00-2369-239A19006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C32CB03-EC88-C485-9B90-B2798D6C2663}"/>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B204003D-5DE8-C1B5-63A1-42F4ABE6E3A3}"/>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8" name="Symbol zastępczy stopki 7">
            <a:extLst>
              <a:ext uri="{FF2B5EF4-FFF2-40B4-BE49-F238E27FC236}">
                <a16:creationId xmlns:a16="http://schemas.microsoft.com/office/drawing/2014/main" id="{084B2464-5082-B093-36CB-8C55BBBABC7F}"/>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460676FC-8C38-E81F-52FE-3764957AF103}"/>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5829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A61AB2-9E85-6790-C037-150EC3F20CF7}"/>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D0A4399-1D06-949F-92EA-B3DBB9B1459D}"/>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4" name="Symbol zastępczy stopki 3">
            <a:extLst>
              <a:ext uri="{FF2B5EF4-FFF2-40B4-BE49-F238E27FC236}">
                <a16:creationId xmlns:a16="http://schemas.microsoft.com/office/drawing/2014/main" id="{8553C201-C10B-3DC5-1488-99E1265442EA}"/>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38A7436-704B-4429-6FE0-AE6D8CFF111C}"/>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406184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26B2CA3-3E47-1AB0-7E47-05809D054976}"/>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3" name="Symbol zastępczy stopki 2">
            <a:extLst>
              <a:ext uri="{FF2B5EF4-FFF2-40B4-BE49-F238E27FC236}">
                <a16:creationId xmlns:a16="http://schemas.microsoft.com/office/drawing/2014/main" id="{65ACC370-641D-F224-F6FA-7B93D81E8DB1}"/>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0163850-E6FE-8EA2-2D39-7AF998477390}"/>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61950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EAA325-AB77-4869-3EA3-5666AE7BBBA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5E817601-25D9-D58C-835C-12FDD1DF0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8F2AC2F6-66D4-6C01-3FA7-90D674491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3ADF8669-A5E2-0CA2-1430-5863EB038D2D}"/>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6" name="Symbol zastępczy stopki 5">
            <a:extLst>
              <a:ext uri="{FF2B5EF4-FFF2-40B4-BE49-F238E27FC236}">
                <a16:creationId xmlns:a16="http://schemas.microsoft.com/office/drawing/2014/main" id="{00504BE7-2215-965C-FDB3-734B108E3C9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AB0F0179-7B7E-B7BA-7C16-677A85B3EF11}"/>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381291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B1A926-DAC9-1FA3-52B1-535CBDE3F20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15B40B97-5F8B-05BF-3EA4-FB12C79B8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79752E7-FF42-E6B7-8C88-3B893DC15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B5E01A1-D502-5905-8408-5F974E7AB2C9}"/>
              </a:ext>
            </a:extLst>
          </p:cNvPr>
          <p:cNvSpPr>
            <a:spLocks noGrp="1"/>
          </p:cNvSpPr>
          <p:nvPr>
            <p:ph type="dt" sz="half" idx="10"/>
          </p:nvPr>
        </p:nvSpPr>
        <p:spPr/>
        <p:txBody>
          <a:bodyPr/>
          <a:lstStyle/>
          <a:p>
            <a:fld id="{31FD92DB-AA04-416F-A92E-04ABA335510E}" type="datetimeFigureOut">
              <a:rPr lang="pl-PL" smtClean="0"/>
              <a:t>05.04.2023</a:t>
            </a:fld>
            <a:endParaRPr lang="pl-PL"/>
          </a:p>
        </p:txBody>
      </p:sp>
      <p:sp>
        <p:nvSpPr>
          <p:cNvPr id="6" name="Symbol zastępczy stopki 5">
            <a:extLst>
              <a:ext uri="{FF2B5EF4-FFF2-40B4-BE49-F238E27FC236}">
                <a16:creationId xmlns:a16="http://schemas.microsoft.com/office/drawing/2014/main" id="{E2CD6C6F-25AE-79A3-56EF-3EA195184D6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57F9B-5237-DE59-0841-50878958942B}"/>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23617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282C0D5D-1340-3963-25F2-61ABB32F6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9F7C1576-DBC3-4C19-A63D-CC5EB1E1A0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061EA49-8E10-4226-4301-7C695DE62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D92DB-AA04-416F-A92E-04ABA335510E}" type="datetimeFigureOut">
              <a:rPr lang="pl-PL" smtClean="0"/>
              <a:t>05.04.2023</a:t>
            </a:fld>
            <a:endParaRPr lang="pl-PL"/>
          </a:p>
        </p:txBody>
      </p:sp>
      <p:sp>
        <p:nvSpPr>
          <p:cNvPr id="5" name="Symbol zastępczy stopki 4">
            <a:extLst>
              <a:ext uri="{FF2B5EF4-FFF2-40B4-BE49-F238E27FC236}">
                <a16:creationId xmlns:a16="http://schemas.microsoft.com/office/drawing/2014/main" id="{A1B58938-6053-4296-3330-4E0E5A473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55F7D1C8-E7DD-C6A4-7072-44A213D30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F62B3-2D64-4931-B87B-F477BFBB922E}" type="slidenum">
              <a:rPr lang="pl-PL" smtClean="0"/>
              <a:t>‹#›</a:t>
            </a:fld>
            <a:endParaRPr lang="pl-PL"/>
          </a:p>
        </p:txBody>
      </p:sp>
    </p:spTree>
    <p:extLst>
      <p:ext uri="{BB962C8B-B14F-4D97-AF65-F5344CB8AC3E}">
        <p14:creationId xmlns:p14="http://schemas.microsoft.com/office/powerpoint/2010/main" val="31827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2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1EDA8D-CE64-CFC4-24BB-0AC64859CAC3}"/>
              </a:ext>
            </a:extLst>
          </p:cNvPr>
          <p:cNvSpPr>
            <a:spLocks noGrp="1"/>
          </p:cNvSpPr>
          <p:nvPr>
            <p:ph type="ctrTitle"/>
          </p:nvPr>
        </p:nvSpPr>
        <p:spPr>
          <a:xfrm>
            <a:off x="1524000" y="1364957"/>
            <a:ext cx="9144000" cy="2387600"/>
          </a:xfrm>
        </p:spPr>
        <p:txBody>
          <a:bodyPr/>
          <a:lstStyle/>
          <a:p>
            <a:r>
              <a:rPr lang="pl-PL" b="1" i="1" dirty="0" err="1"/>
              <a:t>Anomaly</a:t>
            </a:r>
            <a:r>
              <a:rPr lang="pl-PL" b="1" i="1" dirty="0"/>
              <a:t> </a:t>
            </a:r>
            <a:r>
              <a:rPr lang="pl-PL" b="1" i="1" dirty="0" err="1"/>
              <a:t>Detection</a:t>
            </a:r>
            <a:endParaRPr lang="pl-PL" b="1" i="1" dirty="0"/>
          </a:p>
        </p:txBody>
      </p:sp>
      <p:sp>
        <p:nvSpPr>
          <p:cNvPr id="3" name="Podtytuł 2">
            <a:extLst>
              <a:ext uri="{FF2B5EF4-FFF2-40B4-BE49-F238E27FC236}">
                <a16:creationId xmlns:a16="http://schemas.microsoft.com/office/drawing/2014/main" id="{5D4EF67E-0634-610D-108C-53CD7301BE2D}"/>
              </a:ext>
            </a:extLst>
          </p:cNvPr>
          <p:cNvSpPr>
            <a:spLocks noGrp="1"/>
          </p:cNvSpPr>
          <p:nvPr>
            <p:ph type="subTitle" idx="1"/>
          </p:nvPr>
        </p:nvSpPr>
        <p:spPr>
          <a:xfrm>
            <a:off x="1524000" y="4012584"/>
            <a:ext cx="9144000" cy="1655762"/>
          </a:xfrm>
        </p:spPr>
        <p:txBody>
          <a:bodyPr/>
          <a:lstStyle/>
          <a:p>
            <a:r>
              <a:rPr lang="pl-PL" dirty="0" err="1"/>
              <a:t>Whole</a:t>
            </a:r>
            <a:r>
              <a:rPr lang="pl-PL" dirty="0"/>
              <a:t> </a:t>
            </a:r>
            <a:r>
              <a:rPr lang="pl-PL" dirty="0" err="1"/>
              <a:t>Slide</a:t>
            </a:r>
            <a:r>
              <a:rPr lang="pl-PL" dirty="0"/>
              <a:t> Image </a:t>
            </a:r>
            <a:r>
              <a:rPr lang="pl-PL" dirty="0" err="1"/>
              <a:t>Classification</a:t>
            </a:r>
            <a:endParaRPr lang="pl-PL" dirty="0"/>
          </a:p>
          <a:p>
            <a:r>
              <a:rPr lang="pl-PL" sz="2000" dirty="0"/>
              <a:t>Wojciech </a:t>
            </a:r>
            <a:r>
              <a:rPr lang="pl-PL" sz="2000" dirty="0" err="1"/>
              <a:t>Kosiuk</a:t>
            </a:r>
            <a:r>
              <a:rPr lang="pl-PL" sz="2000" dirty="0"/>
              <a:t> | Szymon Matuszewski | Michał </a:t>
            </a:r>
            <a:r>
              <a:rPr lang="pl-PL" sz="2000" dirty="0" err="1"/>
              <a:t>Mazuryk</a:t>
            </a:r>
            <a:r>
              <a:rPr lang="pl-PL" sz="2000" dirty="0"/>
              <a:t> </a:t>
            </a:r>
          </a:p>
          <a:p>
            <a:r>
              <a:rPr lang="pl-PL" sz="2000" dirty="0"/>
              <a:t>Tomasz Modzelewski | Tymoteusz Urban</a:t>
            </a:r>
          </a:p>
        </p:txBody>
      </p:sp>
      <p:graphicFrame>
        <p:nvGraphicFramePr>
          <p:cNvPr id="6" name="Tabela 4">
            <a:extLst>
              <a:ext uri="{FF2B5EF4-FFF2-40B4-BE49-F238E27FC236}">
                <a16:creationId xmlns:a16="http://schemas.microsoft.com/office/drawing/2014/main" id="{26B8A316-301B-D869-0E13-B098EFFC9EF0}"/>
              </a:ext>
            </a:extLst>
          </p:cNvPr>
          <p:cNvGraphicFramePr>
            <a:graphicFrameLocks/>
          </p:cNvGraphicFramePr>
          <p:nvPr>
            <p:extLst>
              <p:ext uri="{D42A27DB-BD31-4B8C-83A1-F6EECF244321}">
                <p14:modId xmlns:p14="http://schemas.microsoft.com/office/powerpoint/2010/main" val="2173787467"/>
              </p:ext>
            </p:extLst>
          </p:nvPr>
        </p:nvGraphicFramePr>
        <p:xfrm>
          <a:off x="4973216" y="880005"/>
          <a:ext cx="2097007" cy="1440390"/>
        </p:xfrm>
        <a:graphic>
          <a:graphicData uri="http://schemas.openxmlformats.org/drawingml/2006/table">
            <a:tbl>
              <a:tblPr firstRow="1">
                <a:tableStyleId>{5940675A-B579-460E-94D1-54222C63F5DA}</a:tableStyleId>
              </a:tblPr>
              <a:tblGrid>
                <a:gridCol w="449899">
                  <a:extLst>
                    <a:ext uri="{9D8B030D-6E8A-4147-A177-3AD203B41FA5}">
                      <a16:colId xmlns:a16="http://schemas.microsoft.com/office/drawing/2014/main" val="1689330750"/>
                    </a:ext>
                  </a:extLst>
                </a:gridCol>
                <a:gridCol w="411777">
                  <a:extLst>
                    <a:ext uri="{9D8B030D-6E8A-4147-A177-3AD203B41FA5}">
                      <a16:colId xmlns:a16="http://schemas.microsoft.com/office/drawing/2014/main" val="2660631934"/>
                    </a:ext>
                  </a:extLst>
                </a:gridCol>
                <a:gridCol w="411777">
                  <a:extLst>
                    <a:ext uri="{9D8B030D-6E8A-4147-A177-3AD203B41FA5}">
                      <a16:colId xmlns:a16="http://schemas.microsoft.com/office/drawing/2014/main" val="3909717689"/>
                    </a:ext>
                  </a:extLst>
                </a:gridCol>
                <a:gridCol w="411777">
                  <a:extLst>
                    <a:ext uri="{9D8B030D-6E8A-4147-A177-3AD203B41FA5}">
                      <a16:colId xmlns:a16="http://schemas.microsoft.com/office/drawing/2014/main" val="1603189107"/>
                    </a:ext>
                  </a:extLst>
                </a:gridCol>
                <a:gridCol w="411777">
                  <a:extLst>
                    <a:ext uri="{9D8B030D-6E8A-4147-A177-3AD203B41FA5}">
                      <a16:colId xmlns:a16="http://schemas.microsoft.com/office/drawing/2014/main" val="2755691855"/>
                    </a:ext>
                  </a:extLst>
                </a:gridCol>
              </a:tblGrid>
              <a:tr h="288078">
                <a:tc>
                  <a:txBody>
                    <a:bodyPr/>
                    <a:lstStyle/>
                    <a:p>
                      <a:pPr algn="ctr" rtl="0" fontAlgn="base"/>
                      <a:r>
                        <a:rPr lang="pl-PL" sz="700" b="1" noProof="0" dirty="0">
                          <a:solidFill>
                            <a:srgbClr val="FFFFFF"/>
                          </a:solidFill>
                          <a:effectLst/>
                        </a:rPr>
                        <a:t>​</a:t>
                      </a:r>
                      <a:endParaRPr lang="pl-PL" sz="700" b="1" i="0" noProof="0" dirty="0">
                        <a:solidFill>
                          <a:srgbClr val="FFFFFF"/>
                        </a:solidFill>
                        <a:effectLst/>
                        <a:latin typeface="+mn-lt"/>
                      </a:endParaRPr>
                    </a:p>
                  </a:txBody>
                  <a:tcPr marL="35348" marR="35348" marT="17674" marB="17674" anchor="ctr"/>
                </a:tc>
                <a:tc>
                  <a:txBody>
                    <a:bodyPr/>
                    <a:lstStyle/>
                    <a:p>
                      <a:pPr algn="ctr" rtl="0" fontAlgn="base"/>
                      <a:r>
                        <a:rPr lang="pl-PL" sz="700" b="0" noProof="0" dirty="0">
                          <a:solidFill>
                            <a:srgbClr val="FFFFFF"/>
                          </a:solidFill>
                          <a:effectLst/>
                        </a:rPr>
                        <a:t>Kategoria 1</a:t>
                      </a:r>
                      <a:endParaRPr lang="pl-PL" sz="700" b="0" i="0" noProof="0" dirty="0">
                        <a:solidFill>
                          <a:srgbClr val="FFFFFF"/>
                        </a:solidFill>
                        <a:effectLst/>
                        <a:latin typeface="+mj-lt"/>
                      </a:endParaRPr>
                    </a:p>
                  </a:txBody>
                  <a:tcPr marL="35348" marR="35348" marT="17674" marB="17674" anchor="ctr"/>
                </a:tc>
                <a:tc>
                  <a:txBody>
                    <a:bodyPr/>
                    <a:lstStyle/>
                    <a:p>
                      <a:pPr algn="ctr" rtl="0" fontAlgn="base"/>
                      <a:r>
                        <a:rPr lang="pl-PL" sz="700" b="0" noProof="0">
                          <a:solidFill>
                            <a:srgbClr val="FFFFFF"/>
                          </a:solidFill>
                          <a:effectLst/>
                        </a:rPr>
                        <a:t>Kategoria 2</a:t>
                      </a:r>
                      <a:endParaRPr lang="pl-PL" sz="700" b="0" i="0" noProof="0">
                        <a:solidFill>
                          <a:srgbClr val="FFFFFF"/>
                        </a:solidFill>
                        <a:effectLst/>
                        <a:latin typeface="+mj-lt"/>
                      </a:endParaRPr>
                    </a:p>
                  </a:txBody>
                  <a:tcPr marL="35348" marR="35348" marT="17674" marB="17674" anchor="ctr"/>
                </a:tc>
                <a:tc>
                  <a:txBody>
                    <a:bodyPr/>
                    <a:lstStyle/>
                    <a:p>
                      <a:pPr algn="ctr" rtl="0" fontAlgn="base"/>
                      <a:r>
                        <a:rPr lang="pl-PL" sz="700" b="0" noProof="0">
                          <a:solidFill>
                            <a:srgbClr val="FFFFFF"/>
                          </a:solidFill>
                          <a:effectLst/>
                        </a:rPr>
                        <a:t>Kategoria 3</a:t>
                      </a:r>
                      <a:endParaRPr lang="pl-PL" sz="700" b="0" i="0" noProof="0">
                        <a:solidFill>
                          <a:srgbClr val="FFFFFF"/>
                        </a:solidFill>
                        <a:effectLst/>
                        <a:latin typeface="+mj-lt"/>
                      </a:endParaRPr>
                    </a:p>
                  </a:txBody>
                  <a:tcPr marL="35348" marR="35348" marT="17674" marB="17674" anchor="ctr"/>
                </a:tc>
                <a:tc>
                  <a:txBody>
                    <a:bodyPr/>
                    <a:lstStyle/>
                    <a:p>
                      <a:pPr algn="ctr" rtl="0" fontAlgn="base"/>
                      <a:r>
                        <a:rPr lang="pl-PL" sz="700" b="0" noProof="0" dirty="0">
                          <a:solidFill>
                            <a:srgbClr val="FFFFFF"/>
                          </a:solidFill>
                          <a:effectLst/>
                        </a:rPr>
                        <a:t>Kategoria 4</a:t>
                      </a:r>
                      <a:endParaRPr lang="pl-PL" sz="700" b="0" i="0" noProof="0" dirty="0">
                        <a:solidFill>
                          <a:srgbClr val="FFFFFF"/>
                        </a:solidFill>
                        <a:effectLst/>
                        <a:latin typeface="+mj-lt"/>
                      </a:endParaRPr>
                    </a:p>
                  </a:txBody>
                  <a:tcPr marL="35348" marR="35348" marT="17674" marB="17674" anchor="ctr"/>
                </a:tc>
                <a:extLst>
                  <a:ext uri="{0D108BD9-81ED-4DB2-BD59-A6C34878D82A}">
                    <a16:rowId xmlns:a16="http://schemas.microsoft.com/office/drawing/2014/main" val="479928716"/>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solidFill>
                      <a:schemeClr val="tx2">
                        <a:lumMod val="50000"/>
                      </a:schemeClr>
                    </a:solidFill>
                  </a:tcP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1760208656"/>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3634243071"/>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415808797"/>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220636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20"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4284" y="3977121"/>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4857749" y="366626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5824103" y="3699164"/>
            <a:ext cx="4607352" cy="1569660"/>
          </a:xfrm>
          <a:prstGeom prst="rect">
            <a:avLst/>
          </a:prstGeom>
          <a:noFill/>
        </p:spPr>
        <p:txBody>
          <a:bodyPr wrap="none" rtlCol="0">
            <a:spAutoFit/>
          </a:bodyPr>
          <a:lstStyle/>
          <a:p>
            <a:r>
              <a:rPr lang="pl-PL" sz="9600" dirty="0" err="1"/>
              <a:t>Anomaly</a:t>
            </a:r>
            <a:endParaRPr lang="pl-PL" sz="9600" dirty="0"/>
          </a:p>
        </p:txBody>
      </p:sp>
      <p:cxnSp>
        <p:nvCxnSpPr>
          <p:cNvPr id="8" name="Łącznik prosty 7">
            <a:extLst>
              <a:ext uri="{FF2B5EF4-FFF2-40B4-BE49-F238E27FC236}">
                <a16:creationId xmlns:a16="http://schemas.microsoft.com/office/drawing/2014/main" id="{AA223D0A-2A3C-D359-68A8-73A3F9764024}"/>
              </a:ext>
            </a:extLst>
          </p:cNvPr>
          <p:cNvCxnSpPr>
            <a:stCxn id="4" idx="0"/>
            <a:endCxn id="4" idx="2"/>
          </p:cNvCxnSpPr>
          <p:nvPr/>
        </p:nvCxnSpPr>
        <p:spPr>
          <a:xfrm>
            <a:off x="2914650" y="2213264"/>
            <a:ext cx="0" cy="3148446"/>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Łącznik prosty 9">
            <a:extLst>
              <a:ext uri="{FF2B5EF4-FFF2-40B4-BE49-F238E27FC236}">
                <a16:creationId xmlns:a16="http://schemas.microsoft.com/office/drawing/2014/main" id="{3099C94D-BFAB-2C95-9FB2-7898F760D4B6}"/>
              </a:ext>
            </a:extLst>
          </p:cNvPr>
          <p:cNvCxnSpPr>
            <a:stCxn id="4" idx="1"/>
            <a:endCxn id="4" idx="3"/>
          </p:cNvCxnSpPr>
          <p:nvPr/>
        </p:nvCxnSpPr>
        <p:spPr>
          <a:xfrm>
            <a:off x="1340427" y="3787487"/>
            <a:ext cx="3148446"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Owal 10">
            <a:extLst>
              <a:ext uri="{FF2B5EF4-FFF2-40B4-BE49-F238E27FC236}">
                <a16:creationId xmlns:a16="http://schemas.microsoft.com/office/drawing/2014/main" id="{413C6419-07CD-8DFA-0050-0A2597793558}"/>
              </a:ext>
            </a:extLst>
          </p:cNvPr>
          <p:cNvSpPr/>
          <p:nvPr/>
        </p:nvSpPr>
        <p:spPr>
          <a:xfrm>
            <a:off x="2808143" y="3740727"/>
            <a:ext cx="1787236" cy="1787236"/>
          </a:xfrm>
          <a:prstGeom prst="ellipse">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215240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 page in a planner">
            <a:extLst>
              <a:ext uri="{FF2B5EF4-FFF2-40B4-BE49-F238E27FC236}">
                <a16:creationId xmlns:a16="http://schemas.microsoft.com/office/drawing/2014/main" id="{6CDB77F3-72E8-5824-06AA-267872ABEAA8}"/>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7848600" y="1122363"/>
            <a:ext cx="4023360" cy="3204134"/>
          </a:xfrm>
        </p:spPr>
        <p:txBody>
          <a:bodyPr anchor="b">
            <a:normAutofit/>
          </a:bodyPr>
          <a:lstStyle/>
          <a:p>
            <a:pPr algn="l"/>
            <a:r>
              <a:rPr lang="pl-PL" sz="4800"/>
              <a:t>2. Our Notes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458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1479B6-360E-5C51-164A-A10A819BAD0E}"/>
              </a:ext>
            </a:extLst>
          </p:cNvPr>
          <p:cNvSpPr>
            <a:spLocks noGrp="1"/>
          </p:cNvSpPr>
          <p:nvPr>
            <p:ph type="title"/>
          </p:nvPr>
        </p:nvSpPr>
        <p:spPr/>
        <p:txBody>
          <a:bodyPr/>
          <a:lstStyle/>
          <a:p>
            <a:r>
              <a:rPr lang="pl-PL" dirty="0" err="1"/>
              <a:t>Articles</a:t>
            </a:r>
            <a:r>
              <a:rPr lang="pl-PL" dirty="0"/>
              <a:t> to </a:t>
            </a:r>
            <a:r>
              <a:rPr lang="pl-PL" dirty="0" err="1"/>
              <a:t>focus</a:t>
            </a:r>
            <a:r>
              <a:rPr lang="pl-PL" dirty="0"/>
              <a:t> on</a:t>
            </a:r>
          </a:p>
        </p:txBody>
      </p:sp>
      <p:graphicFrame>
        <p:nvGraphicFramePr>
          <p:cNvPr id="4" name="Diagram 3">
            <a:extLst>
              <a:ext uri="{FF2B5EF4-FFF2-40B4-BE49-F238E27FC236}">
                <a16:creationId xmlns:a16="http://schemas.microsoft.com/office/drawing/2014/main" id="{BF100D90-5449-E781-4589-68C1577D8950}"/>
              </a:ext>
            </a:extLst>
          </p:cNvPr>
          <p:cNvGraphicFramePr/>
          <p:nvPr>
            <p:extLst>
              <p:ext uri="{D42A27DB-BD31-4B8C-83A1-F6EECF244321}">
                <p14:modId xmlns:p14="http://schemas.microsoft.com/office/powerpoint/2010/main" val="1906313191"/>
              </p:ext>
            </p:extLst>
          </p:nvPr>
        </p:nvGraphicFramePr>
        <p:xfrm>
          <a:off x="3235649" y="2361854"/>
          <a:ext cx="5124580" cy="3416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pole tekstowe 6">
            <a:extLst>
              <a:ext uri="{FF2B5EF4-FFF2-40B4-BE49-F238E27FC236}">
                <a16:creationId xmlns:a16="http://schemas.microsoft.com/office/drawing/2014/main" id="{1C1A2B04-336C-4026-2DB8-745C9249480B}"/>
              </a:ext>
            </a:extLst>
          </p:cNvPr>
          <p:cNvSpPr txBox="1"/>
          <p:nvPr/>
        </p:nvSpPr>
        <p:spPr>
          <a:xfrm>
            <a:off x="3114869" y="1841605"/>
            <a:ext cx="5962261" cy="369332"/>
          </a:xfrm>
          <a:prstGeom prst="rect">
            <a:avLst/>
          </a:prstGeom>
          <a:noFill/>
        </p:spPr>
        <p:txBody>
          <a:bodyPr wrap="square" rtlCol="0">
            <a:spAutoFit/>
          </a:bodyPr>
          <a:lstStyle/>
          <a:p>
            <a:r>
              <a:rPr lang="en-US" dirty="0"/>
              <a:t>Deep Learning for Medical Anomaly Detection - A Survey </a:t>
            </a:r>
            <a:endParaRPr lang="pl-PL" dirty="0"/>
          </a:p>
        </p:txBody>
      </p:sp>
      <p:sp>
        <p:nvSpPr>
          <p:cNvPr id="9" name="pole tekstowe 8">
            <a:extLst>
              <a:ext uri="{FF2B5EF4-FFF2-40B4-BE49-F238E27FC236}">
                <a16:creationId xmlns:a16="http://schemas.microsoft.com/office/drawing/2014/main" id="{6E0C7F94-068C-DAAD-2F88-93F9F84F61B3}"/>
              </a:ext>
            </a:extLst>
          </p:cNvPr>
          <p:cNvSpPr txBox="1"/>
          <p:nvPr/>
        </p:nvSpPr>
        <p:spPr>
          <a:xfrm>
            <a:off x="7903028" y="4808743"/>
            <a:ext cx="3968621" cy="646331"/>
          </a:xfrm>
          <a:prstGeom prst="rect">
            <a:avLst/>
          </a:prstGeom>
          <a:noFill/>
        </p:spPr>
        <p:txBody>
          <a:bodyPr wrap="square">
            <a:spAutoFit/>
          </a:bodyPr>
          <a:lstStyle/>
          <a:p>
            <a:r>
              <a:rPr lang="en-US" dirty="0"/>
              <a:t>U</a:t>
            </a:r>
            <a:r>
              <a:rPr lang="pl-PL" dirty="0" err="1"/>
              <a:t>nsupervised</a:t>
            </a:r>
            <a:r>
              <a:rPr lang="en-US" dirty="0"/>
              <a:t> A</a:t>
            </a:r>
            <a:r>
              <a:rPr lang="pl-PL" dirty="0" err="1"/>
              <a:t>nomaly</a:t>
            </a:r>
            <a:r>
              <a:rPr lang="en-US" dirty="0"/>
              <a:t> D</a:t>
            </a:r>
            <a:r>
              <a:rPr lang="pl-PL" dirty="0" err="1"/>
              <a:t>etection</a:t>
            </a:r>
            <a:r>
              <a:rPr lang="en-US" dirty="0"/>
              <a:t> </a:t>
            </a:r>
            <a:r>
              <a:rPr lang="pl-PL" dirty="0"/>
              <a:t>in</a:t>
            </a:r>
            <a:r>
              <a:rPr lang="en-US" dirty="0"/>
              <a:t> D</a:t>
            </a:r>
            <a:r>
              <a:rPr lang="pl-PL" dirty="0" err="1"/>
              <a:t>igital</a:t>
            </a:r>
            <a:r>
              <a:rPr lang="en-US" dirty="0"/>
              <a:t> P</a:t>
            </a:r>
            <a:r>
              <a:rPr lang="pl-PL" dirty="0" err="1"/>
              <a:t>athology</a:t>
            </a:r>
            <a:r>
              <a:rPr lang="en-US" dirty="0"/>
              <a:t> U</a:t>
            </a:r>
            <a:r>
              <a:rPr lang="pl-PL" dirty="0" err="1"/>
              <a:t>sing</a:t>
            </a:r>
            <a:r>
              <a:rPr lang="en-US" dirty="0"/>
              <a:t> GANS</a:t>
            </a:r>
            <a:endParaRPr lang="pl-PL" dirty="0"/>
          </a:p>
        </p:txBody>
      </p:sp>
      <p:sp>
        <p:nvSpPr>
          <p:cNvPr id="10" name="pole tekstowe 9">
            <a:extLst>
              <a:ext uri="{FF2B5EF4-FFF2-40B4-BE49-F238E27FC236}">
                <a16:creationId xmlns:a16="http://schemas.microsoft.com/office/drawing/2014/main" id="{B81EA865-6B5D-2D7B-57E8-4DF6AF5D61DB}"/>
              </a:ext>
            </a:extLst>
          </p:cNvPr>
          <p:cNvSpPr txBox="1"/>
          <p:nvPr/>
        </p:nvSpPr>
        <p:spPr>
          <a:xfrm>
            <a:off x="534955" y="4854910"/>
            <a:ext cx="3549521" cy="1200329"/>
          </a:xfrm>
          <a:prstGeom prst="rect">
            <a:avLst/>
          </a:prstGeom>
          <a:noFill/>
        </p:spPr>
        <p:txBody>
          <a:bodyPr wrap="square">
            <a:spAutoFit/>
          </a:bodyPr>
          <a:lstStyle/>
          <a:p>
            <a:r>
              <a:rPr lang="en-US" dirty="0" err="1"/>
              <a:t>ReMix</a:t>
            </a:r>
            <a:r>
              <a:rPr lang="en-US" dirty="0"/>
              <a:t>: A General and Efficient Framework for Multiple Instance Learning based Whole Slide Image Classification</a:t>
            </a:r>
            <a:endParaRPr lang="pl-PL" dirty="0"/>
          </a:p>
        </p:txBody>
      </p:sp>
    </p:spTree>
    <p:extLst>
      <p:ext uri="{BB962C8B-B14F-4D97-AF65-F5344CB8AC3E}">
        <p14:creationId xmlns:p14="http://schemas.microsoft.com/office/powerpoint/2010/main" val="19997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DF65-0B4F-D2DB-7FD3-4E858F5DECA8}"/>
              </a:ext>
            </a:extLst>
          </p:cNvPr>
          <p:cNvSpPr>
            <a:spLocks noGrp="1"/>
          </p:cNvSpPr>
          <p:nvPr>
            <p:ph type="title"/>
          </p:nvPr>
        </p:nvSpPr>
        <p:spPr/>
        <p:txBody>
          <a:bodyPr/>
          <a:lstStyle/>
          <a:p>
            <a:r>
              <a:rPr lang="pl-PL" dirty="0"/>
              <a:t>About GANs</a:t>
            </a:r>
          </a:p>
        </p:txBody>
      </p:sp>
      <p:sp>
        <p:nvSpPr>
          <p:cNvPr id="3" name="Content Placeholder 2">
            <a:extLst>
              <a:ext uri="{FF2B5EF4-FFF2-40B4-BE49-F238E27FC236}">
                <a16:creationId xmlns:a16="http://schemas.microsoft.com/office/drawing/2014/main" id="{1EEAD32D-EC48-2F70-DD31-F1B7D64C7F2B}"/>
              </a:ext>
            </a:extLst>
          </p:cNvPr>
          <p:cNvSpPr>
            <a:spLocks noGrp="1"/>
          </p:cNvSpPr>
          <p:nvPr>
            <p:ph idx="1"/>
          </p:nvPr>
        </p:nvSpPr>
        <p:spPr/>
        <p:txBody>
          <a:bodyPr/>
          <a:lstStyle/>
          <a:p>
            <a:r>
              <a:rPr lang="pl-PL" dirty="0"/>
              <a:t>GAN - </a:t>
            </a:r>
            <a:r>
              <a:rPr lang="pl-PL" b="0" i="0" dirty="0">
                <a:solidFill>
                  <a:srgbClr val="202124"/>
                </a:solidFill>
                <a:effectLst/>
              </a:rPr>
              <a:t>generative adversarial network</a:t>
            </a:r>
            <a:endParaRPr lang="pl-PL" dirty="0"/>
          </a:p>
        </p:txBody>
      </p:sp>
      <p:pic>
        <p:nvPicPr>
          <p:cNvPr id="5" name="Picture 4">
            <a:extLst>
              <a:ext uri="{FF2B5EF4-FFF2-40B4-BE49-F238E27FC236}">
                <a16:creationId xmlns:a16="http://schemas.microsoft.com/office/drawing/2014/main" id="{D295C68F-C0D0-75D7-F1C5-4C6FE4462250}"/>
              </a:ext>
            </a:extLst>
          </p:cNvPr>
          <p:cNvPicPr>
            <a:picLocks noChangeAspect="1"/>
          </p:cNvPicPr>
          <p:nvPr/>
        </p:nvPicPr>
        <p:blipFill>
          <a:blip r:embed="rId3"/>
          <a:stretch>
            <a:fillRect/>
          </a:stretch>
        </p:blipFill>
        <p:spPr>
          <a:xfrm>
            <a:off x="1654628" y="2492889"/>
            <a:ext cx="8547879" cy="3684074"/>
          </a:xfrm>
          <a:prstGeom prst="rect">
            <a:avLst/>
          </a:prstGeom>
        </p:spPr>
      </p:pic>
      <p:sp>
        <p:nvSpPr>
          <p:cNvPr id="4" name="TextBox 3">
            <a:extLst>
              <a:ext uri="{FF2B5EF4-FFF2-40B4-BE49-F238E27FC236}">
                <a16:creationId xmlns:a16="http://schemas.microsoft.com/office/drawing/2014/main" id="{2941F103-E31E-C65F-8672-4350D10A0207}"/>
              </a:ext>
            </a:extLst>
          </p:cNvPr>
          <p:cNvSpPr txBox="1"/>
          <p:nvPr/>
        </p:nvSpPr>
        <p:spPr>
          <a:xfrm>
            <a:off x="63374" y="6519261"/>
            <a:ext cx="4475969" cy="276999"/>
          </a:xfrm>
          <a:prstGeom prst="rect">
            <a:avLst/>
          </a:prstGeom>
          <a:noFill/>
        </p:spPr>
        <p:txBody>
          <a:bodyPr wrap="none" rtlCol="0">
            <a:spAutoFit/>
          </a:bodyPr>
          <a:lstStyle/>
          <a:p>
            <a:r>
              <a:rPr lang="pl-PL" sz="1200" dirty="0">
                <a:solidFill>
                  <a:schemeClr val="bg2">
                    <a:lumMod val="75000"/>
                  </a:schemeClr>
                </a:solidFill>
              </a:rPr>
              <a:t>https://developers.google.com/machine-learning/gan/gan_structure</a:t>
            </a:r>
          </a:p>
        </p:txBody>
      </p:sp>
    </p:spTree>
    <p:extLst>
      <p:ext uri="{BB962C8B-B14F-4D97-AF65-F5344CB8AC3E}">
        <p14:creationId xmlns:p14="http://schemas.microsoft.com/office/powerpoint/2010/main" val="330162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664F-B8A1-966C-6C42-1BA039E39C09}"/>
              </a:ext>
            </a:extLst>
          </p:cNvPr>
          <p:cNvSpPr>
            <a:spLocks noGrp="1"/>
          </p:cNvSpPr>
          <p:nvPr>
            <p:ph type="title"/>
          </p:nvPr>
        </p:nvSpPr>
        <p:spPr/>
        <p:txBody>
          <a:bodyPr/>
          <a:lstStyle/>
          <a:p>
            <a:r>
              <a:rPr lang="pl-PL" dirty="0"/>
              <a:t>Discriminator</a:t>
            </a:r>
          </a:p>
        </p:txBody>
      </p:sp>
      <p:pic>
        <p:nvPicPr>
          <p:cNvPr id="5" name="Picture 4">
            <a:extLst>
              <a:ext uri="{FF2B5EF4-FFF2-40B4-BE49-F238E27FC236}">
                <a16:creationId xmlns:a16="http://schemas.microsoft.com/office/drawing/2014/main" id="{1A42D665-1070-CF9A-7120-204867644360}"/>
              </a:ext>
            </a:extLst>
          </p:cNvPr>
          <p:cNvPicPr>
            <a:picLocks noChangeAspect="1"/>
          </p:cNvPicPr>
          <p:nvPr/>
        </p:nvPicPr>
        <p:blipFill>
          <a:blip r:embed="rId3"/>
          <a:stretch>
            <a:fillRect/>
          </a:stretch>
        </p:blipFill>
        <p:spPr>
          <a:xfrm>
            <a:off x="1282260" y="2482272"/>
            <a:ext cx="8732598" cy="4010603"/>
          </a:xfrm>
          <a:prstGeom prst="rect">
            <a:avLst/>
          </a:prstGeom>
        </p:spPr>
      </p:pic>
      <p:sp>
        <p:nvSpPr>
          <p:cNvPr id="3" name="Content Placeholder 2">
            <a:extLst>
              <a:ext uri="{FF2B5EF4-FFF2-40B4-BE49-F238E27FC236}">
                <a16:creationId xmlns:a16="http://schemas.microsoft.com/office/drawing/2014/main" id="{720CB811-9A3C-3D03-4830-F8C6372F298D}"/>
              </a:ext>
            </a:extLst>
          </p:cNvPr>
          <p:cNvSpPr>
            <a:spLocks noGrp="1"/>
          </p:cNvSpPr>
          <p:nvPr>
            <p:ph idx="1"/>
          </p:nvPr>
        </p:nvSpPr>
        <p:spPr>
          <a:xfrm>
            <a:off x="838200" y="1545356"/>
            <a:ext cx="10515600" cy="937895"/>
          </a:xfrm>
        </p:spPr>
        <p:txBody>
          <a:bodyPr>
            <a:normAutofit lnSpcReduction="10000"/>
          </a:bodyPr>
          <a:lstStyle/>
          <a:p>
            <a:r>
              <a:rPr lang="pl-PL" dirty="0"/>
              <a:t>Classifier – fake or real</a:t>
            </a:r>
          </a:p>
          <a:p>
            <a:r>
              <a:rPr lang="pl-PL" b="0" i="0" dirty="0">
                <a:solidFill>
                  <a:srgbClr val="202124"/>
                </a:solidFill>
                <a:effectLst/>
              </a:rPr>
              <a:t>Penalizes</a:t>
            </a:r>
            <a:r>
              <a:rPr lang="en-US" b="0" i="0" dirty="0">
                <a:solidFill>
                  <a:srgbClr val="202124"/>
                </a:solidFill>
                <a:effectLst/>
              </a:rPr>
              <a:t> the generator for producing implausible results.</a:t>
            </a:r>
            <a:endParaRPr lang="pl-PL" dirty="0"/>
          </a:p>
        </p:txBody>
      </p:sp>
      <p:sp>
        <p:nvSpPr>
          <p:cNvPr id="4" name="TextBox 3">
            <a:extLst>
              <a:ext uri="{FF2B5EF4-FFF2-40B4-BE49-F238E27FC236}">
                <a16:creationId xmlns:a16="http://schemas.microsoft.com/office/drawing/2014/main" id="{22FF5DC7-2CD3-E078-0650-B46B553DF92E}"/>
              </a:ext>
            </a:extLst>
          </p:cNvPr>
          <p:cNvSpPr txBox="1"/>
          <p:nvPr/>
        </p:nvSpPr>
        <p:spPr>
          <a:xfrm>
            <a:off x="63374" y="6519261"/>
            <a:ext cx="4475969" cy="276999"/>
          </a:xfrm>
          <a:prstGeom prst="rect">
            <a:avLst/>
          </a:prstGeom>
          <a:noFill/>
        </p:spPr>
        <p:txBody>
          <a:bodyPr wrap="none" rtlCol="0">
            <a:spAutoFit/>
          </a:bodyPr>
          <a:lstStyle/>
          <a:p>
            <a:r>
              <a:rPr lang="pl-PL" sz="1200" dirty="0">
                <a:solidFill>
                  <a:schemeClr val="bg2">
                    <a:lumMod val="75000"/>
                  </a:schemeClr>
                </a:solidFill>
              </a:rPr>
              <a:t>https://developers.google.com/machine-learning/gan/gan_structure</a:t>
            </a:r>
          </a:p>
        </p:txBody>
      </p:sp>
    </p:spTree>
    <p:extLst>
      <p:ext uri="{BB962C8B-B14F-4D97-AF65-F5344CB8AC3E}">
        <p14:creationId xmlns:p14="http://schemas.microsoft.com/office/powerpoint/2010/main" val="257316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1670-960B-7A91-3B59-FAF897CCA27E}"/>
              </a:ext>
            </a:extLst>
          </p:cNvPr>
          <p:cNvSpPr>
            <a:spLocks noGrp="1"/>
          </p:cNvSpPr>
          <p:nvPr>
            <p:ph type="title"/>
          </p:nvPr>
        </p:nvSpPr>
        <p:spPr/>
        <p:txBody>
          <a:bodyPr/>
          <a:lstStyle/>
          <a:p>
            <a:r>
              <a:rPr lang="pl-PL" dirty="0"/>
              <a:t>Generator</a:t>
            </a:r>
          </a:p>
        </p:txBody>
      </p:sp>
      <p:sp>
        <p:nvSpPr>
          <p:cNvPr id="3" name="Content Placeholder 2">
            <a:extLst>
              <a:ext uri="{FF2B5EF4-FFF2-40B4-BE49-F238E27FC236}">
                <a16:creationId xmlns:a16="http://schemas.microsoft.com/office/drawing/2014/main" id="{3E5EA0C4-09EA-38BB-00E8-2ACBB4B3F95B}"/>
              </a:ext>
            </a:extLst>
          </p:cNvPr>
          <p:cNvSpPr>
            <a:spLocks noGrp="1"/>
          </p:cNvSpPr>
          <p:nvPr>
            <p:ph idx="1"/>
          </p:nvPr>
        </p:nvSpPr>
        <p:spPr>
          <a:xfrm>
            <a:off x="838200" y="1619447"/>
            <a:ext cx="10515600" cy="1325563"/>
          </a:xfrm>
        </p:spPr>
        <p:txBody>
          <a:bodyPr/>
          <a:lstStyle/>
          <a:p>
            <a:r>
              <a:rPr lang="pl-PL" dirty="0">
                <a:solidFill>
                  <a:srgbClr val="202124"/>
                </a:solidFill>
              </a:rPr>
              <a:t>L</a:t>
            </a:r>
            <a:r>
              <a:rPr lang="en-US" b="0" i="0" dirty="0">
                <a:solidFill>
                  <a:srgbClr val="202124"/>
                </a:solidFill>
                <a:effectLst/>
              </a:rPr>
              <a:t>earns to create fake data</a:t>
            </a:r>
            <a:endParaRPr lang="pl-PL" b="0" i="0" dirty="0">
              <a:solidFill>
                <a:srgbClr val="202124"/>
              </a:solidFill>
              <a:effectLst/>
            </a:endParaRPr>
          </a:p>
          <a:p>
            <a:r>
              <a:rPr lang="pl-PL" dirty="0">
                <a:solidFill>
                  <a:srgbClr val="202124"/>
                </a:solidFill>
              </a:rPr>
              <a:t>Tries </a:t>
            </a:r>
            <a:r>
              <a:rPr lang="en-US" b="0" i="0" dirty="0">
                <a:solidFill>
                  <a:srgbClr val="202124"/>
                </a:solidFill>
                <a:effectLst/>
              </a:rPr>
              <a:t>to make the discriminator classify its output as real.</a:t>
            </a:r>
            <a:endParaRPr lang="pl-PL" dirty="0"/>
          </a:p>
        </p:txBody>
      </p:sp>
      <p:pic>
        <p:nvPicPr>
          <p:cNvPr id="5" name="Picture 4">
            <a:extLst>
              <a:ext uri="{FF2B5EF4-FFF2-40B4-BE49-F238E27FC236}">
                <a16:creationId xmlns:a16="http://schemas.microsoft.com/office/drawing/2014/main" id="{8E2E369D-B291-8935-C1EC-4D74B08EFB0A}"/>
              </a:ext>
            </a:extLst>
          </p:cNvPr>
          <p:cNvPicPr>
            <a:picLocks noChangeAspect="1"/>
          </p:cNvPicPr>
          <p:nvPr/>
        </p:nvPicPr>
        <p:blipFill>
          <a:blip r:embed="rId3"/>
          <a:stretch>
            <a:fillRect/>
          </a:stretch>
        </p:blipFill>
        <p:spPr>
          <a:xfrm>
            <a:off x="1433522" y="2568028"/>
            <a:ext cx="8929678" cy="4044619"/>
          </a:xfrm>
          <a:prstGeom prst="rect">
            <a:avLst/>
          </a:prstGeom>
        </p:spPr>
      </p:pic>
      <p:sp>
        <p:nvSpPr>
          <p:cNvPr id="4" name="TextBox 3">
            <a:extLst>
              <a:ext uri="{FF2B5EF4-FFF2-40B4-BE49-F238E27FC236}">
                <a16:creationId xmlns:a16="http://schemas.microsoft.com/office/drawing/2014/main" id="{B700404A-CF25-A487-57AF-7DE8A75F1449}"/>
              </a:ext>
            </a:extLst>
          </p:cNvPr>
          <p:cNvSpPr txBox="1"/>
          <p:nvPr/>
        </p:nvSpPr>
        <p:spPr>
          <a:xfrm>
            <a:off x="63374" y="6519261"/>
            <a:ext cx="4475969" cy="276999"/>
          </a:xfrm>
          <a:prstGeom prst="rect">
            <a:avLst/>
          </a:prstGeom>
          <a:noFill/>
        </p:spPr>
        <p:txBody>
          <a:bodyPr wrap="none" rtlCol="0">
            <a:spAutoFit/>
          </a:bodyPr>
          <a:lstStyle/>
          <a:p>
            <a:r>
              <a:rPr lang="pl-PL" sz="1200" dirty="0">
                <a:solidFill>
                  <a:schemeClr val="bg2">
                    <a:lumMod val="75000"/>
                  </a:schemeClr>
                </a:solidFill>
              </a:rPr>
              <a:t>https://developers.google.com/machine-learning/gan/gan_structure</a:t>
            </a:r>
          </a:p>
        </p:txBody>
      </p:sp>
    </p:spTree>
    <p:extLst>
      <p:ext uri="{BB962C8B-B14F-4D97-AF65-F5344CB8AC3E}">
        <p14:creationId xmlns:p14="http://schemas.microsoft.com/office/powerpoint/2010/main" val="63934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4D25-139A-9D93-E2DB-941CFE942B2B}"/>
              </a:ext>
            </a:extLst>
          </p:cNvPr>
          <p:cNvSpPr>
            <a:spLocks noGrp="1"/>
          </p:cNvSpPr>
          <p:nvPr>
            <p:ph type="title"/>
          </p:nvPr>
        </p:nvSpPr>
        <p:spPr/>
        <p:txBody>
          <a:bodyPr/>
          <a:lstStyle/>
          <a:p>
            <a:r>
              <a:rPr lang="pl-PL" dirty="0"/>
              <a:t>GAN-based unsupervised anomaly detection</a:t>
            </a:r>
          </a:p>
        </p:txBody>
      </p:sp>
      <p:pic>
        <p:nvPicPr>
          <p:cNvPr id="4" name="Picture 2">
            <a:extLst>
              <a:ext uri="{FF2B5EF4-FFF2-40B4-BE49-F238E27FC236}">
                <a16:creationId xmlns:a16="http://schemas.microsoft.com/office/drawing/2014/main" id="{EA60EE7A-0E6F-A042-CF6B-B6A222BB3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926" y="2013961"/>
            <a:ext cx="8394148" cy="3749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9378AB-A736-39E9-4C3B-32A3D31C994F}"/>
              </a:ext>
            </a:extLst>
          </p:cNvPr>
          <p:cNvSpPr txBox="1"/>
          <p:nvPr/>
        </p:nvSpPr>
        <p:spPr>
          <a:xfrm>
            <a:off x="63374" y="6519261"/>
            <a:ext cx="2511906" cy="276999"/>
          </a:xfrm>
          <a:prstGeom prst="rect">
            <a:avLst/>
          </a:prstGeom>
          <a:noFill/>
        </p:spPr>
        <p:txBody>
          <a:bodyPr wrap="none" rtlCol="0">
            <a:spAutoFit/>
          </a:bodyPr>
          <a:lstStyle/>
          <a:p>
            <a:r>
              <a:rPr lang="pl-PL" sz="1200" dirty="0">
                <a:solidFill>
                  <a:schemeClr val="bg2">
                    <a:lumMod val="75000"/>
                  </a:schemeClr>
                </a:solidFill>
              </a:rPr>
              <a:t>https://arxiv.org/pdf/2103.08945.pdf</a:t>
            </a:r>
          </a:p>
        </p:txBody>
      </p:sp>
    </p:spTree>
    <p:extLst>
      <p:ext uri="{BB962C8B-B14F-4D97-AF65-F5344CB8AC3E}">
        <p14:creationId xmlns:p14="http://schemas.microsoft.com/office/powerpoint/2010/main" val="104132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2109-5A9D-B852-2F34-6A212AA5612E}"/>
              </a:ext>
            </a:extLst>
          </p:cNvPr>
          <p:cNvSpPr>
            <a:spLocks noGrp="1"/>
          </p:cNvSpPr>
          <p:nvPr>
            <p:ph type="title"/>
          </p:nvPr>
        </p:nvSpPr>
        <p:spPr/>
        <p:txBody>
          <a:bodyPr/>
          <a:lstStyle/>
          <a:p>
            <a:r>
              <a:rPr lang="pl-PL" dirty="0"/>
              <a:t>Whole AnoGAN process</a:t>
            </a:r>
          </a:p>
        </p:txBody>
      </p:sp>
      <p:sp>
        <p:nvSpPr>
          <p:cNvPr id="5" name="AutoShape 4">
            <a:extLst>
              <a:ext uri="{FF2B5EF4-FFF2-40B4-BE49-F238E27FC236}">
                <a16:creationId xmlns:a16="http://schemas.microsoft.com/office/drawing/2014/main" id="{E372FFD7-DC8A-CECB-AF3F-F0424A7FC6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8" name="Picture 7">
            <a:extLst>
              <a:ext uri="{FF2B5EF4-FFF2-40B4-BE49-F238E27FC236}">
                <a16:creationId xmlns:a16="http://schemas.microsoft.com/office/drawing/2014/main" id="{97C4F0C1-9F3E-0C84-D960-BE855BE7EA9E}"/>
              </a:ext>
            </a:extLst>
          </p:cNvPr>
          <p:cNvPicPr>
            <a:picLocks noChangeAspect="1"/>
          </p:cNvPicPr>
          <p:nvPr/>
        </p:nvPicPr>
        <p:blipFill rotWithShape="1">
          <a:blip r:embed="rId3"/>
          <a:srcRect r="1510"/>
          <a:stretch/>
        </p:blipFill>
        <p:spPr>
          <a:xfrm>
            <a:off x="990600" y="3723216"/>
            <a:ext cx="10515600" cy="2120537"/>
          </a:xfrm>
          <a:prstGeom prst="rect">
            <a:avLst/>
          </a:prstGeom>
        </p:spPr>
      </p:pic>
      <p:sp>
        <p:nvSpPr>
          <p:cNvPr id="9" name="Content Placeholder 2">
            <a:extLst>
              <a:ext uri="{FF2B5EF4-FFF2-40B4-BE49-F238E27FC236}">
                <a16:creationId xmlns:a16="http://schemas.microsoft.com/office/drawing/2014/main" id="{E7E7BD2B-1689-35D7-0131-CCA2BA908016}"/>
              </a:ext>
            </a:extLst>
          </p:cNvPr>
          <p:cNvSpPr>
            <a:spLocks noGrp="1"/>
          </p:cNvSpPr>
          <p:nvPr>
            <p:ph idx="1"/>
          </p:nvPr>
        </p:nvSpPr>
        <p:spPr>
          <a:xfrm>
            <a:off x="838200" y="1880129"/>
            <a:ext cx="10515600" cy="1325563"/>
          </a:xfrm>
        </p:spPr>
        <p:txBody>
          <a:bodyPr/>
          <a:lstStyle/>
          <a:p>
            <a:r>
              <a:rPr lang="pl-PL" dirty="0">
                <a:solidFill>
                  <a:srgbClr val="202124"/>
                </a:solidFill>
              </a:rPr>
              <a:t>Training GAN – supervised</a:t>
            </a:r>
          </a:p>
          <a:p>
            <a:r>
              <a:rPr lang="pl-PL" dirty="0">
                <a:solidFill>
                  <a:srgbClr val="202124"/>
                </a:solidFill>
              </a:rPr>
              <a:t>Anomaly detection - unsupervised</a:t>
            </a:r>
            <a:endParaRPr lang="pl-PL" dirty="0"/>
          </a:p>
        </p:txBody>
      </p:sp>
      <p:sp>
        <p:nvSpPr>
          <p:cNvPr id="6" name="TextBox 5">
            <a:extLst>
              <a:ext uri="{FF2B5EF4-FFF2-40B4-BE49-F238E27FC236}">
                <a16:creationId xmlns:a16="http://schemas.microsoft.com/office/drawing/2014/main" id="{BD5764D6-3874-549F-D6AE-04576D314AB2}"/>
              </a:ext>
            </a:extLst>
          </p:cNvPr>
          <p:cNvSpPr txBox="1"/>
          <p:nvPr/>
        </p:nvSpPr>
        <p:spPr>
          <a:xfrm>
            <a:off x="63374" y="6519261"/>
            <a:ext cx="7404143" cy="276999"/>
          </a:xfrm>
          <a:prstGeom prst="rect">
            <a:avLst/>
          </a:prstGeom>
          <a:noFill/>
        </p:spPr>
        <p:txBody>
          <a:bodyPr wrap="none" rtlCol="0">
            <a:spAutoFit/>
          </a:bodyPr>
          <a:lstStyle/>
          <a:p>
            <a:r>
              <a:rPr lang="pl-PL" sz="1200" dirty="0">
                <a:solidFill>
                  <a:schemeClr val="bg2">
                    <a:lumMod val="75000"/>
                  </a:schemeClr>
                </a:solidFill>
              </a:rPr>
              <a:t>https://medium.com/analytics-vidhya/anomaly-detection-using-generative-adversarial-networks-gan-ca433f2ac287</a:t>
            </a:r>
          </a:p>
        </p:txBody>
      </p:sp>
    </p:spTree>
    <p:extLst>
      <p:ext uri="{BB962C8B-B14F-4D97-AF65-F5344CB8AC3E}">
        <p14:creationId xmlns:p14="http://schemas.microsoft.com/office/powerpoint/2010/main" val="307024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D6D5C9A-7D48-2A20-975F-F1024794B780}"/>
              </a:ext>
            </a:extLst>
          </p:cNvPr>
          <p:cNvSpPr>
            <a:spLocks noGrp="1"/>
          </p:cNvSpPr>
          <p:nvPr>
            <p:ph type="title"/>
          </p:nvPr>
        </p:nvSpPr>
        <p:spPr>
          <a:xfrm>
            <a:off x="640080" y="325369"/>
            <a:ext cx="4368602" cy="1956841"/>
          </a:xfrm>
        </p:spPr>
        <p:txBody>
          <a:bodyPr anchor="b">
            <a:normAutofit/>
          </a:bodyPr>
          <a:lstStyle/>
          <a:p>
            <a:r>
              <a:rPr lang="pl-PL" sz="4200" dirty="0" err="1"/>
              <a:t>Anomaly</a:t>
            </a:r>
            <a:r>
              <a:rPr lang="pl-PL" sz="4200" dirty="0"/>
              <a:t> </a:t>
            </a:r>
            <a:r>
              <a:rPr lang="pl-PL" sz="4200" dirty="0" err="1"/>
              <a:t>detection</a:t>
            </a:r>
            <a:r>
              <a:rPr lang="pl-PL" sz="4200" dirty="0"/>
              <a:t> </a:t>
            </a:r>
            <a:r>
              <a:rPr lang="pl-PL" sz="4200" dirty="0" err="1"/>
              <a:t>Algorithms</a:t>
            </a:r>
            <a:r>
              <a:rPr lang="pl-PL" sz="4200" dirty="0"/>
              <a:t> </a:t>
            </a:r>
            <a:br>
              <a:rPr lang="pl-PL" sz="4200" dirty="0"/>
            </a:br>
            <a:r>
              <a:rPr lang="pl-PL" sz="4200" dirty="0"/>
              <a:t>for </a:t>
            </a:r>
            <a:r>
              <a:rPr lang="pl-PL" sz="4200" dirty="0" err="1"/>
              <a:t>tabular</a:t>
            </a:r>
            <a:r>
              <a:rPr lang="pl-PL" sz="4200" dirty="0"/>
              <a:t> data:</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01BEE88C-03E2-D84C-AC52-8F1582E0B0C3}"/>
              </a:ext>
            </a:extLst>
          </p:cNvPr>
          <p:cNvSpPr>
            <a:spLocks noGrp="1"/>
          </p:cNvSpPr>
          <p:nvPr>
            <p:ph idx="1"/>
          </p:nvPr>
        </p:nvSpPr>
        <p:spPr>
          <a:xfrm>
            <a:off x="640080" y="3429000"/>
            <a:ext cx="4243589" cy="3320668"/>
          </a:xfrm>
        </p:spPr>
        <p:txBody>
          <a:bodyPr>
            <a:normAutofit/>
          </a:bodyPr>
          <a:lstStyle/>
          <a:p>
            <a:r>
              <a:rPr lang="pl-PL" sz="2600" dirty="0" err="1"/>
              <a:t>Isolation</a:t>
            </a:r>
            <a:r>
              <a:rPr lang="pl-PL" sz="2600" dirty="0"/>
              <a:t> </a:t>
            </a:r>
            <a:r>
              <a:rPr lang="pl-PL" sz="2600" dirty="0" err="1"/>
              <a:t>Forest</a:t>
            </a:r>
            <a:endParaRPr lang="pl-PL" sz="2600" dirty="0"/>
          </a:p>
          <a:p>
            <a:r>
              <a:rPr lang="pl-PL" sz="2600" dirty="0" err="1"/>
              <a:t>Local</a:t>
            </a:r>
            <a:r>
              <a:rPr lang="pl-PL" sz="2600" dirty="0"/>
              <a:t> </a:t>
            </a:r>
            <a:r>
              <a:rPr lang="pl-PL" sz="2600" dirty="0" err="1"/>
              <a:t>Outlier</a:t>
            </a:r>
            <a:r>
              <a:rPr lang="pl-PL" sz="2600" dirty="0"/>
              <a:t> </a:t>
            </a:r>
            <a:r>
              <a:rPr lang="pl-PL" sz="2600" dirty="0" err="1"/>
              <a:t>Factor</a:t>
            </a:r>
            <a:r>
              <a:rPr lang="pl-PL" sz="2600" dirty="0"/>
              <a:t> (LOF)</a:t>
            </a:r>
          </a:p>
          <a:p>
            <a:r>
              <a:rPr lang="pl-PL" sz="2600" dirty="0"/>
              <a:t>One-Class SVM</a:t>
            </a:r>
          </a:p>
        </p:txBody>
      </p:sp>
      <p:pic>
        <p:nvPicPr>
          <p:cNvPr id="5" name="Picture 4" descr="White bulbs with a yellow one standing out">
            <a:extLst>
              <a:ext uri="{FF2B5EF4-FFF2-40B4-BE49-F238E27FC236}">
                <a16:creationId xmlns:a16="http://schemas.microsoft.com/office/drawing/2014/main" id="{061AB88D-B8A4-39FA-5341-847753B28DD6}"/>
              </a:ext>
            </a:extLst>
          </p:cNvPr>
          <p:cNvPicPr>
            <a:picLocks noChangeAspect="1"/>
          </p:cNvPicPr>
          <p:nvPr/>
        </p:nvPicPr>
        <p:blipFill rotWithShape="1">
          <a:blip r:embed="rId3"/>
          <a:srcRect l="8589" r="2445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6144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Close up of pin and stethoscope, pinned on doctor's appointment">
            <a:extLst>
              <a:ext uri="{FF2B5EF4-FFF2-40B4-BE49-F238E27FC236}">
                <a16:creationId xmlns:a16="http://schemas.microsoft.com/office/drawing/2014/main" id="{7DDAE197-DEFB-4E93-22B6-6FA4545136B5}"/>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7"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7848600" y="1122363"/>
            <a:ext cx="4023360" cy="3204134"/>
          </a:xfrm>
        </p:spPr>
        <p:txBody>
          <a:bodyPr anchor="b">
            <a:normAutofit/>
          </a:bodyPr>
          <a:lstStyle/>
          <a:p>
            <a:pPr algn="l"/>
            <a:r>
              <a:rPr lang="pl-PL" sz="4800"/>
              <a:t>3. Plan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90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1A09C1E-6B6C-384F-14F0-10B9803E5E2C}"/>
              </a:ext>
            </a:extLst>
          </p:cNvPr>
          <p:cNvSpPr>
            <a:spLocks noGrp="1"/>
          </p:cNvSpPr>
          <p:nvPr>
            <p:ph type="title"/>
          </p:nvPr>
        </p:nvSpPr>
        <p:spPr>
          <a:xfrm>
            <a:off x="838200" y="365125"/>
            <a:ext cx="10515600" cy="1325563"/>
          </a:xfrm>
        </p:spPr>
        <p:txBody>
          <a:bodyPr>
            <a:normAutofit/>
          </a:bodyPr>
          <a:lstStyle/>
          <a:p>
            <a:r>
              <a:rPr lang="pl-PL" sz="4800" dirty="0"/>
              <a:t>Agenda</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ymbol zastępczy zawartości 2">
            <a:extLst>
              <a:ext uri="{FF2B5EF4-FFF2-40B4-BE49-F238E27FC236}">
                <a16:creationId xmlns:a16="http://schemas.microsoft.com/office/drawing/2014/main" id="{1285626E-DA2F-4D0D-F40D-2751BD9CC5FB}"/>
              </a:ext>
            </a:extLst>
          </p:cNvPr>
          <p:cNvGraphicFramePr>
            <a:graphicFrameLocks noGrp="1"/>
          </p:cNvGraphicFramePr>
          <p:nvPr>
            <p:ph idx="1"/>
            <p:extLst>
              <p:ext uri="{D42A27DB-BD31-4B8C-83A1-F6EECF244321}">
                <p14:modId xmlns:p14="http://schemas.microsoft.com/office/powerpoint/2010/main" val="236280505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90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0794" y="1808257"/>
            <a:ext cx="914400" cy="914400"/>
          </a:xfrm>
          <a:prstGeom prst="rect">
            <a:avLst/>
          </a:prstGeom>
        </p:spPr>
      </p:pic>
    </p:spTree>
    <p:extLst>
      <p:ext uri="{BB962C8B-B14F-4D97-AF65-F5344CB8AC3E}">
        <p14:creationId xmlns:p14="http://schemas.microsoft.com/office/powerpoint/2010/main" val="2561788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0794" y="1808257"/>
            <a:ext cx="914400" cy="914400"/>
          </a:xfrm>
          <a:prstGeom prst="rect">
            <a:avLst/>
          </a:prstGeom>
        </p:spPr>
      </p:pic>
      <p:cxnSp>
        <p:nvCxnSpPr>
          <p:cNvPr id="8" name="Łącznik prosty ze strzałką 7">
            <a:extLst>
              <a:ext uri="{FF2B5EF4-FFF2-40B4-BE49-F238E27FC236}">
                <a16:creationId xmlns:a16="http://schemas.microsoft.com/office/drawing/2014/main" id="{6183B2E1-CEFA-5326-3D38-82E85062A2E2}"/>
              </a:ext>
            </a:extLst>
          </p:cNvPr>
          <p:cNvCxnSpPr/>
          <p:nvPr/>
        </p:nvCxnSpPr>
        <p:spPr>
          <a:xfrm flipH="1">
            <a:off x="4195861" y="2448662"/>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0" name="Grafika 9" descr="Tabela kontur">
            <a:extLst>
              <a:ext uri="{FF2B5EF4-FFF2-40B4-BE49-F238E27FC236}">
                <a16:creationId xmlns:a16="http://schemas.microsoft.com/office/drawing/2014/main" id="{52939008-2A10-E954-962C-1892A85071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59626" y="3577652"/>
            <a:ext cx="1266305" cy="1266305"/>
          </a:xfrm>
          <a:prstGeom prst="rect">
            <a:avLst/>
          </a:prstGeom>
        </p:spPr>
      </p:pic>
      <p:pic>
        <p:nvPicPr>
          <p:cNvPr id="12" name="Grafika 11" descr="Diagram sieciowy kontur">
            <a:extLst>
              <a:ext uri="{FF2B5EF4-FFF2-40B4-BE49-F238E27FC236}">
                <a16:creationId xmlns:a16="http://schemas.microsoft.com/office/drawing/2014/main" id="{35564F4D-D78C-4A0B-5591-0B27FEF19E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4943" y="3577652"/>
            <a:ext cx="1325563" cy="1325563"/>
          </a:xfrm>
          <a:prstGeom prst="rect">
            <a:avLst/>
          </a:prstGeom>
        </p:spPr>
      </p:pic>
      <p:cxnSp>
        <p:nvCxnSpPr>
          <p:cNvPr id="13" name="Łącznik prosty ze strzałką 12">
            <a:extLst>
              <a:ext uri="{FF2B5EF4-FFF2-40B4-BE49-F238E27FC236}">
                <a16:creationId xmlns:a16="http://schemas.microsoft.com/office/drawing/2014/main" id="{034708B8-4539-096D-FEF4-E66C8AB6DA84}"/>
              </a:ext>
            </a:extLst>
          </p:cNvPr>
          <p:cNvCxnSpPr>
            <a:cxnSpLocks/>
          </p:cNvCxnSpPr>
          <p:nvPr/>
        </p:nvCxnSpPr>
        <p:spPr>
          <a:xfrm rot="16200000" flipH="1">
            <a:off x="7418546" y="2448663"/>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Tytuł 1">
            <a:extLst>
              <a:ext uri="{FF2B5EF4-FFF2-40B4-BE49-F238E27FC236}">
                <a16:creationId xmlns:a16="http://schemas.microsoft.com/office/drawing/2014/main" id="{318624DF-81BB-FE53-691E-DE9DF33C91CA}"/>
              </a:ext>
            </a:extLst>
          </p:cNvPr>
          <p:cNvSpPr txBox="1">
            <a:spLocks/>
          </p:cNvSpPr>
          <p:nvPr/>
        </p:nvSpPr>
        <p:spPr>
          <a:xfrm>
            <a:off x="1656309" y="2876860"/>
            <a:ext cx="39873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a:t>
            </a:r>
            <a:r>
              <a:rPr lang="pl-PL" sz="2800" dirty="0" err="1"/>
              <a:t>feature</a:t>
            </a:r>
            <a:r>
              <a:rPr lang="pl-PL" sz="2800" dirty="0"/>
              <a:t> </a:t>
            </a:r>
            <a:r>
              <a:rPr lang="pl-PL" sz="2800" dirty="0" err="1"/>
              <a:t>extraction</a:t>
            </a:r>
            <a:br>
              <a:rPr lang="pl-PL" sz="2800" dirty="0"/>
            </a:br>
            <a:endParaRPr lang="pl-PL" sz="2800" dirty="0"/>
          </a:p>
        </p:txBody>
      </p:sp>
      <p:sp>
        <p:nvSpPr>
          <p:cNvPr id="18" name="Tytuł 1">
            <a:extLst>
              <a:ext uri="{FF2B5EF4-FFF2-40B4-BE49-F238E27FC236}">
                <a16:creationId xmlns:a16="http://schemas.microsoft.com/office/drawing/2014/main" id="{BB33ACA2-3A42-25DF-B311-2B01F1B178BE}"/>
              </a:ext>
            </a:extLst>
          </p:cNvPr>
          <p:cNvSpPr txBox="1">
            <a:spLocks/>
          </p:cNvSpPr>
          <p:nvPr/>
        </p:nvSpPr>
        <p:spPr>
          <a:xfrm>
            <a:off x="6546966" y="2876859"/>
            <a:ext cx="5031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end-to-end </a:t>
            </a:r>
            <a:r>
              <a:rPr lang="pl-PL" sz="2800" dirty="0" err="1"/>
              <a:t>anomaly</a:t>
            </a:r>
            <a:r>
              <a:rPr lang="pl-PL" sz="2800" dirty="0"/>
              <a:t> </a:t>
            </a:r>
            <a:r>
              <a:rPr lang="pl-PL" sz="2800" dirty="0" err="1"/>
              <a:t>detection</a:t>
            </a:r>
            <a:br>
              <a:rPr lang="pl-PL" sz="2800" dirty="0"/>
            </a:br>
            <a:endParaRPr lang="pl-PL" sz="2800" dirty="0"/>
          </a:p>
        </p:txBody>
      </p:sp>
      <p:sp>
        <p:nvSpPr>
          <p:cNvPr id="19" name="Tytuł 1">
            <a:extLst>
              <a:ext uri="{FF2B5EF4-FFF2-40B4-BE49-F238E27FC236}">
                <a16:creationId xmlns:a16="http://schemas.microsoft.com/office/drawing/2014/main" id="{75E2793F-4C21-29A3-5B72-75E41E615E1E}"/>
              </a:ext>
            </a:extLst>
          </p:cNvPr>
          <p:cNvSpPr txBox="1">
            <a:spLocks/>
          </p:cNvSpPr>
          <p:nvPr/>
        </p:nvSpPr>
        <p:spPr>
          <a:xfrm>
            <a:off x="9020506" y="3594858"/>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dirty="0"/>
              <a:t>+</a:t>
            </a:r>
          </a:p>
        </p:txBody>
      </p:sp>
      <p:pic>
        <p:nvPicPr>
          <p:cNvPr id="22" name="Grafika 21" descr="Wykrzyknik z wypełnieniem pełnym">
            <a:extLst>
              <a:ext uri="{FF2B5EF4-FFF2-40B4-BE49-F238E27FC236}">
                <a16:creationId xmlns:a16="http://schemas.microsoft.com/office/drawing/2014/main" id="{5C2CA332-7738-834F-D8AE-AE7B80BC27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42404" y="3783233"/>
            <a:ext cx="914400" cy="914400"/>
          </a:xfrm>
          <a:prstGeom prst="rect">
            <a:avLst/>
          </a:prstGeom>
        </p:spPr>
      </p:pic>
    </p:spTree>
    <p:extLst>
      <p:ext uri="{BB962C8B-B14F-4D97-AF65-F5344CB8AC3E}">
        <p14:creationId xmlns:p14="http://schemas.microsoft.com/office/powerpoint/2010/main" val="45581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0794" y="1808257"/>
            <a:ext cx="914400" cy="914400"/>
          </a:xfrm>
          <a:prstGeom prst="rect">
            <a:avLst/>
          </a:prstGeom>
        </p:spPr>
      </p:pic>
      <p:cxnSp>
        <p:nvCxnSpPr>
          <p:cNvPr id="8" name="Łącznik prosty ze strzałką 7">
            <a:extLst>
              <a:ext uri="{FF2B5EF4-FFF2-40B4-BE49-F238E27FC236}">
                <a16:creationId xmlns:a16="http://schemas.microsoft.com/office/drawing/2014/main" id="{6183B2E1-CEFA-5326-3D38-82E85062A2E2}"/>
              </a:ext>
            </a:extLst>
          </p:cNvPr>
          <p:cNvCxnSpPr/>
          <p:nvPr/>
        </p:nvCxnSpPr>
        <p:spPr>
          <a:xfrm flipH="1">
            <a:off x="4195861" y="2448662"/>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0" name="Grafika 9" descr="Tabela kontur">
            <a:extLst>
              <a:ext uri="{FF2B5EF4-FFF2-40B4-BE49-F238E27FC236}">
                <a16:creationId xmlns:a16="http://schemas.microsoft.com/office/drawing/2014/main" id="{52939008-2A10-E954-962C-1892A85071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59626" y="3577652"/>
            <a:ext cx="1266305" cy="1266305"/>
          </a:xfrm>
          <a:prstGeom prst="rect">
            <a:avLst/>
          </a:prstGeom>
        </p:spPr>
      </p:pic>
      <p:pic>
        <p:nvPicPr>
          <p:cNvPr id="12" name="Grafika 11" descr="Diagram sieciowy kontur">
            <a:extLst>
              <a:ext uri="{FF2B5EF4-FFF2-40B4-BE49-F238E27FC236}">
                <a16:creationId xmlns:a16="http://schemas.microsoft.com/office/drawing/2014/main" id="{35564F4D-D78C-4A0B-5591-0B27FEF19E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94943" y="3577652"/>
            <a:ext cx="1325563" cy="1325563"/>
          </a:xfrm>
          <a:prstGeom prst="rect">
            <a:avLst/>
          </a:prstGeom>
        </p:spPr>
      </p:pic>
      <p:cxnSp>
        <p:nvCxnSpPr>
          <p:cNvPr id="13" name="Łącznik prosty ze strzałką 12">
            <a:extLst>
              <a:ext uri="{FF2B5EF4-FFF2-40B4-BE49-F238E27FC236}">
                <a16:creationId xmlns:a16="http://schemas.microsoft.com/office/drawing/2014/main" id="{034708B8-4539-096D-FEF4-E66C8AB6DA84}"/>
              </a:ext>
            </a:extLst>
          </p:cNvPr>
          <p:cNvCxnSpPr>
            <a:cxnSpLocks/>
          </p:cNvCxnSpPr>
          <p:nvPr/>
        </p:nvCxnSpPr>
        <p:spPr>
          <a:xfrm rot="16200000" flipH="1">
            <a:off x="7418546" y="2448663"/>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Tytuł 1">
            <a:extLst>
              <a:ext uri="{FF2B5EF4-FFF2-40B4-BE49-F238E27FC236}">
                <a16:creationId xmlns:a16="http://schemas.microsoft.com/office/drawing/2014/main" id="{318624DF-81BB-FE53-691E-DE9DF33C91CA}"/>
              </a:ext>
            </a:extLst>
          </p:cNvPr>
          <p:cNvSpPr txBox="1">
            <a:spLocks/>
          </p:cNvSpPr>
          <p:nvPr/>
        </p:nvSpPr>
        <p:spPr>
          <a:xfrm>
            <a:off x="1656309" y="2876860"/>
            <a:ext cx="39873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a:t>
            </a:r>
            <a:r>
              <a:rPr lang="pl-PL" sz="2800" dirty="0" err="1"/>
              <a:t>feature</a:t>
            </a:r>
            <a:r>
              <a:rPr lang="pl-PL" sz="2800" dirty="0"/>
              <a:t> </a:t>
            </a:r>
            <a:r>
              <a:rPr lang="pl-PL" sz="2800" dirty="0" err="1"/>
              <a:t>extraction</a:t>
            </a:r>
            <a:br>
              <a:rPr lang="pl-PL" sz="2800" dirty="0"/>
            </a:br>
            <a:endParaRPr lang="pl-PL" sz="2800" dirty="0"/>
          </a:p>
        </p:txBody>
      </p:sp>
      <p:sp>
        <p:nvSpPr>
          <p:cNvPr id="15" name="Tytuł 1">
            <a:extLst>
              <a:ext uri="{FF2B5EF4-FFF2-40B4-BE49-F238E27FC236}">
                <a16:creationId xmlns:a16="http://schemas.microsoft.com/office/drawing/2014/main" id="{5CD5C0B7-7191-55CC-36A3-E0B0CF5D73FA}"/>
              </a:ext>
            </a:extLst>
          </p:cNvPr>
          <p:cNvSpPr txBox="1">
            <a:spLocks/>
          </p:cNvSpPr>
          <p:nvPr/>
        </p:nvSpPr>
        <p:spPr>
          <a:xfrm>
            <a:off x="1650434" y="4920421"/>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3. </a:t>
            </a:r>
            <a:r>
              <a:rPr lang="pl-PL" sz="2800" dirty="0" err="1"/>
              <a:t>tabular</a:t>
            </a:r>
            <a:r>
              <a:rPr lang="pl-PL" sz="2800" dirty="0"/>
              <a:t> </a:t>
            </a:r>
            <a:r>
              <a:rPr lang="pl-PL" sz="2800" dirty="0" err="1"/>
              <a:t>anomaly</a:t>
            </a:r>
            <a:r>
              <a:rPr lang="pl-PL" sz="2800" dirty="0"/>
              <a:t> </a:t>
            </a:r>
            <a:r>
              <a:rPr lang="pl-PL" sz="2800" dirty="0" err="1"/>
              <a:t>detection</a:t>
            </a:r>
            <a:br>
              <a:rPr lang="pl-PL" sz="2800" dirty="0"/>
            </a:br>
            <a:endParaRPr lang="pl-PL" sz="2800" dirty="0"/>
          </a:p>
        </p:txBody>
      </p:sp>
      <p:sp>
        <p:nvSpPr>
          <p:cNvPr id="18" name="Tytuł 1">
            <a:extLst>
              <a:ext uri="{FF2B5EF4-FFF2-40B4-BE49-F238E27FC236}">
                <a16:creationId xmlns:a16="http://schemas.microsoft.com/office/drawing/2014/main" id="{BB33ACA2-3A42-25DF-B311-2B01F1B178BE}"/>
              </a:ext>
            </a:extLst>
          </p:cNvPr>
          <p:cNvSpPr txBox="1">
            <a:spLocks/>
          </p:cNvSpPr>
          <p:nvPr/>
        </p:nvSpPr>
        <p:spPr>
          <a:xfrm>
            <a:off x="6546966" y="2876859"/>
            <a:ext cx="5031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end-to-end </a:t>
            </a:r>
            <a:r>
              <a:rPr lang="pl-PL" sz="2800" dirty="0" err="1"/>
              <a:t>anomaly</a:t>
            </a:r>
            <a:r>
              <a:rPr lang="pl-PL" sz="2800" dirty="0"/>
              <a:t> </a:t>
            </a:r>
            <a:r>
              <a:rPr lang="pl-PL" sz="2800" dirty="0" err="1"/>
              <a:t>detection</a:t>
            </a:r>
            <a:br>
              <a:rPr lang="pl-PL" sz="2800" dirty="0"/>
            </a:br>
            <a:endParaRPr lang="pl-PL" sz="2800" dirty="0"/>
          </a:p>
        </p:txBody>
      </p:sp>
      <p:sp>
        <p:nvSpPr>
          <p:cNvPr id="19" name="Tytuł 1">
            <a:extLst>
              <a:ext uri="{FF2B5EF4-FFF2-40B4-BE49-F238E27FC236}">
                <a16:creationId xmlns:a16="http://schemas.microsoft.com/office/drawing/2014/main" id="{75E2793F-4C21-29A3-5B72-75E41E615E1E}"/>
              </a:ext>
            </a:extLst>
          </p:cNvPr>
          <p:cNvSpPr txBox="1">
            <a:spLocks/>
          </p:cNvSpPr>
          <p:nvPr/>
        </p:nvSpPr>
        <p:spPr>
          <a:xfrm>
            <a:off x="9020506" y="3594858"/>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dirty="0"/>
              <a:t>+</a:t>
            </a:r>
          </a:p>
        </p:txBody>
      </p:sp>
      <p:pic>
        <p:nvPicPr>
          <p:cNvPr id="22" name="Grafika 21" descr="Wykrzyknik z wypełnieniem pełnym">
            <a:extLst>
              <a:ext uri="{FF2B5EF4-FFF2-40B4-BE49-F238E27FC236}">
                <a16:creationId xmlns:a16="http://schemas.microsoft.com/office/drawing/2014/main" id="{5C2CA332-7738-834F-D8AE-AE7B80BC27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2404" y="3783233"/>
            <a:ext cx="914400" cy="914400"/>
          </a:xfrm>
          <a:prstGeom prst="rect">
            <a:avLst/>
          </a:prstGeom>
        </p:spPr>
      </p:pic>
      <p:pic>
        <p:nvPicPr>
          <p:cNvPr id="23" name="Grafika 22" descr="Wykrzyknik z wypełnieniem pełnym">
            <a:extLst>
              <a:ext uri="{FF2B5EF4-FFF2-40B4-BE49-F238E27FC236}">
                <a16:creationId xmlns:a16="http://schemas.microsoft.com/office/drawing/2014/main" id="{75E2C84F-0663-EDF0-FA20-E8D63B2CB8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35578" y="5788784"/>
            <a:ext cx="914400" cy="914400"/>
          </a:xfrm>
          <a:prstGeom prst="rect">
            <a:avLst/>
          </a:prstGeom>
        </p:spPr>
      </p:pic>
    </p:spTree>
    <p:extLst>
      <p:ext uri="{BB962C8B-B14F-4D97-AF65-F5344CB8AC3E}">
        <p14:creationId xmlns:p14="http://schemas.microsoft.com/office/powerpoint/2010/main" val="310155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163562730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9156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25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120985949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56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4098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222298674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1955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4681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2EBEB1C-23BA-ABBA-5455-6B90FD710202}"/>
              </a:ext>
            </a:extLst>
          </p:cNvPr>
          <p:cNvSpPr>
            <a:spLocks noGrp="1"/>
          </p:cNvSpPr>
          <p:nvPr>
            <p:ph type="title"/>
          </p:nvPr>
        </p:nvSpPr>
        <p:spPr>
          <a:xfrm>
            <a:off x="686834" y="1153572"/>
            <a:ext cx="3200400" cy="4461163"/>
          </a:xfrm>
        </p:spPr>
        <p:txBody>
          <a:bodyPr>
            <a:normAutofit/>
          </a:bodyPr>
          <a:lstStyle/>
          <a:p>
            <a:r>
              <a:rPr lang="pl-PL" dirty="0">
                <a:solidFill>
                  <a:srgbClr val="FFFFFF"/>
                </a:solidFill>
              </a:rPr>
              <a:t>END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9886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E0B355F3-BAA9-327D-3F13-B008C98D77BC}"/>
              </a:ext>
            </a:extLst>
          </p:cNvPr>
          <p:cNvPicPr>
            <a:picLocks noChangeAspect="1"/>
          </p:cNvPicPr>
          <p:nvPr/>
        </p:nvPicPr>
        <p:blipFill rotWithShape="1">
          <a:blip r:embed="rId2"/>
          <a:srcRect l="5723" r="-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8"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477981" y="1122363"/>
            <a:ext cx="4023360" cy="3204134"/>
          </a:xfrm>
        </p:spPr>
        <p:txBody>
          <a:bodyPr anchor="b">
            <a:normAutofit/>
          </a:bodyPr>
          <a:lstStyle/>
          <a:p>
            <a:pPr algn="l"/>
            <a:r>
              <a:rPr lang="pl-PL" sz="4800" dirty="0"/>
              <a:t>1. </a:t>
            </a:r>
            <a:r>
              <a:rPr lang="pl-PL" sz="4800" dirty="0" err="1"/>
              <a:t>Introduction</a:t>
            </a:r>
            <a:r>
              <a:rPr lang="pl-PL" sz="4800" dirty="0"/>
              <a:t> to </a:t>
            </a:r>
            <a:r>
              <a:rPr lang="pl-PL" sz="4800" dirty="0" err="1"/>
              <a:t>Anomaly</a:t>
            </a:r>
            <a:r>
              <a:rPr lang="pl-PL" sz="4800" dirty="0"/>
              <a:t> </a:t>
            </a:r>
            <a:r>
              <a:rPr lang="pl-PL" sz="4800" dirty="0" err="1"/>
              <a:t>Detection</a:t>
            </a:r>
            <a:endParaRPr lang="pl-PL" sz="48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062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Anomalies</a:t>
            </a:r>
            <a:r>
              <a:rPr lang="pl-PL" dirty="0"/>
              <a:t>?</a:t>
            </a:r>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dirty="0">
                <a:solidFill>
                  <a:srgbClr val="FF0000"/>
                </a:solidFill>
              </a:rPr>
              <a:t>Anomaly detection </a:t>
            </a:r>
            <a:r>
              <a:rPr lang="en-US" dirty="0"/>
              <a:t>is the task of </a:t>
            </a:r>
            <a:r>
              <a:rPr lang="en-US" i="1" dirty="0"/>
              <a:t>identifying out of distribution </a:t>
            </a:r>
            <a:r>
              <a:rPr lang="en-US" dirty="0"/>
              <a:t>examples</a:t>
            </a:r>
            <a:r>
              <a:rPr lang="pl-PL" dirty="0"/>
              <a:t>.</a:t>
            </a:r>
          </a:p>
        </p:txBody>
      </p:sp>
    </p:spTree>
    <p:extLst>
      <p:ext uri="{BB962C8B-B14F-4D97-AF65-F5344CB8AC3E}">
        <p14:creationId xmlns:p14="http://schemas.microsoft.com/office/powerpoint/2010/main" val="130624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a:t>What are Anomalies?</a:t>
            </a:r>
            <a:endParaRPr lang="pl-PL" dirty="0"/>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a:solidFill>
                  <a:srgbClr val="FF0000"/>
                </a:solidFill>
              </a:rPr>
              <a:t>Anomaly detection </a:t>
            </a:r>
            <a:r>
              <a:rPr lang="en-US"/>
              <a:t>is the task of </a:t>
            </a:r>
            <a:r>
              <a:rPr lang="en-US" i="1"/>
              <a:t>identifying out of distribution </a:t>
            </a:r>
            <a:r>
              <a:rPr lang="en-US"/>
              <a:t>examples</a:t>
            </a:r>
            <a:r>
              <a:rPr lang="pl-PL"/>
              <a:t>.</a:t>
            </a:r>
            <a:endParaRPr lang="pl-PL" dirty="0"/>
          </a:p>
        </p:txBody>
      </p:sp>
      <p:pic>
        <p:nvPicPr>
          <p:cNvPr id="5" name="Obraz 4">
            <a:extLst>
              <a:ext uri="{FF2B5EF4-FFF2-40B4-BE49-F238E27FC236}">
                <a16:creationId xmlns:a16="http://schemas.microsoft.com/office/drawing/2014/main" id="{0E8EF2CE-1781-38E6-ECF7-7AD792628B49}"/>
              </a:ext>
            </a:extLst>
          </p:cNvPr>
          <p:cNvPicPr>
            <a:picLocks noChangeAspect="1"/>
          </p:cNvPicPr>
          <p:nvPr/>
        </p:nvPicPr>
        <p:blipFill>
          <a:blip r:embed="rId2"/>
          <a:stretch>
            <a:fillRect/>
          </a:stretch>
        </p:blipFill>
        <p:spPr>
          <a:xfrm>
            <a:off x="3748330" y="3179795"/>
            <a:ext cx="4695340" cy="2748492"/>
          </a:xfrm>
          <a:prstGeom prst="rect">
            <a:avLst/>
          </a:prstGeom>
        </p:spPr>
      </p:pic>
      <p:sp>
        <p:nvSpPr>
          <p:cNvPr id="8" name="pole tekstowe 7">
            <a:extLst>
              <a:ext uri="{FF2B5EF4-FFF2-40B4-BE49-F238E27FC236}">
                <a16:creationId xmlns:a16="http://schemas.microsoft.com/office/drawing/2014/main" id="{223FA377-1E9F-10FE-03D1-DB937DEA39DA}"/>
              </a:ext>
            </a:extLst>
          </p:cNvPr>
          <p:cNvSpPr txBox="1"/>
          <p:nvPr/>
        </p:nvSpPr>
        <p:spPr>
          <a:xfrm>
            <a:off x="2431472" y="3065640"/>
            <a:ext cx="1891146" cy="369332"/>
          </a:xfrm>
          <a:prstGeom prst="rect">
            <a:avLst/>
          </a:prstGeom>
          <a:noFill/>
        </p:spPr>
        <p:txBody>
          <a:bodyPr wrap="square" rtlCol="0">
            <a:spAutoFit/>
          </a:bodyPr>
          <a:lstStyle/>
          <a:p>
            <a:r>
              <a:rPr lang="pl-PL" dirty="0"/>
              <a:t>For </a:t>
            </a:r>
            <a:r>
              <a:rPr lang="pl-PL" dirty="0" err="1"/>
              <a:t>example</a:t>
            </a:r>
            <a:r>
              <a:rPr lang="pl-PL" dirty="0"/>
              <a:t>:</a:t>
            </a:r>
          </a:p>
        </p:txBody>
      </p:sp>
    </p:spTree>
    <p:extLst>
      <p:ext uri="{BB962C8B-B14F-4D97-AF65-F5344CB8AC3E}">
        <p14:creationId xmlns:p14="http://schemas.microsoft.com/office/powerpoint/2010/main" val="291801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a:t>What are Anomalies?</a:t>
            </a:r>
            <a:endParaRPr lang="pl-PL" dirty="0"/>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a:solidFill>
                  <a:srgbClr val="FF0000"/>
                </a:solidFill>
              </a:rPr>
              <a:t>Anomaly detection </a:t>
            </a:r>
            <a:r>
              <a:rPr lang="en-US"/>
              <a:t>is the task of </a:t>
            </a:r>
            <a:r>
              <a:rPr lang="en-US" i="1"/>
              <a:t>identifying out of distribution </a:t>
            </a:r>
            <a:r>
              <a:rPr lang="en-US"/>
              <a:t>examples</a:t>
            </a:r>
            <a:r>
              <a:rPr lang="pl-PL"/>
              <a:t>.</a:t>
            </a:r>
            <a:endParaRPr lang="pl-PL" dirty="0"/>
          </a:p>
        </p:txBody>
      </p:sp>
      <p:pic>
        <p:nvPicPr>
          <p:cNvPr id="5" name="Obraz 4">
            <a:extLst>
              <a:ext uri="{FF2B5EF4-FFF2-40B4-BE49-F238E27FC236}">
                <a16:creationId xmlns:a16="http://schemas.microsoft.com/office/drawing/2014/main" id="{0E8EF2CE-1781-38E6-ECF7-7AD792628B49}"/>
              </a:ext>
            </a:extLst>
          </p:cNvPr>
          <p:cNvPicPr>
            <a:picLocks noChangeAspect="1"/>
          </p:cNvPicPr>
          <p:nvPr/>
        </p:nvPicPr>
        <p:blipFill>
          <a:blip r:embed="rId2"/>
          <a:stretch>
            <a:fillRect/>
          </a:stretch>
        </p:blipFill>
        <p:spPr>
          <a:xfrm>
            <a:off x="3748330" y="3179795"/>
            <a:ext cx="4695340" cy="2748492"/>
          </a:xfrm>
          <a:prstGeom prst="rect">
            <a:avLst/>
          </a:prstGeom>
        </p:spPr>
      </p:pic>
      <p:cxnSp>
        <p:nvCxnSpPr>
          <p:cNvPr id="6" name="Łącznik prosty ze strzałką 5">
            <a:extLst>
              <a:ext uri="{FF2B5EF4-FFF2-40B4-BE49-F238E27FC236}">
                <a16:creationId xmlns:a16="http://schemas.microsoft.com/office/drawing/2014/main" id="{C42CFA7C-34CD-C524-7D5D-7DF841041601}"/>
              </a:ext>
            </a:extLst>
          </p:cNvPr>
          <p:cNvCxnSpPr>
            <a:cxnSpLocks/>
          </p:cNvCxnSpPr>
          <p:nvPr/>
        </p:nvCxnSpPr>
        <p:spPr>
          <a:xfrm>
            <a:off x="3748330" y="4479396"/>
            <a:ext cx="485192" cy="48449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Łącznik prosty ze strzałką 6">
            <a:extLst>
              <a:ext uri="{FF2B5EF4-FFF2-40B4-BE49-F238E27FC236}">
                <a16:creationId xmlns:a16="http://schemas.microsoft.com/office/drawing/2014/main" id="{D9932A79-23E2-8886-E767-3F84853EF6E0}"/>
              </a:ext>
            </a:extLst>
          </p:cNvPr>
          <p:cNvCxnSpPr>
            <a:cxnSpLocks/>
            <a:stCxn id="5" idx="3"/>
          </p:cNvCxnSpPr>
          <p:nvPr/>
        </p:nvCxnSpPr>
        <p:spPr>
          <a:xfrm flipH="1">
            <a:off x="7810256" y="4554041"/>
            <a:ext cx="633414" cy="4098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pole tekstowe 8">
            <a:extLst>
              <a:ext uri="{FF2B5EF4-FFF2-40B4-BE49-F238E27FC236}">
                <a16:creationId xmlns:a16="http://schemas.microsoft.com/office/drawing/2014/main" id="{2AA9E376-0F2E-3CDB-2616-159E35B04FAD}"/>
              </a:ext>
            </a:extLst>
          </p:cNvPr>
          <p:cNvSpPr txBox="1"/>
          <p:nvPr/>
        </p:nvSpPr>
        <p:spPr>
          <a:xfrm>
            <a:off x="2951019" y="4110064"/>
            <a:ext cx="1558636" cy="369332"/>
          </a:xfrm>
          <a:prstGeom prst="rect">
            <a:avLst/>
          </a:prstGeom>
          <a:noFill/>
        </p:spPr>
        <p:txBody>
          <a:bodyPr wrap="square" rtlCol="0">
            <a:spAutoFit/>
          </a:bodyPr>
          <a:lstStyle/>
          <a:p>
            <a:r>
              <a:rPr lang="pl-PL" dirty="0" err="1"/>
              <a:t>outlier</a:t>
            </a:r>
            <a:endParaRPr lang="pl-PL" dirty="0"/>
          </a:p>
        </p:txBody>
      </p:sp>
      <p:sp>
        <p:nvSpPr>
          <p:cNvPr id="10" name="pole tekstowe 9">
            <a:extLst>
              <a:ext uri="{FF2B5EF4-FFF2-40B4-BE49-F238E27FC236}">
                <a16:creationId xmlns:a16="http://schemas.microsoft.com/office/drawing/2014/main" id="{D33978F9-4CDF-35ED-B35C-3B944C092492}"/>
              </a:ext>
            </a:extLst>
          </p:cNvPr>
          <p:cNvSpPr txBox="1"/>
          <p:nvPr/>
        </p:nvSpPr>
        <p:spPr>
          <a:xfrm>
            <a:off x="8340099" y="4110064"/>
            <a:ext cx="1558636" cy="369332"/>
          </a:xfrm>
          <a:prstGeom prst="rect">
            <a:avLst/>
          </a:prstGeom>
          <a:noFill/>
        </p:spPr>
        <p:txBody>
          <a:bodyPr wrap="square" rtlCol="0">
            <a:spAutoFit/>
          </a:bodyPr>
          <a:lstStyle/>
          <a:p>
            <a:r>
              <a:rPr lang="pl-PL" dirty="0" err="1"/>
              <a:t>outlier</a:t>
            </a:r>
            <a:endParaRPr lang="pl-PL" dirty="0"/>
          </a:p>
        </p:txBody>
      </p:sp>
      <p:sp>
        <p:nvSpPr>
          <p:cNvPr id="11" name="pole tekstowe 10">
            <a:extLst>
              <a:ext uri="{FF2B5EF4-FFF2-40B4-BE49-F238E27FC236}">
                <a16:creationId xmlns:a16="http://schemas.microsoft.com/office/drawing/2014/main" id="{1F279DB9-A445-0942-FA51-A0FDD47F26A1}"/>
              </a:ext>
            </a:extLst>
          </p:cNvPr>
          <p:cNvSpPr txBox="1"/>
          <p:nvPr/>
        </p:nvSpPr>
        <p:spPr>
          <a:xfrm>
            <a:off x="2431472" y="3065640"/>
            <a:ext cx="1891146" cy="369332"/>
          </a:xfrm>
          <a:prstGeom prst="rect">
            <a:avLst/>
          </a:prstGeom>
          <a:noFill/>
        </p:spPr>
        <p:txBody>
          <a:bodyPr wrap="square" rtlCol="0">
            <a:spAutoFit/>
          </a:bodyPr>
          <a:lstStyle/>
          <a:p>
            <a:r>
              <a:rPr lang="pl-PL" dirty="0"/>
              <a:t>For </a:t>
            </a:r>
            <a:r>
              <a:rPr lang="pl-PL" dirty="0" err="1"/>
              <a:t>example</a:t>
            </a:r>
            <a:r>
              <a:rPr lang="pl-PL" dirty="0"/>
              <a:t>:</a:t>
            </a:r>
          </a:p>
        </p:txBody>
      </p:sp>
    </p:spTree>
    <p:extLst>
      <p:ext uri="{BB962C8B-B14F-4D97-AF65-F5344CB8AC3E}">
        <p14:creationId xmlns:p14="http://schemas.microsoft.com/office/powerpoint/2010/main" val="102400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4649" y="3789218"/>
            <a:ext cx="1194955" cy="1194955"/>
          </a:xfrm>
          <a:prstGeom prst="rect">
            <a:avLst/>
          </a:prstGeom>
        </p:spPr>
      </p:pic>
    </p:spTree>
    <p:extLst>
      <p:ext uri="{BB962C8B-B14F-4D97-AF65-F5344CB8AC3E}">
        <p14:creationId xmlns:p14="http://schemas.microsoft.com/office/powerpoint/2010/main" val="188686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14649" y="3789218"/>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5742708" y="274320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7169727" y="2743200"/>
            <a:ext cx="4607352" cy="1569660"/>
          </a:xfrm>
          <a:prstGeom prst="rect">
            <a:avLst/>
          </a:prstGeom>
          <a:noFill/>
        </p:spPr>
        <p:txBody>
          <a:bodyPr wrap="none" rtlCol="0">
            <a:spAutoFit/>
          </a:bodyPr>
          <a:lstStyle/>
          <a:p>
            <a:r>
              <a:rPr lang="pl-PL" sz="9600" dirty="0" err="1"/>
              <a:t>Anomaly</a:t>
            </a:r>
            <a:endParaRPr lang="pl-PL" sz="9600" dirty="0"/>
          </a:p>
        </p:txBody>
      </p:sp>
    </p:spTree>
    <p:extLst>
      <p:ext uri="{BB962C8B-B14F-4D97-AF65-F5344CB8AC3E}">
        <p14:creationId xmlns:p14="http://schemas.microsoft.com/office/powerpoint/2010/main" val="177803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4649" y="3789218"/>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5742708" y="274320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7169727" y="2743200"/>
            <a:ext cx="4607352" cy="1569660"/>
          </a:xfrm>
          <a:prstGeom prst="rect">
            <a:avLst/>
          </a:prstGeom>
          <a:noFill/>
        </p:spPr>
        <p:txBody>
          <a:bodyPr wrap="none" rtlCol="0">
            <a:spAutoFit/>
          </a:bodyPr>
          <a:lstStyle/>
          <a:p>
            <a:r>
              <a:rPr lang="pl-PL" sz="9600" dirty="0" err="1"/>
              <a:t>Anomaly</a:t>
            </a:r>
            <a:endParaRPr lang="pl-PL" sz="9600" dirty="0"/>
          </a:p>
        </p:txBody>
      </p:sp>
      <p:sp>
        <p:nvSpPr>
          <p:cNvPr id="7" name="pole tekstowe 6">
            <a:extLst>
              <a:ext uri="{FF2B5EF4-FFF2-40B4-BE49-F238E27FC236}">
                <a16:creationId xmlns:a16="http://schemas.microsoft.com/office/drawing/2014/main" id="{61C6D7CB-BA49-DFA9-0502-C8F76677F739}"/>
              </a:ext>
            </a:extLst>
          </p:cNvPr>
          <p:cNvSpPr txBox="1"/>
          <p:nvPr/>
        </p:nvSpPr>
        <p:spPr>
          <a:xfrm>
            <a:off x="8650789" y="5195454"/>
            <a:ext cx="2850574" cy="1015663"/>
          </a:xfrm>
          <a:prstGeom prst="rect">
            <a:avLst/>
          </a:prstGeom>
          <a:noFill/>
        </p:spPr>
        <p:txBody>
          <a:bodyPr wrap="square" rtlCol="0">
            <a:spAutoFit/>
          </a:bodyPr>
          <a:lstStyle/>
          <a:p>
            <a:r>
              <a:rPr lang="pl-PL" sz="6000" dirty="0" err="1"/>
              <a:t>or</a:t>
            </a:r>
            <a:r>
              <a:rPr lang="pl-PL" sz="6000" dirty="0"/>
              <a:t>…</a:t>
            </a:r>
          </a:p>
        </p:txBody>
      </p:sp>
    </p:spTree>
    <p:extLst>
      <p:ext uri="{BB962C8B-B14F-4D97-AF65-F5344CB8AC3E}">
        <p14:creationId xmlns:p14="http://schemas.microsoft.com/office/powerpoint/2010/main" val="202195948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2214</TotalTime>
  <Words>1060</Words>
  <Application>Microsoft Office PowerPoint</Application>
  <PresentationFormat>Widescreen</PresentationFormat>
  <Paragraphs>136</Paragraphs>
  <Slides>29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Roboto</vt:lpstr>
      <vt:lpstr>Motyw pakietu Office</vt:lpstr>
      <vt:lpstr>Anomaly Detection</vt:lpstr>
      <vt:lpstr>Agenda</vt:lpstr>
      <vt:lpstr>1. Introduction to Anomaly Detection</vt:lpstr>
      <vt:lpstr>What are Anomalies?</vt:lpstr>
      <vt:lpstr>What are Anomalies?</vt:lpstr>
      <vt:lpstr>What are Anomalies?</vt:lpstr>
      <vt:lpstr>Our Approach</vt:lpstr>
      <vt:lpstr>Our Approach</vt:lpstr>
      <vt:lpstr>Our Approach</vt:lpstr>
      <vt:lpstr>Our Approach</vt:lpstr>
      <vt:lpstr>2. Our Notes </vt:lpstr>
      <vt:lpstr>Articles to focus on</vt:lpstr>
      <vt:lpstr>About GANs</vt:lpstr>
      <vt:lpstr>Discriminator</vt:lpstr>
      <vt:lpstr>Generator</vt:lpstr>
      <vt:lpstr>GAN-based unsupervised anomaly detection</vt:lpstr>
      <vt:lpstr>Whole AnoGAN process</vt:lpstr>
      <vt:lpstr>Anomaly detection Algorithms  for tabular data:</vt:lpstr>
      <vt:lpstr>3. Plan</vt:lpstr>
      <vt:lpstr>1. split into two groups </vt:lpstr>
      <vt:lpstr>1. split into two groups </vt:lpstr>
      <vt:lpstr>1. split into two groups </vt:lpstr>
      <vt:lpstr>Key Questions:</vt:lpstr>
      <vt:lpstr>Key Questions:</vt:lpstr>
      <vt:lpstr>Key Questions:</vt:lpstr>
      <vt:lpstr>Key Questions:</vt:lpstr>
      <vt:lpstr>Key Questions:</vt:lpstr>
      <vt:lpstr>Key Questions: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dc:creator>Matuszewski Szymon (STUD)</dc:creator>
  <cp:lastModifiedBy>Urban Tymoteusz (STUD)</cp:lastModifiedBy>
  <cp:revision>7</cp:revision>
  <dcterms:created xsi:type="dcterms:W3CDTF">2023-04-01T17:57:57Z</dcterms:created>
  <dcterms:modified xsi:type="dcterms:W3CDTF">2023-04-05T18:05:23Z</dcterms:modified>
</cp:coreProperties>
</file>