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562E8-9085-4B03-B111-612A7D86816D}" v="15" dt="2023-04-02T16:45:12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219" autoAdjust="0"/>
  </p:normalViewPr>
  <p:slideViewPr>
    <p:cSldViewPr snapToGrid="0">
      <p:cViewPr>
        <p:scale>
          <a:sx n="50" d="100"/>
          <a:sy n="50" d="100"/>
        </p:scale>
        <p:origin x="291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A0B89-5A7C-4C32-AB61-56C1CB7DF2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730A68D4-456C-42A5-BD45-1EC7BDAD038F}">
      <dgm:prSet phldrT="[Tekst]"/>
      <dgm:spPr/>
      <dgm:t>
        <a:bodyPr/>
        <a:lstStyle/>
        <a:p>
          <a:r>
            <a:rPr lang="pl-PL" dirty="0" err="1"/>
            <a:t>Overall</a:t>
          </a:r>
          <a:r>
            <a:rPr lang="pl-PL" dirty="0"/>
            <a:t> Information</a:t>
          </a:r>
        </a:p>
      </dgm:t>
    </dgm:pt>
    <dgm:pt modelId="{206E6A6B-A7F6-49A3-A233-F79E37ADDC63}" type="parTrans" cxnId="{A755E0F9-8DB3-4047-853D-3E5271EF05A0}">
      <dgm:prSet/>
      <dgm:spPr/>
      <dgm:t>
        <a:bodyPr/>
        <a:lstStyle/>
        <a:p>
          <a:endParaRPr lang="pl-PL"/>
        </a:p>
      </dgm:t>
    </dgm:pt>
    <dgm:pt modelId="{D428CCA9-DA92-4A8A-8BBA-31578F5436D9}" type="sibTrans" cxnId="{A755E0F9-8DB3-4047-853D-3E5271EF05A0}">
      <dgm:prSet/>
      <dgm:spPr/>
      <dgm:t>
        <a:bodyPr/>
        <a:lstStyle/>
        <a:p>
          <a:endParaRPr lang="pl-PL"/>
        </a:p>
      </dgm:t>
    </dgm:pt>
    <dgm:pt modelId="{E4352A3B-3F7B-4481-8AA0-A3EC6EC380B9}">
      <dgm:prSet phldrT="[Tekst]"/>
      <dgm:spPr/>
      <dgm:t>
        <a:bodyPr/>
        <a:lstStyle/>
        <a:p>
          <a:r>
            <a:rPr lang="pl-PL" dirty="0" err="1"/>
            <a:t>Alghoritms</a:t>
          </a:r>
          <a:r>
            <a:rPr lang="pl-PL" dirty="0"/>
            <a:t> </a:t>
          </a:r>
          <a:r>
            <a:rPr lang="pl-PL" b="1" dirty="0" err="1">
              <a:solidFill>
                <a:srgbClr val="FF0000"/>
              </a:solidFill>
            </a:rPr>
            <a:t>without</a:t>
          </a:r>
          <a:r>
            <a:rPr lang="pl-PL" dirty="0"/>
            <a:t> </a:t>
          </a:r>
          <a:r>
            <a:rPr lang="pl-PL" dirty="0" err="1"/>
            <a:t>Feature</a:t>
          </a:r>
          <a:r>
            <a:rPr lang="pl-PL" dirty="0"/>
            <a:t> </a:t>
          </a:r>
          <a:r>
            <a:rPr lang="pl-PL" dirty="0" err="1"/>
            <a:t>Extraction</a:t>
          </a:r>
          <a:endParaRPr lang="pl-PL" dirty="0"/>
        </a:p>
      </dgm:t>
    </dgm:pt>
    <dgm:pt modelId="{CD0819BF-1120-411A-8F9C-6AB6FCDCF576}" type="parTrans" cxnId="{EE674F96-75A8-4524-BC5F-E5D73CB232ED}">
      <dgm:prSet/>
      <dgm:spPr/>
      <dgm:t>
        <a:bodyPr/>
        <a:lstStyle/>
        <a:p>
          <a:endParaRPr lang="pl-PL"/>
        </a:p>
      </dgm:t>
    </dgm:pt>
    <dgm:pt modelId="{49078D2C-FB16-4514-9C4F-D6C0F03BA174}" type="sibTrans" cxnId="{EE674F96-75A8-4524-BC5F-E5D73CB232ED}">
      <dgm:prSet/>
      <dgm:spPr/>
      <dgm:t>
        <a:bodyPr/>
        <a:lstStyle/>
        <a:p>
          <a:endParaRPr lang="pl-PL"/>
        </a:p>
      </dgm:t>
    </dgm:pt>
    <dgm:pt modelId="{C51A9B25-73A6-44A2-9613-3A28C0E59DCF}">
      <dgm:prSet phldrT="[Tekst]"/>
      <dgm:spPr/>
      <dgm:t>
        <a:bodyPr/>
        <a:lstStyle/>
        <a:p>
          <a:r>
            <a:rPr lang="pl-PL" dirty="0" err="1"/>
            <a:t>Alghoritms</a:t>
          </a:r>
          <a:r>
            <a:rPr lang="pl-PL" dirty="0"/>
            <a:t> </a:t>
          </a:r>
          <a:r>
            <a:rPr lang="pl-PL" b="1" dirty="0">
              <a:solidFill>
                <a:srgbClr val="FF0000"/>
              </a:solidFill>
            </a:rPr>
            <a:t>with</a:t>
          </a:r>
          <a:r>
            <a:rPr lang="pl-PL" dirty="0"/>
            <a:t> </a:t>
          </a:r>
          <a:r>
            <a:rPr lang="pl-PL" dirty="0" err="1"/>
            <a:t>Feature</a:t>
          </a:r>
          <a:r>
            <a:rPr lang="pl-PL" dirty="0"/>
            <a:t> </a:t>
          </a:r>
          <a:r>
            <a:rPr lang="pl-PL" dirty="0" err="1"/>
            <a:t>Extraction</a:t>
          </a:r>
          <a:endParaRPr lang="pl-PL" dirty="0"/>
        </a:p>
      </dgm:t>
    </dgm:pt>
    <dgm:pt modelId="{F9BB6F6D-8A0E-41CC-A6CE-B89B94E6C976}" type="parTrans" cxnId="{7F473B6E-D125-431F-B280-3A00EAD6F22E}">
      <dgm:prSet/>
      <dgm:spPr/>
      <dgm:t>
        <a:bodyPr/>
        <a:lstStyle/>
        <a:p>
          <a:endParaRPr lang="pl-PL"/>
        </a:p>
      </dgm:t>
    </dgm:pt>
    <dgm:pt modelId="{83A8385E-E1F4-4AF3-BE67-7BB8E261E07A}" type="sibTrans" cxnId="{7F473B6E-D125-431F-B280-3A00EAD6F22E}">
      <dgm:prSet/>
      <dgm:spPr/>
      <dgm:t>
        <a:bodyPr/>
        <a:lstStyle/>
        <a:p>
          <a:endParaRPr lang="pl-PL"/>
        </a:p>
      </dgm:t>
    </dgm:pt>
    <dgm:pt modelId="{1BC8ED4E-D044-4191-AC91-AE861A7ABF08}" type="pres">
      <dgm:prSet presAssocID="{2B7A0B89-5A7C-4C32-AB61-56C1CB7DF269}" presName="compositeShape" presStyleCnt="0">
        <dgm:presLayoutVars>
          <dgm:chMax val="7"/>
          <dgm:dir/>
          <dgm:resizeHandles val="exact"/>
        </dgm:presLayoutVars>
      </dgm:prSet>
      <dgm:spPr/>
    </dgm:pt>
    <dgm:pt modelId="{1B174D77-AA20-4ABC-ABCB-5073907AAF60}" type="pres">
      <dgm:prSet presAssocID="{730A68D4-456C-42A5-BD45-1EC7BDAD038F}" presName="circ1" presStyleLbl="vennNode1" presStyleIdx="0" presStyleCnt="3"/>
      <dgm:spPr/>
    </dgm:pt>
    <dgm:pt modelId="{6D0621B1-06D1-4094-B51D-C5D3139D664C}" type="pres">
      <dgm:prSet presAssocID="{730A68D4-456C-42A5-BD45-1EC7BDAD038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9E766D4-E785-4631-8997-43A84C5F2B15}" type="pres">
      <dgm:prSet presAssocID="{E4352A3B-3F7B-4481-8AA0-A3EC6EC380B9}" presName="circ2" presStyleLbl="vennNode1" presStyleIdx="1" presStyleCnt="3"/>
      <dgm:spPr/>
    </dgm:pt>
    <dgm:pt modelId="{761A8E08-C247-4F66-A769-4979D6B00A7E}" type="pres">
      <dgm:prSet presAssocID="{E4352A3B-3F7B-4481-8AA0-A3EC6EC380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2E78EA6-7017-4E96-B299-022F34E2C0CE}" type="pres">
      <dgm:prSet presAssocID="{C51A9B25-73A6-44A2-9613-3A28C0E59DCF}" presName="circ3" presStyleLbl="vennNode1" presStyleIdx="2" presStyleCnt="3"/>
      <dgm:spPr/>
    </dgm:pt>
    <dgm:pt modelId="{2C90B816-ADE3-4477-BF2D-1E97F15FDDCA}" type="pres">
      <dgm:prSet presAssocID="{C51A9B25-73A6-44A2-9613-3A28C0E59DC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68CD33A-8B47-4E69-BFAB-5580C70328E3}" type="presOf" srcId="{E4352A3B-3F7B-4481-8AA0-A3EC6EC380B9}" destId="{761A8E08-C247-4F66-A769-4979D6B00A7E}" srcOrd="1" destOrd="0" presId="urn:microsoft.com/office/officeart/2005/8/layout/venn1"/>
    <dgm:cxn modelId="{7F473B6E-D125-431F-B280-3A00EAD6F22E}" srcId="{2B7A0B89-5A7C-4C32-AB61-56C1CB7DF269}" destId="{C51A9B25-73A6-44A2-9613-3A28C0E59DCF}" srcOrd="2" destOrd="0" parTransId="{F9BB6F6D-8A0E-41CC-A6CE-B89B94E6C976}" sibTransId="{83A8385E-E1F4-4AF3-BE67-7BB8E261E07A}"/>
    <dgm:cxn modelId="{5098A770-8BA6-4BFD-8DA6-AAC87B653581}" type="presOf" srcId="{C51A9B25-73A6-44A2-9613-3A28C0E59DCF}" destId="{72E78EA6-7017-4E96-B299-022F34E2C0CE}" srcOrd="0" destOrd="0" presId="urn:microsoft.com/office/officeart/2005/8/layout/venn1"/>
    <dgm:cxn modelId="{1A319D59-89C3-4E0C-8980-86D2718ADB3F}" type="presOf" srcId="{730A68D4-456C-42A5-BD45-1EC7BDAD038F}" destId="{1B174D77-AA20-4ABC-ABCB-5073907AAF60}" srcOrd="0" destOrd="0" presId="urn:microsoft.com/office/officeart/2005/8/layout/venn1"/>
    <dgm:cxn modelId="{EB28E959-2803-4170-9F33-666E0EFBD34B}" type="presOf" srcId="{E4352A3B-3F7B-4481-8AA0-A3EC6EC380B9}" destId="{D9E766D4-E785-4631-8997-43A84C5F2B15}" srcOrd="0" destOrd="0" presId="urn:microsoft.com/office/officeart/2005/8/layout/venn1"/>
    <dgm:cxn modelId="{47A8F787-09EB-4FF4-B499-CDF65EE05A6B}" type="presOf" srcId="{C51A9B25-73A6-44A2-9613-3A28C0E59DCF}" destId="{2C90B816-ADE3-4477-BF2D-1E97F15FDDCA}" srcOrd="1" destOrd="0" presId="urn:microsoft.com/office/officeart/2005/8/layout/venn1"/>
    <dgm:cxn modelId="{EE674F96-75A8-4524-BC5F-E5D73CB232ED}" srcId="{2B7A0B89-5A7C-4C32-AB61-56C1CB7DF269}" destId="{E4352A3B-3F7B-4481-8AA0-A3EC6EC380B9}" srcOrd="1" destOrd="0" parTransId="{CD0819BF-1120-411A-8F9C-6AB6FCDCF576}" sibTransId="{49078D2C-FB16-4514-9C4F-D6C0F03BA174}"/>
    <dgm:cxn modelId="{BCFFAD99-6C6B-4F52-838E-08BBBA0CAD66}" type="presOf" srcId="{730A68D4-456C-42A5-BD45-1EC7BDAD038F}" destId="{6D0621B1-06D1-4094-B51D-C5D3139D664C}" srcOrd="1" destOrd="0" presId="urn:microsoft.com/office/officeart/2005/8/layout/venn1"/>
    <dgm:cxn modelId="{509A78AE-F8D5-4371-AA86-7DE6F1E498F3}" type="presOf" srcId="{2B7A0B89-5A7C-4C32-AB61-56C1CB7DF269}" destId="{1BC8ED4E-D044-4191-AC91-AE861A7ABF08}" srcOrd="0" destOrd="0" presId="urn:microsoft.com/office/officeart/2005/8/layout/venn1"/>
    <dgm:cxn modelId="{A755E0F9-8DB3-4047-853D-3E5271EF05A0}" srcId="{2B7A0B89-5A7C-4C32-AB61-56C1CB7DF269}" destId="{730A68D4-456C-42A5-BD45-1EC7BDAD038F}" srcOrd="0" destOrd="0" parTransId="{206E6A6B-A7F6-49A3-A233-F79E37ADDC63}" sibTransId="{D428CCA9-DA92-4A8A-8BBA-31578F5436D9}"/>
    <dgm:cxn modelId="{B05EBF39-EAD1-477A-8353-BB20CD838424}" type="presParOf" srcId="{1BC8ED4E-D044-4191-AC91-AE861A7ABF08}" destId="{1B174D77-AA20-4ABC-ABCB-5073907AAF60}" srcOrd="0" destOrd="0" presId="urn:microsoft.com/office/officeart/2005/8/layout/venn1"/>
    <dgm:cxn modelId="{ECADCA5E-E9F2-4626-B0F6-8750F47C631F}" type="presParOf" srcId="{1BC8ED4E-D044-4191-AC91-AE861A7ABF08}" destId="{6D0621B1-06D1-4094-B51D-C5D3139D664C}" srcOrd="1" destOrd="0" presId="urn:microsoft.com/office/officeart/2005/8/layout/venn1"/>
    <dgm:cxn modelId="{A34DD37F-6AFD-491C-9BD2-DDDB3645F29F}" type="presParOf" srcId="{1BC8ED4E-D044-4191-AC91-AE861A7ABF08}" destId="{D9E766D4-E785-4631-8997-43A84C5F2B15}" srcOrd="2" destOrd="0" presId="urn:microsoft.com/office/officeart/2005/8/layout/venn1"/>
    <dgm:cxn modelId="{0FCEEEF5-48A3-46DD-9B3B-F680ECE02F8F}" type="presParOf" srcId="{1BC8ED4E-D044-4191-AC91-AE861A7ABF08}" destId="{761A8E08-C247-4F66-A769-4979D6B00A7E}" srcOrd="3" destOrd="0" presId="urn:microsoft.com/office/officeart/2005/8/layout/venn1"/>
    <dgm:cxn modelId="{182DC4A9-60A3-4AC9-AD32-938DD2989B50}" type="presParOf" srcId="{1BC8ED4E-D044-4191-AC91-AE861A7ABF08}" destId="{72E78EA6-7017-4E96-B299-022F34E2C0CE}" srcOrd="4" destOrd="0" presId="urn:microsoft.com/office/officeart/2005/8/layout/venn1"/>
    <dgm:cxn modelId="{A0C9F6BE-3989-470E-88D0-E142ACAF2675}" type="presParOf" srcId="{1BC8ED4E-D044-4191-AC91-AE861A7ABF08}" destId="{2C90B816-ADE3-4477-BF2D-1E97F15FDDC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74D77-AA20-4ABC-ABCB-5073907AAF60}">
      <dsp:nvSpPr>
        <dsp:cNvPr id="0" name=""/>
        <dsp:cNvSpPr/>
      </dsp:nvSpPr>
      <dsp:spPr>
        <a:xfrm>
          <a:off x="1537373" y="42704"/>
          <a:ext cx="2049832" cy="204983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Overall</a:t>
          </a:r>
          <a:r>
            <a:rPr lang="pl-PL" sz="2000" kern="1200" dirty="0"/>
            <a:t> Information</a:t>
          </a:r>
        </a:p>
      </dsp:txBody>
      <dsp:txXfrm>
        <a:off x="1810684" y="401425"/>
        <a:ext cx="1503210" cy="922424"/>
      </dsp:txXfrm>
    </dsp:sp>
    <dsp:sp modelId="{D9E766D4-E785-4631-8997-43A84C5F2B15}">
      <dsp:nvSpPr>
        <dsp:cNvPr id="0" name=""/>
        <dsp:cNvSpPr/>
      </dsp:nvSpPr>
      <dsp:spPr>
        <a:xfrm>
          <a:off x="2277021" y="1323849"/>
          <a:ext cx="2049832" cy="204983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Alghoritms</a:t>
          </a:r>
          <a:r>
            <a:rPr lang="pl-PL" sz="2000" kern="1200" dirty="0"/>
            <a:t> </a:t>
          </a:r>
          <a:r>
            <a:rPr lang="pl-PL" sz="2000" b="1" kern="1200" dirty="0" err="1">
              <a:solidFill>
                <a:srgbClr val="FF0000"/>
              </a:solidFill>
            </a:rPr>
            <a:t>without</a:t>
          </a:r>
          <a:r>
            <a:rPr lang="pl-PL" sz="2000" kern="1200" dirty="0"/>
            <a:t> </a:t>
          </a:r>
          <a:r>
            <a:rPr lang="pl-PL" sz="2000" kern="1200" dirty="0" err="1"/>
            <a:t>Feature</a:t>
          </a:r>
          <a:r>
            <a:rPr lang="pl-PL" sz="2000" kern="1200" dirty="0"/>
            <a:t> </a:t>
          </a:r>
          <a:r>
            <a:rPr lang="pl-PL" sz="2000" kern="1200" dirty="0" err="1"/>
            <a:t>Extraction</a:t>
          </a:r>
          <a:endParaRPr lang="pl-PL" sz="2000" kern="1200" dirty="0"/>
        </a:p>
      </dsp:txBody>
      <dsp:txXfrm>
        <a:off x="2903928" y="1853389"/>
        <a:ext cx="1229899" cy="1127407"/>
      </dsp:txXfrm>
    </dsp:sp>
    <dsp:sp modelId="{72E78EA6-7017-4E96-B299-022F34E2C0CE}">
      <dsp:nvSpPr>
        <dsp:cNvPr id="0" name=""/>
        <dsp:cNvSpPr/>
      </dsp:nvSpPr>
      <dsp:spPr>
        <a:xfrm>
          <a:off x="797726" y="1323849"/>
          <a:ext cx="2049832" cy="204983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Alghoritms</a:t>
          </a:r>
          <a:r>
            <a:rPr lang="pl-PL" sz="2000" kern="1200" dirty="0"/>
            <a:t> </a:t>
          </a:r>
          <a:r>
            <a:rPr lang="pl-PL" sz="2000" b="1" kern="1200" dirty="0">
              <a:solidFill>
                <a:srgbClr val="FF0000"/>
              </a:solidFill>
            </a:rPr>
            <a:t>with</a:t>
          </a:r>
          <a:r>
            <a:rPr lang="pl-PL" sz="2000" kern="1200" dirty="0"/>
            <a:t> </a:t>
          </a:r>
          <a:r>
            <a:rPr lang="pl-PL" sz="2000" kern="1200" dirty="0" err="1"/>
            <a:t>Feature</a:t>
          </a:r>
          <a:r>
            <a:rPr lang="pl-PL" sz="2000" kern="1200" dirty="0"/>
            <a:t> </a:t>
          </a:r>
          <a:r>
            <a:rPr lang="pl-PL" sz="2000" kern="1200" dirty="0" err="1"/>
            <a:t>Extraction</a:t>
          </a:r>
          <a:endParaRPr lang="pl-PL" sz="2000" kern="1200" dirty="0"/>
        </a:p>
      </dsp:txBody>
      <dsp:txXfrm>
        <a:off x="990751" y="1853389"/>
        <a:ext cx="1229899" cy="1127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D6341-4841-462F-9C2F-FB55FD4AE883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78D00-F4AE-4F1F-8408-6237562115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180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glossary#los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s.google.com/machine-learning/glossary/#b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Generative Adversarial Networks </a:t>
            </a:r>
            <a:r>
              <a:rPr lang="en-US" dirty="0"/>
              <a:t>train two networks, a ‘Generator’ (G) and a</a:t>
            </a:r>
          </a:p>
          <a:p>
            <a:r>
              <a:rPr lang="en-US" dirty="0"/>
              <a:t>‘Discriminator’ (D), which play a min-max game. G tries to</a:t>
            </a:r>
          </a:p>
          <a:p>
            <a:r>
              <a:rPr lang="en-US" dirty="0"/>
              <a:t>fool D, while D tries avoid being fooled.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78D00-F4AE-4F1F-8408-623756211505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52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rPr>
              <a:t>The discriminator connects to two </a:t>
            </a:r>
            <a:r>
              <a:rPr lang="en-US" b="0" i="0" u="non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loss</a:t>
            </a:r>
            <a:r>
              <a:rPr lang="en-US" b="0" i="0" u="non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rPr>
              <a:t> functions. During discriminator training, the discriminator ignores the generator loss and just uses the discriminator loss. During discriminator training:</a:t>
            </a:r>
          </a:p>
          <a:p>
            <a:pPr algn="l">
              <a:buFont typeface="+mj-lt"/>
              <a:buAutoNum type="arabicPeriod"/>
            </a:pPr>
            <a:r>
              <a:rPr lang="en-US" b="0" i="0" u="non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rPr>
              <a:t>The discriminator classifies both real data and fake data from the generator.</a:t>
            </a:r>
          </a:p>
          <a:p>
            <a:pPr algn="l">
              <a:buFont typeface="+mj-lt"/>
              <a:buAutoNum type="arabicPeriod"/>
            </a:pPr>
            <a:r>
              <a:rPr lang="en-US" b="0" i="0" u="non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rPr>
              <a:t>The discriminator loss penalizes the discriminator for misclassifying a real instance as fake or a fake instance as real.</a:t>
            </a:r>
          </a:p>
          <a:p>
            <a:pPr algn="l">
              <a:buFont typeface="+mj-lt"/>
              <a:buAutoNum type="arabicPeriod"/>
            </a:pPr>
            <a:r>
              <a:rPr lang="en-US" b="0" i="0" u="non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rPr>
              <a:t>The discriminator updates its weights through </a:t>
            </a:r>
            <a:r>
              <a:rPr lang="en-US" b="0" i="0" u="non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backpropagation</a:t>
            </a:r>
            <a:r>
              <a:rPr lang="en-US" b="0" i="0" u="non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rPr>
              <a:t> from the discriminator loss through the discriminator network.</a:t>
            </a:r>
          </a:p>
          <a:p>
            <a:endParaRPr lang="pl-PL" u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78D00-F4AE-4F1F-8408-623756211505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752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Generator training: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Sample random noise.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Produce generator output from sampled random noise.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Get discriminator "Real" or "Fake" classification for generator output.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Calculate loss from discriminator classification.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Backpropagate through both the discriminator and generator to obtain gradients.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Use gradients to change only the generator weights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78D00-F4AE-4F1F-8408-623756211505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40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original input image x is fed through projector E</a:t>
            </a:r>
            <a:r>
              <a:rPr lang="pl-PL" dirty="0"/>
              <a:t> (estimated inverse of G)</a:t>
            </a:r>
            <a:r>
              <a:rPr lang="en-US" dirty="0"/>
              <a:t> which outputs a latent vector ~z. This latent vector is used to generate a reconstruction image via generator</a:t>
            </a:r>
            <a:r>
              <a:rPr lang="pl-PL" dirty="0"/>
              <a:t> (already trained)</a:t>
            </a:r>
            <a:r>
              <a:rPr lang="en-US" dirty="0"/>
              <a:t> G. An anomaly score is a measure of some difference between the input image x and its reconstruction xˆ.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78D00-F4AE-4F1F-8408-623756211505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0991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a supervised signal is provided to the discriminator</a:t>
            </a:r>
          </a:p>
          <a:p>
            <a:r>
              <a:rPr lang="en-US" dirty="0"/>
              <a:t>for training the real/fake classification task, the real/fake classification is not the primary task and the model is not shown any anomalous examples. Hence, no supervision is given to</a:t>
            </a:r>
          </a:p>
          <a:p>
            <a:r>
              <a:rPr lang="en-US" dirty="0"/>
              <a:t>the GAN framework regarding how to identify abnormalities,</a:t>
            </a:r>
          </a:p>
          <a:p>
            <a:r>
              <a:rPr lang="en-US" dirty="0"/>
              <a:t>making it unsupervised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78D00-F4AE-4F1F-8408-623756211505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073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60DFA1-47A2-4260-9B14-21078827B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02FC8C8-80C8-5591-E4B5-D074AF174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678A10-EA6B-4152-C38A-717C88BD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2DB-AA04-416F-A92E-04ABA335510E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AA0629-A9E4-CF23-0F0C-54B3FB37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F1278D-4BA5-468F-61D4-A3C25D64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863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F8DE29-BC2F-69C7-0319-27D59167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92FF403-90FF-9625-536C-62C6293A4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EF1D985-FD09-36F5-A56E-82BE0A33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2DB-AA04-416F-A92E-04ABA335510E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25588A3-C2B8-733C-EADD-8025901D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C318D6-C9C2-94D4-E750-2DEA2667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192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2867F03-FDAD-41C3-3097-53FED597D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5141B59-5B6B-E050-FA52-2DFDE0CDB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C8D919-7CD1-B267-42BC-B9C1199C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2DB-AA04-416F-A92E-04ABA335510E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E6D1E0-3D92-2582-A6A0-AB0EF134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63465E6-60B4-F4D8-62E5-181E6C51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96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16F1D6-699D-9570-A39E-DD31B0DC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0ADCC2-9D5A-1E92-933A-B819F81E9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9152273-82EE-36BE-016F-D55291CF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2DB-AA04-416F-A92E-04ABA335510E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93857F-14E2-CBC3-8F9F-70A8E4F1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C0FFA07-EA5C-AB6D-E4A4-51377FD5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076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73C17D-22C6-ABB7-9B28-C5DDB7C7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2B7B4FC-12D4-77FF-E198-B4905D2C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2D24B8-B9EF-0AF3-C86B-EC54A0F9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2DB-AA04-416F-A92E-04ABA335510E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3D91C8-D5C6-CEE8-60EA-9A92F5D7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3850BB-D0C3-1042-1395-B11769FD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14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0C1F72-EBD0-13DA-8F9E-DF470EDC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AD28DD-C758-C226-224D-B3702F46A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D29EAD5-1FFE-110D-4C17-E69305412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52FC0BD-A992-6008-A990-DD79728F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2DB-AA04-416F-A92E-04ABA335510E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5E58015-7C26-EBA8-0632-EF35854D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187699-3731-D06D-A620-74993C7D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13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370630-EBBC-7813-7E67-279276A7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C86C5E7-E250-32A4-E908-E27C6B7B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D7463E4-ECBF-2B82-1E81-CB2E080A3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4CBD552-72F6-8E00-2369-239A19006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C32CB03-EC88-C485-9B90-B2798D6C2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204003D-5DE8-C1B5-63A1-42F4ABE6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2DB-AA04-416F-A92E-04ABA335510E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84B2464-5082-B093-36CB-8C55BBBA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60676FC-8C38-E81F-52FE-3764957A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29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A61AB2-9E85-6790-C037-150EC3F2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D0A4399-1D06-949F-92EA-B3DBB9B1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2DB-AA04-416F-A92E-04ABA335510E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553C201-C10B-3DC5-1488-99E12654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38A7436-704B-4429-6FE0-AE6D8CFF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84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26B2CA3-3E47-1AB0-7E47-05809D05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2DB-AA04-416F-A92E-04ABA335510E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5ACC370-641D-F224-F6FA-7B93D81E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0163850-E6FE-8EA2-2D39-7AF99847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950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EAA325-AB77-4869-3EA3-5666AE7B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817601-25D9-D58C-835C-12FDD1DF0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F2AC2F6-66D4-6C01-3FA7-90D674491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ADF8669-A5E2-0CA2-1430-5863EB03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2DB-AA04-416F-A92E-04ABA335510E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0504BE7-2215-965C-FDB3-734B108E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B0F0179-7B7E-B7BA-7C16-677A85B3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291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B1A926-DAC9-1FA3-52B1-535CBDE3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5B40B97-5F8B-05BF-3EA4-FB12C79B8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79752E7-FF42-E6B7-8C88-3B893DC15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B5E01A1-D502-5905-8408-5F974E7A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2DB-AA04-416F-A92E-04ABA335510E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CD6C6F-25AE-79A3-56EF-3EA19518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EE57F9B-5237-DE59-0841-50878958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17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82C0D5D-1340-3963-25F2-61ABB32F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F7C1576-DBC3-4C19-A63D-CC5EB1E1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61EA49-8E10-4226-4301-7C695DE62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D92DB-AA04-416F-A92E-04ABA335510E}" type="datetimeFigureOut">
              <a:rPr lang="pl-PL" smtClean="0"/>
              <a:t>02.04.2023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B58938-6053-4296-3330-4E0E5A473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F7D1C8-E7DD-C6A4-7072-44A213D30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62B3-2D64-4931-B87B-F477BFBB92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2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1EDA8D-CE64-CFC4-24BB-0AC64859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4957"/>
            <a:ext cx="9144000" cy="2387600"/>
          </a:xfrm>
        </p:spPr>
        <p:txBody>
          <a:bodyPr/>
          <a:lstStyle/>
          <a:p>
            <a:r>
              <a:rPr lang="pl-PL" dirty="0" err="1"/>
              <a:t>Anomaly</a:t>
            </a:r>
            <a:r>
              <a:rPr lang="pl-PL" dirty="0"/>
              <a:t> </a:t>
            </a:r>
            <a:r>
              <a:rPr lang="pl-PL" dirty="0" err="1"/>
              <a:t>Detection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D4EF67E-0634-610D-108C-53CD7301B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2584"/>
            <a:ext cx="9144000" cy="1655762"/>
          </a:xfrm>
        </p:spPr>
        <p:txBody>
          <a:bodyPr/>
          <a:lstStyle/>
          <a:p>
            <a:r>
              <a:rPr lang="pl-PL" dirty="0" err="1"/>
              <a:t>Whole</a:t>
            </a:r>
            <a:r>
              <a:rPr lang="pl-PL" dirty="0"/>
              <a:t> </a:t>
            </a:r>
            <a:r>
              <a:rPr lang="pl-PL" dirty="0" err="1"/>
              <a:t>Slide</a:t>
            </a:r>
            <a:r>
              <a:rPr lang="pl-PL" dirty="0"/>
              <a:t> Image </a:t>
            </a:r>
            <a:r>
              <a:rPr lang="pl-PL" dirty="0" err="1"/>
              <a:t>Classification</a:t>
            </a:r>
            <a:endParaRPr lang="pl-PL" dirty="0"/>
          </a:p>
          <a:p>
            <a:r>
              <a:rPr lang="pl-PL" sz="2000" dirty="0"/>
              <a:t>Wojciech </a:t>
            </a:r>
            <a:r>
              <a:rPr lang="pl-PL" sz="2000" dirty="0" err="1"/>
              <a:t>Kosiuk</a:t>
            </a:r>
            <a:r>
              <a:rPr lang="pl-PL" sz="2000" dirty="0"/>
              <a:t> | Szymon Matuszewski | Michał </a:t>
            </a:r>
            <a:r>
              <a:rPr lang="pl-PL" sz="2000" dirty="0" err="1"/>
              <a:t>Mazuryk</a:t>
            </a:r>
            <a:r>
              <a:rPr lang="pl-PL" sz="2000" dirty="0"/>
              <a:t> </a:t>
            </a:r>
          </a:p>
          <a:p>
            <a:r>
              <a:rPr lang="pl-PL" sz="2000" dirty="0"/>
              <a:t>Tomasz Modzelewski | Tymoteusz Urban</a:t>
            </a: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26B8A316-301B-D869-0E13-B098EFFC9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787467"/>
              </p:ext>
            </p:extLst>
          </p:nvPr>
        </p:nvGraphicFramePr>
        <p:xfrm>
          <a:off x="4973216" y="880005"/>
          <a:ext cx="2097007" cy="144039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49899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41177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41177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41177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411777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288078"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700" b="1" noProof="0" dirty="0">
                          <a:solidFill>
                            <a:srgbClr val="FFFFFF"/>
                          </a:solidFill>
                          <a:effectLst/>
                        </a:rPr>
                        <a:t>​</a:t>
                      </a:r>
                      <a:endParaRPr lang="pl-PL" sz="700" b="1" i="0" noProof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700" b="0" noProof="0" dirty="0">
                          <a:solidFill>
                            <a:srgbClr val="FFFFFF"/>
                          </a:solidFill>
                          <a:effectLst/>
                        </a:rPr>
                        <a:t>Kategoria 1</a:t>
                      </a:r>
                      <a:endParaRPr lang="pl-PL" sz="700" b="0" i="0" noProof="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700" b="0" noProof="0">
                          <a:solidFill>
                            <a:srgbClr val="FFFFFF"/>
                          </a:solidFill>
                          <a:effectLst/>
                        </a:rPr>
                        <a:t>Kategoria 2</a:t>
                      </a:r>
                      <a:endParaRPr lang="pl-PL" sz="700" b="0" i="0" noProof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700" b="0" noProof="0">
                          <a:solidFill>
                            <a:srgbClr val="FFFFFF"/>
                          </a:solidFill>
                          <a:effectLst/>
                        </a:rPr>
                        <a:t>Kategoria 3</a:t>
                      </a:r>
                      <a:endParaRPr lang="pl-PL" sz="700" b="0" i="0" noProof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l-PL" sz="700" b="0" noProof="0" dirty="0">
                          <a:solidFill>
                            <a:srgbClr val="FFFFFF"/>
                          </a:solidFill>
                          <a:effectLst/>
                        </a:rPr>
                        <a:t>Kategoria 4</a:t>
                      </a:r>
                      <a:endParaRPr lang="pl-PL" sz="700" b="0" i="0" noProof="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35348" marR="35348" marT="17674" marB="17674"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288078"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l-PL" sz="7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48" marR="35348" marT="17674" marB="17674"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36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E6E1F8-5570-1F1A-E29E-7FBA2273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Approach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E4F3C5C-DF95-0965-CC7B-F9078E89610C}"/>
              </a:ext>
            </a:extLst>
          </p:cNvPr>
          <p:cNvSpPr/>
          <p:nvPr/>
        </p:nvSpPr>
        <p:spPr>
          <a:xfrm>
            <a:off x="1340427" y="2213264"/>
            <a:ext cx="3148446" cy="31484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764416-96F8-6A9E-C7D8-338113EE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20" y="2471305"/>
            <a:ext cx="1194955" cy="119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a 5" descr="Krab kontur">
            <a:extLst>
              <a:ext uri="{FF2B5EF4-FFF2-40B4-BE49-F238E27FC236}">
                <a16:creationId xmlns:a16="http://schemas.microsoft.com/office/drawing/2014/main" id="{08C54813-0640-F4E2-020A-6C47BC64F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4284" y="3977121"/>
            <a:ext cx="1194955" cy="1194955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FF28609E-A550-01A4-3752-5B5DAA302EA3}"/>
              </a:ext>
            </a:extLst>
          </p:cNvPr>
          <p:cNvSpPr txBox="1"/>
          <p:nvPr/>
        </p:nvSpPr>
        <p:spPr>
          <a:xfrm>
            <a:off x="4857749" y="3666260"/>
            <a:ext cx="1932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/>
              <a:t>=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5A90689-99BF-D1FC-3D7F-B300CBB7CAA3}"/>
              </a:ext>
            </a:extLst>
          </p:cNvPr>
          <p:cNvSpPr txBox="1"/>
          <p:nvPr/>
        </p:nvSpPr>
        <p:spPr>
          <a:xfrm>
            <a:off x="5824103" y="3699164"/>
            <a:ext cx="4607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 err="1"/>
              <a:t>Anomaly</a:t>
            </a:r>
            <a:endParaRPr lang="pl-PL" sz="9600" dirty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AA223D0A-2A3C-D359-68A8-73A3F9764024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914650" y="2213264"/>
            <a:ext cx="0" cy="31484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3099C94D-BFAB-2C95-9FB2-7898F760D4B6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1340427" y="3787487"/>
            <a:ext cx="31484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wal 10">
            <a:extLst>
              <a:ext uri="{FF2B5EF4-FFF2-40B4-BE49-F238E27FC236}">
                <a16:creationId xmlns:a16="http://schemas.microsoft.com/office/drawing/2014/main" id="{413C6419-07CD-8DFA-0050-0A2597793558}"/>
              </a:ext>
            </a:extLst>
          </p:cNvPr>
          <p:cNvSpPr/>
          <p:nvPr/>
        </p:nvSpPr>
        <p:spPr>
          <a:xfrm>
            <a:off x="2808143" y="3740727"/>
            <a:ext cx="1787236" cy="178723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240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C8574D-3DC2-3FAD-FFE8-47B020D95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2. </a:t>
            </a:r>
            <a:r>
              <a:rPr lang="pl-PL" dirty="0" err="1"/>
              <a:t>Our</a:t>
            </a:r>
            <a:r>
              <a:rPr lang="pl-PL" dirty="0"/>
              <a:t> Notes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1271C0C-692A-7317-714E-DE026BEA5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458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1479B6-360E-5C51-164A-A10A819B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articles</a:t>
            </a:r>
            <a:r>
              <a:rPr lang="pl-PL" dirty="0"/>
              <a:t> to </a:t>
            </a:r>
            <a:r>
              <a:rPr lang="pl-PL" dirty="0" err="1"/>
              <a:t>focus</a:t>
            </a:r>
            <a:r>
              <a:rPr lang="pl-PL" dirty="0"/>
              <a:t> 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100D90-5449-E781-4589-68C1577D8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313191"/>
              </p:ext>
            </p:extLst>
          </p:nvPr>
        </p:nvGraphicFramePr>
        <p:xfrm>
          <a:off x="3235649" y="2361854"/>
          <a:ext cx="5124580" cy="3416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1C1A2B04-336C-4026-2DB8-745C9249480B}"/>
              </a:ext>
            </a:extLst>
          </p:cNvPr>
          <p:cNvSpPr txBox="1"/>
          <p:nvPr/>
        </p:nvSpPr>
        <p:spPr>
          <a:xfrm>
            <a:off x="3114869" y="1841605"/>
            <a:ext cx="59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 for Medical Anomaly Detection - A Survey 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E0C7F94-068C-DAAD-2F88-93F9F84F61B3}"/>
              </a:ext>
            </a:extLst>
          </p:cNvPr>
          <p:cNvSpPr txBox="1"/>
          <p:nvPr/>
        </p:nvSpPr>
        <p:spPr>
          <a:xfrm>
            <a:off x="7903028" y="4808743"/>
            <a:ext cx="3968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</a:t>
            </a:r>
            <a:r>
              <a:rPr lang="pl-PL" dirty="0" err="1"/>
              <a:t>nsupervised</a:t>
            </a:r>
            <a:r>
              <a:rPr lang="en-US" dirty="0"/>
              <a:t> A</a:t>
            </a:r>
            <a:r>
              <a:rPr lang="pl-PL" dirty="0" err="1"/>
              <a:t>nomaly</a:t>
            </a:r>
            <a:r>
              <a:rPr lang="en-US" dirty="0"/>
              <a:t> D</a:t>
            </a:r>
            <a:r>
              <a:rPr lang="pl-PL" dirty="0" err="1"/>
              <a:t>etection</a:t>
            </a:r>
            <a:r>
              <a:rPr lang="en-US" dirty="0"/>
              <a:t> </a:t>
            </a:r>
            <a:r>
              <a:rPr lang="pl-PL" dirty="0"/>
              <a:t>in</a:t>
            </a:r>
            <a:r>
              <a:rPr lang="en-US" dirty="0"/>
              <a:t> D</a:t>
            </a:r>
            <a:r>
              <a:rPr lang="pl-PL" dirty="0" err="1"/>
              <a:t>igital</a:t>
            </a:r>
            <a:r>
              <a:rPr lang="en-US" dirty="0"/>
              <a:t> P</a:t>
            </a:r>
            <a:r>
              <a:rPr lang="pl-PL" dirty="0" err="1"/>
              <a:t>athology</a:t>
            </a:r>
            <a:r>
              <a:rPr lang="en-US" dirty="0"/>
              <a:t> U</a:t>
            </a:r>
            <a:r>
              <a:rPr lang="pl-PL" dirty="0" err="1"/>
              <a:t>sing</a:t>
            </a:r>
            <a:r>
              <a:rPr lang="en-US" dirty="0"/>
              <a:t> GANS</a:t>
            </a:r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81EA865-6B5D-2D7B-57E8-4DF6AF5D61DB}"/>
              </a:ext>
            </a:extLst>
          </p:cNvPr>
          <p:cNvSpPr txBox="1"/>
          <p:nvPr/>
        </p:nvSpPr>
        <p:spPr>
          <a:xfrm>
            <a:off x="534955" y="4854910"/>
            <a:ext cx="35495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ReMix</a:t>
            </a:r>
            <a:r>
              <a:rPr lang="en-US" dirty="0"/>
              <a:t>: A General and Efficient Framework for Multiple Instance Learning based Whole Slide Image Classification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974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46E1-6F7F-C565-45D3-9FFB587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97819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DF65-0B4F-D2DB-7FD3-4E858F5D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About 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AD32D-EC48-2F70-DD31-F1B7D64C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GAN - </a:t>
            </a:r>
            <a:r>
              <a:rPr lang="pl-PL" b="0" i="0" dirty="0">
                <a:solidFill>
                  <a:srgbClr val="202124"/>
                </a:solidFill>
                <a:effectLst/>
              </a:rPr>
              <a:t>generative adversarial network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5C68F-C0D0-75D7-F1C5-4C6FE4462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28" y="2492889"/>
            <a:ext cx="8547879" cy="36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25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664F-B8A1-966C-6C42-1BA039E3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Discriminator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2D665-1070-CF9A-7120-204867644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260" y="2482272"/>
            <a:ext cx="8732598" cy="40106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B811-9A3C-3D03-4830-F8C6372F2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356"/>
            <a:ext cx="10515600" cy="937895"/>
          </a:xfrm>
        </p:spPr>
        <p:txBody>
          <a:bodyPr>
            <a:normAutofit lnSpcReduction="10000"/>
          </a:bodyPr>
          <a:lstStyle/>
          <a:p>
            <a:r>
              <a:rPr lang="pl-PL" dirty="0"/>
              <a:t>Classifier – fake or real</a:t>
            </a:r>
          </a:p>
          <a:p>
            <a:r>
              <a:rPr lang="pl-PL" b="0" i="0" dirty="0">
                <a:solidFill>
                  <a:srgbClr val="202124"/>
                </a:solidFill>
                <a:effectLst/>
              </a:rPr>
              <a:t>Penalizes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the generator for producing implausible results.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316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1670-960B-7A91-3B59-FAF897CC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A0C4-09EA-38BB-00E8-2ACBB4B3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447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202124"/>
                </a:solidFill>
              </a:rPr>
              <a:t>L</a:t>
            </a:r>
            <a:r>
              <a:rPr lang="en-US" b="0" i="0" dirty="0">
                <a:solidFill>
                  <a:srgbClr val="202124"/>
                </a:solidFill>
                <a:effectLst/>
              </a:rPr>
              <a:t>earns to create fake data</a:t>
            </a:r>
            <a:endParaRPr lang="pl-PL" b="0" i="0" dirty="0">
              <a:solidFill>
                <a:srgbClr val="202124"/>
              </a:solidFill>
              <a:effectLst/>
            </a:endParaRPr>
          </a:p>
          <a:p>
            <a:r>
              <a:rPr lang="pl-PL" dirty="0">
                <a:solidFill>
                  <a:srgbClr val="202124"/>
                </a:solidFill>
              </a:rPr>
              <a:t>Tries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to make the discriminator classify its output as real.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E369D-B291-8935-C1EC-4D74B08EF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22" y="2568028"/>
            <a:ext cx="8929678" cy="404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4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4D25-139A-9D93-E2DB-941CFE94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GAN-based unsupervised anomaly detection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623BF1-D91B-2D23-C2A0-C3CB65586C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18" y="1885950"/>
            <a:ext cx="870491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32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2109-5A9D-B852-2F34-6A212AA5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Whole process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372FFD7-DC8A-CECB-AF3F-F0424A7FC6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C4F0C1-9F3E-0C84-D960-BE855BE7E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0"/>
          <a:stretch/>
        </p:blipFill>
        <p:spPr>
          <a:xfrm>
            <a:off x="504825" y="3723216"/>
            <a:ext cx="11182350" cy="225499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E7BD2B-1689-35D7-0131-CCA2BA90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447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202124"/>
                </a:solidFill>
              </a:rPr>
              <a:t>Training generator – supervised</a:t>
            </a:r>
          </a:p>
          <a:p>
            <a:r>
              <a:rPr lang="pl-PL" dirty="0">
                <a:solidFill>
                  <a:srgbClr val="202124"/>
                </a:solidFill>
              </a:rPr>
              <a:t>Anomaly detection - unsupervised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024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A09C1E-6B6C-384F-14F0-10B9803E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7ADD37-D7BF-7B0B-5953-863FE175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lnSpc>
                <a:spcPct val="200000"/>
              </a:lnSpc>
              <a:buFont typeface="+mj-lt"/>
              <a:buAutoNum type="arabicPeriod"/>
            </a:pPr>
            <a:r>
              <a:rPr lang="pl-PL" dirty="0" err="1"/>
              <a:t>Introduction</a:t>
            </a:r>
            <a:r>
              <a:rPr lang="pl-PL" dirty="0"/>
              <a:t> to </a:t>
            </a:r>
            <a:r>
              <a:rPr lang="pl-PL" dirty="0" err="1"/>
              <a:t>Anomaly</a:t>
            </a:r>
            <a:r>
              <a:rPr lang="pl-PL" dirty="0"/>
              <a:t> </a:t>
            </a:r>
            <a:r>
              <a:rPr lang="pl-PL" dirty="0" err="1"/>
              <a:t>Detection</a:t>
            </a:r>
            <a:endParaRPr lang="pl-PL" dirty="0"/>
          </a:p>
          <a:p>
            <a:pPr marL="514350" indent="-514350" algn="ctr">
              <a:lnSpc>
                <a:spcPct val="200000"/>
              </a:lnSpc>
              <a:buFont typeface="+mj-lt"/>
              <a:buAutoNum type="arabicPeriod"/>
            </a:pPr>
            <a:r>
              <a:rPr lang="pl-PL" dirty="0" err="1"/>
              <a:t>Our</a:t>
            </a:r>
            <a:r>
              <a:rPr lang="pl-PL" dirty="0"/>
              <a:t> Notes</a:t>
            </a:r>
          </a:p>
          <a:p>
            <a:pPr marL="514350" indent="-514350" algn="ctr">
              <a:lnSpc>
                <a:spcPct val="200000"/>
              </a:lnSpc>
              <a:buFont typeface="+mj-lt"/>
              <a:buAutoNum type="arabicPeriod"/>
            </a:pPr>
            <a:r>
              <a:rPr lang="pl-PL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60690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C8574D-3DC2-3FAD-FFE8-47B020D95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1. </a:t>
            </a:r>
            <a:r>
              <a:rPr lang="pl-PL" dirty="0" err="1"/>
              <a:t>Introduction</a:t>
            </a:r>
            <a:r>
              <a:rPr lang="pl-PL" dirty="0"/>
              <a:t> to </a:t>
            </a:r>
            <a:r>
              <a:rPr lang="pl-PL" dirty="0" err="1"/>
              <a:t>Anomaly</a:t>
            </a:r>
            <a:r>
              <a:rPr lang="pl-PL" dirty="0"/>
              <a:t> </a:t>
            </a:r>
            <a:r>
              <a:rPr lang="pl-PL" dirty="0" err="1"/>
              <a:t>Detection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1271C0C-692A-7317-714E-DE026BEA5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062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8EB58F-6204-B8C8-CDF9-2D7CE695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Anomalies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903C01-F050-E366-0CF9-BD93B184A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Anomaly detection </a:t>
            </a:r>
            <a:r>
              <a:rPr lang="en-US" dirty="0"/>
              <a:t>is the task of </a:t>
            </a:r>
            <a:r>
              <a:rPr lang="en-US" i="1" dirty="0"/>
              <a:t>identifying out of distribution </a:t>
            </a:r>
            <a:r>
              <a:rPr lang="en-US" dirty="0"/>
              <a:t>examples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624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8EB58F-6204-B8C8-CDF9-2D7CE695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What are Anomalies?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903C01-F050-E366-0CF9-BD93B184A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Anomaly detection </a:t>
            </a:r>
            <a:r>
              <a:rPr lang="en-US" dirty="0"/>
              <a:t>is the task of </a:t>
            </a:r>
            <a:r>
              <a:rPr lang="en-US" i="1" dirty="0"/>
              <a:t>identifying out of distribution </a:t>
            </a:r>
            <a:r>
              <a:rPr lang="en-US" dirty="0"/>
              <a:t>examples</a:t>
            </a:r>
            <a:r>
              <a:rPr lang="pl-PL" dirty="0"/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E8EF2CE-1781-38E6-ECF7-7AD792628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330" y="3179795"/>
            <a:ext cx="4695340" cy="2748492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223FA377-1E9F-10FE-03D1-DB937DEA39DA}"/>
              </a:ext>
            </a:extLst>
          </p:cNvPr>
          <p:cNvSpPr txBox="1"/>
          <p:nvPr/>
        </p:nvSpPr>
        <p:spPr>
          <a:xfrm>
            <a:off x="2431472" y="3065640"/>
            <a:ext cx="189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For </a:t>
            </a:r>
            <a:r>
              <a:rPr lang="pl-PL" dirty="0" err="1"/>
              <a:t>example</a:t>
            </a:r>
            <a:r>
              <a:rPr lang="pl-P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1801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8EB58F-6204-B8C8-CDF9-2D7CE695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What are Anomalies?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903C01-F050-E366-0CF9-BD93B184A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Anomaly detection </a:t>
            </a:r>
            <a:r>
              <a:rPr lang="en-US"/>
              <a:t>is the task of </a:t>
            </a:r>
            <a:r>
              <a:rPr lang="en-US" i="1"/>
              <a:t>identifying out of distribution </a:t>
            </a:r>
            <a:r>
              <a:rPr lang="en-US"/>
              <a:t>examples</a:t>
            </a:r>
            <a:r>
              <a:rPr lang="pl-PL"/>
              <a:t>.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E8EF2CE-1781-38E6-ECF7-7AD792628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330" y="3179795"/>
            <a:ext cx="4695340" cy="2748492"/>
          </a:xfrm>
          <a:prstGeom prst="rect">
            <a:avLst/>
          </a:prstGeom>
        </p:spPr>
      </p:pic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C42CFA7C-34CD-C524-7D5D-7DF841041601}"/>
              </a:ext>
            </a:extLst>
          </p:cNvPr>
          <p:cNvCxnSpPr>
            <a:cxnSpLocks/>
          </p:cNvCxnSpPr>
          <p:nvPr/>
        </p:nvCxnSpPr>
        <p:spPr>
          <a:xfrm>
            <a:off x="3748330" y="4479396"/>
            <a:ext cx="485192" cy="48449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D9932A79-23E2-8886-E767-3F84853EF6E0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7810256" y="4554041"/>
            <a:ext cx="633414" cy="40984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AA9E376-0F2E-3CDB-2616-159E35B04FAD}"/>
              </a:ext>
            </a:extLst>
          </p:cNvPr>
          <p:cNvSpPr txBox="1"/>
          <p:nvPr/>
        </p:nvSpPr>
        <p:spPr>
          <a:xfrm>
            <a:off x="2951019" y="4110064"/>
            <a:ext cx="155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outlier</a:t>
            </a:r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33978F9-4CDF-35ED-B35C-3B944C092492}"/>
              </a:ext>
            </a:extLst>
          </p:cNvPr>
          <p:cNvSpPr txBox="1"/>
          <p:nvPr/>
        </p:nvSpPr>
        <p:spPr>
          <a:xfrm>
            <a:off x="8340099" y="4110064"/>
            <a:ext cx="155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outlier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F279DB9-A445-0942-FA51-A0FDD47F26A1}"/>
              </a:ext>
            </a:extLst>
          </p:cNvPr>
          <p:cNvSpPr txBox="1"/>
          <p:nvPr/>
        </p:nvSpPr>
        <p:spPr>
          <a:xfrm>
            <a:off x="2431472" y="3065640"/>
            <a:ext cx="189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For </a:t>
            </a:r>
            <a:r>
              <a:rPr lang="pl-PL" dirty="0" err="1"/>
              <a:t>example</a:t>
            </a:r>
            <a:r>
              <a:rPr lang="pl-P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2400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E6E1F8-5570-1F1A-E29E-7FBA2273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Approach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E4F3C5C-DF95-0965-CC7B-F9078E89610C}"/>
              </a:ext>
            </a:extLst>
          </p:cNvPr>
          <p:cNvSpPr/>
          <p:nvPr/>
        </p:nvSpPr>
        <p:spPr>
          <a:xfrm>
            <a:off x="1340427" y="2213264"/>
            <a:ext cx="3148446" cy="31484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764416-96F8-6A9E-C7D8-338113EE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95" y="2471305"/>
            <a:ext cx="1194955" cy="119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a 5" descr="Krab kontur">
            <a:extLst>
              <a:ext uri="{FF2B5EF4-FFF2-40B4-BE49-F238E27FC236}">
                <a16:creationId xmlns:a16="http://schemas.microsoft.com/office/drawing/2014/main" id="{08C54813-0640-F4E2-020A-6C47BC64F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4649" y="3789218"/>
            <a:ext cx="1194955" cy="119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6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E6E1F8-5570-1F1A-E29E-7FBA2273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Approach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E4F3C5C-DF95-0965-CC7B-F9078E89610C}"/>
              </a:ext>
            </a:extLst>
          </p:cNvPr>
          <p:cNvSpPr/>
          <p:nvPr/>
        </p:nvSpPr>
        <p:spPr>
          <a:xfrm>
            <a:off x="1340427" y="2213264"/>
            <a:ext cx="3148446" cy="31484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764416-96F8-6A9E-C7D8-338113EE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95" y="2471305"/>
            <a:ext cx="1194955" cy="119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a 5" descr="Krab kontur">
            <a:extLst>
              <a:ext uri="{FF2B5EF4-FFF2-40B4-BE49-F238E27FC236}">
                <a16:creationId xmlns:a16="http://schemas.microsoft.com/office/drawing/2014/main" id="{08C54813-0640-F4E2-020A-6C47BC64F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4649" y="3789218"/>
            <a:ext cx="1194955" cy="1194955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FF28609E-A550-01A4-3752-5B5DAA302EA3}"/>
              </a:ext>
            </a:extLst>
          </p:cNvPr>
          <p:cNvSpPr txBox="1"/>
          <p:nvPr/>
        </p:nvSpPr>
        <p:spPr>
          <a:xfrm>
            <a:off x="5742708" y="2743200"/>
            <a:ext cx="1932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/>
              <a:t>=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5A90689-99BF-D1FC-3D7F-B300CBB7CAA3}"/>
              </a:ext>
            </a:extLst>
          </p:cNvPr>
          <p:cNvSpPr txBox="1"/>
          <p:nvPr/>
        </p:nvSpPr>
        <p:spPr>
          <a:xfrm>
            <a:off x="7169727" y="2743200"/>
            <a:ext cx="4607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 err="1"/>
              <a:t>Anomaly</a:t>
            </a:r>
            <a:endParaRPr lang="pl-PL" sz="9600" dirty="0"/>
          </a:p>
        </p:txBody>
      </p:sp>
    </p:spTree>
    <p:extLst>
      <p:ext uri="{BB962C8B-B14F-4D97-AF65-F5344CB8AC3E}">
        <p14:creationId xmlns:p14="http://schemas.microsoft.com/office/powerpoint/2010/main" val="177803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E6E1F8-5570-1F1A-E29E-7FBA2273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Approach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E4F3C5C-DF95-0965-CC7B-F9078E89610C}"/>
              </a:ext>
            </a:extLst>
          </p:cNvPr>
          <p:cNvSpPr/>
          <p:nvPr/>
        </p:nvSpPr>
        <p:spPr>
          <a:xfrm>
            <a:off x="1340427" y="2213264"/>
            <a:ext cx="3148446" cy="31484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764416-96F8-6A9E-C7D8-338113EE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95" y="2471305"/>
            <a:ext cx="1194955" cy="119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a 5" descr="Krab kontur">
            <a:extLst>
              <a:ext uri="{FF2B5EF4-FFF2-40B4-BE49-F238E27FC236}">
                <a16:creationId xmlns:a16="http://schemas.microsoft.com/office/drawing/2014/main" id="{08C54813-0640-F4E2-020A-6C47BC64F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4649" y="3789218"/>
            <a:ext cx="1194955" cy="1194955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FF28609E-A550-01A4-3752-5B5DAA302EA3}"/>
              </a:ext>
            </a:extLst>
          </p:cNvPr>
          <p:cNvSpPr txBox="1"/>
          <p:nvPr/>
        </p:nvSpPr>
        <p:spPr>
          <a:xfrm>
            <a:off x="5742708" y="2743200"/>
            <a:ext cx="1932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/>
              <a:t>=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5A90689-99BF-D1FC-3D7F-B300CBB7CAA3}"/>
              </a:ext>
            </a:extLst>
          </p:cNvPr>
          <p:cNvSpPr txBox="1"/>
          <p:nvPr/>
        </p:nvSpPr>
        <p:spPr>
          <a:xfrm>
            <a:off x="7169727" y="2743200"/>
            <a:ext cx="4607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 err="1"/>
              <a:t>Anomaly</a:t>
            </a:r>
            <a:endParaRPr lang="pl-PL" sz="96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1C6D7CB-BA49-DFA9-0502-C8F76677F739}"/>
              </a:ext>
            </a:extLst>
          </p:cNvPr>
          <p:cNvSpPr txBox="1"/>
          <p:nvPr/>
        </p:nvSpPr>
        <p:spPr>
          <a:xfrm>
            <a:off x="8650789" y="5195454"/>
            <a:ext cx="2850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err="1"/>
              <a:t>or</a:t>
            </a:r>
            <a:r>
              <a:rPr lang="pl-PL" sz="6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2195948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523</Words>
  <Application>Microsoft Office PowerPoint</Application>
  <PresentationFormat>Widescreen</PresentationFormat>
  <Paragraphs>80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Motyw pakietu Office</vt:lpstr>
      <vt:lpstr>Anomaly Detection</vt:lpstr>
      <vt:lpstr>Agenda</vt:lpstr>
      <vt:lpstr>1. Introduction to Anomaly Detection</vt:lpstr>
      <vt:lpstr>What are Anomalies?</vt:lpstr>
      <vt:lpstr>What are Anomalies?</vt:lpstr>
      <vt:lpstr>What are Anomalies?</vt:lpstr>
      <vt:lpstr>Our Approach</vt:lpstr>
      <vt:lpstr>Our Approach</vt:lpstr>
      <vt:lpstr>Our Approach</vt:lpstr>
      <vt:lpstr>Our Approach</vt:lpstr>
      <vt:lpstr>2. Our Notes </vt:lpstr>
      <vt:lpstr>Main articles to focus on</vt:lpstr>
      <vt:lpstr>...</vt:lpstr>
      <vt:lpstr>About GANs</vt:lpstr>
      <vt:lpstr>Discriminator</vt:lpstr>
      <vt:lpstr>Generator</vt:lpstr>
      <vt:lpstr>GAN-based unsupervised anomaly detection</vt:lpstr>
      <vt:lpstr>Whole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Matuszewski Szymon (STUD)</dc:creator>
  <cp:lastModifiedBy>Urban Tymoteusz (STUD)</cp:lastModifiedBy>
  <cp:revision>5</cp:revision>
  <dcterms:created xsi:type="dcterms:W3CDTF">2023-04-01T17:57:57Z</dcterms:created>
  <dcterms:modified xsi:type="dcterms:W3CDTF">2023-04-02T16:48:58Z</dcterms:modified>
</cp:coreProperties>
</file>