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8"/>
  </p:notesMasterIdLst>
  <p:handoutMasterIdLst>
    <p:handoutMasterId r:id="rId39"/>
  </p:handoutMasterIdLst>
  <p:sldIdLst>
    <p:sldId id="256" r:id="rId5"/>
    <p:sldId id="261" r:id="rId6"/>
    <p:sldId id="275" r:id="rId7"/>
    <p:sldId id="276" r:id="rId8"/>
    <p:sldId id="277" r:id="rId9"/>
    <p:sldId id="270" r:id="rId10"/>
    <p:sldId id="274" r:id="rId11"/>
    <p:sldId id="258" r:id="rId12"/>
    <p:sldId id="291" r:id="rId13"/>
    <p:sldId id="288" r:id="rId14"/>
    <p:sldId id="292" r:id="rId15"/>
    <p:sldId id="259" r:id="rId16"/>
    <p:sldId id="289" r:id="rId17"/>
    <p:sldId id="262" r:id="rId18"/>
    <p:sldId id="266" r:id="rId19"/>
    <p:sldId id="267" r:id="rId20"/>
    <p:sldId id="269" r:id="rId21"/>
    <p:sldId id="263" r:id="rId22"/>
    <p:sldId id="271" r:id="rId23"/>
    <p:sldId id="272" r:id="rId24"/>
    <p:sldId id="273" r:id="rId25"/>
    <p:sldId id="264" r:id="rId26"/>
    <p:sldId id="278" r:id="rId27"/>
    <p:sldId id="281" r:id="rId28"/>
    <p:sldId id="283" r:id="rId29"/>
    <p:sldId id="285" r:id="rId30"/>
    <p:sldId id="284" r:id="rId31"/>
    <p:sldId id="282" r:id="rId32"/>
    <p:sldId id="286" r:id="rId33"/>
    <p:sldId id="287" r:id="rId34"/>
    <p:sldId id="265" r:id="rId35"/>
    <p:sldId id="290" r:id="rId36"/>
    <p:sldId id="260" r:id="rId37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A64A301A-187C-4D65-93AC-BC0A27F57CD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l-PL" b="0" i="0" dirty="0"/>
            <a:t>Koszty magazynowania towarów na całym świecie wynoszą rocznie około 385 miliardów dolarów</a:t>
          </a:r>
        </a:p>
      </dgm:t>
    </dgm:pt>
    <dgm:pt modelId="{CBE3DA1F-E7CA-4DD2-BF30-228A812428A6}" type="parTrans" cxnId="{1EE1EBAF-087D-426E-B69E-07961B19E835}">
      <dgm:prSet/>
      <dgm:spPr/>
      <dgm:t>
        <a:bodyPr/>
        <a:lstStyle/>
        <a:p>
          <a:endParaRPr lang="pl-PL"/>
        </a:p>
      </dgm:t>
    </dgm:pt>
    <dgm:pt modelId="{35B015B1-40F8-4F73-A127-D16966FA3FCF}" type="sibTrans" cxnId="{1EE1EBAF-087D-426E-B69E-07961B19E835}">
      <dgm:prSet/>
      <dgm:spPr/>
      <dgm:t>
        <a:bodyPr/>
        <a:lstStyle/>
        <a:p>
          <a:endParaRPr lang="pl-PL"/>
        </a:p>
      </dgm:t>
    </dgm:pt>
    <dgm:pt modelId="{CEDC8D3C-739F-4A4A-9F23-2FFB311942AC}" type="pres">
      <dgm:prSet presAssocID="{7D9C16A6-8C48-4165-8DAF-8C957C12A8FA}" presName="outerComposite" presStyleCnt="0">
        <dgm:presLayoutVars>
          <dgm:chMax val="5"/>
          <dgm:dir/>
          <dgm:resizeHandles val="exact"/>
        </dgm:presLayoutVars>
      </dgm:prSet>
      <dgm:spPr/>
    </dgm:pt>
    <dgm:pt modelId="{CE754F7C-989C-4E3B-A08D-39761AA0B9D3}" type="pres">
      <dgm:prSet presAssocID="{7D9C16A6-8C48-4165-8DAF-8C957C12A8FA}" presName="dummyMaxCanvas" presStyleCnt="0">
        <dgm:presLayoutVars/>
      </dgm:prSet>
      <dgm:spPr/>
    </dgm:pt>
    <dgm:pt modelId="{6E3D7EF0-5B52-4884-A626-22D1436B2AFA}" type="pres">
      <dgm:prSet presAssocID="{7D9C16A6-8C48-4165-8DAF-8C957C12A8FA}" presName="OneNode_1" presStyleLbl="node1" presStyleIdx="0" presStyleCnt="1" custScaleX="81099" custScaleY="53626" custLinFactNeighborX="0" custLinFactNeighborY="-32115">
        <dgm:presLayoutVars>
          <dgm:bulletEnabled val="1"/>
        </dgm:presLayoutVars>
      </dgm:prSet>
      <dgm:spPr/>
    </dgm:pt>
  </dgm:ptLst>
  <dgm:cxnLst>
    <dgm:cxn modelId="{527B4325-FAC5-4156-84C2-45E65A54B45E}" type="presOf" srcId="{A64A301A-187C-4D65-93AC-BC0A27F57CD2}" destId="{6E3D7EF0-5B52-4884-A626-22D1436B2AFA}" srcOrd="0" destOrd="0" presId="urn:microsoft.com/office/officeart/2005/8/layout/vProcess5"/>
    <dgm:cxn modelId="{1EE1EBAF-087D-426E-B69E-07961B19E835}" srcId="{7D9C16A6-8C48-4165-8DAF-8C957C12A8FA}" destId="{A64A301A-187C-4D65-93AC-BC0A27F57CD2}" srcOrd="0" destOrd="0" parTransId="{CBE3DA1F-E7CA-4DD2-BF30-228A812428A6}" sibTransId="{35B015B1-40F8-4F73-A127-D16966FA3FCF}"/>
    <dgm:cxn modelId="{66E390C0-38A4-48D6-A4A9-41659CA9141F}" type="presOf" srcId="{7D9C16A6-8C48-4165-8DAF-8C957C12A8FA}" destId="{CEDC8D3C-739F-4A4A-9F23-2FFB311942AC}" srcOrd="0" destOrd="0" presId="urn:microsoft.com/office/officeart/2005/8/layout/vProcess5"/>
    <dgm:cxn modelId="{EA63C78C-4596-4521-BC39-2F2174C8759B}" type="presParOf" srcId="{CEDC8D3C-739F-4A4A-9F23-2FFB311942AC}" destId="{CE754F7C-989C-4E3B-A08D-39761AA0B9D3}" srcOrd="0" destOrd="0" presId="urn:microsoft.com/office/officeart/2005/8/layout/vProcess5"/>
    <dgm:cxn modelId="{2929F29D-9D0D-4645-954D-1056261043CE}" type="presParOf" srcId="{CEDC8D3C-739F-4A4A-9F23-2FFB311942AC}" destId="{6E3D7EF0-5B52-4884-A626-22D1436B2AFA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A64A301A-187C-4D65-93AC-BC0A27F57CD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l-PL" b="0" i="0" dirty="0"/>
            <a:t>Dodatkowe koszty związane z korygowaniem błędów i pomyłek nie są uwzględnione w tej kwocie</a:t>
          </a:r>
        </a:p>
      </dgm:t>
    </dgm:pt>
    <dgm:pt modelId="{CBE3DA1F-E7CA-4DD2-BF30-228A812428A6}" type="parTrans" cxnId="{1EE1EBAF-087D-426E-B69E-07961B19E835}">
      <dgm:prSet/>
      <dgm:spPr/>
      <dgm:t>
        <a:bodyPr/>
        <a:lstStyle/>
        <a:p>
          <a:endParaRPr lang="pl-PL"/>
        </a:p>
      </dgm:t>
    </dgm:pt>
    <dgm:pt modelId="{35B015B1-40F8-4F73-A127-D16966FA3FCF}" type="sibTrans" cxnId="{1EE1EBAF-087D-426E-B69E-07961B19E835}">
      <dgm:prSet/>
      <dgm:spPr/>
      <dgm:t>
        <a:bodyPr/>
        <a:lstStyle/>
        <a:p>
          <a:endParaRPr lang="pl-PL"/>
        </a:p>
      </dgm:t>
    </dgm:pt>
    <dgm:pt modelId="{CEDC8D3C-739F-4A4A-9F23-2FFB311942AC}" type="pres">
      <dgm:prSet presAssocID="{7D9C16A6-8C48-4165-8DAF-8C957C12A8FA}" presName="outerComposite" presStyleCnt="0">
        <dgm:presLayoutVars>
          <dgm:chMax val="5"/>
          <dgm:dir/>
          <dgm:resizeHandles val="exact"/>
        </dgm:presLayoutVars>
      </dgm:prSet>
      <dgm:spPr/>
    </dgm:pt>
    <dgm:pt modelId="{CE754F7C-989C-4E3B-A08D-39761AA0B9D3}" type="pres">
      <dgm:prSet presAssocID="{7D9C16A6-8C48-4165-8DAF-8C957C12A8FA}" presName="dummyMaxCanvas" presStyleCnt="0">
        <dgm:presLayoutVars/>
      </dgm:prSet>
      <dgm:spPr/>
    </dgm:pt>
    <dgm:pt modelId="{6E3D7EF0-5B52-4884-A626-22D1436B2AFA}" type="pres">
      <dgm:prSet presAssocID="{7D9C16A6-8C48-4165-8DAF-8C957C12A8FA}" presName="OneNode_1" presStyleLbl="node1" presStyleIdx="0" presStyleCnt="1" custScaleX="81099" custScaleY="53626" custLinFactNeighborX="0" custLinFactNeighborY="-32115">
        <dgm:presLayoutVars>
          <dgm:bulletEnabled val="1"/>
        </dgm:presLayoutVars>
      </dgm:prSet>
      <dgm:spPr/>
    </dgm:pt>
  </dgm:ptLst>
  <dgm:cxnLst>
    <dgm:cxn modelId="{527B4325-FAC5-4156-84C2-45E65A54B45E}" type="presOf" srcId="{A64A301A-187C-4D65-93AC-BC0A27F57CD2}" destId="{6E3D7EF0-5B52-4884-A626-22D1436B2AFA}" srcOrd="0" destOrd="0" presId="urn:microsoft.com/office/officeart/2005/8/layout/vProcess5"/>
    <dgm:cxn modelId="{1EE1EBAF-087D-426E-B69E-07961B19E835}" srcId="{7D9C16A6-8C48-4165-8DAF-8C957C12A8FA}" destId="{A64A301A-187C-4D65-93AC-BC0A27F57CD2}" srcOrd="0" destOrd="0" parTransId="{CBE3DA1F-E7CA-4DD2-BF30-228A812428A6}" sibTransId="{35B015B1-40F8-4F73-A127-D16966FA3FCF}"/>
    <dgm:cxn modelId="{66E390C0-38A4-48D6-A4A9-41659CA9141F}" type="presOf" srcId="{7D9C16A6-8C48-4165-8DAF-8C957C12A8FA}" destId="{CEDC8D3C-739F-4A4A-9F23-2FFB311942AC}" srcOrd="0" destOrd="0" presId="urn:microsoft.com/office/officeart/2005/8/layout/vProcess5"/>
    <dgm:cxn modelId="{EA63C78C-4596-4521-BC39-2F2174C8759B}" type="presParOf" srcId="{CEDC8D3C-739F-4A4A-9F23-2FFB311942AC}" destId="{CE754F7C-989C-4E3B-A08D-39761AA0B9D3}" srcOrd="0" destOrd="0" presId="urn:microsoft.com/office/officeart/2005/8/layout/vProcess5"/>
    <dgm:cxn modelId="{2929F29D-9D0D-4645-954D-1056261043CE}" type="presParOf" srcId="{CEDC8D3C-739F-4A4A-9F23-2FFB311942AC}" destId="{6E3D7EF0-5B52-4884-A626-22D1436B2AFA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A64A301A-187C-4D65-93AC-BC0A27F57CD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l-PL" b="0" i="0" dirty="0"/>
            <a:t>Długotrwałe zakłócenia w realizacji zamówień mogą kosztować firmę od 30 do 50% rocznego EBITDA</a:t>
          </a:r>
        </a:p>
      </dgm:t>
    </dgm:pt>
    <dgm:pt modelId="{CBE3DA1F-E7CA-4DD2-BF30-228A812428A6}" type="parTrans" cxnId="{1EE1EBAF-087D-426E-B69E-07961B19E835}">
      <dgm:prSet/>
      <dgm:spPr/>
      <dgm:t>
        <a:bodyPr/>
        <a:lstStyle/>
        <a:p>
          <a:endParaRPr lang="pl-PL"/>
        </a:p>
      </dgm:t>
    </dgm:pt>
    <dgm:pt modelId="{35B015B1-40F8-4F73-A127-D16966FA3FCF}" type="sibTrans" cxnId="{1EE1EBAF-087D-426E-B69E-07961B19E835}">
      <dgm:prSet/>
      <dgm:spPr/>
      <dgm:t>
        <a:bodyPr/>
        <a:lstStyle/>
        <a:p>
          <a:endParaRPr lang="pl-PL"/>
        </a:p>
      </dgm:t>
    </dgm:pt>
    <dgm:pt modelId="{CEDC8D3C-739F-4A4A-9F23-2FFB311942AC}" type="pres">
      <dgm:prSet presAssocID="{7D9C16A6-8C48-4165-8DAF-8C957C12A8FA}" presName="outerComposite" presStyleCnt="0">
        <dgm:presLayoutVars>
          <dgm:chMax val="5"/>
          <dgm:dir/>
          <dgm:resizeHandles val="exact"/>
        </dgm:presLayoutVars>
      </dgm:prSet>
      <dgm:spPr/>
    </dgm:pt>
    <dgm:pt modelId="{CE754F7C-989C-4E3B-A08D-39761AA0B9D3}" type="pres">
      <dgm:prSet presAssocID="{7D9C16A6-8C48-4165-8DAF-8C957C12A8FA}" presName="dummyMaxCanvas" presStyleCnt="0">
        <dgm:presLayoutVars/>
      </dgm:prSet>
      <dgm:spPr/>
    </dgm:pt>
    <dgm:pt modelId="{6E3D7EF0-5B52-4884-A626-22D1436B2AFA}" type="pres">
      <dgm:prSet presAssocID="{7D9C16A6-8C48-4165-8DAF-8C957C12A8FA}" presName="OneNode_1" presStyleLbl="node1" presStyleIdx="0" presStyleCnt="1" custScaleX="81099" custScaleY="53626" custLinFactNeighborX="0" custLinFactNeighborY="-32115">
        <dgm:presLayoutVars>
          <dgm:bulletEnabled val="1"/>
        </dgm:presLayoutVars>
      </dgm:prSet>
      <dgm:spPr/>
    </dgm:pt>
  </dgm:ptLst>
  <dgm:cxnLst>
    <dgm:cxn modelId="{527B4325-FAC5-4156-84C2-45E65A54B45E}" type="presOf" srcId="{A64A301A-187C-4D65-93AC-BC0A27F57CD2}" destId="{6E3D7EF0-5B52-4884-A626-22D1436B2AFA}" srcOrd="0" destOrd="0" presId="urn:microsoft.com/office/officeart/2005/8/layout/vProcess5"/>
    <dgm:cxn modelId="{1EE1EBAF-087D-426E-B69E-07961B19E835}" srcId="{7D9C16A6-8C48-4165-8DAF-8C957C12A8FA}" destId="{A64A301A-187C-4D65-93AC-BC0A27F57CD2}" srcOrd="0" destOrd="0" parTransId="{CBE3DA1F-E7CA-4DD2-BF30-228A812428A6}" sibTransId="{35B015B1-40F8-4F73-A127-D16966FA3FCF}"/>
    <dgm:cxn modelId="{66E390C0-38A4-48D6-A4A9-41659CA9141F}" type="presOf" srcId="{7D9C16A6-8C48-4165-8DAF-8C957C12A8FA}" destId="{CEDC8D3C-739F-4A4A-9F23-2FFB311942AC}" srcOrd="0" destOrd="0" presId="urn:microsoft.com/office/officeart/2005/8/layout/vProcess5"/>
    <dgm:cxn modelId="{EA63C78C-4596-4521-BC39-2F2174C8759B}" type="presParOf" srcId="{CEDC8D3C-739F-4A4A-9F23-2FFB311942AC}" destId="{CE754F7C-989C-4E3B-A08D-39761AA0B9D3}" srcOrd="0" destOrd="0" presId="urn:microsoft.com/office/officeart/2005/8/layout/vProcess5"/>
    <dgm:cxn modelId="{2929F29D-9D0D-4645-954D-1056261043CE}" type="presParOf" srcId="{CEDC8D3C-739F-4A4A-9F23-2FFB311942AC}" destId="{6E3D7EF0-5B52-4884-A626-22D1436B2AFA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A64A301A-187C-4D65-93AC-BC0A27F57CD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l-PL" b="0" i="0" dirty="0"/>
            <a:t>Nawet zakłócenia trwające 30 dni lub mniej mogą równać się stratom w wysokości od 3 do 5% EBITDA</a:t>
          </a:r>
        </a:p>
      </dgm:t>
    </dgm:pt>
    <dgm:pt modelId="{CBE3DA1F-E7CA-4DD2-BF30-228A812428A6}" type="parTrans" cxnId="{1EE1EBAF-087D-426E-B69E-07961B19E835}">
      <dgm:prSet/>
      <dgm:spPr/>
      <dgm:t>
        <a:bodyPr/>
        <a:lstStyle/>
        <a:p>
          <a:endParaRPr lang="pl-PL"/>
        </a:p>
      </dgm:t>
    </dgm:pt>
    <dgm:pt modelId="{35B015B1-40F8-4F73-A127-D16966FA3FCF}" type="sibTrans" cxnId="{1EE1EBAF-087D-426E-B69E-07961B19E835}">
      <dgm:prSet/>
      <dgm:spPr/>
      <dgm:t>
        <a:bodyPr/>
        <a:lstStyle/>
        <a:p>
          <a:endParaRPr lang="pl-PL"/>
        </a:p>
      </dgm:t>
    </dgm:pt>
    <dgm:pt modelId="{CEDC8D3C-739F-4A4A-9F23-2FFB311942AC}" type="pres">
      <dgm:prSet presAssocID="{7D9C16A6-8C48-4165-8DAF-8C957C12A8FA}" presName="outerComposite" presStyleCnt="0">
        <dgm:presLayoutVars>
          <dgm:chMax val="5"/>
          <dgm:dir/>
          <dgm:resizeHandles val="exact"/>
        </dgm:presLayoutVars>
      </dgm:prSet>
      <dgm:spPr/>
    </dgm:pt>
    <dgm:pt modelId="{CE754F7C-989C-4E3B-A08D-39761AA0B9D3}" type="pres">
      <dgm:prSet presAssocID="{7D9C16A6-8C48-4165-8DAF-8C957C12A8FA}" presName="dummyMaxCanvas" presStyleCnt="0">
        <dgm:presLayoutVars/>
      </dgm:prSet>
      <dgm:spPr/>
    </dgm:pt>
    <dgm:pt modelId="{6E3D7EF0-5B52-4884-A626-22D1436B2AFA}" type="pres">
      <dgm:prSet presAssocID="{7D9C16A6-8C48-4165-8DAF-8C957C12A8FA}" presName="OneNode_1" presStyleLbl="node1" presStyleIdx="0" presStyleCnt="1" custScaleX="81099" custScaleY="53626" custLinFactNeighborX="0" custLinFactNeighborY="-32115">
        <dgm:presLayoutVars>
          <dgm:bulletEnabled val="1"/>
        </dgm:presLayoutVars>
      </dgm:prSet>
      <dgm:spPr/>
    </dgm:pt>
  </dgm:ptLst>
  <dgm:cxnLst>
    <dgm:cxn modelId="{527B4325-FAC5-4156-84C2-45E65A54B45E}" type="presOf" srcId="{A64A301A-187C-4D65-93AC-BC0A27F57CD2}" destId="{6E3D7EF0-5B52-4884-A626-22D1436B2AFA}" srcOrd="0" destOrd="0" presId="urn:microsoft.com/office/officeart/2005/8/layout/vProcess5"/>
    <dgm:cxn modelId="{1EE1EBAF-087D-426E-B69E-07961B19E835}" srcId="{7D9C16A6-8C48-4165-8DAF-8C957C12A8FA}" destId="{A64A301A-187C-4D65-93AC-BC0A27F57CD2}" srcOrd="0" destOrd="0" parTransId="{CBE3DA1F-E7CA-4DD2-BF30-228A812428A6}" sibTransId="{35B015B1-40F8-4F73-A127-D16966FA3FCF}"/>
    <dgm:cxn modelId="{66E390C0-38A4-48D6-A4A9-41659CA9141F}" type="presOf" srcId="{7D9C16A6-8C48-4165-8DAF-8C957C12A8FA}" destId="{CEDC8D3C-739F-4A4A-9F23-2FFB311942AC}" srcOrd="0" destOrd="0" presId="urn:microsoft.com/office/officeart/2005/8/layout/vProcess5"/>
    <dgm:cxn modelId="{EA63C78C-4596-4521-BC39-2F2174C8759B}" type="presParOf" srcId="{CEDC8D3C-739F-4A4A-9F23-2FFB311942AC}" destId="{CE754F7C-989C-4E3B-A08D-39761AA0B9D3}" srcOrd="0" destOrd="0" presId="urn:microsoft.com/office/officeart/2005/8/layout/vProcess5"/>
    <dgm:cxn modelId="{2929F29D-9D0D-4645-954D-1056261043CE}" type="presParOf" srcId="{CEDC8D3C-739F-4A4A-9F23-2FFB311942AC}" destId="{6E3D7EF0-5B52-4884-A626-22D1436B2AFA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7C2C6D-70E8-40BA-94B5-06B6E424BB1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2B52709-2EE0-4677-AB9C-2032D8E8BF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Problemy</a:t>
          </a:r>
          <a:endParaRPr lang="en-US"/>
        </a:p>
      </dgm:t>
    </dgm:pt>
    <dgm:pt modelId="{9C7EE6D1-0C4D-40B5-8153-02A9A92A525B}" type="parTrans" cxnId="{6967F9C6-1EE9-400C-8DA2-A0D780E308A6}">
      <dgm:prSet/>
      <dgm:spPr/>
      <dgm:t>
        <a:bodyPr/>
        <a:lstStyle/>
        <a:p>
          <a:endParaRPr lang="en-US"/>
        </a:p>
      </dgm:t>
    </dgm:pt>
    <dgm:pt modelId="{6D181F20-E065-4FF9-AD43-BCD023B1F07A}" type="sibTrans" cxnId="{6967F9C6-1EE9-400C-8DA2-A0D780E308A6}">
      <dgm:prSet/>
      <dgm:spPr/>
      <dgm:t>
        <a:bodyPr/>
        <a:lstStyle/>
        <a:p>
          <a:endParaRPr lang="en-US"/>
        </a:p>
      </dgm:t>
    </dgm:pt>
    <dgm:pt modelId="{315D88C6-3BBE-40CE-8C95-C00DE0874A3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Zła organizacja i układ magazynu</a:t>
          </a:r>
          <a:endParaRPr lang="en-US" dirty="0"/>
        </a:p>
      </dgm:t>
    </dgm:pt>
    <dgm:pt modelId="{7EAABCD6-2B7F-432D-94C2-47161404CC10}" type="parTrans" cxnId="{DBC49FC8-E9D9-46EE-B86C-1055BF4F6081}">
      <dgm:prSet/>
      <dgm:spPr/>
      <dgm:t>
        <a:bodyPr/>
        <a:lstStyle/>
        <a:p>
          <a:endParaRPr lang="en-US"/>
        </a:p>
      </dgm:t>
    </dgm:pt>
    <dgm:pt modelId="{418176A4-BB7B-4820-84A0-A5DFF3DD6E14}" type="sibTrans" cxnId="{DBC49FC8-E9D9-46EE-B86C-1055BF4F6081}">
      <dgm:prSet/>
      <dgm:spPr/>
      <dgm:t>
        <a:bodyPr/>
        <a:lstStyle/>
        <a:p>
          <a:endParaRPr lang="en-US"/>
        </a:p>
      </dgm:t>
    </dgm:pt>
    <dgm:pt modelId="{643EAE72-6181-4034-B957-02E4F59892E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Nieefektywne wykorzystanie przestrzeni</a:t>
          </a:r>
          <a:endParaRPr lang="en-US" dirty="0"/>
        </a:p>
      </dgm:t>
    </dgm:pt>
    <dgm:pt modelId="{4FA3B42E-B302-4077-A06C-A05F1B95CB9C}" type="parTrans" cxnId="{6789EECF-8DE5-4198-9475-0C7683F351D8}">
      <dgm:prSet/>
      <dgm:spPr/>
      <dgm:t>
        <a:bodyPr/>
        <a:lstStyle/>
        <a:p>
          <a:endParaRPr lang="pl-PL"/>
        </a:p>
      </dgm:t>
    </dgm:pt>
    <dgm:pt modelId="{13FB2C56-F010-489F-9C29-A270550F05A7}" type="sibTrans" cxnId="{6789EECF-8DE5-4198-9475-0C7683F351D8}">
      <dgm:prSet/>
      <dgm:spPr/>
      <dgm:t>
        <a:bodyPr/>
        <a:lstStyle/>
        <a:p>
          <a:endParaRPr lang="en-US"/>
        </a:p>
      </dgm:t>
    </dgm:pt>
    <dgm:pt modelId="{C13609DA-FA50-4642-921E-3FDD010AD63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Spowolnienie procesów kompletowania i pakowania.</a:t>
          </a:r>
        </a:p>
      </dgm:t>
    </dgm:pt>
    <dgm:pt modelId="{E77DEDA9-E228-4943-BFBD-2AE5BEF2F0D9}" type="parTrans" cxnId="{1755A1F1-678E-4C4E-81CA-C526891E132F}">
      <dgm:prSet/>
      <dgm:spPr/>
      <dgm:t>
        <a:bodyPr/>
        <a:lstStyle/>
        <a:p>
          <a:endParaRPr lang="pl-PL"/>
        </a:p>
      </dgm:t>
    </dgm:pt>
    <dgm:pt modelId="{7E4B6F1B-C011-4883-85FD-25FA8A73ECA7}" type="sibTrans" cxnId="{1755A1F1-678E-4C4E-81CA-C526891E132F}">
      <dgm:prSet/>
      <dgm:spPr/>
      <dgm:t>
        <a:bodyPr/>
        <a:lstStyle/>
        <a:p>
          <a:endParaRPr lang="pl-PL"/>
        </a:p>
      </dgm:t>
    </dgm:pt>
    <dgm:pt modelId="{A93F9511-63D4-4044-A861-4960B3BCAA8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Ryzyko przepełnienia magazynu i zagrożenia bezpieczeństwa.</a:t>
          </a:r>
        </a:p>
      </dgm:t>
    </dgm:pt>
    <dgm:pt modelId="{6A449D9B-1F0F-4798-BBCC-DEFDFAD0E4CE}" type="parTrans" cxnId="{3792031F-1224-4580-BCC3-94883771EF09}">
      <dgm:prSet/>
      <dgm:spPr/>
      <dgm:t>
        <a:bodyPr/>
        <a:lstStyle/>
        <a:p>
          <a:endParaRPr lang="pl-PL"/>
        </a:p>
      </dgm:t>
    </dgm:pt>
    <dgm:pt modelId="{E629DBE1-385D-40C9-80B1-8DEC4C563F3B}" type="sibTrans" cxnId="{3792031F-1224-4580-BCC3-94883771EF09}">
      <dgm:prSet/>
      <dgm:spPr/>
      <dgm:t>
        <a:bodyPr/>
        <a:lstStyle/>
        <a:p>
          <a:endParaRPr lang="pl-PL"/>
        </a:p>
      </dgm:t>
    </dgm:pt>
    <dgm:pt modelId="{C5BAB643-3478-4D0B-A1F3-A608821392ED}">
      <dgm:prSet/>
      <dgm:spPr/>
      <dgm:t>
        <a:bodyPr/>
        <a:lstStyle/>
        <a:p>
          <a:pPr>
            <a:lnSpc>
              <a:spcPct val="100000"/>
            </a:lnSpc>
          </a:pPr>
          <a:endParaRPr lang="pl-PL" dirty="0"/>
        </a:p>
        <a:p>
          <a:endParaRPr lang="pl-PL" dirty="0"/>
        </a:p>
      </dgm:t>
    </dgm:pt>
    <dgm:pt modelId="{1018FC3C-D740-4843-B718-1AEB2504537E}" type="parTrans" cxnId="{81F91819-4B3D-4690-80EF-2D2509493956}">
      <dgm:prSet/>
      <dgm:spPr/>
      <dgm:t>
        <a:bodyPr/>
        <a:lstStyle/>
        <a:p>
          <a:endParaRPr lang="pl-PL"/>
        </a:p>
      </dgm:t>
    </dgm:pt>
    <dgm:pt modelId="{0F6E194F-846E-4940-98B2-2BE908E8440A}" type="sibTrans" cxnId="{81F91819-4B3D-4690-80EF-2D2509493956}">
      <dgm:prSet/>
      <dgm:spPr/>
      <dgm:t>
        <a:bodyPr/>
        <a:lstStyle/>
        <a:p>
          <a:endParaRPr lang="pl-PL"/>
        </a:p>
      </dgm:t>
    </dgm:pt>
    <dgm:pt modelId="{0A7D7777-5713-441E-B5B4-9FADF1DEB15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Skutki:</a:t>
          </a:r>
        </a:p>
      </dgm:t>
    </dgm:pt>
    <dgm:pt modelId="{B3C7700D-9AFF-42D4-A37A-3DD25B8BA930}" type="sibTrans" cxnId="{B3C300DC-BFC7-4AC6-AAAA-E10A90ECA35A}">
      <dgm:prSet/>
      <dgm:spPr/>
      <dgm:t>
        <a:bodyPr/>
        <a:lstStyle/>
        <a:p>
          <a:endParaRPr lang="en-US"/>
        </a:p>
      </dgm:t>
    </dgm:pt>
    <dgm:pt modelId="{FC6D9BA2-4CB3-4198-9912-5BC6670AAEF4}" type="parTrans" cxnId="{B3C300DC-BFC7-4AC6-AAAA-E10A90ECA35A}">
      <dgm:prSet/>
      <dgm:spPr/>
      <dgm:t>
        <a:bodyPr/>
        <a:lstStyle/>
        <a:p>
          <a:endParaRPr lang="en-US"/>
        </a:p>
      </dgm:t>
    </dgm:pt>
    <dgm:pt modelId="{8893AD24-D6D5-4C83-A23B-258187503EF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4566497-BACF-47A6-98CC-616900C67E60}" type="parTrans" cxnId="{50810864-48CA-4334-9FBA-E2804E85CB9C}">
      <dgm:prSet/>
      <dgm:spPr/>
      <dgm:t>
        <a:bodyPr/>
        <a:lstStyle/>
        <a:p>
          <a:endParaRPr lang="pl-PL"/>
        </a:p>
      </dgm:t>
    </dgm:pt>
    <dgm:pt modelId="{10B3BD0F-169C-4608-8184-59132F7714BD}" type="sibTrans" cxnId="{50810864-48CA-4334-9FBA-E2804E85CB9C}">
      <dgm:prSet/>
      <dgm:spPr/>
      <dgm:t>
        <a:bodyPr/>
        <a:lstStyle/>
        <a:p>
          <a:endParaRPr lang="pl-PL"/>
        </a:p>
      </dgm:t>
    </dgm:pt>
    <dgm:pt modelId="{17EED517-EE66-4899-84BF-F3E5EA30FD20}" type="pres">
      <dgm:prSet presAssocID="{FC7C2C6D-70E8-40BA-94B5-06B6E424BB1D}" presName="root" presStyleCnt="0">
        <dgm:presLayoutVars>
          <dgm:dir/>
          <dgm:resizeHandles val="exact"/>
        </dgm:presLayoutVars>
      </dgm:prSet>
      <dgm:spPr/>
    </dgm:pt>
    <dgm:pt modelId="{3B14B9F6-027E-4506-AAB7-83513FA6B4EA}" type="pres">
      <dgm:prSet presAssocID="{52B52709-2EE0-4677-AB9C-2032D8E8BF90}" presName="compNode" presStyleCnt="0"/>
      <dgm:spPr/>
    </dgm:pt>
    <dgm:pt modelId="{E2274583-666E-4C2D-AA4E-2E8421FACCEF}" type="pres">
      <dgm:prSet presAssocID="{52B52709-2EE0-4677-AB9C-2032D8E8BF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991D954D-2889-465A-A4AA-F6E6BF9CBABC}" type="pres">
      <dgm:prSet presAssocID="{52B52709-2EE0-4677-AB9C-2032D8E8BF90}" presName="iconSpace" presStyleCnt="0"/>
      <dgm:spPr/>
    </dgm:pt>
    <dgm:pt modelId="{EBF2C450-6A6D-4865-A532-55E5B6918D78}" type="pres">
      <dgm:prSet presAssocID="{52B52709-2EE0-4677-AB9C-2032D8E8BF90}" presName="parTx" presStyleLbl="revTx" presStyleIdx="0" presStyleCnt="4">
        <dgm:presLayoutVars>
          <dgm:chMax val="0"/>
          <dgm:chPref val="0"/>
        </dgm:presLayoutVars>
      </dgm:prSet>
      <dgm:spPr/>
    </dgm:pt>
    <dgm:pt modelId="{AC68145F-EE32-4B45-9D66-200053158F5B}" type="pres">
      <dgm:prSet presAssocID="{52B52709-2EE0-4677-AB9C-2032D8E8BF90}" presName="txSpace" presStyleCnt="0"/>
      <dgm:spPr/>
    </dgm:pt>
    <dgm:pt modelId="{C665BAD6-DAA1-4D78-93EB-83DC68E66D6D}" type="pres">
      <dgm:prSet presAssocID="{52B52709-2EE0-4677-AB9C-2032D8E8BF90}" presName="desTx" presStyleLbl="revTx" presStyleIdx="1" presStyleCnt="4">
        <dgm:presLayoutVars/>
      </dgm:prSet>
      <dgm:spPr/>
    </dgm:pt>
    <dgm:pt modelId="{A069BBE0-ECD0-46BD-98B3-2C82BEE45CF7}" type="pres">
      <dgm:prSet presAssocID="{6D181F20-E065-4FF9-AD43-BCD023B1F07A}" presName="sibTrans" presStyleCnt="0"/>
      <dgm:spPr/>
    </dgm:pt>
    <dgm:pt modelId="{85830136-A50D-4EE9-9E1D-EE1BFF48F65D}" type="pres">
      <dgm:prSet presAssocID="{0A7D7777-5713-441E-B5B4-9FADF1DEB15B}" presName="compNode" presStyleCnt="0"/>
      <dgm:spPr/>
    </dgm:pt>
    <dgm:pt modelId="{28E4D662-C9E4-4AA1-B34A-FE5FBEA9280A}" type="pres">
      <dgm:prSet presAssocID="{0A7D7777-5713-441E-B5B4-9FADF1DEB1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strzeżenie"/>
        </a:ext>
      </dgm:extLst>
    </dgm:pt>
    <dgm:pt modelId="{364FBCB8-87EC-4618-BA88-5E6C90C53DC4}" type="pres">
      <dgm:prSet presAssocID="{0A7D7777-5713-441E-B5B4-9FADF1DEB15B}" presName="iconSpace" presStyleCnt="0"/>
      <dgm:spPr/>
    </dgm:pt>
    <dgm:pt modelId="{81D57831-8082-4BC2-9879-7A5FD68E5BC0}" type="pres">
      <dgm:prSet presAssocID="{0A7D7777-5713-441E-B5B4-9FADF1DEB15B}" presName="parTx" presStyleLbl="revTx" presStyleIdx="2" presStyleCnt="4">
        <dgm:presLayoutVars>
          <dgm:chMax val="0"/>
          <dgm:chPref val="0"/>
        </dgm:presLayoutVars>
      </dgm:prSet>
      <dgm:spPr/>
    </dgm:pt>
    <dgm:pt modelId="{16CDA214-43D1-4997-8966-47A8BBEA8E32}" type="pres">
      <dgm:prSet presAssocID="{0A7D7777-5713-441E-B5B4-9FADF1DEB15B}" presName="txSpace" presStyleCnt="0"/>
      <dgm:spPr/>
    </dgm:pt>
    <dgm:pt modelId="{91C8CA14-5D53-4640-9B1D-6CC0BEE54CA3}" type="pres">
      <dgm:prSet presAssocID="{0A7D7777-5713-441E-B5B4-9FADF1DEB15B}" presName="desTx" presStyleLbl="revTx" presStyleIdx="3" presStyleCnt="4">
        <dgm:presLayoutVars/>
      </dgm:prSet>
      <dgm:spPr/>
    </dgm:pt>
  </dgm:ptLst>
  <dgm:cxnLst>
    <dgm:cxn modelId="{CE645F18-EF2B-4612-AAE1-01008CA51791}" type="presOf" srcId="{0A7D7777-5713-441E-B5B4-9FADF1DEB15B}" destId="{81D57831-8082-4BC2-9879-7A5FD68E5BC0}" srcOrd="0" destOrd="0" presId="urn:microsoft.com/office/officeart/2018/5/layout/CenteredIconLabelDescriptionList"/>
    <dgm:cxn modelId="{81F91819-4B3D-4690-80EF-2D2509493956}" srcId="{0A7D7777-5713-441E-B5B4-9FADF1DEB15B}" destId="{C5BAB643-3478-4D0B-A1F3-A608821392ED}" srcOrd="2" destOrd="0" parTransId="{1018FC3C-D740-4843-B718-1AEB2504537E}" sibTransId="{0F6E194F-846E-4940-98B2-2BE908E8440A}"/>
    <dgm:cxn modelId="{05EBED1D-27A5-42E6-B417-EAB9D85B7FA1}" type="presOf" srcId="{A93F9511-63D4-4044-A861-4960B3BCAA87}" destId="{91C8CA14-5D53-4640-9B1D-6CC0BEE54CA3}" srcOrd="0" destOrd="1" presId="urn:microsoft.com/office/officeart/2018/5/layout/CenteredIconLabelDescriptionList"/>
    <dgm:cxn modelId="{3792031F-1224-4580-BCC3-94883771EF09}" srcId="{0A7D7777-5713-441E-B5B4-9FADF1DEB15B}" destId="{A93F9511-63D4-4044-A861-4960B3BCAA87}" srcOrd="1" destOrd="0" parTransId="{6A449D9B-1F0F-4798-BBCC-DEFDFAD0E4CE}" sibTransId="{E629DBE1-385D-40C9-80B1-8DEC4C563F3B}"/>
    <dgm:cxn modelId="{50810864-48CA-4334-9FBA-E2804E85CB9C}" srcId="{52B52709-2EE0-4677-AB9C-2032D8E8BF90}" destId="{8893AD24-D6D5-4C83-A23B-258187503EF7}" srcOrd="1" destOrd="0" parTransId="{64566497-BACF-47A6-98CC-616900C67E60}" sibTransId="{10B3BD0F-169C-4608-8184-59132F7714BD}"/>
    <dgm:cxn modelId="{FDBE7D69-47A3-4406-A00B-661996E98B27}" type="presOf" srcId="{52B52709-2EE0-4677-AB9C-2032D8E8BF90}" destId="{EBF2C450-6A6D-4865-A532-55E5B6918D78}" srcOrd="0" destOrd="0" presId="urn:microsoft.com/office/officeart/2018/5/layout/CenteredIconLabelDescriptionList"/>
    <dgm:cxn modelId="{3324164A-8D2C-4764-905A-0787DC760DC0}" type="presOf" srcId="{FC7C2C6D-70E8-40BA-94B5-06B6E424BB1D}" destId="{17EED517-EE66-4899-84BF-F3E5EA30FD20}" srcOrd="0" destOrd="0" presId="urn:microsoft.com/office/officeart/2018/5/layout/CenteredIconLabelDescriptionList"/>
    <dgm:cxn modelId="{1213DB7E-1BE6-4AA4-B7D1-B82357293467}" type="presOf" srcId="{643EAE72-6181-4034-B957-02E4F59892EB}" destId="{C665BAD6-DAA1-4D78-93EB-83DC68E66D6D}" srcOrd="0" destOrd="2" presId="urn:microsoft.com/office/officeart/2018/5/layout/CenteredIconLabelDescriptionList"/>
    <dgm:cxn modelId="{000B5580-BDC6-4BD4-B948-3FBF731E2CEF}" type="presOf" srcId="{315D88C6-3BBE-40CE-8C95-C00DE0874A3B}" destId="{C665BAD6-DAA1-4D78-93EB-83DC68E66D6D}" srcOrd="0" destOrd="0" presId="urn:microsoft.com/office/officeart/2018/5/layout/CenteredIconLabelDescriptionList"/>
    <dgm:cxn modelId="{C861798C-36CC-4C15-B293-E33E9B2D49C0}" type="presOf" srcId="{C5BAB643-3478-4D0B-A1F3-A608821392ED}" destId="{91C8CA14-5D53-4640-9B1D-6CC0BEE54CA3}" srcOrd="0" destOrd="2" presId="urn:microsoft.com/office/officeart/2018/5/layout/CenteredIconLabelDescriptionList"/>
    <dgm:cxn modelId="{6967F9C6-1EE9-400C-8DA2-A0D780E308A6}" srcId="{FC7C2C6D-70E8-40BA-94B5-06B6E424BB1D}" destId="{52B52709-2EE0-4677-AB9C-2032D8E8BF90}" srcOrd="0" destOrd="0" parTransId="{9C7EE6D1-0C4D-40B5-8153-02A9A92A525B}" sibTransId="{6D181F20-E065-4FF9-AD43-BCD023B1F07A}"/>
    <dgm:cxn modelId="{DBC49FC8-E9D9-46EE-B86C-1055BF4F6081}" srcId="{52B52709-2EE0-4677-AB9C-2032D8E8BF90}" destId="{315D88C6-3BBE-40CE-8C95-C00DE0874A3B}" srcOrd="0" destOrd="0" parTransId="{7EAABCD6-2B7F-432D-94C2-47161404CC10}" sibTransId="{418176A4-BB7B-4820-84A0-A5DFF3DD6E14}"/>
    <dgm:cxn modelId="{6789EECF-8DE5-4198-9475-0C7683F351D8}" srcId="{52B52709-2EE0-4677-AB9C-2032D8E8BF90}" destId="{643EAE72-6181-4034-B957-02E4F59892EB}" srcOrd="2" destOrd="0" parTransId="{4FA3B42E-B302-4077-A06C-A05F1B95CB9C}" sibTransId="{13FB2C56-F010-489F-9C29-A270550F05A7}"/>
    <dgm:cxn modelId="{868747D8-07CC-4E36-A129-12E4F0297DB2}" type="presOf" srcId="{8893AD24-D6D5-4C83-A23B-258187503EF7}" destId="{C665BAD6-DAA1-4D78-93EB-83DC68E66D6D}" srcOrd="0" destOrd="1" presId="urn:microsoft.com/office/officeart/2018/5/layout/CenteredIconLabelDescriptionList"/>
    <dgm:cxn modelId="{46EFF6D8-3638-4DDF-9618-910F5A4BF39F}" type="presOf" srcId="{C13609DA-FA50-4642-921E-3FDD010AD63C}" destId="{91C8CA14-5D53-4640-9B1D-6CC0BEE54CA3}" srcOrd="0" destOrd="0" presId="urn:microsoft.com/office/officeart/2018/5/layout/CenteredIconLabelDescriptionList"/>
    <dgm:cxn modelId="{B3C300DC-BFC7-4AC6-AAAA-E10A90ECA35A}" srcId="{FC7C2C6D-70E8-40BA-94B5-06B6E424BB1D}" destId="{0A7D7777-5713-441E-B5B4-9FADF1DEB15B}" srcOrd="1" destOrd="0" parTransId="{FC6D9BA2-4CB3-4198-9912-5BC6670AAEF4}" sibTransId="{B3C7700D-9AFF-42D4-A37A-3DD25B8BA930}"/>
    <dgm:cxn modelId="{1755A1F1-678E-4C4E-81CA-C526891E132F}" srcId="{0A7D7777-5713-441E-B5B4-9FADF1DEB15B}" destId="{C13609DA-FA50-4642-921E-3FDD010AD63C}" srcOrd="0" destOrd="0" parTransId="{E77DEDA9-E228-4943-BFBD-2AE5BEF2F0D9}" sibTransId="{7E4B6F1B-C011-4883-85FD-25FA8A73ECA7}"/>
    <dgm:cxn modelId="{162DD5F5-A9D7-4805-93B3-1D5DEB0BC7AB}" type="presParOf" srcId="{17EED517-EE66-4899-84BF-F3E5EA30FD20}" destId="{3B14B9F6-027E-4506-AAB7-83513FA6B4EA}" srcOrd="0" destOrd="0" presId="urn:microsoft.com/office/officeart/2018/5/layout/CenteredIconLabelDescriptionList"/>
    <dgm:cxn modelId="{F11C1A1F-4B99-4FCB-8BB1-22B0F2894697}" type="presParOf" srcId="{3B14B9F6-027E-4506-AAB7-83513FA6B4EA}" destId="{E2274583-666E-4C2D-AA4E-2E8421FACCEF}" srcOrd="0" destOrd="0" presId="urn:microsoft.com/office/officeart/2018/5/layout/CenteredIconLabelDescriptionList"/>
    <dgm:cxn modelId="{4C42273B-0F51-4359-A55D-C41151641B19}" type="presParOf" srcId="{3B14B9F6-027E-4506-AAB7-83513FA6B4EA}" destId="{991D954D-2889-465A-A4AA-F6E6BF9CBABC}" srcOrd="1" destOrd="0" presId="urn:microsoft.com/office/officeart/2018/5/layout/CenteredIconLabelDescriptionList"/>
    <dgm:cxn modelId="{40CD34F5-AE31-44D2-8139-083885DE934A}" type="presParOf" srcId="{3B14B9F6-027E-4506-AAB7-83513FA6B4EA}" destId="{EBF2C450-6A6D-4865-A532-55E5B6918D78}" srcOrd="2" destOrd="0" presId="urn:microsoft.com/office/officeart/2018/5/layout/CenteredIconLabelDescriptionList"/>
    <dgm:cxn modelId="{622BECB6-851E-4F80-B333-BE86B566EC2E}" type="presParOf" srcId="{3B14B9F6-027E-4506-AAB7-83513FA6B4EA}" destId="{AC68145F-EE32-4B45-9D66-200053158F5B}" srcOrd="3" destOrd="0" presId="urn:microsoft.com/office/officeart/2018/5/layout/CenteredIconLabelDescriptionList"/>
    <dgm:cxn modelId="{BAB6AF43-830C-4182-BA45-5988059E48DD}" type="presParOf" srcId="{3B14B9F6-027E-4506-AAB7-83513FA6B4EA}" destId="{C665BAD6-DAA1-4D78-93EB-83DC68E66D6D}" srcOrd="4" destOrd="0" presId="urn:microsoft.com/office/officeart/2018/5/layout/CenteredIconLabelDescriptionList"/>
    <dgm:cxn modelId="{E7A33B53-FBB0-4B63-8A1B-C31AFAC1FB5F}" type="presParOf" srcId="{17EED517-EE66-4899-84BF-F3E5EA30FD20}" destId="{A069BBE0-ECD0-46BD-98B3-2C82BEE45CF7}" srcOrd="1" destOrd="0" presId="urn:microsoft.com/office/officeart/2018/5/layout/CenteredIconLabelDescriptionList"/>
    <dgm:cxn modelId="{96B3D241-9572-4F40-B516-66DBAF1202B8}" type="presParOf" srcId="{17EED517-EE66-4899-84BF-F3E5EA30FD20}" destId="{85830136-A50D-4EE9-9E1D-EE1BFF48F65D}" srcOrd="2" destOrd="0" presId="urn:microsoft.com/office/officeart/2018/5/layout/CenteredIconLabelDescriptionList"/>
    <dgm:cxn modelId="{C0F8D311-A3BC-4987-8C9A-1C777A5A3B12}" type="presParOf" srcId="{85830136-A50D-4EE9-9E1D-EE1BFF48F65D}" destId="{28E4D662-C9E4-4AA1-B34A-FE5FBEA9280A}" srcOrd="0" destOrd="0" presId="urn:microsoft.com/office/officeart/2018/5/layout/CenteredIconLabelDescriptionList"/>
    <dgm:cxn modelId="{1FEA805E-9AE0-46B2-AEA9-210261A0A829}" type="presParOf" srcId="{85830136-A50D-4EE9-9E1D-EE1BFF48F65D}" destId="{364FBCB8-87EC-4618-BA88-5E6C90C53DC4}" srcOrd="1" destOrd="0" presId="urn:microsoft.com/office/officeart/2018/5/layout/CenteredIconLabelDescriptionList"/>
    <dgm:cxn modelId="{3AEE6B9C-2FB1-4A82-AEE6-9FE57D3B0744}" type="presParOf" srcId="{85830136-A50D-4EE9-9E1D-EE1BFF48F65D}" destId="{81D57831-8082-4BC2-9879-7A5FD68E5BC0}" srcOrd="2" destOrd="0" presId="urn:microsoft.com/office/officeart/2018/5/layout/CenteredIconLabelDescriptionList"/>
    <dgm:cxn modelId="{5059D5F3-5F51-4840-ADAF-1B18B7945772}" type="presParOf" srcId="{85830136-A50D-4EE9-9E1D-EE1BFF48F65D}" destId="{16CDA214-43D1-4997-8966-47A8BBEA8E32}" srcOrd="3" destOrd="0" presId="urn:microsoft.com/office/officeart/2018/5/layout/CenteredIconLabelDescriptionList"/>
    <dgm:cxn modelId="{E182DD0C-95B2-4899-A208-677CE8ABE62F}" type="presParOf" srcId="{85830136-A50D-4EE9-9E1D-EE1BFF48F65D}" destId="{91C8CA14-5D53-4640-9B1D-6CC0BEE54CA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9EB263-3EE0-43D2-BB09-33F710468D41}" type="doc">
      <dgm:prSet loTypeId="urn:microsoft.com/office/officeart/2018/2/layout/IconLabelList#6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5F6D13-9DFA-4C58-84FB-DF86AF5F1EC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Zmiana układu magazynu w celu poprawy efektywności.</a:t>
          </a:r>
          <a:endParaRPr lang="en-US"/>
        </a:p>
      </dgm:t>
    </dgm:pt>
    <dgm:pt modelId="{3A53D934-D24F-407A-892D-78B4CBA1F59F}" type="parTrans" cxnId="{6564FEF6-5474-4663-AEBC-8DEFBE9FAE5A}">
      <dgm:prSet/>
      <dgm:spPr/>
      <dgm:t>
        <a:bodyPr/>
        <a:lstStyle/>
        <a:p>
          <a:endParaRPr lang="en-US"/>
        </a:p>
      </dgm:t>
    </dgm:pt>
    <dgm:pt modelId="{E8B16B17-1FD2-4E14-8B77-52D594834D4D}" type="sibTrans" cxnId="{6564FEF6-5474-4663-AEBC-8DEFBE9FAE5A}">
      <dgm:prSet phldrT="1"/>
      <dgm:spPr/>
      <dgm:t>
        <a:bodyPr/>
        <a:lstStyle/>
        <a:p>
          <a:endParaRPr lang="en-US"/>
        </a:p>
      </dgm:t>
    </dgm:pt>
    <dgm:pt modelId="{A9A0B537-2DBE-403E-AF92-C76F5E99C7F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Inwestowanie w system zarządzania magazynem i optymalizacji przestrzeni.</a:t>
          </a:r>
          <a:endParaRPr lang="en-US" b="1" dirty="0"/>
        </a:p>
      </dgm:t>
    </dgm:pt>
    <dgm:pt modelId="{0EAB14A3-696D-4031-87B0-2CE567D72A40}" type="parTrans" cxnId="{E983AD10-556D-4D39-8E64-4536A95BA506}">
      <dgm:prSet/>
      <dgm:spPr/>
      <dgm:t>
        <a:bodyPr/>
        <a:lstStyle/>
        <a:p>
          <a:endParaRPr lang="en-US"/>
        </a:p>
      </dgm:t>
    </dgm:pt>
    <dgm:pt modelId="{60BEBEF1-B630-4D1C-BE24-9F0A1414156F}" type="sibTrans" cxnId="{E983AD10-556D-4D39-8E64-4536A95BA506}">
      <dgm:prSet phldrT="2"/>
      <dgm:spPr/>
      <dgm:t>
        <a:bodyPr/>
        <a:lstStyle/>
        <a:p>
          <a:endParaRPr lang="en-US" dirty="0"/>
        </a:p>
      </dgm:t>
    </dgm:pt>
    <dgm:pt modelId="{21336CF8-10B8-42D7-A4C6-09DB2206E688}" type="pres">
      <dgm:prSet presAssocID="{129EB263-3EE0-43D2-BB09-33F710468D41}" presName="root" presStyleCnt="0">
        <dgm:presLayoutVars>
          <dgm:dir/>
          <dgm:resizeHandles val="exact"/>
        </dgm:presLayoutVars>
      </dgm:prSet>
      <dgm:spPr/>
    </dgm:pt>
    <dgm:pt modelId="{57DA189A-F32B-4B77-B960-DE6A689E532E}" type="pres">
      <dgm:prSet presAssocID="{355F6D13-9DFA-4C58-84FB-DF86AF5F1EC7}" presName="compNode" presStyleCnt="0"/>
      <dgm:spPr/>
    </dgm:pt>
    <dgm:pt modelId="{CC21CACE-9976-4754-9E02-C669819F27F8}" type="pres">
      <dgm:prSet presAssocID="{355F6D13-9DFA-4C58-84FB-DF86AF5F1E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tarzanie"/>
        </a:ext>
      </dgm:extLst>
    </dgm:pt>
    <dgm:pt modelId="{250FE0FA-1918-4AE9-83F1-9CAC20AD072B}" type="pres">
      <dgm:prSet presAssocID="{355F6D13-9DFA-4C58-84FB-DF86AF5F1EC7}" presName="spaceRect" presStyleCnt="0"/>
      <dgm:spPr/>
    </dgm:pt>
    <dgm:pt modelId="{A88BC9D2-FF63-41A7-8901-F7C5381425C7}" type="pres">
      <dgm:prSet presAssocID="{355F6D13-9DFA-4C58-84FB-DF86AF5F1EC7}" presName="textRect" presStyleLbl="revTx" presStyleIdx="0" presStyleCnt="2">
        <dgm:presLayoutVars>
          <dgm:chMax val="1"/>
          <dgm:chPref val="1"/>
        </dgm:presLayoutVars>
      </dgm:prSet>
      <dgm:spPr/>
    </dgm:pt>
    <dgm:pt modelId="{A96BA436-93CD-4DB0-9135-5348ED3535ED}" type="pres">
      <dgm:prSet presAssocID="{E8B16B17-1FD2-4E14-8B77-52D594834D4D}" presName="sibTrans" presStyleCnt="0"/>
      <dgm:spPr/>
    </dgm:pt>
    <dgm:pt modelId="{883FB836-2B04-4DBB-B5BE-71C8E0C18C41}" type="pres">
      <dgm:prSet presAssocID="{A9A0B537-2DBE-403E-AF92-C76F5E99C7F4}" presName="compNode" presStyleCnt="0"/>
      <dgm:spPr/>
    </dgm:pt>
    <dgm:pt modelId="{2AF70419-6AC5-4276-A1AF-8F4487A250E1}" type="pres">
      <dgm:prSet presAssocID="{A9A0B537-2DBE-403E-AF92-C76F5E99C7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DBFA898-41B9-4F9B-B794-206044641152}" type="pres">
      <dgm:prSet presAssocID="{A9A0B537-2DBE-403E-AF92-C76F5E99C7F4}" presName="spaceRect" presStyleCnt="0"/>
      <dgm:spPr/>
    </dgm:pt>
    <dgm:pt modelId="{17482D42-2A79-4138-91C6-E9F1502C14DE}" type="pres">
      <dgm:prSet presAssocID="{A9A0B537-2DBE-403E-AF92-C76F5E99C7F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983AD10-556D-4D39-8E64-4536A95BA506}" srcId="{129EB263-3EE0-43D2-BB09-33F710468D41}" destId="{A9A0B537-2DBE-403E-AF92-C76F5E99C7F4}" srcOrd="1" destOrd="0" parTransId="{0EAB14A3-696D-4031-87B0-2CE567D72A40}" sibTransId="{60BEBEF1-B630-4D1C-BE24-9F0A1414156F}"/>
    <dgm:cxn modelId="{E56FE829-A56E-4A8B-8442-5E7258EDE7B6}" type="presOf" srcId="{355F6D13-9DFA-4C58-84FB-DF86AF5F1EC7}" destId="{A88BC9D2-FF63-41A7-8901-F7C5381425C7}" srcOrd="0" destOrd="0" presId="urn:microsoft.com/office/officeart/2018/2/layout/IconLabelList#6"/>
    <dgm:cxn modelId="{D8EC244B-90C4-4535-9A86-1AE3846C9905}" type="presOf" srcId="{A9A0B537-2DBE-403E-AF92-C76F5E99C7F4}" destId="{17482D42-2A79-4138-91C6-E9F1502C14DE}" srcOrd="0" destOrd="0" presId="urn:microsoft.com/office/officeart/2018/2/layout/IconLabelList#6"/>
    <dgm:cxn modelId="{14C4024F-5F9E-41B1-83C2-E5BB36225311}" type="presOf" srcId="{129EB263-3EE0-43D2-BB09-33F710468D41}" destId="{21336CF8-10B8-42D7-A4C6-09DB2206E688}" srcOrd="0" destOrd="0" presId="urn:microsoft.com/office/officeart/2018/2/layout/IconLabelList#6"/>
    <dgm:cxn modelId="{6564FEF6-5474-4663-AEBC-8DEFBE9FAE5A}" srcId="{129EB263-3EE0-43D2-BB09-33F710468D41}" destId="{355F6D13-9DFA-4C58-84FB-DF86AF5F1EC7}" srcOrd="0" destOrd="0" parTransId="{3A53D934-D24F-407A-892D-78B4CBA1F59F}" sibTransId="{E8B16B17-1FD2-4E14-8B77-52D594834D4D}"/>
    <dgm:cxn modelId="{D33CD05A-A576-4F17-93FC-F2A96F4AFAB7}" type="presParOf" srcId="{21336CF8-10B8-42D7-A4C6-09DB2206E688}" destId="{57DA189A-F32B-4B77-B960-DE6A689E532E}" srcOrd="0" destOrd="0" presId="urn:microsoft.com/office/officeart/2018/2/layout/IconLabelList#6"/>
    <dgm:cxn modelId="{3618773F-6B01-4FB1-A1DF-754EEDB404E1}" type="presParOf" srcId="{57DA189A-F32B-4B77-B960-DE6A689E532E}" destId="{CC21CACE-9976-4754-9E02-C669819F27F8}" srcOrd="0" destOrd="0" presId="urn:microsoft.com/office/officeart/2018/2/layout/IconLabelList#6"/>
    <dgm:cxn modelId="{DBC3296A-194F-4476-A5AB-075F1B0C6315}" type="presParOf" srcId="{57DA189A-F32B-4B77-B960-DE6A689E532E}" destId="{250FE0FA-1918-4AE9-83F1-9CAC20AD072B}" srcOrd="1" destOrd="0" presId="urn:microsoft.com/office/officeart/2018/2/layout/IconLabelList#6"/>
    <dgm:cxn modelId="{A80610C7-3983-4AF9-8501-2F995EFD8546}" type="presParOf" srcId="{57DA189A-F32B-4B77-B960-DE6A689E532E}" destId="{A88BC9D2-FF63-41A7-8901-F7C5381425C7}" srcOrd="2" destOrd="0" presId="urn:microsoft.com/office/officeart/2018/2/layout/IconLabelList#6"/>
    <dgm:cxn modelId="{8C92B159-51AC-491E-93CA-409E3DC0BC0A}" type="presParOf" srcId="{21336CF8-10B8-42D7-A4C6-09DB2206E688}" destId="{A96BA436-93CD-4DB0-9135-5348ED3535ED}" srcOrd="1" destOrd="0" presId="urn:microsoft.com/office/officeart/2018/2/layout/IconLabelList#6"/>
    <dgm:cxn modelId="{5EB50D6B-9A42-400C-B1E4-962477ED91AF}" type="presParOf" srcId="{21336CF8-10B8-42D7-A4C6-09DB2206E688}" destId="{883FB836-2B04-4DBB-B5BE-71C8E0C18C41}" srcOrd="2" destOrd="0" presId="urn:microsoft.com/office/officeart/2018/2/layout/IconLabelList#6"/>
    <dgm:cxn modelId="{7B231DD8-008B-41D5-8388-4712DCA090B7}" type="presParOf" srcId="{883FB836-2B04-4DBB-B5BE-71C8E0C18C41}" destId="{2AF70419-6AC5-4276-A1AF-8F4487A250E1}" srcOrd="0" destOrd="0" presId="urn:microsoft.com/office/officeart/2018/2/layout/IconLabelList#6"/>
    <dgm:cxn modelId="{51EB5E4D-A33B-4DF2-A716-A52FABA3585D}" type="presParOf" srcId="{883FB836-2B04-4DBB-B5BE-71C8E0C18C41}" destId="{6DBFA898-41B9-4F9B-B794-206044641152}" srcOrd="1" destOrd="0" presId="urn:microsoft.com/office/officeart/2018/2/layout/IconLabelList#6"/>
    <dgm:cxn modelId="{C0670617-ACCA-4523-B245-C706F627DAEE}" type="presParOf" srcId="{883FB836-2B04-4DBB-B5BE-71C8E0C18C41}" destId="{17482D42-2A79-4138-91C6-E9F1502C14DE}" srcOrd="2" destOrd="0" presId="urn:microsoft.com/office/officeart/2018/2/layout/IconLabelList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 dirty="0"/>
            <a:t>Input dla naszej sieci powstał z 2 macierzy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l-PL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l-PL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 dirty="0"/>
            <a:t>Jest sumą współczynników wspólnych wystąpień produktów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l-PL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l-PL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 dirty="0"/>
            <a:t>Jedna z macierzy powstała z grupowania po pojedynczych zamówieniach, druga po poszczególnych dniach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l-PL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l-PL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 custLinFactNeighborY="1466"/>
      <dgm:spPr>
        <a:prstGeom prst="flowChartConnector">
          <a:avLst/>
        </a:prstGeom>
      </dgm:spPr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292E90-D399-4DD0-ABBA-B7FA6C3178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114C11-F8DF-45E4-8625-F018595EBEC9}">
      <dgm:prSet/>
      <dgm:spPr/>
      <dgm:t>
        <a:bodyPr/>
        <a:lstStyle/>
        <a:p>
          <a:r>
            <a:rPr lang="en-US" err="1"/>
            <a:t>Uczenie</a:t>
          </a:r>
          <a:r>
            <a:rPr lang="en-US"/>
            <a:t> </a:t>
          </a:r>
          <a:r>
            <a:rPr lang="en-US" err="1"/>
            <a:t>przeprowadziliśmy</a:t>
          </a:r>
          <a:r>
            <a:rPr lang="en-US"/>
            <a:t> </a:t>
          </a:r>
          <a:r>
            <a:rPr lang="en-US" err="1"/>
            <a:t>na</a:t>
          </a:r>
          <a:r>
            <a:rPr lang="en-US"/>
            <a:t>:</a:t>
          </a:r>
        </a:p>
      </dgm:t>
    </dgm:pt>
    <dgm:pt modelId="{0A4EA688-FBFC-4C60-A44F-9580222181B7}" type="parTrans" cxnId="{DB10FCEA-208C-4060-8DD9-9F8121949877}">
      <dgm:prSet/>
      <dgm:spPr/>
      <dgm:t>
        <a:bodyPr/>
        <a:lstStyle/>
        <a:p>
          <a:endParaRPr lang="en-US"/>
        </a:p>
      </dgm:t>
    </dgm:pt>
    <dgm:pt modelId="{D7D5529F-6FD8-453B-9391-BAA740CC3590}" type="sibTrans" cxnId="{DB10FCEA-208C-4060-8DD9-9F8121949877}">
      <dgm:prSet/>
      <dgm:spPr/>
      <dgm:t>
        <a:bodyPr/>
        <a:lstStyle/>
        <a:p>
          <a:endParaRPr lang="en-US"/>
        </a:p>
      </dgm:t>
    </dgm:pt>
    <dgm:pt modelId="{D0B9438D-F4C4-4039-B078-4A8EB60A714E}">
      <dgm:prSet/>
      <dgm:spPr/>
      <dgm:t>
        <a:bodyPr/>
        <a:lstStyle/>
        <a:p>
          <a:r>
            <a:rPr lang="en-US" dirty="0" err="1"/>
            <a:t>Funkcji</a:t>
          </a:r>
          <a:r>
            <a:rPr lang="en-US" dirty="0"/>
            <a:t> </a:t>
          </a:r>
          <a:r>
            <a:rPr lang="en-US" dirty="0" err="1">
              <a:solidFill>
                <a:srgbClr val="00B050"/>
              </a:solidFill>
            </a:rPr>
            <a:t>gaus</a:t>
          </a:r>
          <a:r>
            <a:rPr lang="pl-PL" dirty="0">
              <a:solidFill>
                <a:srgbClr val="00B050"/>
              </a:solidFill>
            </a:rPr>
            <a:t>s</a:t>
          </a:r>
          <a:r>
            <a:rPr lang="en-US" dirty="0" err="1">
              <a:solidFill>
                <a:srgbClr val="00B050"/>
              </a:solidFill>
            </a:rPr>
            <a:t>owskiej</a:t>
          </a:r>
          <a:r>
            <a:rPr lang="en-US" dirty="0">
              <a:solidFill>
                <a:srgbClr val="00B050"/>
              </a:solidFill>
            </a:rPr>
            <a:t> </a:t>
          </a:r>
          <a:r>
            <a:rPr lang="en-US" dirty="0" err="1"/>
            <a:t>jako</a:t>
          </a:r>
          <a:r>
            <a:rPr lang="en-US" dirty="0"/>
            <a:t> </a:t>
          </a:r>
          <a:r>
            <a:rPr lang="en-US" dirty="0" err="1"/>
            <a:t>funkcji</a:t>
          </a:r>
          <a:r>
            <a:rPr lang="en-US" dirty="0"/>
            <a:t> </a:t>
          </a:r>
          <a:r>
            <a:rPr lang="en-US" dirty="0" err="1"/>
            <a:t>sąsiedztwa</a:t>
          </a:r>
          <a:r>
            <a:rPr lang="en-US" dirty="0"/>
            <a:t>,</a:t>
          </a:r>
        </a:p>
      </dgm:t>
    </dgm:pt>
    <dgm:pt modelId="{B29A46BB-B6F3-4B00-99F2-17106623FFAD}" type="parTrans" cxnId="{21A8F1C9-F8B1-42D3-80EA-003B5944804D}">
      <dgm:prSet/>
      <dgm:spPr/>
      <dgm:t>
        <a:bodyPr/>
        <a:lstStyle/>
        <a:p>
          <a:endParaRPr lang="en-US"/>
        </a:p>
      </dgm:t>
    </dgm:pt>
    <dgm:pt modelId="{7D408086-B3CD-4A18-8C65-5CCCC179ADD0}" type="sibTrans" cxnId="{21A8F1C9-F8B1-42D3-80EA-003B5944804D}">
      <dgm:prSet/>
      <dgm:spPr/>
      <dgm:t>
        <a:bodyPr/>
        <a:lstStyle/>
        <a:p>
          <a:endParaRPr lang="en-US"/>
        </a:p>
      </dgm:t>
    </dgm:pt>
    <dgm:pt modelId="{02DD9C9D-65E2-4A33-BDCD-36427600C595}">
      <dgm:prSet/>
      <dgm:spPr/>
      <dgm:t>
        <a:bodyPr/>
        <a:lstStyle/>
        <a:p>
          <a:r>
            <a:rPr lang="en-US" dirty="0" err="1"/>
            <a:t>Parametr</a:t>
          </a:r>
          <a:r>
            <a:rPr lang="en-US" dirty="0"/>
            <a:t> </a:t>
          </a:r>
          <a:r>
            <a:rPr lang="en-US" dirty="0" err="1">
              <a:latin typeface="Gill Sans MT" panose="020B0502020104020203"/>
            </a:rPr>
            <a:t>uczenia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>
              <a:solidFill>
                <a:srgbClr val="00B050"/>
              </a:solidFill>
            </a:rPr>
            <a:t>0.1</a:t>
          </a:r>
        </a:p>
      </dgm:t>
    </dgm:pt>
    <dgm:pt modelId="{2838B9AD-89C4-488F-8BE6-83034BD97AD8}" type="parTrans" cxnId="{7584523A-0C35-4076-BC68-96D00AEFA021}">
      <dgm:prSet/>
      <dgm:spPr/>
      <dgm:t>
        <a:bodyPr/>
        <a:lstStyle/>
        <a:p>
          <a:endParaRPr lang="en-US"/>
        </a:p>
      </dgm:t>
    </dgm:pt>
    <dgm:pt modelId="{4F73E65A-2D7A-43A1-80C4-9031B5AF9D6D}" type="sibTrans" cxnId="{7584523A-0C35-4076-BC68-96D00AEFA021}">
      <dgm:prSet/>
      <dgm:spPr/>
      <dgm:t>
        <a:bodyPr/>
        <a:lstStyle/>
        <a:p>
          <a:endParaRPr lang="en-US"/>
        </a:p>
      </dgm:t>
    </dgm:pt>
    <dgm:pt modelId="{105DA8DD-C26D-49BE-98F1-905E4C7E4F1E}">
      <dgm:prSet/>
      <dgm:spPr/>
      <dgm:t>
        <a:bodyPr/>
        <a:lstStyle/>
        <a:p>
          <a:pPr rtl="0"/>
          <a:r>
            <a:rPr lang="en-US" dirty="0" err="1"/>
            <a:t>Parametr</a:t>
          </a:r>
          <a:r>
            <a:rPr lang="en-US" dirty="0"/>
            <a:t> </a:t>
          </a:r>
          <a:r>
            <a:rPr lang="en-US" dirty="0" err="1"/>
            <a:t>wygaszania</a:t>
          </a:r>
          <a:r>
            <a:rPr lang="en-US" dirty="0">
              <a:latin typeface="Gill Sans MT" panose="020B0502020104020203"/>
            </a:rPr>
            <a:t> </a:t>
          </a:r>
          <a:r>
            <a:rPr lang="en-US" dirty="0" err="1">
              <a:latin typeface="Gill Sans MT" panose="020B0502020104020203"/>
            </a:rPr>
            <a:t>uczenia</a:t>
          </a:r>
          <a:r>
            <a:rPr lang="en-US" dirty="0">
              <a:latin typeface="Gill Sans MT" panose="020B0502020104020203"/>
            </a:rPr>
            <a:t> </a:t>
          </a:r>
          <a:r>
            <a:rPr lang="en-US" dirty="0" err="1">
              <a:latin typeface="Gill Sans MT" panose="020B0502020104020203"/>
            </a:rPr>
            <a:t>na</a:t>
          </a:r>
          <a:r>
            <a:rPr lang="en-US" dirty="0"/>
            <a:t> </a:t>
          </a:r>
          <a:r>
            <a:rPr lang="en-US" dirty="0">
              <a:solidFill>
                <a:srgbClr val="00B050"/>
              </a:solidFill>
            </a:rPr>
            <a:t>1000</a:t>
          </a:r>
        </a:p>
      </dgm:t>
    </dgm:pt>
    <dgm:pt modelId="{FED4E814-41FB-4683-A2FE-D7A125542B6D}" type="parTrans" cxnId="{B6CF7839-F636-4FE3-8C01-0A3E183E0299}">
      <dgm:prSet/>
      <dgm:spPr/>
      <dgm:t>
        <a:bodyPr/>
        <a:lstStyle/>
        <a:p>
          <a:endParaRPr lang="en-US"/>
        </a:p>
      </dgm:t>
    </dgm:pt>
    <dgm:pt modelId="{678728C6-D386-4B25-A70D-E2C345A42B03}" type="sibTrans" cxnId="{B6CF7839-F636-4FE3-8C01-0A3E183E0299}">
      <dgm:prSet/>
      <dgm:spPr/>
      <dgm:t>
        <a:bodyPr/>
        <a:lstStyle/>
        <a:p>
          <a:endParaRPr lang="en-US"/>
        </a:p>
      </dgm:t>
    </dgm:pt>
    <dgm:pt modelId="{4E85BF5B-61FC-4DBF-9DD4-BC33C0A819B0}">
      <dgm:prSet/>
      <dgm:spPr/>
      <dgm:t>
        <a:bodyPr/>
        <a:lstStyle/>
        <a:p>
          <a:pPr rtl="0"/>
          <a:r>
            <a:rPr lang="en-US" dirty="0" err="1">
              <a:latin typeface="Gill Sans MT" panose="020B0502020104020203"/>
            </a:rPr>
            <a:t>Wymiar</a:t>
          </a:r>
          <a:r>
            <a:rPr lang="en-US" dirty="0">
              <a:latin typeface="Gill Sans MT" panose="020B0502020104020203"/>
            </a:rPr>
            <a:t> </a:t>
          </a:r>
          <a:r>
            <a:rPr lang="en-US" dirty="0" err="1">
              <a:latin typeface="Gill Sans MT" panose="020B0502020104020203"/>
            </a:rPr>
            <a:t>mapy</a:t>
          </a:r>
          <a:r>
            <a:rPr lang="en-US" dirty="0">
              <a:latin typeface="Gill Sans MT" panose="020B0502020104020203"/>
            </a:rPr>
            <a:t> </a:t>
          </a:r>
          <a:r>
            <a:rPr lang="en-US" dirty="0">
              <a:solidFill>
                <a:srgbClr val="00B050"/>
              </a:solidFill>
              <a:latin typeface="Gill Sans MT" panose="020B0502020104020203"/>
            </a:rPr>
            <a:t>12x12</a:t>
          </a:r>
          <a:endParaRPr lang="en-US" dirty="0">
            <a:solidFill>
              <a:srgbClr val="00B050"/>
            </a:solidFill>
          </a:endParaRPr>
        </a:p>
      </dgm:t>
    </dgm:pt>
    <dgm:pt modelId="{59A10EE2-AE76-46F2-BED8-53CC48949CAB}" type="parTrans" cxnId="{02C62F19-EACE-4737-B9F8-EB0E758EDCC3}">
      <dgm:prSet/>
      <dgm:spPr/>
      <dgm:t>
        <a:bodyPr/>
        <a:lstStyle/>
        <a:p>
          <a:endParaRPr lang="en-US"/>
        </a:p>
      </dgm:t>
    </dgm:pt>
    <dgm:pt modelId="{7F162FDB-FC8D-4046-927B-EF3555905879}" type="sibTrans" cxnId="{02C62F19-EACE-4737-B9F8-EB0E758EDCC3}">
      <dgm:prSet/>
      <dgm:spPr/>
      <dgm:t>
        <a:bodyPr/>
        <a:lstStyle/>
        <a:p>
          <a:endParaRPr lang="en-US"/>
        </a:p>
      </dgm:t>
    </dgm:pt>
    <dgm:pt modelId="{0C088860-8A09-4BE7-9236-3A3308042B80}">
      <dgm:prSet/>
      <dgm:spPr/>
      <dgm:t>
        <a:bodyPr/>
        <a:lstStyle/>
        <a:p>
          <a:r>
            <a:rPr lang="en-US" dirty="0" err="1"/>
            <a:t>Liczba</a:t>
          </a:r>
          <a:r>
            <a:rPr lang="en-US" dirty="0"/>
            <a:t> </a:t>
          </a:r>
          <a:r>
            <a:rPr lang="en-US" dirty="0" err="1"/>
            <a:t>epok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>
              <a:solidFill>
                <a:srgbClr val="00B050"/>
              </a:solidFill>
            </a:rPr>
            <a:t>100</a:t>
          </a:r>
          <a:r>
            <a:rPr lang="en-US" dirty="0"/>
            <a:t> (w </a:t>
          </a:r>
          <a:r>
            <a:rPr lang="en-US" dirty="0" err="1"/>
            <a:t>jednym</a:t>
          </a:r>
          <a:r>
            <a:rPr lang="en-US" dirty="0"/>
            <a:t> </a:t>
          </a:r>
          <a:r>
            <a:rPr lang="en-US" dirty="0" err="1"/>
            <a:t>przypadku</a:t>
          </a:r>
          <a:r>
            <a:rPr lang="en-US" dirty="0"/>
            <a:t> 50)</a:t>
          </a:r>
        </a:p>
      </dgm:t>
    </dgm:pt>
    <dgm:pt modelId="{75589E2E-3B26-4ECF-AB5D-17789D1A8A27}" type="parTrans" cxnId="{9D31B792-129D-44BE-829C-2BE681FCCD22}">
      <dgm:prSet/>
      <dgm:spPr/>
      <dgm:t>
        <a:bodyPr/>
        <a:lstStyle/>
        <a:p>
          <a:endParaRPr lang="en-US"/>
        </a:p>
      </dgm:t>
    </dgm:pt>
    <dgm:pt modelId="{39A0E09D-77D9-4E86-AF4F-E2F9867158E1}" type="sibTrans" cxnId="{9D31B792-129D-44BE-829C-2BE681FCCD22}">
      <dgm:prSet/>
      <dgm:spPr/>
      <dgm:t>
        <a:bodyPr/>
        <a:lstStyle/>
        <a:p>
          <a:endParaRPr lang="en-US"/>
        </a:p>
      </dgm:t>
    </dgm:pt>
    <dgm:pt modelId="{9578FB23-D3BE-4227-A10E-FB8ABCCA00FD}" type="pres">
      <dgm:prSet presAssocID="{73292E90-D399-4DD0-ABBA-B7FA6C3178B3}" presName="linear" presStyleCnt="0">
        <dgm:presLayoutVars>
          <dgm:dir/>
          <dgm:animLvl val="lvl"/>
          <dgm:resizeHandles val="exact"/>
        </dgm:presLayoutVars>
      </dgm:prSet>
      <dgm:spPr/>
    </dgm:pt>
    <dgm:pt modelId="{C1369BBF-C96B-4179-8F64-2E66217E1F74}" type="pres">
      <dgm:prSet presAssocID="{20114C11-F8DF-45E4-8625-F018595EBEC9}" presName="parentLin" presStyleCnt="0"/>
      <dgm:spPr/>
    </dgm:pt>
    <dgm:pt modelId="{89A3AB3A-138A-4D1F-8E47-9FF2BB03DD93}" type="pres">
      <dgm:prSet presAssocID="{20114C11-F8DF-45E4-8625-F018595EBEC9}" presName="parentLeftMargin" presStyleLbl="node1" presStyleIdx="0" presStyleCnt="1"/>
      <dgm:spPr/>
    </dgm:pt>
    <dgm:pt modelId="{1FE0EF0E-97F7-446D-A45A-892F40C42600}" type="pres">
      <dgm:prSet presAssocID="{20114C11-F8DF-45E4-8625-F018595EBEC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305E72E-57D0-4172-BE5E-990269712816}" type="pres">
      <dgm:prSet presAssocID="{20114C11-F8DF-45E4-8625-F018595EBEC9}" presName="negativeSpace" presStyleCnt="0"/>
      <dgm:spPr/>
    </dgm:pt>
    <dgm:pt modelId="{89A5CF99-7714-4CBB-A7FC-45564E3FAE40}" type="pres">
      <dgm:prSet presAssocID="{20114C11-F8DF-45E4-8625-F018595EBE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D918406-E1C2-468C-80CD-7597CB2AAEE6}" type="presOf" srcId="{105DA8DD-C26D-49BE-98F1-905E4C7E4F1E}" destId="{89A5CF99-7714-4CBB-A7FC-45564E3FAE40}" srcOrd="0" destOrd="2" presId="urn:microsoft.com/office/officeart/2005/8/layout/list1"/>
    <dgm:cxn modelId="{02C62F19-EACE-4737-B9F8-EB0E758EDCC3}" srcId="{20114C11-F8DF-45E4-8625-F018595EBEC9}" destId="{4E85BF5B-61FC-4DBF-9DD4-BC33C0A819B0}" srcOrd="3" destOrd="0" parTransId="{59A10EE2-AE76-46F2-BED8-53CC48949CAB}" sibTransId="{7F162FDB-FC8D-4046-927B-EF3555905879}"/>
    <dgm:cxn modelId="{647C261D-FAF5-4D6F-9DA2-4962772CB79C}" type="presOf" srcId="{02DD9C9D-65E2-4A33-BDCD-36427600C595}" destId="{89A5CF99-7714-4CBB-A7FC-45564E3FAE40}" srcOrd="0" destOrd="1" presId="urn:microsoft.com/office/officeart/2005/8/layout/list1"/>
    <dgm:cxn modelId="{B6CF7839-F636-4FE3-8C01-0A3E183E0299}" srcId="{20114C11-F8DF-45E4-8625-F018595EBEC9}" destId="{105DA8DD-C26D-49BE-98F1-905E4C7E4F1E}" srcOrd="2" destOrd="0" parTransId="{FED4E814-41FB-4683-A2FE-D7A125542B6D}" sibTransId="{678728C6-D386-4B25-A70D-E2C345A42B03}"/>
    <dgm:cxn modelId="{7584523A-0C35-4076-BC68-96D00AEFA021}" srcId="{20114C11-F8DF-45E4-8625-F018595EBEC9}" destId="{02DD9C9D-65E2-4A33-BDCD-36427600C595}" srcOrd="1" destOrd="0" parTransId="{2838B9AD-89C4-488F-8BE6-83034BD97AD8}" sibTransId="{4F73E65A-2D7A-43A1-80C4-9031B5AF9D6D}"/>
    <dgm:cxn modelId="{7845B63E-A528-472A-95B8-4630BBA2166C}" type="presOf" srcId="{4E85BF5B-61FC-4DBF-9DD4-BC33C0A819B0}" destId="{89A5CF99-7714-4CBB-A7FC-45564E3FAE40}" srcOrd="0" destOrd="3" presId="urn:microsoft.com/office/officeart/2005/8/layout/list1"/>
    <dgm:cxn modelId="{B5B12077-8BF9-4381-AC2E-6D6943F592F3}" type="presOf" srcId="{20114C11-F8DF-45E4-8625-F018595EBEC9}" destId="{89A3AB3A-138A-4D1F-8E47-9FF2BB03DD93}" srcOrd="0" destOrd="0" presId="urn:microsoft.com/office/officeart/2005/8/layout/list1"/>
    <dgm:cxn modelId="{9D31B792-129D-44BE-829C-2BE681FCCD22}" srcId="{20114C11-F8DF-45E4-8625-F018595EBEC9}" destId="{0C088860-8A09-4BE7-9236-3A3308042B80}" srcOrd="4" destOrd="0" parTransId="{75589E2E-3B26-4ECF-AB5D-17789D1A8A27}" sibTransId="{39A0E09D-77D9-4E86-AF4F-E2F9867158E1}"/>
    <dgm:cxn modelId="{EB58EBA9-E68C-47BD-8873-576F913EB9BB}" type="presOf" srcId="{0C088860-8A09-4BE7-9236-3A3308042B80}" destId="{89A5CF99-7714-4CBB-A7FC-45564E3FAE40}" srcOrd="0" destOrd="4" presId="urn:microsoft.com/office/officeart/2005/8/layout/list1"/>
    <dgm:cxn modelId="{21A8F1C9-F8B1-42D3-80EA-003B5944804D}" srcId="{20114C11-F8DF-45E4-8625-F018595EBEC9}" destId="{D0B9438D-F4C4-4039-B078-4A8EB60A714E}" srcOrd="0" destOrd="0" parTransId="{B29A46BB-B6F3-4B00-99F2-17106623FFAD}" sibTransId="{7D408086-B3CD-4A18-8C65-5CCCC179ADD0}"/>
    <dgm:cxn modelId="{8AE1DCCD-4C2B-4250-BFA8-5FC8D7901F00}" type="presOf" srcId="{D0B9438D-F4C4-4039-B078-4A8EB60A714E}" destId="{89A5CF99-7714-4CBB-A7FC-45564E3FAE40}" srcOrd="0" destOrd="0" presId="urn:microsoft.com/office/officeart/2005/8/layout/list1"/>
    <dgm:cxn modelId="{E48700CE-2576-4D64-9016-11E7BFAF6D31}" type="presOf" srcId="{73292E90-D399-4DD0-ABBA-B7FA6C3178B3}" destId="{9578FB23-D3BE-4227-A10E-FB8ABCCA00FD}" srcOrd="0" destOrd="0" presId="urn:microsoft.com/office/officeart/2005/8/layout/list1"/>
    <dgm:cxn modelId="{DB10FCEA-208C-4060-8DD9-9F8121949877}" srcId="{73292E90-D399-4DD0-ABBA-B7FA6C3178B3}" destId="{20114C11-F8DF-45E4-8625-F018595EBEC9}" srcOrd="0" destOrd="0" parTransId="{0A4EA688-FBFC-4C60-A44F-9580222181B7}" sibTransId="{D7D5529F-6FD8-453B-9391-BAA740CC3590}"/>
    <dgm:cxn modelId="{7CB0DBEF-6DF7-4CF6-AE47-11B721678BA2}" type="presOf" srcId="{20114C11-F8DF-45E4-8625-F018595EBEC9}" destId="{1FE0EF0E-97F7-446D-A45A-892F40C42600}" srcOrd="1" destOrd="0" presId="urn:microsoft.com/office/officeart/2005/8/layout/list1"/>
    <dgm:cxn modelId="{4414119D-29F7-497A-A815-E0FF86F0545F}" type="presParOf" srcId="{9578FB23-D3BE-4227-A10E-FB8ABCCA00FD}" destId="{C1369BBF-C96B-4179-8F64-2E66217E1F74}" srcOrd="0" destOrd="0" presId="urn:microsoft.com/office/officeart/2005/8/layout/list1"/>
    <dgm:cxn modelId="{F1054CE6-5482-4C69-83D6-AB7E3F3A725C}" type="presParOf" srcId="{C1369BBF-C96B-4179-8F64-2E66217E1F74}" destId="{89A3AB3A-138A-4D1F-8E47-9FF2BB03DD93}" srcOrd="0" destOrd="0" presId="urn:microsoft.com/office/officeart/2005/8/layout/list1"/>
    <dgm:cxn modelId="{7E7EC2C4-5E7E-4E3E-A96A-A9DA536CD9FB}" type="presParOf" srcId="{C1369BBF-C96B-4179-8F64-2E66217E1F74}" destId="{1FE0EF0E-97F7-446D-A45A-892F40C42600}" srcOrd="1" destOrd="0" presId="urn:microsoft.com/office/officeart/2005/8/layout/list1"/>
    <dgm:cxn modelId="{C06098F2-DD0D-4AD2-A4E3-8AD1AF267F36}" type="presParOf" srcId="{9578FB23-D3BE-4227-A10E-FB8ABCCA00FD}" destId="{A305E72E-57D0-4172-BE5E-990269712816}" srcOrd="1" destOrd="0" presId="urn:microsoft.com/office/officeart/2005/8/layout/list1"/>
    <dgm:cxn modelId="{E3B75799-2351-49FD-967C-DD4E601984B3}" type="presParOf" srcId="{9578FB23-D3BE-4227-A10E-FB8ABCCA00FD}" destId="{89A5CF99-7714-4CBB-A7FC-45564E3FAE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6E1237-F880-485F-9A6A-AF291227722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C0740C-7038-4035-A174-A3B64E2EE4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manipulacja podziału czasowego </a:t>
          </a:r>
          <a:endParaRPr lang="en-US"/>
        </a:p>
      </dgm:t>
    </dgm:pt>
    <dgm:pt modelId="{8643E1B2-C822-4657-9528-3ABD0714614E}" type="parTrans" cxnId="{20EB63CD-D66C-4F1D-9BAF-52ED435E76F8}">
      <dgm:prSet/>
      <dgm:spPr/>
      <dgm:t>
        <a:bodyPr/>
        <a:lstStyle/>
        <a:p>
          <a:endParaRPr lang="en-US"/>
        </a:p>
      </dgm:t>
    </dgm:pt>
    <dgm:pt modelId="{0E387387-C89D-49A7-8E75-2AFB071D348C}" type="sibTrans" cxnId="{20EB63CD-D66C-4F1D-9BAF-52ED435E76F8}">
      <dgm:prSet/>
      <dgm:spPr/>
      <dgm:t>
        <a:bodyPr/>
        <a:lstStyle/>
        <a:p>
          <a:endParaRPr lang="en-US"/>
        </a:p>
      </dgm:t>
    </dgm:pt>
    <dgm:pt modelId="{2D228FAF-FB32-4AE9-9EBF-AD336E053F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ograniczenia wagi produktów w jednym klastrze</a:t>
          </a:r>
          <a:endParaRPr lang="en-US"/>
        </a:p>
      </dgm:t>
    </dgm:pt>
    <dgm:pt modelId="{DD588BFB-824D-43D9-BC19-103E091FEBB6}" type="parTrans" cxnId="{C3B3742F-8713-4F6D-9334-FA645ABF8FE9}">
      <dgm:prSet/>
      <dgm:spPr/>
      <dgm:t>
        <a:bodyPr/>
        <a:lstStyle/>
        <a:p>
          <a:endParaRPr lang="en-US"/>
        </a:p>
      </dgm:t>
    </dgm:pt>
    <dgm:pt modelId="{1D78AD14-27AA-48F0-8C3E-82D12B6C9919}" type="sibTrans" cxnId="{C3B3742F-8713-4F6D-9334-FA645ABF8FE9}">
      <dgm:prSet/>
      <dgm:spPr/>
      <dgm:t>
        <a:bodyPr/>
        <a:lstStyle/>
        <a:p>
          <a:endParaRPr lang="en-US"/>
        </a:p>
      </dgm:t>
    </dgm:pt>
    <dgm:pt modelId="{1D073426-7504-4B37-B901-9D10C21674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określenia wymiarów magazynu, ziarnistości regionów </a:t>
          </a:r>
          <a:endParaRPr lang="en-US"/>
        </a:p>
      </dgm:t>
    </dgm:pt>
    <dgm:pt modelId="{D64C4D64-7D1A-445D-AF6A-BBE5B430A1F5}" type="parTrans" cxnId="{4FCDB53E-8777-4F72-9764-1795F931EECA}">
      <dgm:prSet/>
      <dgm:spPr/>
      <dgm:t>
        <a:bodyPr/>
        <a:lstStyle/>
        <a:p>
          <a:endParaRPr lang="en-US"/>
        </a:p>
      </dgm:t>
    </dgm:pt>
    <dgm:pt modelId="{2C43330E-3930-4B81-9CB4-49C545C7D5E2}" type="sibTrans" cxnId="{4FCDB53E-8777-4F72-9764-1795F931EECA}">
      <dgm:prSet/>
      <dgm:spPr/>
      <dgm:t>
        <a:bodyPr/>
        <a:lstStyle/>
        <a:p>
          <a:endParaRPr lang="en-US"/>
        </a:p>
      </dgm:t>
    </dgm:pt>
    <dgm:pt modelId="{7AE31411-A1A0-4312-88A7-1586BE5A3D14}" type="pres">
      <dgm:prSet presAssocID="{666E1237-F880-485F-9A6A-AF2912277222}" presName="root" presStyleCnt="0">
        <dgm:presLayoutVars>
          <dgm:dir/>
          <dgm:resizeHandles val="exact"/>
        </dgm:presLayoutVars>
      </dgm:prSet>
      <dgm:spPr/>
    </dgm:pt>
    <dgm:pt modelId="{10C07068-012D-425A-AAD6-2683E4E05B0F}" type="pres">
      <dgm:prSet presAssocID="{1EC0740C-7038-4035-A174-A3B64E2EE437}" presName="compNode" presStyleCnt="0"/>
      <dgm:spPr/>
    </dgm:pt>
    <dgm:pt modelId="{DFA42C4C-9FA5-40F4-A308-038D2A08C2FA}" type="pres">
      <dgm:prSet presAssocID="{1EC0740C-7038-4035-A174-A3B64E2EE437}" presName="iconBgRect" presStyleLbl="bgShp" presStyleIdx="0" presStyleCnt="3"/>
      <dgm:spPr/>
    </dgm:pt>
    <dgm:pt modelId="{892D7707-55AC-4777-BFD7-E8C2A5A128FB}" type="pres">
      <dgm:prSet presAssocID="{1EC0740C-7038-4035-A174-A3B64E2EE4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lendarz miesięczny kontur"/>
        </a:ext>
      </dgm:extLst>
    </dgm:pt>
    <dgm:pt modelId="{5B613C9F-D9AA-452B-94A6-711F8896345B}" type="pres">
      <dgm:prSet presAssocID="{1EC0740C-7038-4035-A174-A3B64E2EE437}" presName="spaceRect" presStyleCnt="0"/>
      <dgm:spPr/>
    </dgm:pt>
    <dgm:pt modelId="{44F0A141-058E-4D86-95BF-90ECE7966722}" type="pres">
      <dgm:prSet presAssocID="{1EC0740C-7038-4035-A174-A3B64E2EE437}" presName="textRect" presStyleLbl="revTx" presStyleIdx="0" presStyleCnt="3">
        <dgm:presLayoutVars>
          <dgm:chMax val="1"/>
          <dgm:chPref val="1"/>
        </dgm:presLayoutVars>
      </dgm:prSet>
      <dgm:spPr/>
    </dgm:pt>
    <dgm:pt modelId="{56E16142-9B61-4520-B619-08CFB5B39FA9}" type="pres">
      <dgm:prSet presAssocID="{0E387387-C89D-49A7-8E75-2AFB071D348C}" presName="sibTrans" presStyleCnt="0"/>
      <dgm:spPr/>
    </dgm:pt>
    <dgm:pt modelId="{238C3B84-53DD-4B1D-A82B-7B98DBBE740D}" type="pres">
      <dgm:prSet presAssocID="{2D228FAF-FB32-4AE9-9EBF-AD336E053F45}" presName="compNode" presStyleCnt="0"/>
      <dgm:spPr/>
    </dgm:pt>
    <dgm:pt modelId="{C0B11CC3-4954-45BC-864A-3241DD1AABCA}" type="pres">
      <dgm:prSet presAssocID="{2D228FAF-FB32-4AE9-9EBF-AD336E053F45}" presName="iconBgRect" presStyleLbl="bgShp" presStyleIdx="1" presStyleCnt="3"/>
      <dgm:spPr/>
    </dgm:pt>
    <dgm:pt modelId="{C0966AA4-C3B3-48E4-AC43-FDF58C42EB44}" type="pres">
      <dgm:prSet presAssocID="{2D228FAF-FB32-4AE9-9EBF-AD336E053F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iezrównoważona waga kontur"/>
        </a:ext>
      </dgm:extLst>
    </dgm:pt>
    <dgm:pt modelId="{4FA6C119-D3AD-4673-8E39-7866FC975B6E}" type="pres">
      <dgm:prSet presAssocID="{2D228FAF-FB32-4AE9-9EBF-AD336E053F45}" presName="spaceRect" presStyleCnt="0"/>
      <dgm:spPr/>
    </dgm:pt>
    <dgm:pt modelId="{34575F11-7117-414E-93A5-CB4CEECD72CF}" type="pres">
      <dgm:prSet presAssocID="{2D228FAF-FB32-4AE9-9EBF-AD336E053F45}" presName="textRect" presStyleLbl="revTx" presStyleIdx="1" presStyleCnt="3">
        <dgm:presLayoutVars>
          <dgm:chMax val="1"/>
          <dgm:chPref val="1"/>
        </dgm:presLayoutVars>
      </dgm:prSet>
      <dgm:spPr/>
    </dgm:pt>
    <dgm:pt modelId="{211F3606-B554-44A7-BFF3-D27FFDDFD09A}" type="pres">
      <dgm:prSet presAssocID="{1D78AD14-27AA-48F0-8C3E-82D12B6C9919}" presName="sibTrans" presStyleCnt="0"/>
      <dgm:spPr/>
    </dgm:pt>
    <dgm:pt modelId="{36F14F92-F80B-4E2D-A087-AA07DDDBA627}" type="pres">
      <dgm:prSet presAssocID="{1D073426-7504-4B37-B901-9D10C216748E}" presName="compNode" presStyleCnt="0"/>
      <dgm:spPr/>
    </dgm:pt>
    <dgm:pt modelId="{1D470BD5-C964-4406-9E4E-11BC49D0DC84}" type="pres">
      <dgm:prSet presAssocID="{1D073426-7504-4B37-B901-9D10C216748E}" presName="iconBgRect" presStyleLbl="bgShp" presStyleIdx="2" presStyleCnt="3"/>
      <dgm:spPr/>
    </dgm:pt>
    <dgm:pt modelId="{35D94ECC-C363-403D-84A7-24AE189403B7}" type="pres">
      <dgm:prSet presAssocID="{1D073426-7504-4B37-B901-9D10C21674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a topograficzna kontur"/>
        </a:ext>
      </dgm:extLst>
    </dgm:pt>
    <dgm:pt modelId="{8C79383E-2702-4C45-B792-7DD26316E4C7}" type="pres">
      <dgm:prSet presAssocID="{1D073426-7504-4B37-B901-9D10C216748E}" presName="spaceRect" presStyleCnt="0"/>
      <dgm:spPr/>
    </dgm:pt>
    <dgm:pt modelId="{9D542A1A-B62A-4A38-9835-E5FC1DC9466B}" type="pres">
      <dgm:prSet presAssocID="{1D073426-7504-4B37-B901-9D10C21674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3B3742F-8713-4F6D-9334-FA645ABF8FE9}" srcId="{666E1237-F880-485F-9A6A-AF2912277222}" destId="{2D228FAF-FB32-4AE9-9EBF-AD336E053F45}" srcOrd="1" destOrd="0" parTransId="{DD588BFB-824D-43D9-BC19-103E091FEBB6}" sibTransId="{1D78AD14-27AA-48F0-8C3E-82D12B6C9919}"/>
    <dgm:cxn modelId="{4FCDB53E-8777-4F72-9764-1795F931EECA}" srcId="{666E1237-F880-485F-9A6A-AF2912277222}" destId="{1D073426-7504-4B37-B901-9D10C216748E}" srcOrd="2" destOrd="0" parTransId="{D64C4D64-7D1A-445D-AF6A-BBE5B430A1F5}" sibTransId="{2C43330E-3930-4B81-9CB4-49C545C7D5E2}"/>
    <dgm:cxn modelId="{55BAC15B-A6DF-48D6-BC56-8C07B8BE2BE7}" type="presOf" srcId="{1D073426-7504-4B37-B901-9D10C216748E}" destId="{9D542A1A-B62A-4A38-9835-E5FC1DC9466B}" srcOrd="0" destOrd="0" presId="urn:microsoft.com/office/officeart/2018/5/layout/IconCircleLabelList"/>
    <dgm:cxn modelId="{1B654B7E-33D5-430B-80E4-91624B2AA462}" type="presOf" srcId="{1EC0740C-7038-4035-A174-A3B64E2EE437}" destId="{44F0A141-058E-4D86-95BF-90ECE7966722}" srcOrd="0" destOrd="0" presId="urn:microsoft.com/office/officeart/2018/5/layout/IconCircleLabelList"/>
    <dgm:cxn modelId="{82951298-1545-4311-A24E-6497B3653F47}" type="presOf" srcId="{2D228FAF-FB32-4AE9-9EBF-AD336E053F45}" destId="{34575F11-7117-414E-93A5-CB4CEECD72CF}" srcOrd="0" destOrd="0" presId="urn:microsoft.com/office/officeart/2018/5/layout/IconCircleLabelList"/>
    <dgm:cxn modelId="{82DE63B4-0982-4A4E-AC88-0D0929358D3B}" type="presOf" srcId="{666E1237-F880-485F-9A6A-AF2912277222}" destId="{7AE31411-A1A0-4312-88A7-1586BE5A3D14}" srcOrd="0" destOrd="0" presId="urn:microsoft.com/office/officeart/2018/5/layout/IconCircleLabelList"/>
    <dgm:cxn modelId="{20EB63CD-D66C-4F1D-9BAF-52ED435E76F8}" srcId="{666E1237-F880-485F-9A6A-AF2912277222}" destId="{1EC0740C-7038-4035-A174-A3B64E2EE437}" srcOrd="0" destOrd="0" parTransId="{8643E1B2-C822-4657-9528-3ABD0714614E}" sibTransId="{0E387387-C89D-49A7-8E75-2AFB071D348C}"/>
    <dgm:cxn modelId="{0A86A117-A755-42D1-AD4A-59093F0054B5}" type="presParOf" srcId="{7AE31411-A1A0-4312-88A7-1586BE5A3D14}" destId="{10C07068-012D-425A-AAD6-2683E4E05B0F}" srcOrd="0" destOrd="0" presId="urn:microsoft.com/office/officeart/2018/5/layout/IconCircleLabelList"/>
    <dgm:cxn modelId="{1B0416B9-ECAE-4C8F-A42F-134A8D5BBB0E}" type="presParOf" srcId="{10C07068-012D-425A-AAD6-2683E4E05B0F}" destId="{DFA42C4C-9FA5-40F4-A308-038D2A08C2FA}" srcOrd="0" destOrd="0" presId="urn:microsoft.com/office/officeart/2018/5/layout/IconCircleLabelList"/>
    <dgm:cxn modelId="{902A72FC-7661-4C2A-8B6E-24DDA3433179}" type="presParOf" srcId="{10C07068-012D-425A-AAD6-2683E4E05B0F}" destId="{892D7707-55AC-4777-BFD7-E8C2A5A128FB}" srcOrd="1" destOrd="0" presId="urn:microsoft.com/office/officeart/2018/5/layout/IconCircleLabelList"/>
    <dgm:cxn modelId="{1FEB491D-563E-4173-B41A-D1CDD36C49FF}" type="presParOf" srcId="{10C07068-012D-425A-AAD6-2683E4E05B0F}" destId="{5B613C9F-D9AA-452B-94A6-711F8896345B}" srcOrd="2" destOrd="0" presId="urn:microsoft.com/office/officeart/2018/5/layout/IconCircleLabelList"/>
    <dgm:cxn modelId="{5BD9580D-3082-4932-83C4-17C918099867}" type="presParOf" srcId="{10C07068-012D-425A-AAD6-2683E4E05B0F}" destId="{44F0A141-058E-4D86-95BF-90ECE7966722}" srcOrd="3" destOrd="0" presId="urn:microsoft.com/office/officeart/2018/5/layout/IconCircleLabelList"/>
    <dgm:cxn modelId="{3A8CFE42-459F-46A4-A44E-FC0448C1D2F3}" type="presParOf" srcId="{7AE31411-A1A0-4312-88A7-1586BE5A3D14}" destId="{56E16142-9B61-4520-B619-08CFB5B39FA9}" srcOrd="1" destOrd="0" presId="urn:microsoft.com/office/officeart/2018/5/layout/IconCircleLabelList"/>
    <dgm:cxn modelId="{5F0E45FB-9ACE-4E23-9124-8AEDC84536D0}" type="presParOf" srcId="{7AE31411-A1A0-4312-88A7-1586BE5A3D14}" destId="{238C3B84-53DD-4B1D-A82B-7B98DBBE740D}" srcOrd="2" destOrd="0" presId="urn:microsoft.com/office/officeart/2018/5/layout/IconCircleLabelList"/>
    <dgm:cxn modelId="{8A869E3F-A5F9-4D99-957F-E3890839BFE4}" type="presParOf" srcId="{238C3B84-53DD-4B1D-A82B-7B98DBBE740D}" destId="{C0B11CC3-4954-45BC-864A-3241DD1AABCA}" srcOrd="0" destOrd="0" presId="urn:microsoft.com/office/officeart/2018/5/layout/IconCircleLabelList"/>
    <dgm:cxn modelId="{C12EC823-8230-462D-BA80-365D1C1216B5}" type="presParOf" srcId="{238C3B84-53DD-4B1D-A82B-7B98DBBE740D}" destId="{C0966AA4-C3B3-48E4-AC43-FDF58C42EB44}" srcOrd="1" destOrd="0" presId="urn:microsoft.com/office/officeart/2018/5/layout/IconCircleLabelList"/>
    <dgm:cxn modelId="{172C77AF-8D2B-4386-B951-432867F3D7C4}" type="presParOf" srcId="{238C3B84-53DD-4B1D-A82B-7B98DBBE740D}" destId="{4FA6C119-D3AD-4673-8E39-7866FC975B6E}" srcOrd="2" destOrd="0" presId="urn:microsoft.com/office/officeart/2018/5/layout/IconCircleLabelList"/>
    <dgm:cxn modelId="{4DB4D1E4-5F74-4169-8B73-C5ABC86C42C2}" type="presParOf" srcId="{238C3B84-53DD-4B1D-A82B-7B98DBBE740D}" destId="{34575F11-7117-414E-93A5-CB4CEECD72CF}" srcOrd="3" destOrd="0" presId="urn:microsoft.com/office/officeart/2018/5/layout/IconCircleLabelList"/>
    <dgm:cxn modelId="{BBDC57BF-D888-4A50-BAF7-67E9FB7E5AD8}" type="presParOf" srcId="{7AE31411-A1A0-4312-88A7-1586BE5A3D14}" destId="{211F3606-B554-44A7-BFF3-D27FFDDFD09A}" srcOrd="3" destOrd="0" presId="urn:microsoft.com/office/officeart/2018/5/layout/IconCircleLabelList"/>
    <dgm:cxn modelId="{DD85E00D-064A-4622-9721-F21AD6C1E204}" type="presParOf" srcId="{7AE31411-A1A0-4312-88A7-1586BE5A3D14}" destId="{36F14F92-F80B-4E2D-A087-AA07DDDBA627}" srcOrd="4" destOrd="0" presId="urn:microsoft.com/office/officeart/2018/5/layout/IconCircleLabelList"/>
    <dgm:cxn modelId="{F78DADC5-B30B-48A4-B0B9-D4A83DC08C7B}" type="presParOf" srcId="{36F14F92-F80B-4E2D-A087-AA07DDDBA627}" destId="{1D470BD5-C964-4406-9E4E-11BC49D0DC84}" srcOrd="0" destOrd="0" presId="urn:microsoft.com/office/officeart/2018/5/layout/IconCircleLabelList"/>
    <dgm:cxn modelId="{ACA1F85F-755D-4E13-9275-309FE5EC6EAF}" type="presParOf" srcId="{36F14F92-F80B-4E2D-A087-AA07DDDBA627}" destId="{35D94ECC-C363-403D-84A7-24AE189403B7}" srcOrd="1" destOrd="0" presId="urn:microsoft.com/office/officeart/2018/5/layout/IconCircleLabelList"/>
    <dgm:cxn modelId="{6C22B607-9037-4955-B422-54698EA93EA9}" type="presParOf" srcId="{36F14F92-F80B-4E2D-A087-AA07DDDBA627}" destId="{8C79383E-2702-4C45-B792-7DD26316E4C7}" srcOrd="2" destOrd="0" presId="urn:microsoft.com/office/officeart/2018/5/layout/IconCircleLabelList"/>
    <dgm:cxn modelId="{5D147E56-66E1-4B19-A9EA-E527EB60CD99}" type="presParOf" srcId="{36F14F92-F80B-4E2D-A087-AA07DDDBA627}" destId="{9D542A1A-B62A-4A38-9835-E5FC1DC946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D7EF0-5B52-4884-A626-22D1436B2AFA}">
      <dsp:nvSpPr>
        <dsp:cNvPr id="0" name=""/>
        <dsp:cNvSpPr/>
      </dsp:nvSpPr>
      <dsp:spPr>
        <a:xfrm>
          <a:off x="1042353" y="755376"/>
          <a:ext cx="8944907" cy="9862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2700" b="0" i="0" kern="1200" dirty="0"/>
            <a:t>Koszty magazynowania towarów na całym świecie wynoszą rocznie około 385 miliardów dolarów</a:t>
          </a:r>
        </a:p>
      </dsp:txBody>
      <dsp:txXfrm>
        <a:off x="1071240" y="784263"/>
        <a:ext cx="8887133" cy="928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D7EF0-5B52-4884-A626-22D1436B2AFA}">
      <dsp:nvSpPr>
        <dsp:cNvPr id="0" name=""/>
        <dsp:cNvSpPr/>
      </dsp:nvSpPr>
      <dsp:spPr>
        <a:xfrm>
          <a:off x="1042353" y="755376"/>
          <a:ext cx="8944907" cy="9862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2700" b="0" i="0" kern="1200" dirty="0"/>
            <a:t>Dodatkowe koszty związane z korygowaniem błędów i pomyłek nie są uwzględnione w tej kwocie</a:t>
          </a:r>
        </a:p>
      </dsp:txBody>
      <dsp:txXfrm>
        <a:off x="1071240" y="784263"/>
        <a:ext cx="8887133" cy="928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D7EF0-5B52-4884-A626-22D1436B2AFA}">
      <dsp:nvSpPr>
        <dsp:cNvPr id="0" name=""/>
        <dsp:cNvSpPr/>
      </dsp:nvSpPr>
      <dsp:spPr>
        <a:xfrm>
          <a:off x="1042353" y="755376"/>
          <a:ext cx="8944907" cy="9862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2700" b="0" i="0" kern="1200" dirty="0"/>
            <a:t>Długotrwałe zakłócenia w realizacji zamówień mogą kosztować firmę od 30 do 50% rocznego EBITDA</a:t>
          </a:r>
        </a:p>
      </dsp:txBody>
      <dsp:txXfrm>
        <a:off x="1071240" y="784263"/>
        <a:ext cx="8887133" cy="928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D7EF0-5B52-4884-A626-22D1436B2AFA}">
      <dsp:nvSpPr>
        <dsp:cNvPr id="0" name=""/>
        <dsp:cNvSpPr/>
      </dsp:nvSpPr>
      <dsp:spPr>
        <a:xfrm>
          <a:off x="1042353" y="755376"/>
          <a:ext cx="8944907" cy="9862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2700" b="0" i="0" kern="1200" dirty="0"/>
            <a:t>Nawet zakłócenia trwające 30 dni lub mniej mogą równać się stratom w wysokości od 3 do 5% EBITDA</a:t>
          </a:r>
        </a:p>
      </dsp:txBody>
      <dsp:txXfrm>
        <a:off x="1071240" y="784263"/>
        <a:ext cx="8887133" cy="9284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74583-666E-4C2D-AA4E-2E8421FACCEF}">
      <dsp:nvSpPr>
        <dsp:cNvPr id="0" name=""/>
        <dsp:cNvSpPr/>
      </dsp:nvSpPr>
      <dsp:spPr>
        <a:xfrm>
          <a:off x="2352420" y="419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2C450-6A6D-4865-A532-55E5B6918D78}">
      <dsp:nvSpPr>
        <dsp:cNvPr id="0" name=""/>
        <dsp:cNvSpPr/>
      </dsp:nvSpPr>
      <dsp:spPr>
        <a:xfrm>
          <a:off x="948420" y="169663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/>
            <a:t>Problemy</a:t>
          </a:r>
          <a:endParaRPr lang="en-US" sz="3600" kern="1200"/>
        </a:p>
      </dsp:txBody>
      <dsp:txXfrm>
        <a:off x="948420" y="1696639"/>
        <a:ext cx="4320000" cy="648000"/>
      </dsp:txXfrm>
    </dsp:sp>
    <dsp:sp modelId="{C665BAD6-DAA1-4D78-93EB-83DC68E66D6D}">
      <dsp:nvSpPr>
        <dsp:cNvPr id="0" name=""/>
        <dsp:cNvSpPr/>
      </dsp:nvSpPr>
      <dsp:spPr>
        <a:xfrm>
          <a:off x="948420" y="2428567"/>
          <a:ext cx="4320000" cy="1772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Zła organizacja i układ magazynu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Nieefektywne wykorzystanie przestrzeni</a:t>
          </a:r>
          <a:endParaRPr lang="en-US" sz="1700" kern="1200" dirty="0"/>
        </a:p>
      </dsp:txBody>
      <dsp:txXfrm>
        <a:off x="948420" y="2428567"/>
        <a:ext cx="4320000" cy="1772038"/>
      </dsp:txXfrm>
    </dsp:sp>
    <dsp:sp modelId="{28E4D662-C9E4-4AA1-B34A-FE5FBEA9280A}">
      <dsp:nvSpPr>
        <dsp:cNvPr id="0" name=""/>
        <dsp:cNvSpPr/>
      </dsp:nvSpPr>
      <dsp:spPr>
        <a:xfrm>
          <a:off x="7428420" y="419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57831-8082-4BC2-9879-7A5FD68E5BC0}">
      <dsp:nvSpPr>
        <dsp:cNvPr id="0" name=""/>
        <dsp:cNvSpPr/>
      </dsp:nvSpPr>
      <dsp:spPr>
        <a:xfrm>
          <a:off x="6024420" y="169663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/>
            <a:t>Skutki:</a:t>
          </a:r>
        </a:p>
      </dsp:txBody>
      <dsp:txXfrm>
        <a:off x="6024420" y="1696639"/>
        <a:ext cx="4320000" cy="648000"/>
      </dsp:txXfrm>
    </dsp:sp>
    <dsp:sp modelId="{91C8CA14-5D53-4640-9B1D-6CC0BEE54CA3}">
      <dsp:nvSpPr>
        <dsp:cNvPr id="0" name=""/>
        <dsp:cNvSpPr/>
      </dsp:nvSpPr>
      <dsp:spPr>
        <a:xfrm>
          <a:off x="6024420" y="2428567"/>
          <a:ext cx="4320000" cy="1772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Spowolnienie procesów kompletowania i pakowania.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Ryzyko przepełnienia magazynu i zagrożenia bezpieczeństwa.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 dirty="0"/>
        </a:p>
        <a:p>
          <a:pPr marL="0" lvl="0" indent="0" algn="ctr" defTabSz="755650">
            <a:spcBef>
              <a:spcPct val="0"/>
            </a:spcBef>
            <a:spcAft>
              <a:spcPct val="35000"/>
            </a:spcAft>
            <a:buNone/>
          </a:pPr>
          <a:endParaRPr lang="pl-PL" sz="1700" kern="1200" dirty="0"/>
        </a:p>
      </dsp:txBody>
      <dsp:txXfrm>
        <a:off x="6024420" y="2428567"/>
        <a:ext cx="4320000" cy="17720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1CACE-9976-4754-9E02-C669819F27F8}">
      <dsp:nvSpPr>
        <dsp:cNvPr id="0" name=""/>
        <dsp:cNvSpPr/>
      </dsp:nvSpPr>
      <dsp:spPr>
        <a:xfrm>
          <a:off x="2136420" y="53523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BC9D2-FF63-41A7-8901-F7C5381425C7}">
      <dsp:nvSpPr>
        <dsp:cNvPr id="0" name=""/>
        <dsp:cNvSpPr/>
      </dsp:nvSpPr>
      <dsp:spPr>
        <a:xfrm>
          <a:off x="948420" y="294956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Zmiana układu magazynu w celu poprawy efektywności.</a:t>
          </a:r>
          <a:endParaRPr lang="en-US" sz="1800" kern="1200"/>
        </a:p>
      </dsp:txBody>
      <dsp:txXfrm>
        <a:off x="948420" y="2949564"/>
        <a:ext cx="4320000" cy="720000"/>
      </dsp:txXfrm>
    </dsp:sp>
    <dsp:sp modelId="{2AF70419-6AC5-4276-A1AF-8F4487A250E1}">
      <dsp:nvSpPr>
        <dsp:cNvPr id="0" name=""/>
        <dsp:cNvSpPr/>
      </dsp:nvSpPr>
      <dsp:spPr>
        <a:xfrm>
          <a:off x="7212420" y="53523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82D42-2A79-4138-91C6-E9F1502C14DE}">
      <dsp:nvSpPr>
        <dsp:cNvPr id="0" name=""/>
        <dsp:cNvSpPr/>
      </dsp:nvSpPr>
      <dsp:spPr>
        <a:xfrm>
          <a:off x="6024420" y="294956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/>
            <a:t>Inwestowanie w system zarządzania magazynem i optymalizacji przestrzeni.</a:t>
          </a:r>
          <a:endParaRPr lang="en-US" sz="1800" b="1" kern="1200" dirty="0"/>
        </a:p>
      </dsp:txBody>
      <dsp:txXfrm>
        <a:off x="6024420" y="2949564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noProof="0" dirty="0"/>
            <a:t>Input dla naszej sieci powstał z 2 macierzy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80357"/>
          <a:ext cx="890984" cy="890984"/>
        </a:xfrm>
        <a:prstGeom prst="flowChartConnector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noProof="0" dirty="0"/>
            <a:t>Jest sumą współczynników wspólnych wystąpień produktów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noProof="0" dirty="0"/>
            <a:t>Jedna z macierzy powstała z grupowania po pojedynczych zamówieniach, druga po poszczególnych dniach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5CF99-7714-4CBB-A7FC-45564E3FAE40}">
      <dsp:nvSpPr>
        <dsp:cNvPr id="0" name=""/>
        <dsp:cNvSpPr/>
      </dsp:nvSpPr>
      <dsp:spPr>
        <a:xfrm>
          <a:off x="0" y="541574"/>
          <a:ext cx="11292840" cy="363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450" tIns="728980" rIns="876450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Funkcji</a:t>
          </a:r>
          <a:r>
            <a:rPr lang="en-US" sz="3500" kern="1200" dirty="0"/>
            <a:t> </a:t>
          </a:r>
          <a:r>
            <a:rPr lang="en-US" sz="3500" kern="1200" dirty="0" err="1">
              <a:solidFill>
                <a:srgbClr val="00B050"/>
              </a:solidFill>
            </a:rPr>
            <a:t>gaus</a:t>
          </a:r>
          <a:r>
            <a:rPr lang="pl-PL" sz="3500" kern="1200" dirty="0">
              <a:solidFill>
                <a:srgbClr val="00B050"/>
              </a:solidFill>
            </a:rPr>
            <a:t>s</a:t>
          </a:r>
          <a:r>
            <a:rPr lang="en-US" sz="3500" kern="1200" dirty="0" err="1">
              <a:solidFill>
                <a:srgbClr val="00B050"/>
              </a:solidFill>
            </a:rPr>
            <a:t>owskiej</a:t>
          </a:r>
          <a:r>
            <a:rPr lang="en-US" sz="3500" kern="1200" dirty="0">
              <a:solidFill>
                <a:srgbClr val="00B050"/>
              </a:solidFill>
            </a:rPr>
            <a:t> </a:t>
          </a:r>
          <a:r>
            <a:rPr lang="en-US" sz="3500" kern="1200" dirty="0" err="1"/>
            <a:t>jako</a:t>
          </a:r>
          <a:r>
            <a:rPr lang="en-US" sz="3500" kern="1200" dirty="0"/>
            <a:t> </a:t>
          </a:r>
          <a:r>
            <a:rPr lang="en-US" sz="3500" kern="1200" dirty="0" err="1"/>
            <a:t>funkcji</a:t>
          </a:r>
          <a:r>
            <a:rPr lang="en-US" sz="3500" kern="1200" dirty="0"/>
            <a:t> </a:t>
          </a:r>
          <a:r>
            <a:rPr lang="en-US" sz="3500" kern="1200" dirty="0" err="1"/>
            <a:t>sąsiedztwa</a:t>
          </a:r>
          <a:r>
            <a:rPr lang="en-US" sz="3500" kern="1200" dirty="0"/>
            <a:t>,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Parametr</a:t>
          </a:r>
          <a:r>
            <a:rPr lang="en-US" sz="3500" kern="1200" dirty="0"/>
            <a:t> </a:t>
          </a:r>
          <a:r>
            <a:rPr lang="en-US" sz="3500" kern="1200" dirty="0" err="1">
              <a:latin typeface="Gill Sans MT" panose="020B0502020104020203"/>
            </a:rPr>
            <a:t>uczenia</a:t>
          </a:r>
          <a:r>
            <a:rPr lang="en-US" sz="3500" kern="1200" dirty="0"/>
            <a:t> </a:t>
          </a:r>
          <a:r>
            <a:rPr lang="en-US" sz="3500" kern="1200" dirty="0" err="1"/>
            <a:t>na</a:t>
          </a:r>
          <a:r>
            <a:rPr lang="en-US" sz="3500" kern="1200" dirty="0"/>
            <a:t> </a:t>
          </a:r>
          <a:r>
            <a:rPr lang="en-US" sz="3500" kern="1200" dirty="0">
              <a:solidFill>
                <a:srgbClr val="00B050"/>
              </a:solidFill>
            </a:rPr>
            <a:t>0.1</a:t>
          </a: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Parametr</a:t>
          </a:r>
          <a:r>
            <a:rPr lang="en-US" sz="3500" kern="1200" dirty="0"/>
            <a:t> </a:t>
          </a:r>
          <a:r>
            <a:rPr lang="en-US" sz="3500" kern="1200" dirty="0" err="1"/>
            <a:t>wygaszania</a:t>
          </a:r>
          <a:r>
            <a:rPr lang="en-US" sz="3500" kern="1200" dirty="0">
              <a:latin typeface="Gill Sans MT" panose="020B0502020104020203"/>
            </a:rPr>
            <a:t> </a:t>
          </a:r>
          <a:r>
            <a:rPr lang="en-US" sz="3500" kern="1200" dirty="0" err="1">
              <a:latin typeface="Gill Sans MT" panose="020B0502020104020203"/>
            </a:rPr>
            <a:t>uczenia</a:t>
          </a:r>
          <a:r>
            <a:rPr lang="en-US" sz="3500" kern="1200" dirty="0">
              <a:latin typeface="Gill Sans MT" panose="020B0502020104020203"/>
            </a:rPr>
            <a:t> </a:t>
          </a:r>
          <a:r>
            <a:rPr lang="en-US" sz="3500" kern="1200" dirty="0" err="1">
              <a:latin typeface="Gill Sans MT" panose="020B0502020104020203"/>
            </a:rPr>
            <a:t>na</a:t>
          </a:r>
          <a:r>
            <a:rPr lang="en-US" sz="3500" kern="1200" dirty="0"/>
            <a:t> </a:t>
          </a:r>
          <a:r>
            <a:rPr lang="en-US" sz="3500" kern="1200" dirty="0">
              <a:solidFill>
                <a:srgbClr val="00B050"/>
              </a:solidFill>
            </a:rPr>
            <a:t>1000</a:t>
          </a: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>
              <a:latin typeface="Gill Sans MT" panose="020B0502020104020203"/>
            </a:rPr>
            <a:t>Wymiar</a:t>
          </a:r>
          <a:r>
            <a:rPr lang="en-US" sz="3500" kern="1200" dirty="0">
              <a:latin typeface="Gill Sans MT" panose="020B0502020104020203"/>
            </a:rPr>
            <a:t> </a:t>
          </a:r>
          <a:r>
            <a:rPr lang="en-US" sz="3500" kern="1200" dirty="0" err="1">
              <a:latin typeface="Gill Sans MT" panose="020B0502020104020203"/>
            </a:rPr>
            <a:t>mapy</a:t>
          </a:r>
          <a:r>
            <a:rPr lang="en-US" sz="3500" kern="1200" dirty="0">
              <a:latin typeface="Gill Sans MT" panose="020B0502020104020203"/>
            </a:rPr>
            <a:t> </a:t>
          </a:r>
          <a:r>
            <a:rPr lang="en-US" sz="3500" kern="1200" dirty="0">
              <a:solidFill>
                <a:srgbClr val="00B050"/>
              </a:solidFill>
              <a:latin typeface="Gill Sans MT" panose="020B0502020104020203"/>
            </a:rPr>
            <a:t>12x12</a:t>
          </a:r>
          <a:endParaRPr lang="en-US" sz="3500" kern="1200" dirty="0">
            <a:solidFill>
              <a:srgbClr val="00B050"/>
            </a:solidFill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Liczba</a:t>
          </a:r>
          <a:r>
            <a:rPr lang="en-US" sz="3500" kern="1200" dirty="0"/>
            <a:t> </a:t>
          </a:r>
          <a:r>
            <a:rPr lang="en-US" sz="3500" kern="1200" dirty="0" err="1"/>
            <a:t>epok</a:t>
          </a:r>
          <a:r>
            <a:rPr lang="en-US" sz="3500" kern="1200" dirty="0"/>
            <a:t> </a:t>
          </a:r>
          <a:r>
            <a:rPr lang="en-US" sz="3500" kern="1200" dirty="0" err="1"/>
            <a:t>na</a:t>
          </a:r>
          <a:r>
            <a:rPr lang="en-US" sz="3500" kern="1200" dirty="0"/>
            <a:t> </a:t>
          </a:r>
          <a:r>
            <a:rPr lang="en-US" sz="3500" kern="1200" dirty="0">
              <a:solidFill>
                <a:srgbClr val="00B050"/>
              </a:solidFill>
            </a:rPr>
            <a:t>100</a:t>
          </a:r>
          <a:r>
            <a:rPr lang="en-US" sz="3500" kern="1200" dirty="0"/>
            <a:t> (w </a:t>
          </a:r>
          <a:r>
            <a:rPr lang="en-US" sz="3500" kern="1200" dirty="0" err="1"/>
            <a:t>jednym</a:t>
          </a:r>
          <a:r>
            <a:rPr lang="en-US" sz="3500" kern="1200" dirty="0"/>
            <a:t> </a:t>
          </a:r>
          <a:r>
            <a:rPr lang="en-US" sz="3500" kern="1200" dirty="0" err="1"/>
            <a:t>przypadku</a:t>
          </a:r>
          <a:r>
            <a:rPr lang="en-US" sz="3500" kern="1200" dirty="0"/>
            <a:t> 50)</a:t>
          </a:r>
        </a:p>
      </dsp:txBody>
      <dsp:txXfrm>
        <a:off x="0" y="541574"/>
        <a:ext cx="11292840" cy="3638250"/>
      </dsp:txXfrm>
    </dsp:sp>
    <dsp:sp modelId="{1FE0EF0E-97F7-446D-A45A-892F40C42600}">
      <dsp:nvSpPr>
        <dsp:cNvPr id="0" name=""/>
        <dsp:cNvSpPr/>
      </dsp:nvSpPr>
      <dsp:spPr>
        <a:xfrm>
          <a:off x="564642" y="24974"/>
          <a:ext cx="7904988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90" tIns="0" rIns="29879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err="1"/>
            <a:t>Uczenie</a:t>
          </a:r>
          <a:r>
            <a:rPr lang="en-US" sz="3500" kern="1200"/>
            <a:t> </a:t>
          </a:r>
          <a:r>
            <a:rPr lang="en-US" sz="3500" kern="1200" err="1"/>
            <a:t>przeprowadziliśmy</a:t>
          </a:r>
          <a:r>
            <a:rPr lang="en-US" sz="3500" kern="1200"/>
            <a:t> </a:t>
          </a:r>
          <a:r>
            <a:rPr lang="en-US" sz="3500" kern="1200" err="1"/>
            <a:t>na</a:t>
          </a:r>
          <a:r>
            <a:rPr lang="en-US" sz="3500" kern="1200"/>
            <a:t>:</a:t>
          </a:r>
        </a:p>
      </dsp:txBody>
      <dsp:txXfrm>
        <a:off x="615079" y="75411"/>
        <a:ext cx="7804114" cy="9323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2C4C-9FA5-40F4-A308-038D2A08C2FA}">
      <dsp:nvSpPr>
        <dsp:cNvPr id="0" name=""/>
        <dsp:cNvSpPr/>
      </dsp:nvSpPr>
      <dsp:spPr>
        <a:xfrm>
          <a:off x="734669" y="414899"/>
          <a:ext cx="2024437" cy="202443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D7707-55AC-4777-BFD7-E8C2A5A128FB}">
      <dsp:nvSpPr>
        <dsp:cNvPr id="0" name=""/>
        <dsp:cNvSpPr/>
      </dsp:nvSpPr>
      <dsp:spPr>
        <a:xfrm>
          <a:off x="1166107" y="846337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0A141-058E-4D86-95BF-90ECE7966722}">
      <dsp:nvSpPr>
        <dsp:cNvPr id="0" name=""/>
        <dsp:cNvSpPr/>
      </dsp:nvSpPr>
      <dsp:spPr>
        <a:xfrm>
          <a:off x="87513" y="3069900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manipulacja podziału czasowego </a:t>
          </a:r>
          <a:endParaRPr lang="en-US" sz="1600" kern="1200"/>
        </a:p>
      </dsp:txBody>
      <dsp:txXfrm>
        <a:off x="87513" y="3069900"/>
        <a:ext cx="3318750" cy="720000"/>
      </dsp:txXfrm>
    </dsp:sp>
    <dsp:sp modelId="{C0B11CC3-4954-45BC-864A-3241DD1AABCA}">
      <dsp:nvSpPr>
        <dsp:cNvPr id="0" name=""/>
        <dsp:cNvSpPr/>
      </dsp:nvSpPr>
      <dsp:spPr>
        <a:xfrm>
          <a:off x="4634201" y="414899"/>
          <a:ext cx="2024437" cy="202443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66AA4-C3B3-48E4-AC43-FDF58C42EB44}">
      <dsp:nvSpPr>
        <dsp:cNvPr id="0" name=""/>
        <dsp:cNvSpPr/>
      </dsp:nvSpPr>
      <dsp:spPr>
        <a:xfrm>
          <a:off x="5065638" y="846337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75F11-7117-414E-93A5-CB4CEECD72CF}">
      <dsp:nvSpPr>
        <dsp:cNvPr id="0" name=""/>
        <dsp:cNvSpPr/>
      </dsp:nvSpPr>
      <dsp:spPr>
        <a:xfrm>
          <a:off x="3987045" y="3069900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ograniczenia wagi produktów w jednym klastrze</a:t>
          </a:r>
          <a:endParaRPr lang="en-US" sz="1600" kern="1200"/>
        </a:p>
      </dsp:txBody>
      <dsp:txXfrm>
        <a:off x="3987045" y="3069900"/>
        <a:ext cx="3318750" cy="720000"/>
      </dsp:txXfrm>
    </dsp:sp>
    <dsp:sp modelId="{1D470BD5-C964-4406-9E4E-11BC49D0DC84}">
      <dsp:nvSpPr>
        <dsp:cNvPr id="0" name=""/>
        <dsp:cNvSpPr/>
      </dsp:nvSpPr>
      <dsp:spPr>
        <a:xfrm>
          <a:off x="8533732" y="414899"/>
          <a:ext cx="2024437" cy="202443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94ECC-C363-403D-84A7-24AE189403B7}">
      <dsp:nvSpPr>
        <dsp:cNvPr id="0" name=""/>
        <dsp:cNvSpPr/>
      </dsp:nvSpPr>
      <dsp:spPr>
        <a:xfrm>
          <a:off x="8965170" y="846337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42A1A-B62A-4A38-9835-E5FC1DC9466B}">
      <dsp:nvSpPr>
        <dsp:cNvPr id="0" name=""/>
        <dsp:cNvSpPr/>
      </dsp:nvSpPr>
      <dsp:spPr>
        <a:xfrm>
          <a:off x="7886576" y="3069900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określenia wymiarów magazynu, ziarnistości regionów </a:t>
          </a:r>
          <a:endParaRPr lang="en-US" sz="1600" kern="1200"/>
        </a:p>
      </dsp:txBody>
      <dsp:txXfrm>
        <a:off x="7886576" y="3069900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#6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686964-9390-465E-A7D5-E5D7739521CA}" type="datetime1">
              <a:rPr lang="pl-PL" smtClean="0"/>
              <a:t>16.04.2023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D9E54-11E3-4B93-9AB2-E42F7FAFAA38}" type="datetime1">
              <a:rPr lang="pl-PL" smtClean="0"/>
              <a:pPr/>
              <a:t>16.04.2023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8622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b="0" i="0" dirty="0">
                <a:solidFill>
                  <a:srgbClr val="EDEBE9"/>
                </a:solidFill>
                <a:effectLst/>
                <a:latin typeface="-apple-system"/>
              </a:rPr>
              <a:t>Zysk przed odsetkami, podatkami, amortyzacją i umorzeniem, wskaźnik rentowności i zdolności spłaty</a:t>
            </a:r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268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3711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0973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1431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172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A81B82B-791D-4CFB-A8E1-4BADF167624E}" type="datetime1">
              <a:rPr lang="pl-PL" noProof="0" smtClean="0"/>
              <a:t>16.04.2023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B417A-3777-45E5-A5D5-933568141085}" type="datetime1">
              <a:rPr lang="pl-PL" noProof="0" smtClean="0"/>
              <a:t>16.04.2023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FE06EA-509D-4750-A26D-22649B15F5B4}" type="datetime1">
              <a:rPr lang="pl-PL" noProof="0" smtClean="0"/>
              <a:t>16.04.2023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15C8D-5074-4DC0-B15D-7C1B83621BD0}" type="datetime1">
              <a:rPr lang="pl-PL" noProof="0" smtClean="0"/>
              <a:t>16.04.2023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5AB10B-D90B-495F-ADA2-9EEC8079FBC6}" type="datetime1">
              <a:rPr lang="pl-PL" noProof="0" smtClean="0"/>
              <a:t>16.04.2023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91F5B-A148-4026-992C-5103E9EE2B07}" type="datetime1">
              <a:rPr lang="pl-PL" noProof="0" smtClean="0"/>
              <a:t>16.04.2023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DF17A-70BC-472C-8A64-5A504543C1A7}" type="datetime1">
              <a:rPr lang="pl-PL" noProof="0" smtClean="0"/>
              <a:t>16.04.2023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67F7BA-6159-441B-AF01-CBE7412A1E05}" type="datetime1">
              <a:rPr lang="pl-PL" noProof="0" smtClean="0"/>
              <a:t>16.04.2023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Prostokąt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ytuł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04AFA-1778-4013-BEAF-CC7AEB0F10D4}" type="datetime1">
              <a:rPr lang="pl-PL" noProof="0" smtClean="0"/>
              <a:t>16.04.2023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7951807-BBF7-4FEB-9550-16B76B21A86E}" type="datetime1">
              <a:rPr lang="pl-PL" noProof="0" smtClean="0"/>
              <a:t>16.04.2023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6525CE-B2F2-4EC8-972C-1EAA4989F9B6}" type="datetime1">
              <a:rPr lang="pl-PL" noProof="0" smtClean="0"/>
              <a:t>16.04.2023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9F83561-EA2E-449A-85D2-EC48CC4A8B8B}" type="datetime1">
              <a:rPr lang="pl-PL" noProof="0" smtClean="0"/>
              <a:t>16.04.2023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diagramColors" Target="../diagrams/colors7.xml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21.png"/><Relationship Id="rId5" Type="http://schemas.openxmlformats.org/officeDocument/2006/relationships/diagramLayout" Target="../diagrams/layout7.xml"/><Relationship Id="rId10" Type="http://schemas.openxmlformats.org/officeDocument/2006/relationships/image" Target="../media/image20.svg"/><Relationship Id="rId4" Type="http://schemas.openxmlformats.org/officeDocument/2006/relationships/diagramData" Target="../diagrams/data7.xml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astwordblog.blogspot.com/2011/01/amazoncom-and-new-zealand-government.html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astwordblog.blogspot.com/2011/01/amazoncom-and-new-zealand-government.html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astwordblog.blogspot.com/2011/01/amazoncom-and-new-zealand-government.html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Prostokąt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Obraz 6" descr="Połączenia cyfrow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a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Prostokąt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l-PL" sz="6000" dirty="0">
                <a:solidFill>
                  <a:schemeClr val="bg1"/>
                </a:solidFill>
              </a:rPr>
              <a:t>BHL - MAGAZYN 4.0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l-PL" dirty="0">
                <a:solidFill>
                  <a:srgbClr val="7CEBFF"/>
                </a:solidFill>
              </a:rPr>
              <a:t>Generator Optymalnego magazynu – zespół MISIE2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A6FAD6-9233-1F90-72B2-4BDA191F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l-PL" dirty="0"/>
              <a:t>Porównanie kwartałów</a:t>
            </a:r>
          </a:p>
        </p:txBody>
      </p:sp>
      <p:pic>
        <p:nvPicPr>
          <p:cNvPr id="7" name="Symbol zastępczy zawartości 6" descr="Wykres kwartalny">
            <a:extLst>
              <a:ext uri="{FF2B5EF4-FFF2-40B4-BE49-F238E27FC236}">
                <a16:creationId xmlns:a16="http://schemas.microsoft.com/office/drawing/2014/main" id="{2BE13E91-9043-80CD-0352-CE10EF5B8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2511" y="2323371"/>
            <a:ext cx="5146976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413314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A6FAD6-9233-1F90-72B2-4BDA191F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l-PL"/>
              <a:t>Porównanie kwartałów</a:t>
            </a:r>
          </a:p>
        </p:txBody>
      </p:sp>
      <p:pic>
        <p:nvPicPr>
          <p:cNvPr id="4" name="Obraz 3" descr="Obraz zawierający wykres&#10;&#10;Opis wygenerowany automatycznie">
            <a:extLst>
              <a:ext uri="{FF2B5EF4-FFF2-40B4-BE49-F238E27FC236}">
                <a16:creationId xmlns:a16="http://schemas.microsoft.com/office/drawing/2014/main" id="{D6CEE1B4-EB20-1A03-8888-A556A304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94" y="2449732"/>
            <a:ext cx="5498412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8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Prostokąt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Zawartość — symbol zastępczy 4" descr="Liczby cyfrowe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a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l-PL" dirty="0" err="1"/>
              <a:t>Feature</a:t>
            </a:r>
            <a:r>
              <a:rPr lang="pl-PL" dirty="0"/>
              <a:t> engineering</a:t>
            </a:r>
          </a:p>
        </p:txBody>
      </p:sp>
      <p:graphicFrame>
        <p:nvGraphicFramePr>
          <p:cNvPr id="6" name="Zawartość — symbol zastępczy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28192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Grafika 3" descr="Sieć kontur">
            <a:extLst>
              <a:ext uri="{FF2B5EF4-FFF2-40B4-BE49-F238E27FC236}">
                <a16:creationId xmlns:a16="http://schemas.microsoft.com/office/drawing/2014/main" id="{AF52A3BC-D3B8-74E7-1A28-6E33B154D8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824" y="2449286"/>
            <a:ext cx="914400" cy="914400"/>
          </a:xfrm>
          <a:prstGeom prst="rect">
            <a:avLst/>
          </a:prstGeom>
        </p:spPr>
      </p:pic>
      <p:pic>
        <p:nvPicPr>
          <p:cNvPr id="7" name="Grafika 6" descr="Matematyka z wypełnieniem pełnym">
            <a:extLst>
              <a:ext uri="{FF2B5EF4-FFF2-40B4-BE49-F238E27FC236}">
                <a16:creationId xmlns:a16="http://schemas.microsoft.com/office/drawing/2014/main" id="{4D41C43B-A304-467C-E88F-6C3919FAE3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7010" y="3614718"/>
            <a:ext cx="781129" cy="781129"/>
          </a:xfrm>
          <a:prstGeom prst="rect">
            <a:avLst/>
          </a:prstGeom>
        </p:spPr>
      </p:pic>
      <p:pic>
        <p:nvPicPr>
          <p:cNvPr id="10" name="Grafika 9" descr="Otwarte pudło kontur">
            <a:extLst>
              <a:ext uri="{FF2B5EF4-FFF2-40B4-BE49-F238E27FC236}">
                <a16:creationId xmlns:a16="http://schemas.microsoft.com/office/drawing/2014/main" id="{D94DC867-4270-E622-A803-2E21316E4F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6824" y="46218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Prostokąt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Zawartość — symbol zastępczy 4" descr="Liczby cyfrowe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a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l-PL" dirty="0" err="1"/>
              <a:t>Feature</a:t>
            </a:r>
            <a:r>
              <a:rPr lang="pl-PL" dirty="0"/>
              <a:t> engineering</a:t>
            </a: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1D4D7BC0-B97B-4400-E849-C5A84B459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4200" y="3641940"/>
            <a:ext cx="7112000" cy="206974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1AD98379-3B08-B129-A9AE-FA449E8F8C2F}"/>
                  </a:ext>
                </a:extLst>
              </p:cNvPr>
              <p:cNvSpPr txBox="1"/>
              <p:nvPr/>
            </p:nvSpPr>
            <p:spPr>
              <a:xfrm>
                <a:off x="1380931" y="2746884"/>
                <a:ext cx="51535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l-PL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1AD98379-3B08-B129-A9AE-FA449E8F8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31" y="2746884"/>
                <a:ext cx="5153567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99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2A3A0C-3515-F2B0-3CA6-C4539569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SIEĆ KOHONENA</a:t>
            </a:r>
          </a:p>
        </p:txBody>
      </p:sp>
      <p:pic>
        <p:nvPicPr>
          <p:cNvPr id="4" name="Obraz 4" descr="Obraz zawierający światło, rozmycie, nocne niebo&#10;&#10;Opis wygenerowany automatycznie">
            <a:extLst>
              <a:ext uri="{FF2B5EF4-FFF2-40B4-BE49-F238E27FC236}">
                <a16:creationId xmlns:a16="http://schemas.microsoft.com/office/drawing/2014/main" id="{38FBCEB9-5170-50D8-4974-9AFBC6479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3652837"/>
            <a:ext cx="6791323" cy="185022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BFD5780-837B-DA61-5120-9A9E138EE728}"/>
              </a:ext>
            </a:extLst>
          </p:cNvPr>
          <p:cNvSpPr txBox="1"/>
          <p:nvPr/>
        </p:nvSpPr>
        <p:spPr>
          <a:xfrm>
            <a:off x="1128712" y="2605088"/>
            <a:ext cx="9946480" cy="670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latin typeface="Arial"/>
                <a:cs typeface="Arial"/>
              </a:rPr>
              <a:t>inaczej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mapa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samoorganizująca</a:t>
            </a:r>
            <a:r>
              <a:rPr lang="en-US">
                <a:latin typeface="Arial"/>
                <a:cs typeface="Arial"/>
              </a:rPr>
              <a:t>,</a:t>
            </a:r>
            <a:endParaRPr lang="en-US" err="1">
              <a:latin typeface="Gill Sans MT" panose="020B0502020104020203"/>
              <a:cs typeface="Arial"/>
            </a:endParaRPr>
          </a:p>
          <a:p>
            <a:pPr algn="ctr"/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rodzaj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sztucznej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sieci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neuronowej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realizującej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uczenie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nienadzorowane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1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2A3A0C-3515-F2B0-3CA6-C4539569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SIEĆ KOHONENA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BFD5780-837B-DA61-5120-9A9E138EE728}"/>
              </a:ext>
            </a:extLst>
          </p:cNvPr>
          <p:cNvSpPr txBox="1"/>
          <p:nvPr/>
        </p:nvSpPr>
        <p:spPr>
          <a:xfrm>
            <a:off x="1295400" y="2616994"/>
            <a:ext cx="9946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latin typeface="Arial"/>
                <a:cs typeface="Arial"/>
              </a:rPr>
              <a:t>Wybieramy</a:t>
            </a:r>
            <a:r>
              <a:rPr lang="en-US">
                <a:latin typeface="Arial"/>
                <a:cs typeface="Arial"/>
              </a:rPr>
              <a:t> neuron o </a:t>
            </a:r>
            <a:r>
              <a:rPr lang="en-US" err="1">
                <a:latin typeface="Arial"/>
                <a:cs typeface="Arial"/>
              </a:rPr>
              <a:t>najbardziej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zbliżonych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wagach</a:t>
            </a:r>
            <a:r>
              <a:rPr lang="en-US">
                <a:latin typeface="Arial"/>
                <a:cs typeface="Arial"/>
              </a:rPr>
              <a:t> do </a:t>
            </a:r>
            <a:r>
              <a:rPr lang="en-US" err="1">
                <a:latin typeface="Arial"/>
                <a:cs typeface="Arial"/>
              </a:rPr>
              <a:t>danych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podanych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wejściu</a:t>
            </a:r>
            <a:endParaRPr lang="pl-PL" err="1"/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B4CA358E-2F21-585A-B910-549238D107A9}"/>
              </a:ext>
            </a:extLst>
          </p:cNvPr>
          <p:cNvSpPr/>
          <p:nvPr/>
        </p:nvSpPr>
        <p:spPr>
          <a:xfrm>
            <a:off x="4661296" y="4926210"/>
            <a:ext cx="916781" cy="916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3CA092B-A977-8C1D-3830-15EDAA30C863}"/>
              </a:ext>
            </a:extLst>
          </p:cNvPr>
          <p:cNvSpPr/>
          <p:nvPr/>
        </p:nvSpPr>
        <p:spPr>
          <a:xfrm>
            <a:off x="5804296" y="4926210"/>
            <a:ext cx="916781" cy="916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E0C48848-53CC-1B55-5A7A-FAEC30CF7453}"/>
              </a:ext>
            </a:extLst>
          </p:cNvPr>
          <p:cNvSpPr/>
          <p:nvPr/>
        </p:nvSpPr>
        <p:spPr>
          <a:xfrm>
            <a:off x="6947296" y="4926210"/>
            <a:ext cx="916781" cy="916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7EB4EC3C-965F-CB6F-65D7-665CE724A6FF}"/>
              </a:ext>
            </a:extLst>
          </p:cNvPr>
          <p:cNvCxnSpPr/>
          <p:nvPr/>
        </p:nvCxnSpPr>
        <p:spPr>
          <a:xfrm>
            <a:off x="3936206" y="3936206"/>
            <a:ext cx="914399" cy="9143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CC3C074B-E275-7EDE-3265-0C4B2AF11FAB}"/>
              </a:ext>
            </a:extLst>
          </p:cNvPr>
          <p:cNvCxnSpPr>
            <a:cxnSpLocks/>
          </p:cNvCxnSpPr>
          <p:nvPr/>
        </p:nvCxnSpPr>
        <p:spPr>
          <a:xfrm>
            <a:off x="4210049" y="3888581"/>
            <a:ext cx="914399" cy="9143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2E8D5E9-B6B5-654D-3BDC-99E5164F409C}"/>
              </a:ext>
            </a:extLst>
          </p:cNvPr>
          <p:cNvCxnSpPr>
            <a:cxnSpLocks/>
          </p:cNvCxnSpPr>
          <p:nvPr/>
        </p:nvCxnSpPr>
        <p:spPr>
          <a:xfrm>
            <a:off x="3674268" y="4055269"/>
            <a:ext cx="914399" cy="9143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6D3F47A5-13D0-7B14-8D89-C4BBC7F412B2}"/>
              </a:ext>
            </a:extLst>
          </p:cNvPr>
          <p:cNvCxnSpPr>
            <a:cxnSpLocks/>
          </p:cNvCxnSpPr>
          <p:nvPr/>
        </p:nvCxnSpPr>
        <p:spPr>
          <a:xfrm>
            <a:off x="6329361" y="3793331"/>
            <a:ext cx="914399" cy="9143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8188573F-8172-03D8-DA87-0A4B69096602}"/>
              </a:ext>
            </a:extLst>
          </p:cNvPr>
          <p:cNvCxnSpPr>
            <a:cxnSpLocks/>
          </p:cNvCxnSpPr>
          <p:nvPr/>
        </p:nvCxnSpPr>
        <p:spPr>
          <a:xfrm>
            <a:off x="6603205" y="3745706"/>
            <a:ext cx="914399" cy="9143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C37B63B-1940-0A9A-989B-23B9301FB820}"/>
              </a:ext>
            </a:extLst>
          </p:cNvPr>
          <p:cNvCxnSpPr>
            <a:cxnSpLocks/>
          </p:cNvCxnSpPr>
          <p:nvPr/>
        </p:nvCxnSpPr>
        <p:spPr>
          <a:xfrm>
            <a:off x="6067424" y="3912394"/>
            <a:ext cx="914399" cy="9143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1B6DA3C5-E777-E03A-3FDB-25F902BCE33E}"/>
              </a:ext>
            </a:extLst>
          </p:cNvPr>
          <p:cNvCxnSpPr>
            <a:cxnSpLocks/>
          </p:cNvCxnSpPr>
          <p:nvPr/>
        </p:nvCxnSpPr>
        <p:spPr>
          <a:xfrm>
            <a:off x="5126830" y="3817144"/>
            <a:ext cx="914399" cy="9143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1DFA51D-5312-E3A6-584D-71BA518C9665}"/>
              </a:ext>
            </a:extLst>
          </p:cNvPr>
          <p:cNvCxnSpPr>
            <a:cxnSpLocks/>
          </p:cNvCxnSpPr>
          <p:nvPr/>
        </p:nvCxnSpPr>
        <p:spPr>
          <a:xfrm>
            <a:off x="5400674" y="3769519"/>
            <a:ext cx="914399" cy="9143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5CC15CAF-A6FB-22D6-C89D-8FFF0B946AB0}"/>
              </a:ext>
            </a:extLst>
          </p:cNvPr>
          <p:cNvCxnSpPr>
            <a:cxnSpLocks/>
          </p:cNvCxnSpPr>
          <p:nvPr/>
        </p:nvCxnSpPr>
        <p:spPr>
          <a:xfrm>
            <a:off x="4864893" y="3936206"/>
            <a:ext cx="914399" cy="9143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7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2A3A0C-3515-F2B0-3CA6-C4539569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SIEĆ KOHONENA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BFD5780-837B-DA61-5120-9A9E138EE728}"/>
              </a:ext>
            </a:extLst>
          </p:cNvPr>
          <p:cNvSpPr txBox="1"/>
          <p:nvPr/>
        </p:nvSpPr>
        <p:spPr>
          <a:xfrm>
            <a:off x="1140618" y="2652713"/>
            <a:ext cx="9946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latin typeface="Arial"/>
                <a:cs typeface="Arial"/>
              </a:rPr>
              <a:t>Wybieramy</a:t>
            </a:r>
            <a:r>
              <a:rPr lang="en-US">
                <a:latin typeface="Arial"/>
                <a:cs typeface="Arial"/>
              </a:rPr>
              <a:t> zwycięzcę, </a:t>
            </a:r>
            <a:r>
              <a:rPr lang="en-US" err="1">
                <a:latin typeface="Arial"/>
                <a:cs typeface="Arial"/>
              </a:rPr>
              <a:t>zmieniamy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wagi</a:t>
            </a:r>
            <a:r>
              <a:rPr lang="en-US">
                <a:latin typeface="Arial"/>
                <a:cs typeface="Arial"/>
              </a:rPr>
              <a:t> w </a:t>
            </a:r>
            <a:r>
              <a:rPr lang="en-US" err="1">
                <a:latin typeface="Arial"/>
                <a:cs typeface="Arial"/>
              </a:rPr>
              <a:t>zależności</a:t>
            </a:r>
            <a:r>
              <a:rPr lang="en-US">
                <a:latin typeface="Arial"/>
                <a:cs typeface="Arial"/>
              </a:rPr>
              <a:t> od </a:t>
            </a:r>
            <a:r>
              <a:rPr lang="en-US" err="1">
                <a:latin typeface="Arial"/>
                <a:cs typeface="Arial"/>
              </a:rPr>
              <a:t>sąsiedztwa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B4CA358E-2F21-585A-B910-549238D107A9}"/>
              </a:ext>
            </a:extLst>
          </p:cNvPr>
          <p:cNvSpPr/>
          <p:nvPr/>
        </p:nvSpPr>
        <p:spPr>
          <a:xfrm>
            <a:off x="4661296" y="4926210"/>
            <a:ext cx="916781" cy="916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3CA092B-A977-8C1D-3830-15EDAA30C863}"/>
              </a:ext>
            </a:extLst>
          </p:cNvPr>
          <p:cNvSpPr/>
          <p:nvPr/>
        </p:nvSpPr>
        <p:spPr>
          <a:xfrm>
            <a:off x="5804296" y="4926210"/>
            <a:ext cx="916781" cy="916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E0C48848-53CC-1B55-5A7A-FAEC30CF7453}"/>
              </a:ext>
            </a:extLst>
          </p:cNvPr>
          <p:cNvSpPr/>
          <p:nvPr/>
        </p:nvSpPr>
        <p:spPr>
          <a:xfrm>
            <a:off x="6947296" y="4926210"/>
            <a:ext cx="916781" cy="916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7EB4EC3C-965F-CB6F-65D7-665CE724A6FF}"/>
              </a:ext>
            </a:extLst>
          </p:cNvPr>
          <p:cNvCxnSpPr/>
          <p:nvPr/>
        </p:nvCxnSpPr>
        <p:spPr>
          <a:xfrm>
            <a:off x="3936206" y="3936206"/>
            <a:ext cx="914399" cy="9143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CC3C074B-E275-7EDE-3265-0C4B2AF11FAB}"/>
              </a:ext>
            </a:extLst>
          </p:cNvPr>
          <p:cNvCxnSpPr>
            <a:cxnSpLocks/>
          </p:cNvCxnSpPr>
          <p:nvPr/>
        </p:nvCxnSpPr>
        <p:spPr>
          <a:xfrm>
            <a:off x="4210049" y="3888581"/>
            <a:ext cx="914399" cy="9143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2E8D5E9-B6B5-654D-3BDC-99E5164F409C}"/>
              </a:ext>
            </a:extLst>
          </p:cNvPr>
          <p:cNvCxnSpPr>
            <a:cxnSpLocks/>
          </p:cNvCxnSpPr>
          <p:nvPr/>
        </p:nvCxnSpPr>
        <p:spPr>
          <a:xfrm>
            <a:off x="3674268" y="4055269"/>
            <a:ext cx="914399" cy="9143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6D3F47A5-13D0-7B14-8D89-C4BBC7F412B2}"/>
              </a:ext>
            </a:extLst>
          </p:cNvPr>
          <p:cNvCxnSpPr>
            <a:cxnSpLocks/>
          </p:cNvCxnSpPr>
          <p:nvPr/>
        </p:nvCxnSpPr>
        <p:spPr>
          <a:xfrm>
            <a:off x="6329361" y="3793331"/>
            <a:ext cx="914399" cy="9143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8188573F-8172-03D8-DA87-0A4B69096602}"/>
              </a:ext>
            </a:extLst>
          </p:cNvPr>
          <p:cNvCxnSpPr>
            <a:cxnSpLocks/>
          </p:cNvCxnSpPr>
          <p:nvPr/>
        </p:nvCxnSpPr>
        <p:spPr>
          <a:xfrm>
            <a:off x="6603205" y="3745706"/>
            <a:ext cx="914399" cy="9143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C37B63B-1940-0A9A-989B-23B9301FB820}"/>
              </a:ext>
            </a:extLst>
          </p:cNvPr>
          <p:cNvCxnSpPr>
            <a:cxnSpLocks/>
          </p:cNvCxnSpPr>
          <p:nvPr/>
        </p:nvCxnSpPr>
        <p:spPr>
          <a:xfrm>
            <a:off x="6067424" y="3912394"/>
            <a:ext cx="914399" cy="9143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1B6DA3C5-E777-E03A-3FDB-25F902BCE33E}"/>
              </a:ext>
            </a:extLst>
          </p:cNvPr>
          <p:cNvCxnSpPr>
            <a:cxnSpLocks/>
          </p:cNvCxnSpPr>
          <p:nvPr/>
        </p:nvCxnSpPr>
        <p:spPr>
          <a:xfrm>
            <a:off x="5126830" y="3817144"/>
            <a:ext cx="914399" cy="9143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1DFA51D-5312-E3A6-584D-71BA518C9665}"/>
              </a:ext>
            </a:extLst>
          </p:cNvPr>
          <p:cNvCxnSpPr>
            <a:cxnSpLocks/>
          </p:cNvCxnSpPr>
          <p:nvPr/>
        </p:nvCxnSpPr>
        <p:spPr>
          <a:xfrm>
            <a:off x="5400674" y="3769519"/>
            <a:ext cx="914399" cy="9143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5CC15CAF-A6FB-22D6-C89D-8FFF0B946AB0}"/>
              </a:ext>
            </a:extLst>
          </p:cNvPr>
          <p:cNvCxnSpPr>
            <a:cxnSpLocks/>
          </p:cNvCxnSpPr>
          <p:nvPr/>
        </p:nvCxnSpPr>
        <p:spPr>
          <a:xfrm>
            <a:off x="4864893" y="3936206"/>
            <a:ext cx="914399" cy="9143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75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2A3A0C-3515-F2B0-3CA6-C4539569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SIEĆ KOHONENA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9CCFBA6-7B13-006E-3445-879B92A82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8" name="pole tekstowe 4">
            <a:extLst>
              <a:ext uri="{FF2B5EF4-FFF2-40B4-BE49-F238E27FC236}">
                <a16:creationId xmlns:a16="http://schemas.microsoft.com/office/drawing/2014/main" id="{FC0C0975-5944-9213-2216-CFE02FDCD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73719"/>
              </p:ext>
            </p:extLst>
          </p:nvPr>
        </p:nvGraphicFramePr>
        <p:xfrm>
          <a:off x="447816" y="601200"/>
          <a:ext cx="11292840" cy="42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473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EC7C03-0F7C-BA01-DE79-B7368E4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Wygenerowane mapy magazynów</a:t>
            </a:r>
          </a:p>
        </p:txBody>
      </p:sp>
      <p:pic>
        <p:nvPicPr>
          <p:cNvPr id="8" name="Obraz 7" descr="Obraz zawierający wykres&#10;&#10;Opis wygenerowany automatycznie">
            <a:extLst>
              <a:ext uri="{FF2B5EF4-FFF2-40B4-BE49-F238E27FC236}">
                <a16:creationId xmlns:a16="http://schemas.microsoft.com/office/drawing/2014/main" id="{45FB1934-3FD7-1A1B-6411-8D43D40F9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32" y="2259240"/>
            <a:ext cx="5172072" cy="4101642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7B9D2478-698C-F2EB-4EBB-6109781F17A6}"/>
              </a:ext>
            </a:extLst>
          </p:cNvPr>
          <p:cNvSpPr txBox="1"/>
          <p:nvPr/>
        </p:nvSpPr>
        <p:spPr>
          <a:xfrm>
            <a:off x="1533525" y="3879056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err="1">
                <a:latin typeface="Arial"/>
                <a:cs typeface="Calibri"/>
              </a:rPr>
              <a:t>Kwartał</a:t>
            </a:r>
            <a:r>
              <a:rPr lang="en-US" sz="2200">
                <a:latin typeface="Arial"/>
                <a:cs typeface="Calibri"/>
              </a:rPr>
              <a:t> 1:</a:t>
            </a:r>
          </a:p>
        </p:txBody>
      </p:sp>
    </p:spTree>
    <p:extLst>
      <p:ext uri="{BB962C8B-B14F-4D97-AF65-F5344CB8AC3E}">
        <p14:creationId xmlns:p14="http://schemas.microsoft.com/office/powerpoint/2010/main" val="239772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3" descr="Obraz zawierający kalendarz&#10;&#10;Opis wygenerowany automatycznie">
            <a:extLst>
              <a:ext uri="{FF2B5EF4-FFF2-40B4-BE49-F238E27FC236}">
                <a16:creationId xmlns:a16="http://schemas.microsoft.com/office/drawing/2014/main" id="{7F34A507-CFAB-0C04-D6E1-C66AD281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31" y="2259240"/>
            <a:ext cx="5172074" cy="410164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FEC7C03-0F7C-BA01-DE79-B7368E4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Wygenerowane mapy magazynów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B9D2478-698C-F2EB-4EBB-6109781F17A6}"/>
              </a:ext>
            </a:extLst>
          </p:cNvPr>
          <p:cNvSpPr txBox="1"/>
          <p:nvPr/>
        </p:nvSpPr>
        <p:spPr>
          <a:xfrm>
            <a:off x="1533525" y="3879056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err="1">
                <a:latin typeface="Arial"/>
                <a:cs typeface="Calibri"/>
              </a:rPr>
              <a:t>Kwartał</a:t>
            </a:r>
            <a:r>
              <a:rPr lang="en-US" sz="2200">
                <a:latin typeface="Arial"/>
                <a:cs typeface="Calibri"/>
              </a:rPr>
              <a:t> 2:</a:t>
            </a:r>
          </a:p>
        </p:txBody>
      </p:sp>
    </p:spTree>
    <p:extLst>
      <p:ext uri="{BB962C8B-B14F-4D97-AF65-F5344CB8AC3E}">
        <p14:creationId xmlns:p14="http://schemas.microsoft.com/office/powerpoint/2010/main" val="217328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pl-PL"/>
              <a:t>Logika biznesowa</a:t>
            </a:r>
          </a:p>
        </p:txBody>
      </p:sp>
      <p:graphicFrame>
        <p:nvGraphicFramePr>
          <p:cNvPr id="4" name="Zawartość — symbol zastępczy 3" descr="Ikona — grafika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93459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Bild 66" descr="Dolar z wypełnieniem pełnym">
            <a:extLst>
              <a:ext uri="{FF2B5EF4-FFF2-40B4-BE49-F238E27FC236}">
                <a16:creationId xmlns:a16="http://schemas.microsoft.com/office/drawing/2014/main" id="{8779FC07-C7A7-627C-9861-837C085C2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638799" y="41474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3" descr="Obraz zawierający wykres&#10;&#10;Opis wygenerowany automatycznie">
            <a:extLst>
              <a:ext uri="{FF2B5EF4-FFF2-40B4-BE49-F238E27FC236}">
                <a16:creationId xmlns:a16="http://schemas.microsoft.com/office/drawing/2014/main" id="{7F9A4F84-B8B0-ED17-9D69-163D9800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31" y="2259240"/>
            <a:ext cx="5172074" cy="410164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FEC7C03-0F7C-BA01-DE79-B7368E4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Wygenerowane mapy magazynów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B9D2478-698C-F2EB-4EBB-6109781F17A6}"/>
              </a:ext>
            </a:extLst>
          </p:cNvPr>
          <p:cNvSpPr txBox="1"/>
          <p:nvPr/>
        </p:nvSpPr>
        <p:spPr>
          <a:xfrm>
            <a:off x="1533525" y="3879056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err="1">
                <a:latin typeface="Arial"/>
                <a:cs typeface="Calibri"/>
              </a:rPr>
              <a:t>Kwartał</a:t>
            </a:r>
            <a:r>
              <a:rPr lang="en-US" sz="2200">
                <a:latin typeface="Arial"/>
                <a:cs typeface="Calibri"/>
              </a:rPr>
              <a:t> 3:</a:t>
            </a:r>
          </a:p>
        </p:txBody>
      </p:sp>
    </p:spTree>
    <p:extLst>
      <p:ext uri="{BB962C8B-B14F-4D97-AF65-F5344CB8AC3E}">
        <p14:creationId xmlns:p14="http://schemas.microsoft.com/office/powerpoint/2010/main" val="2076542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EC7C03-0F7C-BA01-DE79-B7368E4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Wygenerowane mapy magazynów</a:t>
            </a:r>
          </a:p>
        </p:txBody>
      </p:sp>
      <p:pic>
        <p:nvPicPr>
          <p:cNvPr id="8" name="Obraz 7" descr="Obraz zawierający wykres&#10;&#10;Opis wygenerowany automatycznie">
            <a:extLst>
              <a:ext uri="{FF2B5EF4-FFF2-40B4-BE49-F238E27FC236}">
                <a16:creationId xmlns:a16="http://schemas.microsoft.com/office/drawing/2014/main" id="{45FB1934-3FD7-1A1B-6411-8D43D40F9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32" y="2259240"/>
            <a:ext cx="5172072" cy="4101642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7B9D2478-698C-F2EB-4EBB-6109781F17A6}"/>
              </a:ext>
            </a:extLst>
          </p:cNvPr>
          <p:cNvSpPr txBox="1"/>
          <p:nvPr/>
        </p:nvSpPr>
        <p:spPr>
          <a:xfrm>
            <a:off x="1533525" y="3879056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err="1">
                <a:latin typeface="Arial"/>
                <a:cs typeface="Calibri"/>
              </a:rPr>
              <a:t>Kwartał</a:t>
            </a:r>
            <a:r>
              <a:rPr lang="en-US" sz="2200">
                <a:latin typeface="Arial"/>
                <a:cs typeface="Calibri"/>
              </a:rPr>
              <a:t> 4:</a:t>
            </a:r>
          </a:p>
        </p:txBody>
      </p:sp>
      <p:pic>
        <p:nvPicPr>
          <p:cNvPr id="3" name="Obraz 3" descr="Obraz zawierający wykres&#10;&#10;Opis wygenerowany automatycznie">
            <a:extLst>
              <a:ext uri="{FF2B5EF4-FFF2-40B4-BE49-F238E27FC236}">
                <a16:creationId xmlns:a16="http://schemas.microsoft.com/office/drawing/2014/main" id="{B794E36B-6B90-C96D-5211-2D11C898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31" y="2259240"/>
            <a:ext cx="5172072" cy="410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42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ED4A1-C563-7FA7-A5C9-19B0751B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 i metryka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16EC78A-5B5D-873C-1384-83DCF53B3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45907"/>
              </p:ext>
            </p:extLst>
          </p:nvPr>
        </p:nvGraphicFramePr>
        <p:xfrm>
          <a:off x="3440430" y="2579751"/>
          <a:ext cx="5102490" cy="3353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498">
                  <a:extLst>
                    <a:ext uri="{9D8B030D-6E8A-4147-A177-3AD203B41FA5}">
                      <a16:colId xmlns:a16="http://schemas.microsoft.com/office/drawing/2014/main" val="2268438001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3879620568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637683275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3326239353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19871511"/>
                    </a:ext>
                  </a:extLst>
                </a:gridCol>
              </a:tblGrid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3930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32731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991613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382987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716868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FEF8E516-548F-E6CE-97E6-A395FA4B26E3}"/>
              </a:ext>
            </a:extLst>
          </p:cNvPr>
          <p:cNvSpPr txBox="1"/>
          <p:nvPr/>
        </p:nvSpPr>
        <p:spPr>
          <a:xfrm>
            <a:off x="3736181" y="2700337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6E1C000-A3D9-101E-05B7-792C2CD32429}"/>
              </a:ext>
            </a:extLst>
          </p:cNvPr>
          <p:cNvSpPr txBox="1"/>
          <p:nvPr/>
        </p:nvSpPr>
        <p:spPr>
          <a:xfrm>
            <a:off x="4760119" y="4045743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B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0DD9E63-CB4E-9EC7-858D-6C13B9C0284E}"/>
              </a:ext>
            </a:extLst>
          </p:cNvPr>
          <p:cNvSpPr txBox="1"/>
          <p:nvPr/>
        </p:nvSpPr>
        <p:spPr>
          <a:xfrm>
            <a:off x="6748462" y="2700337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C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C81D8A0-EF46-7D8D-3457-DDB95F70A940}"/>
              </a:ext>
            </a:extLst>
          </p:cNvPr>
          <p:cNvSpPr txBox="1"/>
          <p:nvPr/>
        </p:nvSpPr>
        <p:spPr>
          <a:xfrm>
            <a:off x="485775" y="3795712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000" err="1">
                <a:latin typeface="Arial"/>
              </a:rPr>
              <a:t>Zrealizuj</a:t>
            </a:r>
            <a:r>
              <a:rPr lang="en-US" sz="2000">
                <a:latin typeface="Arial"/>
              </a:rPr>
              <a:t> </a:t>
            </a:r>
            <a:r>
              <a:rPr lang="en-US" sz="2000" err="1">
                <a:latin typeface="Arial"/>
              </a:rPr>
              <a:t>zamówienie</a:t>
            </a:r>
            <a:r>
              <a:rPr lang="en-US" sz="2000">
                <a:latin typeface="Arial"/>
              </a:rPr>
              <a:t> z </a:t>
            </a:r>
            <a:r>
              <a:rPr lang="en-US" sz="2000" err="1">
                <a:latin typeface="Arial"/>
              </a:rPr>
              <a:t>produktami</a:t>
            </a:r>
            <a:r>
              <a:rPr lang="en-US" sz="2000">
                <a:latin typeface="Arial"/>
              </a:rPr>
              <a:t>: A,B,C</a:t>
            </a:r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1594895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ED4A1-C563-7FA7-A5C9-19B0751B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Statystyki i metryka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16EC78A-5B5D-873C-1384-83DCF53B3426}"/>
              </a:ext>
            </a:extLst>
          </p:cNvPr>
          <p:cNvGraphicFramePr>
            <a:graphicFrameLocks noGrp="1"/>
          </p:cNvGraphicFramePr>
          <p:nvPr/>
        </p:nvGraphicFramePr>
        <p:xfrm>
          <a:off x="3440430" y="2579751"/>
          <a:ext cx="5102490" cy="3353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498">
                  <a:extLst>
                    <a:ext uri="{9D8B030D-6E8A-4147-A177-3AD203B41FA5}">
                      <a16:colId xmlns:a16="http://schemas.microsoft.com/office/drawing/2014/main" val="2268438001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3879620568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637683275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3326239353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19871511"/>
                    </a:ext>
                  </a:extLst>
                </a:gridCol>
              </a:tblGrid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3930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32731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991613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382987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716868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FEF8E516-548F-E6CE-97E6-A395FA4B26E3}"/>
              </a:ext>
            </a:extLst>
          </p:cNvPr>
          <p:cNvSpPr txBox="1"/>
          <p:nvPr/>
        </p:nvSpPr>
        <p:spPr>
          <a:xfrm>
            <a:off x="3736181" y="2700337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6E1C000-A3D9-101E-05B7-792C2CD32429}"/>
              </a:ext>
            </a:extLst>
          </p:cNvPr>
          <p:cNvSpPr txBox="1"/>
          <p:nvPr/>
        </p:nvSpPr>
        <p:spPr>
          <a:xfrm>
            <a:off x="4760119" y="4045743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B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0DD9E63-CB4E-9EC7-858D-6C13B9C0284E}"/>
              </a:ext>
            </a:extLst>
          </p:cNvPr>
          <p:cNvSpPr txBox="1"/>
          <p:nvPr/>
        </p:nvSpPr>
        <p:spPr>
          <a:xfrm>
            <a:off x="6748462" y="2700337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C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C81D8A0-EF46-7D8D-3457-DDB95F70A940}"/>
              </a:ext>
            </a:extLst>
          </p:cNvPr>
          <p:cNvSpPr txBox="1"/>
          <p:nvPr/>
        </p:nvSpPr>
        <p:spPr>
          <a:xfrm>
            <a:off x="485775" y="3795712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</a:rPr>
              <a:t>2.   </a:t>
            </a:r>
            <a:r>
              <a:rPr lang="en-US" sz="2000" err="1">
                <a:latin typeface="Arial"/>
              </a:rPr>
              <a:t>Znajdź</a:t>
            </a:r>
            <a:r>
              <a:rPr lang="en-US" sz="2000">
                <a:latin typeface="Arial"/>
              </a:rPr>
              <a:t> </a:t>
            </a:r>
            <a:r>
              <a:rPr lang="en-US" sz="2000" err="1">
                <a:latin typeface="Arial"/>
              </a:rPr>
              <a:t>optymalną</a:t>
            </a:r>
            <a:r>
              <a:rPr lang="en-US" sz="2000">
                <a:latin typeface="Arial"/>
              </a:rPr>
              <a:t> </a:t>
            </a:r>
            <a:r>
              <a:rPr lang="en-US" sz="2000" err="1">
                <a:latin typeface="Arial"/>
              </a:rPr>
              <a:t>ścieżkę</a:t>
            </a:r>
            <a:endParaRPr lang="en-US" sz="200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996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ED4A1-C563-7FA7-A5C9-19B0751B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Statystyki i metryka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16EC78A-5B5D-873C-1384-83DCF53B3426}"/>
              </a:ext>
            </a:extLst>
          </p:cNvPr>
          <p:cNvGraphicFramePr>
            <a:graphicFrameLocks noGrp="1"/>
          </p:cNvGraphicFramePr>
          <p:nvPr/>
        </p:nvGraphicFramePr>
        <p:xfrm>
          <a:off x="3440430" y="2579751"/>
          <a:ext cx="5102490" cy="3353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498">
                  <a:extLst>
                    <a:ext uri="{9D8B030D-6E8A-4147-A177-3AD203B41FA5}">
                      <a16:colId xmlns:a16="http://schemas.microsoft.com/office/drawing/2014/main" val="2268438001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3879620568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637683275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3326239353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19871511"/>
                    </a:ext>
                  </a:extLst>
                </a:gridCol>
              </a:tblGrid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3930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32731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991613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382987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716868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FEF8E516-548F-E6CE-97E6-A395FA4B26E3}"/>
              </a:ext>
            </a:extLst>
          </p:cNvPr>
          <p:cNvSpPr txBox="1"/>
          <p:nvPr/>
        </p:nvSpPr>
        <p:spPr>
          <a:xfrm>
            <a:off x="3736181" y="2700337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6E1C000-A3D9-101E-05B7-792C2CD32429}"/>
              </a:ext>
            </a:extLst>
          </p:cNvPr>
          <p:cNvSpPr txBox="1"/>
          <p:nvPr/>
        </p:nvSpPr>
        <p:spPr>
          <a:xfrm>
            <a:off x="4760119" y="4045743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B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0DD9E63-CB4E-9EC7-858D-6C13B9C0284E}"/>
              </a:ext>
            </a:extLst>
          </p:cNvPr>
          <p:cNvSpPr txBox="1"/>
          <p:nvPr/>
        </p:nvSpPr>
        <p:spPr>
          <a:xfrm>
            <a:off x="6748462" y="2700337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C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C81D8A0-EF46-7D8D-3457-DDB95F70A940}"/>
              </a:ext>
            </a:extLst>
          </p:cNvPr>
          <p:cNvSpPr txBox="1"/>
          <p:nvPr/>
        </p:nvSpPr>
        <p:spPr>
          <a:xfrm>
            <a:off x="485775" y="3795712"/>
            <a:ext cx="29098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latin typeface="Arial"/>
                <a:cs typeface="Arial"/>
              </a:rPr>
              <a:t>Rozwiązanie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problemu</a:t>
            </a:r>
            <a:r>
              <a:rPr lang="en-US" sz="200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ea typeface="+mn-lt"/>
                <a:cs typeface="Arial"/>
              </a:rPr>
              <a:t>komiwojażera</a:t>
            </a:r>
            <a:endParaRPr lang="en-US" sz="2000" err="1">
              <a:latin typeface="Arial"/>
              <a:cs typeface="Arial"/>
            </a:endParaRP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6360433A-892D-8A66-6D34-4D2711FA82C4}"/>
              </a:ext>
            </a:extLst>
          </p:cNvPr>
          <p:cNvCxnSpPr>
            <a:cxnSpLocks/>
          </p:cNvCxnSpPr>
          <p:nvPr/>
        </p:nvCxnSpPr>
        <p:spPr>
          <a:xfrm>
            <a:off x="4019549" y="3162300"/>
            <a:ext cx="771525" cy="85486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FEB595C8-D5B6-A9E0-D907-37FF559420B1}"/>
              </a:ext>
            </a:extLst>
          </p:cNvPr>
          <p:cNvCxnSpPr>
            <a:cxnSpLocks/>
          </p:cNvCxnSpPr>
          <p:nvPr/>
        </p:nvCxnSpPr>
        <p:spPr>
          <a:xfrm flipV="1">
            <a:off x="5341143" y="3183731"/>
            <a:ext cx="1343024" cy="8715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251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ED4A1-C563-7FA7-A5C9-19B0751B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Statystyki i metryka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16EC78A-5B5D-873C-1384-83DCF53B3426}"/>
              </a:ext>
            </a:extLst>
          </p:cNvPr>
          <p:cNvGraphicFramePr>
            <a:graphicFrameLocks noGrp="1"/>
          </p:cNvGraphicFramePr>
          <p:nvPr/>
        </p:nvGraphicFramePr>
        <p:xfrm>
          <a:off x="3440430" y="2579751"/>
          <a:ext cx="5102490" cy="3353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498">
                  <a:extLst>
                    <a:ext uri="{9D8B030D-6E8A-4147-A177-3AD203B41FA5}">
                      <a16:colId xmlns:a16="http://schemas.microsoft.com/office/drawing/2014/main" val="2268438001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3879620568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637683275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3326239353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19871511"/>
                    </a:ext>
                  </a:extLst>
                </a:gridCol>
              </a:tblGrid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3930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32731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991613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382987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716868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FEF8E516-548F-E6CE-97E6-A395FA4B26E3}"/>
              </a:ext>
            </a:extLst>
          </p:cNvPr>
          <p:cNvSpPr txBox="1"/>
          <p:nvPr/>
        </p:nvSpPr>
        <p:spPr>
          <a:xfrm>
            <a:off x="3736181" y="2700337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6E1C000-A3D9-101E-05B7-792C2CD32429}"/>
              </a:ext>
            </a:extLst>
          </p:cNvPr>
          <p:cNvSpPr txBox="1"/>
          <p:nvPr/>
        </p:nvSpPr>
        <p:spPr>
          <a:xfrm>
            <a:off x="4760119" y="4045743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B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0DD9E63-CB4E-9EC7-858D-6C13B9C0284E}"/>
              </a:ext>
            </a:extLst>
          </p:cNvPr>
          <p:cNvSpPr txBox="1"/>
          <p:nvPr/>
        </p:nvSpPr>
        <p:spPr>
          <a:xfrm>
            <a:off x="6748462" y="2700337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C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C81D8A0-EF46-7D8D-3457-DDB95F70A940}"/>
              </a:ext>
            </a:extLst>
          </p:cNvPr>
          <p:cNvSpPr txBox="1"/>
          <p:nvPr/>
        </p:nvSpPr>
        <p:spPr>
          <a:xfrm>
            <a:off x="485775" y="3795712"/>
            <a:ext cx="29098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latin typeface="Arial"/>
                <a:cs typeface="Arial"/>
              </a:rPr>
              <a:t>Rozwiązanie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problemu</a:t>
            </a:r>
            <a:r>
              <a:rPr lang="en-US" sz="200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ea typeface="+mn-lt"/>
                <a:cs typeface="Arial"/>
              </a:rPr>
              <a:t>komiwojażera</a:t>
            </a:r>
            <a:endParaRPr lang="en-US" sz="2000" err="1">
              <a:latin typeface="Arial"/>
              <a:cs typeface="Arial"/>
            </a:endParaRP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6360433A-892D-8A66-6D34-4D2711FA82C4}"/>
              </a:ext>
            </a:extLst>
          </p:cNvPr>
          <p:cNvCxnSpPr>
            <a:cxnSpLocks/>
          </p:cNvCxnSpPr>
          <p:nvPr/>
        </p:nvCxnSpPr>
        <p:spPr>
          <a:xfrm flipH="1">
            <a:off x="4410075" y="2924175"/>
            <a:ext cx="2157412" cy="333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FEB595C8-D5B6-A9E0-D907-37FF559420B1}"/>
              </a:ext>
            </a:extLst>
          </p:cNvPr>
          <p:cNvCxnSpPr>
            <a:cxnSpLocks/>
          </p:cNvCxnSpPr>
          <p:nvPr/>
        </p:nvCxnSpPr>
        <p:spPr>
          <a:xfrm flipV="1">
            <a:off x="5293518" y="3171825"/>
            <a:ext cx="1343024" cy="8715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85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ED4A1-C563-7FA7-A5C9-19B0751B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Statystyki i metryka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16EC78A-5B5D-873C-1384-83DCF53B3426}"/>
              </a:ext>
            </a:extLst>
          </p:cNvPr>
          <p:cNvGraphicFramePr>
            <a:graphicFrameLocks noGrp="1"/>
          </p:cNvGraphicFramePr>
          <p:nvPr/>
        </p:nvGraphicFramePr>
        <p:xfrm>
          <a:off x="3440430" y="2579751"/>
          <a:ext cx="5102490" cy="3353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498">
                  <a:extLst>
                    <a:ext uri="{9D8B030D-6E8A-4147-A177-3AD203B41FA5}">
                      <a16:colId xmlns:a16="http://schemas.microsoft.com/office/drawing/2014/main" val="2268438001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3879620568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637683275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3326239353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19871511"/>
                    </a:ext>
                  </a:extLst>
                </a:gridCol>
              </a:tblGrid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3930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32731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991613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382987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716868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FEF8E516-548F-E6CE-97E6-A395FA4B26E3}"/>
              </a:ext>
            </a:extLst>
          </p:cNvPr>
          <p:cNvSpPr txBox="1"/>
          <p:nvPr/>
        </p:nvSpPr>
        <p:spPr>
          <a:xfrm>
            <a:off x="3736181" y="2700337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6E1C000-A3D9-101E-05B7-792C2CD32429}"/>
              </a:ext>
            </a:extLst>
          </p:cNvPr>
          <p:cNvSpPr txBox="1"/>
          <p:nvPr/>
        </p:nvSpPr>
        <p:spPr>
          <a:xfrm>
            <a:off x="4760119" y="4045743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B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0DD9E63-CB4E-9EC7-858D-6C13B9C0284E}"/>
              </a:ext>
            </a:extLst>
          </p:cNvPr>
          <p:cNvSpPr txBox="1"/>
          <p:nvPr/>
        </p:nvSpPr>
        <p:spPr>
          <a:xfrm>
            <a:off x="6748462" y="2700337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C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C81D8A0-EF46-7D8D-3457-DDB95F70A940}"/>
              </a:ext>
            </a:extLst>
          </p:cNvPr>
          <p:cNvSpPr txBox="1"/>
          <p:nvPr/>
        </p:nvSpPr>
        <p:spPr>
          <a:xfrm>
            <a:off x="485775" y="3795712"/>
            <a:ext cx="29098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latin typeface="Arial"/>
                <a:cs typeface="Arial"/>
              </a:rPr>
              <a:t>Rozwiązanie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problemu</a:t>
            </a:r>
            <a:r>
              <a:rPr lang="en-US" sz="200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ea typeface="+mn-lt"/>
                <a:cs typeface="Arial"/>
              </a:rPr>
              <a:t>komiwojażera</a:t>
            </a:r>
            <a:endParaRPr lang="en-US" sz="2000" err="1">
              <a:latin typeface="Arial"/>
              <a:cs typeface="Arial"/>
            </a:endParaRP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6360433A-892D-8A66-6D34-4D2711FA82C4}"/>
              </a:ext>
            </a:extLst>
          </p:cNvPr>
          <p:cNvCxnSpPr>
            <a:cxnSpLocks/>
          </p:cNvCxnSpPr>
          <p:nvPr/>
        </p:nvCxnSpPr>
        <p:spPr>
          <a:xfrm>
            <a:off x="4245768" y="2947988"/>
            <a:ext cx="2378868" cy="2143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FEB595C8-D5B6-A9E0-D907-37FF559420B1}"/>
              </a:ext>
            </a:extLst>
          </p:cNvPr>
          <p:cNvCxnSpPr>
            <a:cxnSpLocks/>
          </p:cNvCxnSpPr>
          <p:nvPr/>
        </p:nvCxnSpPr>
        <p:spPr>
          <a:xfrm flipH="1">
            <a:off x="5267323" y="3174208"/>
            <a:ext cx="1371601" cy="10334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83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ED4A1-C563-7FA7-A5C9-19B0751B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Statystyki i metryka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16EC78A-5B5D-873C-1384-83DCF53B3426}"/>
              </a:ext>
            </a:extLst>
          </p:cNvPr>
          <p:cNvGraphicFramePr>
            <a:graphicFrameLocks noGrp="1"/>
          </p:cNvGraphicFramePr>
          <p:nvPr/>
        </p:nvGraphicFramePr>
        <p:xfrm>
          <a:off x="3440430" y="2579751"/>
          <a:ext cx="5102490" cy="3353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498">
                  <a:extLst>
                    <a:ext uri="{9D8B030D-6E8A-4147-A177-3AD203B41FA5}">
                      <a16:colId xmlns:a16="http://schemas.microsoft.com/office/drawing/2014/main" val="2268438001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3879620568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637683275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3326239353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19871511"/>
                    </a:ext>
                  </a:extLst>
                </a:gridCol>
              </a:tblGrid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3930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32731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991613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382987"/>
                  </a:ext>
                </a:extLst>
              </a:tr>
              <a:tr h="670771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716868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FEF8E516-548F-E6CE-97E6-A395FA4B26E3}"/>
              </a:ext>
            </a:extLst>
          </p:cNvPr>
          <p:cNvSpPr txBox="1"/>
          <p:nvPr/>
        </p:nvSpPr>
        <p:spPr>
          <a:xfrm>
            <a:off x="3736181" y="2700337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6E1C000-A3D9-101E-05B7-792C2CD32429}"/>
              </a:ext>
            </a:extLst>
          </p:cNvPr>
          <p:cNvSpPr txBox="1"/>
          <p:nvPr/>
        </p:nvSpPr>
        <p:spPr>
          <a:xfrm>
            <a:off x="4760119" y="4045743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B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0DD9E63-CB4E-9EC7-858D-6C13B9C0284E}"/>
              </a:ext>
            </a:extLst>
          </p:cNvPr>
          <p:cNvSpPr txBox="1"/>
          <p:nvPr/>
        </p:nvSpPr>
        <p:spPr>
          <a:xfrm>
            <a:off x="6748462" y="2700337"/>
            <a:ext cx="102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C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C81D8A0-EF46-7D8D-3457-DDB95F70A940}"/>
              </a:ext>
            </a:extLst>
          </p:cNvPr>
          <p:cNvSpPr txBox="1"/>
          <p:nvPr/>
        </p:nvSpPr>
        <p:spPr>
          <a:xfrm>
            <a:off x="402431" y="3807618"/>
            <a:ext cx="30289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latin typeface="Arial"/>
                <a:cs typeface="Arial"/>
              </a:rPr>
              <a:t>Liczenienie</a:t>
            </a:r>
            <a:r>
              <a:rPr lang="en-US" sz="200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cs typeface="Arial"/>
              </a:rPr>
              <a:t>zwycięskiego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dystansu</a:t>
            </a: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6360433A-892D-8A66-6D34-4D2711FA82C4}"/>
              </a:ext>
            </a:extLst>
          </p:cNvPr>
          <p:cNvCxnSpPr>
            <a:cxnSpLocks/>
          </p:cNvCxnSpPr>
          <p:nvPr/>
        </p:nvCxnSpPr>
        <p:spPr>
          <a:xfrm>
            <a:off x="4019549" y="3162300"/>
            <a:ext cx="771525" cy="85486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FEB595C8-D5B6-A9E0-D907-37FF559420B1}"/>
              </a:ext>
            </a:extLst>
          </p:cNvPr>
          <p:cNvCxnSpPr>
            <a:cxnSpLocks/>
          </p:cNvCxnSpPr>
          <p:nvPr/>
        </p:nvCxnSpPr>
        <p:spPr>
          <a:xfrm flipV="1">
            <a:off x="5341143" y="3183731"/>
            <a:ext cx="1343024" cy="87153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357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ED4A1-C563-7FA7-A5C9-19B0751B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Statystyki i metryka</a:t>
            </a:r>
          </a:p>
        </p:txBody>
      </p:sp>
      <p:pic>
        <p:nvPicPr>
          <p:cNvPr id="3" name="Obraz 5" descr="Obraz zawierający logo&#10;&#10;Opis wygenerowany automatycznie">
            <a:extLst>
              <a:ext uri="{FF2B5EF4-FFF2-40B4-BE49-F238E27FC236}">
                <a16:creationId xmlns:a16="http://schemas.microsoft.com/office/drawing/2014/main" id="{D24ADA85-FD2D-8E70-F993-7862D60B2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2928938"/>
            <a:ext cx="2345531" cy="2357437"/>
          </a:xfrm>
          <a:prstGeom prst="rect">
            <a:avLst/>
          </a:prstGeom>
        </p:spPr>
      </p:pic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085D0527-55D7-2033-4649-2414313FA878}"/>
              </a:ext>
            </a:extLst>
          </p:cNvPr>
          <p:cNvSpPr/>
          <p:nvPr/>
        </p:nvSpPr>
        <p:spPr>
          <a:xfrm>
            <a:off x="4601766" y="3649266"/>
            <a:ext cx="1369218" cy="666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Obraz 14" descr="Obraz zawierający kalendarz&#10;&#10;Opis wygenerowany automatycznie">
            <a:extLst>
              <a:ext uri="{FF2B5EF4-FFF2-40B4-BE49-F238E27FC236}">
                <a16:creationId xmlns:a16="http://schemas.microsoft.com/office/drawing/2014/main" id="{17AFB37E-0580-021D-B57E-0A7D72E5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0" y="2640240"/>
            <a:ext cx="3707606" cy="29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26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ED4A1-C563-7FA7-A5C9-19B0751B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Statystyki i metryka</a:t>
            </a:r>
          </a:p>
        </p:txBody>
      </p:sp>
      <p:pic>
        <p:nvPicPr>
          <p:cNvPr id="3" name="Obraz 5" descr="Obraz zawierający logo&#10;&#10;Opis wygenerowany automatycznie">
            <a:extLst>
              <a:ext uri="{FF2B5EF4-FFF2-40B4-BE49-F238E27FC236}">
                <a16:creationId xmlns:a16="http://schemas.microsoft.com/office/drawing/2014/main" id="{D24ADA85-FD2D-8E70-F993-7862D60B2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97844" y="1952625"/>
            <a:ext cx="2345531" cy="2357437"/>
          </a:xfrm>
          <a:prstGeom prst="rect">
            <a:avLst/>
          </a:prstGeom>
        </p:spPr>
      </p:pic>
      <p:pic>
        <p:nvPicPr>
          <p:cNvPr id="14" name="Obraz 14" descr="Obraz zawierający kalendarz&#10;&#10;Opis wygenerowany automatycznie">
            <a:extLst>
              <a:ext uri="{FF2B5EF4-FFF2-40B4-BE49-F238E27FC236}">
                <a16:creationId xmlns:a16="http://schemas.microsoft.com/office/drawing/2014/main" id="{17AFB37E-0580-021D-B57E-0A7D72E5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369" y="3735615"/>
            <a:ext cx="2862263" cy="2268082"/>
          </a:xfrm>
          <a:prstGeom prst="rect">
            <a:avLst/>
          </a:prstGeom>
        </p:spPr>
      </p:pic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577D4296-A6EA-D325-6E69-DD642BAEA4E3}"/>
              </a:ext>
            </a:extLst>
          </p:cNvPr>
          <p:cNvSpPr/>
          <p:nvPr/>
        </p:nvSpPr>
        <p:spPr>
          <a:xfrm>
            <a:off x="5411391" y="3899297"/>
            <a:ext cx="1369218" cy="666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74A80B1-2048-00C5-774B-F1794FEE770C}"/>
              </a:ext>
            </a:extLst>
          </p:cNvPr>
          <p:cNvSpPr txBox="1"/>
          <p:nvPr/>
        </p:nvSpPr>
        <p:spPr>
          <a:xfrm>
            <a:off x="7700962" y="3986212"/>
            <a:ext cx="302894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latin typeface="Arial"/>
                <a:cs typeface="Arial"/>
              </a:rPr>
              <a:t>Całkowity</a:t>
            </a:r>
            <a:r>
              <a:rPr lang="en-US" sz="2500">
                <a:latin typeface="Arial"/>
                <a:cs typeface="Arial"/>
              </a:rPr>
              <a:t> </a:t>
            </a:r>
            <a:r>
              <a:rPr lang="en-US" sz="2500" err="1">
                <a:latin typeface="Arial"/>
                <a:cs typeface="Arial"/>
              </a:rPr>
              <a:t>dystans</a:t>
            </a:r>
            <a:endParaRPr lang="en-US" sz="2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22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pl-PL"/>
              <a:t>Logika biznesowa</a:t>
            </a:r>
          </a:p>
        </p:txBody>
      </p:sp>
      <p:graphicFrame>
        <p:nvGraphicFramePr>
          <p:cNvPr id="4" name="Zawartość — symbol zastępczy 3" descr="Ikona — grafika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89073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owolny kształt: kształt 5">
            <a:extLst>
              <a:ext uri="{FF2B5EF4-FFF2-40B4-BE49-F238E27FC236}">
                <a16:creationId xmlns:a16="http://schemas.microsoft.com/office/drawing/2014/main" id="{705A942B-2E3C-1CC1-69B3-0CAAADADAA2D}"/>
              </a:ext>
            </a:extLst>
          </p:cNvPr>
          <p:cNvSpPr/>
          <p:nvPr/>
        </p:nvSpPr>
        <p:spPr>
          <a:xfrm>
            <a:off x="5676899" y="4528457"/>
            <a:ext cx="838200" cy="381000"/>
          </a:xfrm>
          <a:custGeom>
            <a:avLst/>
            <a:gdLst>
              <a:gd name="connsiteX0" fmla="*/ 781050 w 838200"/>
              <a:gd name="connsiteY0" fmla="*/ 295275 h 381000"/>
              <a:gd name="connsiteX1" fmla="*/ 752475 w 838200"/>
              <a:gd name="connsiteY1" fmla="*/ 323850 h 381000"/>
              <a:gd name="connsiteX2" fmla="*/ 95250 w 838200"/>
              <a:gd name="connsiteY2" fmla="*/ 323850 h 381000"/>
              <a:gd name="connsiteX3" fmla="*/ 57150 w 838200"/>
              <a:gd name="connsiteY3" fmla="*/ 285750 h 381000"/>
              <a:gd name="connsiteX4" fmla="*/ 57150 w 838200"/>
              <a:gd name="connsiteY4" fmla="*/ 95250 h 381000"/>
              <a:gd name="connsiteX5" fmla="*/ 95250 w 838200"/>
              <a:gd name="connsiteY5" fmla="*/ 57150 h 381000"/>
              <a:gd name="connsiteX6" fmla="*/ 752475 w 838200"/>
              <a:gd name="connsiteY6" fmla="*/ 57150 h 381000"/>
              <a:gd name="connsiteX7" fmla="*/ 781050 w 838200"/>
              <a:gd name="connsiteY7" fmla="*/ 85725 h 381000"/>
              <a:gd name="connsiteX8" fmla="*/ 781050 w 838200"/>
              <a:gd name="connsiteY8" fmla="*/ 295275 h 381000"/>
              <a:gd name="connsiteX9" fmla="*/ 0 w 838200"/>
              <a:gd name="connsiteY9" fmla="*/ 0 h 381000"/>
              <a:gd name="connsiteX10" fmla="*/ 0 w 838200"/>
              <a:gd name="connsiteY10" fmla="*/ 381000 h 381000"/>
              <a:gd name="connsiteX11" fmla="*/ 838200 w 838200"/>
              <a:gd name="connsiteY11" fmla="*/ 381000 h 381000"/>
              <a:gd name="connsiteX12" fmla="*/ 838200 w 838200"/>
              <a:gd name="connsiteY12" fmla="*/ 0 h 381000"/>
              <a:gd name="connsiteX13" fmla="*/ 0 w 838200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8200" h="381000">
                <a:moveTo>
                  <a:pt x="781050" y="295275"/>
                </a:moveTo>
                <a:lnTo>
                  <a:pt x="752475" y="323850"/>
                </a:lnTo>
                <a:lnTo>
                  <a:pt x="95250" y="323850"/>
                </a:lnTo>
                <a:lnTo>
                  <a:pt x="57150" y="285750"/>
                </a:lnTo>
                <a:lnTo>
                  <a:pt x="57150" y="95250"/>
                </a:lnTo>
                <a:lnTo>
                  <a:pt x="95250" y="57150"/>
                </a:lnTo>
                <a:lnTo>
                  <a:pt x="752475" y="57150"/>
                </a:lnTo>
                <a:lnTo>
                  <a:pt x="781050" y="85725"/>
                </a:lnTo>
                <a:lnTo>
                  <a:pt x="781050" y="295275"/>
                </a:lnTo>
                <a:close/>
                <a:moveTo>
                  <a:pt x="0" y="0"/>
                </a:moveTo>
                <a:lnTo>
                  <a:pt x="0" y="381000"/>
                </a:lnTo>
                <a:lnTo>
                  <a:pt x="838200" y="3810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7" name="Dowolny kształt: kształt 6">
            <a:extLst>
              <a:ext uri="{FF2B5EF4-FFF2-40B4-BE49-F238E27FC236}">
                <a16:creationId xmlns:a16="http://schemas.microsoft.com/office/drawing/2014/main" id="{0FBEC3E5-B2DA-E7C9-8E78-8F2FF8241796}"/>
              </a:ext>
            </a:extLst>
          </p:cNvPr>
          <p:cNvSpPr/>
          <p:nvPr/>
        </p:nvSpPr>
        <p:spPr>
          <a:xfrm>
            <a:off x="6019799" y="4623707"/>
            <a:ext cx="152400" cy="190500"/>
          </a:xfrm>
          <a:custGeom>
            <a:avLst/>
            <a:gdLst>
              <a:gd name="connsiteX0" fmla="*/ 152400 w 152400"/>
              <a:gd name="connsiteY0" fmla="*/ 95250 h 190500"/>
              <a:gd name="connsiteX1" fmla="*/ 76200 w 152400"/>
              <a:gd name="connsiteY1" fmla="*/ 190500 h 190500"/>
              <a:gd name="connsiteX2" fmla="*/ 0 w 152400"/>
              <a:gd name="connsiteY2" fmla="*/ 95250 h 190500"/>
              <a:gd name="connsiteX3" fmla="*/ 76200 w 152400"/>
              <a:gd name="connsiteY3" fmla="*/ 0 h 190500"/>
              <a:gd name="connsiteX4" fmla="*/ 152400 w 152400"/>
              <a:gd name="connsiteY4" fmla="*/ 9525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90500">
                <a:moveTo>
                  <a:pt x="152400" y="95250"/>
                </a:moveTo>
                <a:cubicBezTo>
                  <a:pt x="152400" y="147855"/>
                  <a:pt x="118284" y="190500"/>
                  <a:pt x="76200" y="190500"/>
                </a:cubicBezTo>
                <a:cubicBezTo>
                  <a:pt x="34116" y="190500"/>
                  <a:pt x="0" y="147855"/>
                  <a:pt x="0" y="95250"/>
                </a:cubicBezTo>
                <a:cubicBezTo>
                  <a:pt x="0" y="42645"/>
                  <a:pt x="34116" y="0"/>
                  <a:pt x="76200" y="0"/>
                </a:cubicBezTo>
                <a:cubicBezTo>
                  <a:pt x="118284" y="0"/>
                  <a:pt x="152400" y="42645"/>
                  <a:pt x="152400" y="9525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8" name="Dowolny kształt: kształt 7">
            <a:extLst>
              <a:ext uri="{FF2B5EF4-FFF2-40B4-BE49-F238E27FC236}">
                <a16:creationId xmlns:a16="http://schemas.microsoft.com/office/drawing/2014/main" id="{31EFF687-ED86-95D3-EBCF-DF1CDB0EF037}"/>
              </a:ext>
            </a:extLst>
          </p:cNvPr>
          <p:cNvSpPr/>
          <p:nvPr/>
        </p:nvSpPr>
        <p:spPr>
          <a:xfrm>
            <a:off x="5829299" y="4690382"/>
            <a:ext cx="57150" cy="57150"/>
          </a:xfrm>
          <a:custGeom>
            <a:avLst/>
            <a:gdLst>
              <a:gd name="connsiteX0" fmla="*/ 57150 w 57150"/>
              <a:gd name="connsiteY0" fmla="*/ 28575 h 57150"/>
              <a:gd name="connsiteX1" fmla="*/ 28575 w 57150"/>
              <a:gd name="connsiteY1" fmla="*/ 57150 h 57150"/>
              <a:gd name="connsiteX2" fmla="*/ 0 w 57150"/>
              <a:gd name="connsiteY2" fmla="*/ 28575 h 57150"/>
              <a:gd name="connsiteX3" fmla="*/ 28575 w 57150"/>
              <a:gd name="connsiteY3" fmla="*/ 0 h 57150"/>
              <a:gd name="connsiteX4" fmla="*/ 57150 w 57150"/>
              <a:gd name="connsiteY4" fmla="*/ 2857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" h="57150">
                <a:moveTo>
                  <a:pt x="57150" y="28575"/>
                </a:moveTo>
                <a:cubicBezTo>
                  <a:pt x="57150" y="44357"/>
                  <a:pt x="44357" y="57150"/>
                  <a:pt x="28575" y="57150"/>
                </a:cubicBezTo>
                <a:cubicBezTo>
                  <a:pt x="12793" y="57150"/>
                  <a:pt x="0" y="44357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7" y="0"/>
                  <a:pt x="57150" y="12793"/>
                  <a:pt x="57150" y="285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9" name="Dowolny kształt: kształt 8">
            <a:extLst>
              <a:ext uri="{FF2B5EF4-FFF2-40B4-BE49-F238E27FC236}">
                <a16:creationId xmlns:a16="http://schemas.microsoft.com/office/drawing/2014/main" id="{32F43B6B-819A-696A-72AB-0F5D864E6CD2}"/>
              </a:ext>
            </a:extLst>
          </p:cNvPr>
          <p:cNvSpPr/>
          <p:nvPr/>
        </p:nvSpPr>
        <p:spPr>
          <a:xfrm>
            <a:off x="6305549" y="4690382"/>
            <a:ext cx="57150" cy="57150"/>
          </a:xfrm>
          <a:custGeom>
            <a:avLst/>
            <a:gdLst>
              <a:gd name="connsiteX0" fmla="*/ 57150 w 57150"/>
              <a:gd name="connsiteY0" fmla="*/ 28575 h 57150"/>
              <a:gd name="connsiteX1" fmla="*/ 28575 w 57150"/>
              <a:gd name="connsiteY1" fmla="*/ 57150 h 57150"/>
              <a:gd name="connsiteX2" fmla="*/ 0 w 57150"/>
              <a:gd name="connsiteY2" fmla="*/ 28575 h 57150"/>
              <a:gd name="connsiteX3" fmla="*/ 28575 w 57150"/>
              <a:gd name="connsiteY3" fmla="*/ 0 h 57150"/>
              <a:gd name="connsiteX4" fmla="*/ 57150 w 57150"/>
              <a:gd name="connsiteY4" fmla="*/ 2857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" h="57150">
                <a:moveTo>
                  <a:pt x="57150" y="28575"/>
                </a:moveTo>
                <a:cubicBezTo>
                  <a:pt x="57150" y="44357"/>
                  <a:pt x="44357" y="57150"/>
                  <a:pt x="28575" y="57150"/>
                </a:cubicBezTo>
                <a:cubicBezTo>
                  <a:pt x="12793" y="57150"/>
                  <a:pt x="0" y="44357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7" y="0"/>
                  <a:pt x="57150" y="12793"/>
                  <a:pt x="57150" y="285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0" name="Dowolny kształt: kształt 9">
            <a:extLst>
              <a:ext uri="{FF2B5EF4-FFF2-40B4-BE49-F238E27FC236}">
                <a16:creationId xmlns:a16="http://schemas.microsoft.com/office/drawing/2014/main" id="{DA163CF8-8E06-4EDE-D7EF-BBC88723A845}"/>
              </a:ext>
            </a:extLst>
          </p:cNvPr>
          <p:cNvSpPr/>
          <p:nvPr/>
        </p:nvSpPr>
        <p:spPr>
          <a:xfrm>
            <a:off x="5785483" y="4269377"/>
            <a:ext cx="552450" cy="209549"/>
          </a:xfrm>
          <a:custGeom>
            <a:avLst/>
            <a:gdLst>
              <a:gd name="connsiteX0" fmla="*/ 481013 w 552450"/>
              <a:gd name="connsiteY0" fmla="*/ 75248 h 209549"/>
              <a:gd name="connsiteX1" fmla="*/ 495300 w 552450"/>
              <a:gd name="connsiteY1" fmla="*/ 111443 h 209549"/>
              <a:gd name="connsiteX2" fmla="*/ 552450 w 552450"/>
              <a:gd name="connsiteY2" fmla="*/ 100012 h 209549"/>
              <a:gd name="connsiteX3" fmla="*/ 512445 w 552450"/>
              <a:gd name="connsiteY3" fmla="*/ 0 h 209549"/>
              <a:gd name="connsiteX4" fmla="*/ 0 w 552450"/>
              <a:gd name="connsiteY4" fmla="*/ 209550 h 209549"/>
              <a:gd name="connsiteX5" fmla="*/ 293370 w 552450"/>
              <a:gd name="connsiteY5" fmla="*/ 151448 h 20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450" h="209549">
                <a:moveTo>
                  <a:pt x="481013" y="75248"/>
                </a:moveTo>
                <a:lnTo>
                  <a:pt x="495300" y="111443"/>
                </a:lnTo>
                <a:lnTo>
                  <a:pt x="552450" y="100012"/>
                </a:lnTo>
                <a:lnTo>
                  <a:pt x="512445" y="0"/>
                </a:lnTo>
                <a:lnTo>
                  <a:pt x="0" y="209550"/>
                </a:lnTo>
                <a:lnTo>
                  <a:pt x="293370" y="151448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" name="Dowolny kształt: kształt 10">
            <a:extLst>
              <a:ext uri="{FF2B5EF4-FFF2-40B4-BE49-F238E27FC236}">
                <a16:creationId xmlns:a16="http://schemas.microsoft.com/office/drawing/2014/main" id="{0B109125-C8AB-2747-06C6-1B01E60EFBF3}"/>
              </a:ext>
            </a:extLst>
          </p:cNvPr>
          <p:cNvSpPr/>
          <p:nvPr/>
        </p:nvSpPr>
        <p:spPr>
          <a:xfrm>
            <a:off x="5924549" y="4393201"/>
            <a:ext cx="507682" cy="97155"/>
          </a:xfrm>
          <a:custGeom>
            <a:avLst/>
            <a:gdLst>
              <a:gd name="connsiteX0" fmla="*/ 292418 w 507682"/>
              <a:gd name="connsiteY0" fmla="*/ 97155 h 97155"/>
              <a:gd name="connsiteX1" fmla="*/ 442913 w 507682"/>
              <a:gd name="connsiteY1" fmla="*/ 67628 h 97155"/>
              <a:gd name="connsiteX2" fmla="*/ 449580 w 507682"/>
              <a:gd name="connsiteY2" fmla="*/ 97155 h 97155"/>
              <a:gd name="connsiteX3" fmla="*/ 507683 w 507682"/>
              <a:gd name="connsiteY3" fmla="*/ 97155 h 97155"/>
              <a:gd name="connsiteX4" fmla="*/ 488633 w 507682"/>
              <a:gd name="connsiteY4" fmla="*/ 0 h 97155"/>
              <a:gd name="connsiteX5" fmla="*/ 0 w 507682"/>
              <a:gd name="connsiteY5" fmla="*/ 97155 h 9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7682" h="97155">
                <a:moveTo>
                  <a:pt x="292418" y="97155"/>
                </a:moveTo>
                <a:lnTo>
                  <a:pt x="442913" y="67628"/>
                </a:lnTo>
                <a:lnTo>
                  <a:pt x="449580" y="97155"/>
                </a:lnTo>
                <a:lnTo>
                  <a:pt x="507683" y="97155"/>
                </a:lnTo>
                <a:lnTo>
                  <a:pt x="488633" y="0"/>
                </a:lnTo>
                <a:lnTo>
                  <a:pt x="0" y="9715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93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ED4A1-C563-7FA7-A5C9-19B0751B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Statystyki i metryka</a:t>
            </a:r>
          </a:p>
        </p:txBody>
      </p:sp>
      <p:pic>
        <p:nvPicPr>
          <p:cNvPr id="3" name="Obraz 5" descr="Obraz zawierający logo&#10;&#10;Opis wygenerowany automatycznie">
            <a:extLst>
              <a:ext uri="{FF2B5EF4-FFF2-40B4-BE49-F238E27FC236}">
                <a16:creationId xmlns:a16="http://schemas.microsoft.com/office/drawing/2014/main" id="{D24ADA85-FD2D-8E70-F993-7862D60B2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50220" y="1905001"/>
            <a:ext cx="2393155" cy="2405061"/>
          </a:xfrm>
          <a:prstGeom prst="rect">
            <a:avLst/>
          </a:prstGeom>
        </p:spPr>
      </p:pic>
      <p:pic>
        <p:nvPicPr>
          <p:cNvPr id="14" name="Obraz 14" descr="Obraz zawierający kalendarz&#10;&#10;Opis wygenerowany automatycznie">
            <a:extLst>
              <a:ext uri="{FF2B5EF4-FFF2-40B4-BE49-F238E27FC236}">
                <a16:creationId xmlns:a16="http://schemas.microsoft.com/office/drawing/2014/main" id="{17AFB37E-0580-021D-B57E-0A7D72E5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38" y="3687991"/>
            <a:ext cx="2921794" cy="2315706"/>
          </a:xfrm>
          <a:prstGeom prst="rect">
            <a:avLst/>
          </a:prstGeom>
        </p:spPr>
      </p:pic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577D4296-A6EA-D325-6E69-DD642BAEA4E3}"/>
              </a:ext>
            </a:extLst>
          </p:cNvPr>
          <p:cNvSpPr/>
          <p:nvPr/>
        </p:nvSpPr>
        <p:spPr>
          <a:xfrm>
            <a:off x="5423297" y="3887391"/>
            <a:ext cx="1357312" cy="678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74A80B1-2048-00C5-774B-F1794FEE770C}"/>
              </a:ext>
            </a:extLst>
          </p:cNvPr>
          <p:cNvSpPr txBox="1"/>
          <p:nvPr/>
        </p:nvSpPr>
        <p:spPr>
          <a:xfrm>
            <a:off x="7736680" y="3974306"/>
            <a:ext cx="2993231" cy="4889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latin typeface="Arial"/>
                <a:cs typeface="Arial"/>
              </a:rPr>
              <a:t>Całkowity</a:t>
            </a:r>
            <a:r>
              <a:rPr lang="en-US" sz="2500">
                <a:latin typeface="Arial"/>
                <a:cs typeface="Arial"/>
              </a:rPr>
              <a:t> </a:t>
            </a:r>
            <a:r>
              <a:rPr lang="en-US" sz="2500" err="1">
                <a:latin typeface="Arial"/>
                <a:cs typeface="Arial"/>
              </a:rPr>
              <a:t>dystans</a:t>
            </a:r>
            <a:endParaRPr lang="en-US" sz="2500">
              <a:latin typeface="Arial"/>
              <a:cs typeface="Arial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45C4180-B8D0-B798-11E8-13F0A27E210B}"/>
              </a:ext>
            </a:extLst>
          </p:cNvPr>
          <p:cNvSpPr txBox="1"/>
          <p:nvPr/>
        </p:nvSpPr>
        <p:spPr>
          <a:xfrm>
            <a:off x="5069681" y="2247899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>
                <a:latin typeface="Arial"/>
                <a:cs typeface="Arial"/>
              </a:rPr>
              <a:t> X 10</a:t>
            </a:r>
          </a:p>
        </p:txBody>
      </p:sp>
    </p:spTree>
    <p:extLst>
      <p:ext uri="{BB962C8B-B14F-4D97-AF65-F5344CB8AC3E}">
        <p14:creationId xmlns:p14="http://schemas.microsoft.com/office/powerpoint/2010/main" val="1366718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04A95F-C55B-4BCA-DAEE-E0D089BF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b="0" kern="1200" cap="all">
                <a:latin typeface="+mj-lt"/>
                <a:ea typeface="+mj-ea"/>
                <a:cs typeface="+mj-cs"/>
              </a:rPr>
              <a:t>Zalety rozwiązania</a:t>
            </a:r>
          </a:p>
        </p:txBody>
      </p:sp>
      <p:pic>
        <p:nvPicPr>
          <p:cNvPr id="6" name="Obraz 6" descr="Obraz zawierający stół&#10;&#10;Opis wygenerowany automatycznie">
            <a:extLst>
              <a:ext uri="{FF2B5EF4-FFF2-40B4-BE49-F238E27FC236}">
                <a16:creationId xmlns:a16="http://schemas.microsoft.com/office/drawing/2014/main" id="{EC8EE7E3-C838-24CA-0E20-48257C25F0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51860" y="2579769"/>
            <a:ext cx="6282082" cy="2278231"/>
          </a:xfrm>
          <a:noFill/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A205CEED-D231-0C05-56BA-A8C25A5A94D4}"/>
              </a:ext>
            </a:extLst>
          </p:cNvPr>
          <p:cNvSpPr txBox="1"/>
          <p:nvPr/>
        </p:nvSpPr>
        <p:spPr>
          <a:xfrm>
            <a:off x="2736622" y="4416310"/>
            <a:ext cx="6920340" cy="20569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pl-PL">
                <a:solidFill>
                  <a:schemeClr val="tx2"/>
                </a:solidFill>
              </a:rPr>
              <a:t>Magazyn 300m x 300m  - zaoszczędzone nawet do 70km w kwartale!</a:t>
            </a:r>
          </a:p>
          <a:p>
            <a:endParaRPr lang="pl-PL" sz="1000">
              <a:latin typeface="Helvetica Neue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pl-PL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5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04A95F-C55B-4BCA-DAEE-E0D089BF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Zalety</a:t>
            </a:r>
            <a:r>
              <a:rPr lang="pl-PL" b="0" kern="1200" cap="all">
                <a:latin typeface="+mj-lt"/>
                <a:ea typeface="+mj-ea"/>
                <a:cs typeface="+mj-cs"/>
              </a:rPr>
              <a:t> </a:t>
            </a:r>
            <a:r>
              <a:rPr lang="pl-PL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rozwiązania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A105DD5-A323-6535-D5E4-0664483FA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8" name="pole tekstowe 5">
            <a:extLst>
              <a:ext uri="{FF2B5EF4-FFF2-40B4-BE49-F238E27FC236}">
                <a16:creationId xmlns:a16="http://schemas.microsoft.com/office/drawing/2014/main" id="{40672EFA-83BF-6FAA-17BD-403EE7063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479839"/>
              </p:ext>
            </p:extLst>
          </p:nvPr>
        </p:nvGraphicFramePr>
        <p:xfrm>
          <a:off x="447816" y="601200"/>
          <a:ext cx="11292840" cy="42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417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rostokąt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a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l-PL">
                <a:solidFill>
                  <a:srgbClr val="FFFFFF"/>
                </a:solidFill>
              </a:rPr>
              <a:t>Dziękujemy!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r>
              <a:rPr lang="pl-PL">
                <a:solidFill>
                  <a:schemeClr val="bg2"/>
                </a:solidFill>
              </a:rPr>
              <a:t>MISIE2</a:t>
            </a:r>
            <a:endParaRPr lang="pl-PL"/>
          </a:p>
          <a:p>
            <a:pPr rtl="0"/>
            <a:endParaRPr lang="pl-PL">
              <a:solidFill>
                <a:schemeClr val="bg2"/>
              </a:solidFill>
            </a:endParaRPr>
          </a:p>
          <a:p>
            <a:pPr rtl="0"/>
            <a:endParaRPr lang="pl-PL">
              <a:solidFill>
                <a:schemeClr val="bg2"/>
              </a:solidFill>
            </a:endParaRPr>
          </a:p>
        </p:txBody>
      </p:sp>
      <p:pic>
        <p:nvPicPr>
          <p:cNvPr id="5" name="Obraz 4" descr="Liczby cyfrowe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pl-PL"/>
              <a:t>Logika biznesowa</a:t>
            </a:r>
          </a:p>
        </p:txBody>
      </p:sp>
      <p:graphicFrame>
        <p:nvGraphicFramePr>
          <p:cNvPr id="4" name="Zawartość — symbol zastępczy 3" descr="Ikona — grafika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21286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Bild 66" descr="Wykres trendu spadkowego z wypełnieniem pełnym">
            <a:extLst>
              <a:ext uri="{FF2B5EF4-FFF2-40B4-BE49-F238E27FC236}">
                <a16:creationId xmlns:a16="http://schemas.microsoft.com/office/drawing/2014/main" id="{8779FC07-C7A7-627C-9861-837C085C2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638799" y="41474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8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pl-PL"/>
              <a:t>Logika biznesowa</a:t>
            </a:r>
          </a:p>
        </p:txBody>
      </p:sp>
      <p:graphicFrame>
        <p:nvGraphicFramePr>
          <p:cNvPr id="4" name="Zawartość — symbol zastępczy 3" descr="Ikona — grafika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674509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Bild 66" descr="Podatek z wypełnieniem pełnym">
            <a:extLst>
              <a:ext uri="{FF2B5EF4-FFF2-40B4-BE49-F238E27FC236}">
                <a16:creationId xmlns:a16="http://schemas.microsoft.com/office/drawing/2014/main" id="{8779FC07-C7A7-627C-9861-837C085C2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638799" y="41474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6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21D4B2-38E6-46DC-346A-68528707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Potencjalne problemy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DD833C5-D405-BC68-7A06-1E53875A8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719D0FB-9845-C473-6F41-9A0F1B42D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348254"/>
              </p:ext>
            </p:extLst>
          </p:nvPr>
        </p:nvGraphicFramePr>
        <p:xfrm>
          <a:off x="447816" y="601200"/>
          <a:ext cx="11292840" cy="42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88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378863-21D5-FFDC-5E8A-66BFED6D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Nasze Rozwiązanie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ED8E432B-A7DD-E5C7-EAC7-4C718AC58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1" name="Symbol zastępczy zawartości 2">
            <a:extLst>
              <a:ext uri="{FF2B5EF4-FFF2-40B4-BE49-F238E27FC236}">
                <a16:creationId xmlns:a16="http://schemas.microsoft.com/office/drawing/2014/main" id="{7D77CA58-E622-C486-6C48-07909349C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940824"/>
              </p:ext>
            </p:extLst>
          </p:nvPr>
        </p:nvGraphicFramePr>
        <p:xfrm>
          <a:off x="447816" y="601200"/>
          <a:ext cx="11292840" cy="42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52E32BF3-21C2-376C-668C-EEC2FC1CC2A2}"/>
              </a:ext>
            </a:extLst>
          </p:cNvPr>
          <p:cNvSpPr/>
          <p:nvPr/>
        </p:nvSpPr>
        <p:spPr>
          <a:xfrm>
            <a:off x="5132438" y="1966451"/>
            <a:ext cx="1927123" cy="471949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17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Eksploracyjna analiza danych</a:t>
            </a:r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7B058A0D-B849-88CE-BFAE-3C1C16799782}"/>
              </a:ext>
            </a:extLst>
          </p:cNvPr>
          <p:cNvSpPr/>
          <p:nvPr/>
        </p:nvSpPr>
        <p:spPr>
          <a:xfrm>
            <a:off x="4687297" y="2026504"/>
            <a:ext cx="2817404" cy="2793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E26C92D-A202-D369-D866-02B879EFB1C4}"/>
              </a:ext>
            </a:extLst>
          </p:cNvPr>
          <p:cNvSpPr/>
          <p:nvPr/>
        </p:nvSpPr>
        <p:spPr>
          <a:xfrm>
            <a:off x="4080079" y="3431441"/>
            <a:ext cx="2817404" cy="2793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CD8EF61E-81D0-CF10-FF2A-11C10ABDFFF1}"/>
              </a:ext>
            </a:extLst>
          </p:cNvPr>
          <p:cNvSpPr/>
          <p:nvPr/>
        </p:nvSpPr>
        <p:spPr>
          <a:xfrm>
            <a:off x="5675516" y="3431441"/>
            <a:ext cx="2817404" cy="2793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E505386-66E4-1CAA-3820-AA2D830D0E6A}"/>
              </a:ext>
            </a:extLst>
          </p:cNvPr>
          <p:cNvSpPr txBox="1"/>
          <p:nvPr/>
        </p:nvSpPr>
        <p:spPr>
          <a:xfrm>
            <a:off x="4929187" y="290214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Podstawowe informacje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A3BA5FD-B9CC-5132-143A-4387F6D1314E}"/>
              </a:ext>
            </a:extLst>
          </p:cNvPr>
          <p:cNvSpPr txBox="1"/>
          <p:nvPr/>
        </p:nvSpPr>
        <p:spPr>
          <a:xfrm>
            <a:off x="4446984" y="4426147"/>
            <a:ext cx="182641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Analiza kwartałów </a:t>
            </a:r>
          </a:p>
          <a:p>
            <a:r>
              <a:rPr lang="pl-PL"/>
              <a:t>Według produktów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0956C3C-9F4F-12C5-D064-00A6D6A6B051}"/>
              </a:ext>
            </a:extLst>
          </p:cNvPr>
          <p:cNvSpPr txBox="1"/>
          <p:nvPr/>
        </p:nvSpPr>
        <p:spPr>
          <a:xfrm>
            <a:off x="5935265" y="4223742"/>
            <a:ext cx="2743199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2000">
                <a:solidFill>
                  <a:srgbClr val="C00000"/>
                </a:solidFill>
              </a:rPr>
              <a:t>EDA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BB861CDB-6E5D-E089-27F2-2179281C8686}"/>
              </a:ext>
            </a:extLst>
          </p:cNvPr>
          <p:cNvSpPr txBox="1"/>
          <p:nvPr/>
        </p:nvSpPr>
        <p:spPr>
          <a:xfrm>
            <a:off x="6771678" y="4390428"/>
            <a:ext cx="14454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l-PL"/>
              <a:t>Dzienna i ogólna analiza produktów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Eksploracyjna analiza danych</a:t>
            </a:r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7B058A0D-B849-88CE-BFAE-3C1C16799782}"/>
              </a:ext>
            </a:extLst>
          </p:cNvPr>
          <p:cNvSpPr/>
          <p:nvPr/>
        </p:nvSpPr>
        <p:spPr>
          <a:xfrm>
            <a:off x="4687297" y="2026504"/>
            <a:ext cx="2817404" cy="2793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E26C92D-A202-D369-D866-02B879EFB1C4}"/>
              </a:ext>
            </a:extLst>
          </p:cNvPr>
          <p:cNvSpPr/>
          <p:nvPr/>
        </p:nvSpPr>
        <p:spPr>
          <a:xfrm>
            <a:off x="4080079" y="3431441"/>
            <a:ext cx="2817404" cy="2793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CD8EF61E-81D0-CF10-FF2A-11C10ABDFFF1}"/>
              </a:ext>
            </a:extLst>
          </p:cNvPr>
          <p:cNvSpPr/>
          <p:nvPr/>
        </p:nvSpPr>
        <p:spPr>
          <a:xfrm>
            <a:off x="5675516" y="3431441"/>
            <a:ext cx="2817404" cy="2793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E505386-66E4-1CAA-3820-AA2D830D0E6A}"/>
              </a:ext>
            </a:extLst>
          </p:cNvPr>
          <p:cNvSpPr txBox="1"/>
          <p:nvPr/>
        </p:nvSpPr>
        <p:spPr>
          <a:xfrm>
            <a:off x="4929187" y="290214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Podstawowe informacje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A3BA5FD-B9CC-5132-143A-4387F6D1314E}"/>
              </a:ext>
            </a:extLst>
          </p:cNvPr>
          <p:cNvSpPr txBox="1"/>
          <p:nvPr/>
        </p:nvSpPr>
        <p:spPr>
          <a:xfrm>
            <a:off x="4446984" y="4426147"/>
            <a:ext cx="182641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Analiza kwartałów </a:t>
            </a:r>
          </a:p>
          <a:p>
            <a:r>
              <a:rPr lang="pl-PL"/>
              <a:t>Według produktów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0956C3C-9F4F-12C5-D064-00A6D6A6B051}"/>
              </a:ext>
            </a:extLst>
          </p:cNvPr>
          <p:cNvSpPr txBox="1"/>
          <p:nvPr/>
        </p:nvSpPr>
        <p:spPr>
          <a:xfrm>
            <a:off x="5935265" y="4223742"/>
            <a:ext cx="2743199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2000">
                <a:solidFill>
                  <a:srgbClr val="C00000"/>
                </a:solidFill>
              </a:rPr>
              <a:t>EDA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5D8BF3B-2308-98F9-B6B5-D3583230853A}"/>
              </a:ext>
            </a:extLst>
          </p:cNvPr>
          <p:cNvSpPr txBox="1"/>
          <p:nvPr/>
        </p:nvSpPr>
        <p:spPr>
          <a:xfrm>
            <a:off x="6771678" y="4390428"/>
            <a:ext cx="14454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l-PL"/>
              <a:t>Dzienna i ogólna analiza produktów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868E068E-A55F-AD64-0919-3AD7B1055E31}"/>
              </a:ext>
            </a:extLst>
          </p:cNvPr>
          <p:cNvCxnSpPr/>
          <p:nvPr/>
        </p:nvCxnSpPr>
        <p:spPr>
          <a:xfrm flipH="1" flipV="1">
            <a:off x="3017043" y="2814636"/>
            <a:ext cx="1538288" cy="169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3604086A-4222-5B20-FFBD-FA1F21063E23}"/>
              </a:ext>
            </a:extLst>
          </p:cNvPr>
          <p:cNvCxnSpPr>
            <a:cxnSpLocks/>
          </p:cNvCxnSpPr>
          <p:nvPr/>
        </p:nvCxnSpPr>
        <p:spPr>
          <a:xfrm flipH="1" flipV="1">
            <a:off x="3195635" y="5136353"/>
            <a:ext cx="704852" cy="142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97C35C2-767D-6459-D5D5-16AFA95A0824}"/>
              </a:ext>
            </a:extLst>
          </p:cNvPr>
          <p:cNvCxnSpPr>
            <a:cxnSpLocks/>
          </p:cNvCxnSpPr>
          <p:nvPr/>
        </p:nvCxnSpPr>
        <p:spPr>
          <a:xfrm flipV="1">
            <a:off x="8722517" y="4100510"/>
            <a:ext cx="676274" cy="5738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8C9457F-C305-6AEF-455C-2347AEF6EBC4}"/>
              </a:ext>
            </a:extLst>
          </p:cNvPr>
          <p:cNvSpPr txBox="1"/>
          <p:nvPr/>
        </p:nvSpPr>
        <p:spPr>
          <a:xfrm>
            <a:off x="1175741" y="233064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Zmiana typu zmiennej</a:t>
            </a:r>
          </a:p>
          <a:p>
            <a:r>
              <a:rPr lang="pl-PL" err="1">
                <a:solidFill>
                  <a:srgbClr val="00B050"/>
                </a:solidFill>
              </a:rPr>
              <a:t>Collect</a:t>
            </a:r>
            <a:r>
              <a:rPr lang="pl-PL"/>
              <a:t> (czas)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969848B-0823-AFFB-5D7B-C08AFD189526}"/>
              </a:ext>
            </a:extLst>
          </p:cNvPr>
          <p:cNvSpPr txBox="1"/>
          <p:nvPr/>
        </p:nvSpPr>
        <p:spPr>
          <a:xfrm>
            <a:off x="696515" y="482203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Właściwy </a:t>
            </a:r>
            <a:r>
              <a:rPr lang="pl-PL">
                <a:solidFill>
                  <a:srgbClr val="FF0000"/>
                </a:solidFill>
              </a:rPr>
              <a:t>podział danych na 4 kwartały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2E199A27-99D9-F878-1B47-8F2A28591BC1}"/>
              </a:ext>
            </a:extLst>
          </p:cNvPr>
          <p:cNvSpPr txBox="1"/>
          <p:nvPr/>
        </p:nvSpPr>
        <p:spPr>
          <a:xfrm>
            <a:off x="9358312" y="335160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Wybranie zmiennych </a:t>
            </a:r>
            <a:r>
              <a:rPr lang="pl-PL">
                <a:solidFill>
                  <a:srgbClr val="7030A0"/>
                </a:solidFill>
              </a:rPr>
              <a:t>Order, </a:t>
            </a:r>
            <a:r>
              <a:rPr lang="pl-PL" err="1">
                <a:solidFill>
                  <a:srgbClr val="7030A0"/>
                </a:solidFill>
              </a:rPr>
              <a:t>Collect</a:t>
            </a:r>
            <a:r>
              <a:rPr lang="pl-PL">
                <a:solidFill>
                  <a:srgbClr val="7030A0"/>
                </a:solidFill>
              </a:rPr>
              <a:t> i </a:t>
            </a:r>
            <a:r>
              <a:rPr lang="pl-PL" err="1">
                <a:solidFill>
                  <a:srgbClr val="7030A0"/>
                </a:solidFill>
              </a:rPr>
              <a:t>Prod</a:t>
            </a:r>
            <a:endParaRPr lang="pl-PL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47709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9_TF56390039_Win32" id="{AFEE108C-32AC-41FC-87AA-3377407DA0BE}" vid="{680F66E1-9E90-4EAF-9A5D-C373725FC20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20A4161F3020043A1744A5ED5E4AF14" ma:contentTypeVersion="13" ma:contentTypeDescription="Utwórz nowy dokument." ma:contentTypeScope="" ma:versionID="848fc6bc0e1235b840b8fce195192202">
  <xsd:schema xmlns:xsd="http://www.w3.org/2001/XMLSchema" xmlns:xs="http://www.w3.org/2001/XMLSchema" xmlns:p="http://schemas.microsoft.com/office/2006/metadata/properties" xmlns:ns3="04b23095-1685-4a20-9a00-18dd000addba" xmlns:ns4="746e01db-aa0a-4794-9a3e-38cd439a34ef" targetNamespace="http://schemas.microsoft.com/office/2006/metadata/properties" ma:root="true" ma:fieldsID="c55388278edcd77e4e77cefe555ebd43" ns3:_="" ns4:_="">
    <xsd:import namespace="04b23095-1685-4a20-9a00-18dd000addba"/>
    <xsd:import namespace="746e01db-aa0a-4794-9a3e-38cd439a34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23095-1685-4a20-9a00-18dd000add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6e01db-aa0a-4794-9a3e-38cd439a34e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5EE834-3911-4374-8156-9B6C1A6E75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423F76-D672-4AF5-9410-39AB37E65A6C}">
  <ds:schemaRefs>
    <ds:schemaRef ds:uri="04b23095-1685-4a20-9a00-18dd000addba"/>
    <ds:schemaRef ds:uri="746e01db-aa0a-4794-9a3e-38cd439a34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0470B11-439F-4A71-AE12-B182EBEA782A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746e01db-aa0a-4794-9a3e-38cd439a34ef"/>
    <ds:schemaRef ds:uri="http://schemas.microsoft.com/office/infopath/2007/PartnerControls"/>
    <ds:schemaRef ds:uri="http://schemas.openxmlformats.org/package/2006/metadata/core-properties"/>
    <ds:schemaRef ds:uri="04b23095-1685-4a20-9a00-18dd000addba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{CB060F9C-3045-4958-AB48-98935D32F91F}tf56390039_win32</Template>
  <TotalTime>130</TotalTime>
  <Words>452</Words>
  <Application>Microsoft Office PowerPoint</Application>
  <PresentationFormat>Panoramiczny</PresentationFormat>
  <Paragraphs>121</Paragraphs>
  <Slides>33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41" baseType="lpstr">
      <vt:lpstr>-apple-system</vt:lpstr>
      <vt:lpstr>Arial</vt:lpstr>
      <vt:lpstr>Calibri</vt:lpstr>
      <vt:lpstr>Cambria Math</vt:lpstr>
      <vt:lpstr>Gill Sans MT</vt:lpstr>
      <vt:lpstr>Helvetica Neue</vt:lpstr>
      <vt:lpstr>Wingdings 2</vt:lpstr>
      <vt:lpstr>Dywidenda</vt:lpstr>
      <vt:lpstr>BHL - MAGAZYN 4.0</vt:lpstr>
      <vt:lpstr>Logika biznesowa</vt:lpstr>
      <vt:lpstr>Logika biznesowa</vt:lpstr>
      <vt:lpstr>Logika biznesowa</vt:lpstr>
      <vt:lpstr>Logika biznesowa</vt:lpstr>
      <vt:lpstr>Potencjalne problemy</vt:lpstr>
      <vt:lpstr>Nasze Rozwiązanie</vt:lpstr>
      <vt:lpstr>Eksploracyjna analiza danych</vt:lpstr>
      <vt:lpstr>Eksploracyjna analiza danych</vt:lpstr>
      <vt:lpstr>Porównanie kwartałów</vt:lpstr>
      <vt:lpstr>Porównanie kwartałów</vt:lpstr>
      <vt:lpstr>Feature engineering</vt:lpstr>
      <vt:lpstr>Feature engineering</vt:lpstr>
      <vt:lpstr>SIEĆ KOHONENA</vt:lpstr>
      <vt:lpstr>SIEĆ KOHONENA</vt:lpstr>
      <vt:lpstr>SIEĆ KOHONENA</vt:lpstr>
      <vt:lpstr>SIEĆ KOHONENA</vt:lpstr>
      <vt:lpstr>Wygenerowane mapy magazynów</vt:lpstr>
      <vt:lpstr>Wygenerowane mapy magazynów</vt:lpstr>
      <vt:lpstr>Wygenerowane mapy magazynów</vt:lpstr>
      <vt:lpstr>Wygenerowane mapy magazynów</vt:lpstr>
      <vt:lpstr>Statystyki i metryka</vt:lpstr>
      <vt:lpstr>Statystyki i metryka</vt:lpstr>
      <vt:lpstr>Statystyki i metryka</vt:lpstr>
      <vt:lpstr>Statystyki i metryka</vt:lpstr>
      <vt:lpstr>Statystyki i metryka</vt:lpstr>
      <vt:lpstr>Statystyki i metryka</vt:lpstr>
      <vt:lpstr>Statystyki i metryka</vt:lpstr>
      <vt:lpstr>Statystyki i metryka</vt:lpstr>
      <vt:lpstr>Statystyki i metryka</vt:lpstr>
      <vt:lpstr>Zalety rozwiązania</vt:lpstr>
      <vt:lpstr>Zalety rozwiązania</vt:lpstr>
      <vt:lpstr>Dziękujemy!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technologiczny</dc:title>
  <dc:creator>Aleksander Malinowski</dc:creator>
  <cp:lastModifiedBy>Aleksander Malinowski</cp:lastModifiedBy>
  <cp:revision>2</cp:revision>
  <dcterms:created xsi:type="dcterms:W3CDTF">2023-04-16T07:29:38Z</dcterms:created>
  <dcterms:modified xsi:type="dcterms:W3CDTF">2023-04-16T09:47:41Z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0x010100D20A4161F3020043A1744A5ED5E4AF14</vt:lpwstr>
  </property>
</Properties>
</file>