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1"/>
  </p:notesMasterIdLst>
  <p:sldIdLst>
    <p:sldId id="256" r:id="rId2"/>
    <p:sldId id="258" r:id="rId3"/>
    <p:sldId id="259" r:id="rId4"/>
    <p:sldId id="307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04" r:id="rId24"/>
    <p:sldId id="330" r:id="rId25"/>
    <p:sldId id="349" r:id="rId26"/>
    <p:sldId id="350" r:id="rId27"/>
    <p:sldId id="351" r:id="rId28"/>
    <p:sldId id="352" r:id="rId29"/>
    <p:sldId id="311" r:id="rId30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32"/>
    </p:embeddedFont>
    <p:embeddedFont>
      <p:font typeface="Catamaran" panose="020B0604020202020204" charset="-18"/>
      <p:regular r:id="rId33"/>
      <p:bold r:id="rId34"/>
    </p:embeddedFont>
    <p:embeddedFont>
      <p:font typeface="Lexend Deca" panose="020B0604020202020204" charset="-18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6C8C8"/>
    <a:srgbClr val="C3CFF9"/>
    <a:srgbClr val="C3F9C3"/>
    <a:srgbClr val="D2DAE9"/>
    <a:srgbClr val="D9CFDE"/>
    <a:srgbClr val="F8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F3A2A4-F14A-47EB-94A8-04B523B0E694}">
  <a:tblStyle styleId="{BAF3A2A4-F14A-47EB-94A8-04B523B0E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27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93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04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688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07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495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1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52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304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7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56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738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be8491744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be8491744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86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998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b83d9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b83d9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116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b83d9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b83d9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703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b83d9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b83d9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99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3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42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19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39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1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be84917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be84917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44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62688" y="2732925"/>
            <a:ext cx="25437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37604" y="2732925"/>
            <a:ext cx="25437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62688" y="3069550"/>
            <a:ext cx="25437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37611" y="3069550"/>
            <a:ext cx="25437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391900" y="15628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391925" y="2362975"/>
            <a:ext cx="43602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5176050" y="420588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812550" y="3918613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98513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1098513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2"/>
          </p:nvPr>
        </p:nvSpPr>
        <p:spPr>
          <a:xfrm>
            <a:off x="3532501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3"/>
          </p:nvPr>
        </p:nvSpPr>
        <p:spPr>
          <a:xfrm>
            <a:off x="3532505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4"/>
          </p:nvPr>
        </p:nvSpPr>
        <p:spPr>
          <a:xfrm>
            <a:off x="1098513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5"/>
          </p:nvPr>
        </p:nvSpPr>
        <p:spPr>
          <a:xfrm>
            <a:off x="1098513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6"/>
          </p:nvPr>
        </p:nvSpPr>
        <p:spPr>
          <a:xfrm>
            <a:off x="3532501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7"/>
          </p:nvPr>
        </p:nvSpPr>
        <p:spPr>
          <a:xfrm>
            <a:off x="3532501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8"/>
          </p:nvPr>
        </p:nvSpPr>
        <p:spPr>
          <a:xfrm>
            <a:off x="5966497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9"/>
          </p:nvPr>
        </p:nvSpPr>
        <p:spPr>
          <a:xfrm>
            <a:off x="5966497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13"/>
          </p:nvPr>
        </p:nvSpPr>
        <p:spPr>
          <a:xfrm>
            <a:off x="5966497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4"/>
          </p:nvPr>
        </p:nvSpPr>
        <p:spPr>
          <a:xfrm>
            <a:off x="5966497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/>
          <p:nvPr/>
        </p:nvSpPr>
        <p:spPr>
          <a:xfrm rot="5400000">
            <a:off x="-1172500" y="121825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7957000" y="29278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6" r:id="rId7"/>
    <p:sldLayoutId id="2147483668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25.svg"/><Relationship Id="rId4" Type="http://schemas.openxmlformats.org/officeDocument/2006/relationships/image" Target="../media/image8.sv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25.svg"/><Relationship Id="rId4" Type="http://schemas.openxmlformats.org/officeDocument/2006/relationships/image" Target="../media/image8.sv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svg"/><Relationship Id="rId11" Type="http://schemas.openxmlformats.org/officeDocument/2006/relationships/image" Target="../media/image13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76565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Premier </a:t>
            </a:r>
            <a:r>
              <a:rPr lang="pl-PL" b="1" dirty="0" err="1"/>
              <a:t>League</a:t>
            </a:r>
            <a:r>
              <a:rPr lang="pl-PL" b="1" dirty="0"/>
              <a:t> </a:t>
            </a:r>
            <a:br>
              <a:rPr lang="pl-PL" dirty="0"/>
            </a:br>
            <a:r>
              <a:rPr lang="pl-PL" dirty="0"/>
              <a:t>Data </a:t>
            </a:r>
            <a:r>
              <a:rPr lang="pl-PL" dirty="0" err="1"/>
              <a:t>Warehouse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392500" y="3252358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Matches</a:t>
            </a:r>
            <a:r>
              <a:rPr lang="pl-PL" b="1" dirty="0"/>
              <a:t> &amp; Betting </a:t>
            </a:r>
            <a:r>
              <a:rPr lang="pl-PL" b="1" dirty="0" err="1"/>
              <a:t>Odds</a:t>
            </a:r>
            <a:endParaRPr lang="pl-PL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Białe Misie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210633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Bowdoin Polar Bears - Wikipedia">
            <a:extLst>
              <a:ext uri="{FF2B5EF4-FFF2-40B4-BE49-F238E27FC236}">
                <a16:creationId xmlns:a16="http://schemas.microsoft.com/office/drawing/2014/main" id="{A67415C2-4CAE-92C0-31FA-A2442F3E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28" y="3661858"/>
            <a:ext cx="1159726" cy="115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er League News | SuperSport">
            <a:extLst>
              <a:ext uri="{FF2B5EF4-FFF2-40B4-BE49-F238E27FC236}">
                <a16:creationId xmlns:a16="http://schemas.microsoft.com/office/drawing/2014/main" id="{37108664-9D13-3778-2200-D661945F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10" y="548902"/>
            <a:ext cx="1159726" cy="11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12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Star </a:t>
            </a:r>
            <a:r>
              <a:rPr lang="pl-PL" dirty="0" err="1"/>
              <a:t>Schema</a:t>
            </a:r>
            <a:endParaRPr dirty="0"/>
          </a:p>
        </p:txBody>
      </p:sp>
      <p:cxnSp>
        <p:nvCxnSpPr>
          <p:cNvPr id="258" name="Google Shape;258;p35"/>
          <p:cNvCxnSpPr>
            <a:cxnSpLocks/>
          </p:cNvCxnSpPr>
          <p:nvPr/>
        </p:nvCxnSpPr>
        <p:spPr>
          <a:xfrm>
            <a:off x="3322480" y="808173"/>
            <a:ext cx="617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ytuł 10">
            <a:extLst>
              <a:ext uri="{FF2B5EF4-FFF2-40B4-BE49-F238E27FC236}">
                <a16:creationId xmlns:a16="http://schemas.microsoft.com/office/drawing/2014/main" id="{54BA9BDD-8B44-293E-A06F-51767EE7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Tytuł 12">
            <a:extLst>
              <a:ext uri="{FF2B5EF4-FFF2-40B4-BE49-F238E27FC236}">
                <a16:creationId xmlns:a16="http://schemas.microsoft.com/office/drawing/2014/main" id="{8412F475-61AC-D133-6901-A5EE80BBA5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52A7B35-1385-F18C-3742-F70B23D8A750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Obraz 9" descr="Obraz zawierający tekst, zrzut ekranu, diagram, numer&#10;&#10;Opis wygenerowany automatycznie">
            <a:extLst>
              <a:ext uri="{FF2B5EF4-FFF2-40B4-BE49-F238E27FC236}">
                <a16:creationId xmlns:a16="http://schemas.microsoft.com/office/drawing/2014/main" id="{C7451C27-104C-DBED-FEC1-3E3EF0EF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918444"/>
            <a:ext cx="6903720" cy="40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5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12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Star </a:t>
            </a:r>
            <a:r>
              <a:rPr lang="pl-PL" dirty="0" err="1"/>
              <a:t>Schema</a:t>
            </a:r>
            <a:endParaRPr dirty="0"/>
          </a:p>
        </p:txBody>
      </p:sp>
      <p:cxnSp>
        <p:nvCxnSpPr>
          <p:cNvPr id="258" name="Google Shape;258;p35"/>
          <p:cNvCxnSpPr>
            <a:cxnSpLocks/>
          </p:cNvCxnSpPr>
          <p:nvPr/>
        </p:nvCxnSpPr>
        <p:spPr>
          <a:xfrm>
            <a:off x="3322480" y="808173"/>
            <a:ext cx="617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ytuł 10">
            <a:extLst>
              <a:ext uri="{FF2B5EF4-FFF2-40B4-BE49-F238E27FC236}">
                <a16:creationId xmlns:a16="http://schemas.microsoft.com/office/drawing/2014/main" id="{54BA9BDD-8B44-293E-A06F-51767EE7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Tytuł 12">
            <a:extLst>
              <a:ext uri="{FF2B5EF4-FFF2-40B4-BE49-F238E27FC236}">
                <a16:creationId xmlns:a16="http://schemas.microsoft.com/office/drawing/2014/main" id="{8412F475-61AC-D133-6901-A5EE80BBA5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52A7B35-1385-F18C-3742-F70B23D8A750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 descr="Obraz zawierający tekst, zrzut ekranu, numer, Równolegle&#10;&#10;Opis wygenerowany automatycznie">
            <a:extLst>
              <a:ext uri="{FF2B5EF4-FFF2-40B4-BE49-F238E27FC236}">
                <a16:creationId xmlns:a16="http://schemas.microsoft.com/office/drawing/2014/main" id="{FFFB6DFF-304D-AEBA-AFA1-328E4FF9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918444"/>
            <a:ext cx="6477000" cy="39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8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12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Star </a:t>
            </a:r>
            <a:r>
              <a:rPr lang="pl-PL" dirty="0" err="1"/>
              <a:t>Schema</a:t>
            </a:r>
            <a:endParaRPr dirty="0"/>
          </a:p>
        </p:txBody>
      </p:sp>
      <p:cxnSp>
        <p:nvCxnSpPr>
          <p:cNvPr id="258" name="Google Shape;258;p35"/>
          <p:cNvCxnSpPr>
            <a:cxnSpLocks/>
          </p:cNvCxnSpPr>
          <p:nvPr/>
        </p:nvCxnSpPr>
        <p:spPr>
          <a:xfrm>
            <a:off x="3322480" y="808173"/>
            <a:ext cx="617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ytuł 10">
            <a:extLst>
              <a:ext uri="{FF2B5EF4-FFF2-40B4-BE49-F238E27FC236}">
                <a16:creationId xmlns:a16="http://schemas.microsoft.com/office/drawing/2014/main" id="{54BA9BDD-8B44-293E-A06F-51767EE7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Tytuł 12">
            <a:extLst>
              <a:ext uri="{FF2B5EF4-FFF2-40B4-BE49-F238E27FC236}">
                <a16:creationId xmlns:a16="http://schemas.microsoft.com/office/drawing/2014/main" id="{8412F475-61AC-D133-6901-A5EE80BBA5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52A7B35-1385-F18C-3742-F70B23D8A750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zrzut ekranu, menu, numer&#10;&#10;Opis wygenerowany automatycznie">
            <a:extLst>
              <a:ext uri="{FF2B5EF4-FFF2-40B4-BE49-F238E27FC236}">
                <a16:creationId xmlns:a16="http://schemas.microsoft.com/office/drawing/2014/main" id="{89D8DF55-8201-0214-7DBD-1D26DFAD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15" y="1028700"/>
            <a:ext cx="4178570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5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827852" y="2150850"/>
            <a:ext cx="548829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ETL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18650" y="2992650"/>
            <a:ext cx="1106700" cy="0"/>
          </a:xfrm>
          <a:prstGeom prst="straightConnector1">
            <a:avLst/>
          </a:prstGeom>
          <a:noFill/>
          <a:ln w="38100" cap="flat" cmpd="sng">
            <a:solidFill>
              <a:srgbClr val="F8DBD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101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12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Fact</a:t>
            </a:r>
            <a:r>
              <a:rPr lang="pl-PL" dirty="0"/>
              <a:t> </a:t>
            </a:r>
            <a:r>
              <a:rPr lang="pl-PL" dirty="0" err="1"/>
              <a:t>Tables</a:t>
            </a:r>
            <a:endParaRPr dirty="0"/>
          </a:p>
        </p:txBody>
      </p:sp>
      <p:cxnSp>
        <p:nvCxnSpPr>
          <p:cNvPr id="258" name="Google Shape;258;p35"/>
          <p:cNvCxnSpPr>
            <a:cxnSpLocks/>
          </p:cNvCxnSpPr>
          <p:nvPr/>
        </p:nvCxnSpPr>
        <p:spPr>
          <a:xfrm>
            <a:off x="3512980" y="800553"/>
            <a:ext cx="617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ytuł 10">
            <a:extLst>
              <a:ext uri="{FF2B5EF4-FFF2-40B4-BE49-F238E27FC236}">
                <a16:creationId xmlns:a16="http://schemas.microsoft.com/office/drawing/2014/main" id="{54BA9BDD-8B44-293E-A06F-51767EE7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Tytuł 12">
            <a:extLst>
              <a:ext uri="{FF2B5EF4-FFF2-40B4-BE49-F238E27FC236}">
                <a16:creationId xmlns:a16="http://schemas.microsoft.com/office/drawing/2014/main" id="{8412F475-61AC-D133-6901-A5EE80BBA5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52A7B35-1385-F18C-3742-F70B23D8A750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58DB72B0-38FF-5997-05D2-53EAACEB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76" y="1276230"/>
            <a:ext cx="5845047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12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Dim</a:t>
            </a:r>
            <a:r>
              <a:rPr lang="pl-PL" dirty="0"/>
              <a:t> </a:t>
            </a:r>
            <a:r>
              <a:rPr lang="pl-PL" dirty="0" err="1"/>
              <a:t>Tables</a:t>
            </a:r>
            <a:endParaRPr dirty="0"/>
          </a:p>
        </p:txBody>
      </p:sp>
      <p:cxnSp>
        <p:nvCxnSpPr>
          <p:cNvPr id="258" name="Google Shape;258;p35"/>
          <p:cNvCxnSpPr>
            <a:cxnSpLocks/>
          </p:cNvCxnSpPr>
          <p:nvPr/>
        </p:nvCxnSpPr>
        <p:spPr>
          <a:xfrm>
            <a:off x="3512980" y="800553"/>
            <a:ext cx="617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ytuł 10">
            <a:extLst>
              <a:ext uri="{FF2B5EF4-FFF2-40B4-BE49-F238E27FC236}">
                <a16:creationId xmlns:a16="http://schemas.microsoft.com/office/drawing/2014/main" id="{54BA9BDD-8B44-293E-A06F-51767EE7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Tytuł 12">
            <a:extLst>
              <a:ext uri="{FF2B5EF4-FFF2-40B4-BE49-F238E27FC236}">
                <a16:creationId xmlns:a16="http://schemas.microsoft.com/office/drawing/2014/main" id="{8412F475-61AC-D133-6901-A5EE80BBA5F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D52A7B35-1385-F18C-3742-F70B23D8A750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zrzut ekranu, Czcionka, biały&#10;&#10;Opis wygenerowany automatycznie">
            <a:extLst>
              <a:ext uri="{FF2B5EF4-FFF2-40B4-BE49-F238E27FC236}">
                <a16:creationId xmlns:a16="http://schemas.microsoft.com/office/drawing/2014/main" id="{FD4C82D2-5DEF-867C-3E61-F0957D6D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25" y="1455323"/>
            <a:ext cx="5883150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9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125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ETL </a:t>
            </a:r>
            <a:r>
              <a:rPr lang="pl-PL" dirty="0" err="1"/>
              <a:t>Tests</a:t>
            </a:r>
            <a:endParaRPr dirty="0"/>
          </a:p>
        </p:txBody>
      </p:sp>
      <p:cxnSp>
        <p:nvCxnSpPr>
          <p:cNvPr id="258" name="Google Shape;258;p35"/>
          <p:cNvCxnSpPr>
            <a:cxnSpLocks/>
          </p:cNvCxnSpPr>
          <p:nvPr/>
        </p:nvCxnSpPr>
        <p:spPr>
          <a:xfrm>
            <a:off x="3581560" y="800553"/>
            <a:ext cx="6170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1CBA393-076A-CB94-14F3-E521907FDFB7}"/>
              </a:ext>
            </a:extLst>
          </p:cNvPr>
          <p:cNvSpPr txBox="1"/>
          <p:nvPr/>
        </p:nvSpPr>
        <p:spPr>
          <a:xfrm>
            <a:off x="2552700" y="1356360"/>
            <a:ext cx="3893820" cy="269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dirty="0" err="1">
                <a:latin typeface="Lexend Deca" panose="020B0604020202020204" charset="-18"/>
              </a:rPr>
              <a:t>Validate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amout</a:t>
            </a:r>
            <a:r>
              <a:rPr lang="pl-PL" b="1" dirty="0">
                <a:latin typeface="Lexend Deca" panose="020B0604020202020204" charset="-18"/>
              </a:rPr>
              <a:t> of </a:t>
            </a:r>
            <a:r>
              <a:rPr lang="pl-PL" b="1" dirty="0" err="1">
                <a:latin typeface="Lexend Deca" panose="020B0604020202020204" charset="-18"/>
              </a:rPr>
              <a:t>rows</a:t>
            </a:r>
            <a:r>
              <a:rPr lang="pl-PL" b="1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added</a:t>
            </a:r>
            <a:endParaRPr lang="pl-PL" b="1" dirty="0">
              <a:latin typeface="Lexend Deca" panose="020B0604020202020204" charset="-18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dirty="0" err="1">
                <a:latin typeface="Lexend Deca" panose="020B0604020202020204" charset="-18"/>
              </a:rPr>
              <a:t>Validate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b="1" dirty="0">
                <a:latin typeface="Lexend Deca" panose="020B0604020202020204" charset="-18"/>
              </a:rPr>
              <a:t>data </a:t>
            </a:r>
            <a:r>
              <a:rPr lang="pl-PL" b="1" dirty="0" err="1">
                <a:latin typeface="Lexend Deca" panose="020B0604020202020204" charset="-18"/>
              </a:rPr>
              <a:t>types</a:t>
            </a:r>
            <a:endParaRPr lang="pl-PL" b="1" dirty="0">
              <a:latin typeface="Lexend Deca" panose="020B0604020202020204" charset="-18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dirty="0" err="1">
                <a:latin typeface="Lexend Deca" panose="020B0604020202020204" charset="-18"/>
              </a:rPr>
              <a:t>Validate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another</a:t>
            </a:r>
            <a:r>
              <a:rPr lang="pl-PL" b="1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iteration</a:t>
            </a:r>
            <a:endParaRPr lang="pl-PL" b="1" dirty="0">
              <a:latin typeface="Lexend Deca" panose="020B0604020202020204" charset="-18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dirty="0" err="1">
                <a:latin typeface="Lexend Deca" panose="020B0604020202020204" charset="-18"/>
              </a:rPr>
              <a:t>Validate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specific</a:t>
            </a:r>
            <a:r>
              <a:rPr lang="pl-PL" b="1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row</a:t>
            </a:r>
            <a:endParaRPr lang="pl-PL" b="1" dirty="0">
              <a:latin typeface="Lexend Deca" panose="020B0604020202020204" charset="-18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l-PL" dirty="0" err="1">
                <a:latin typeface="Lexend Deca" panose="020B0604020202020204" charset="-18"/>
              </a:rPr>
              <a:t>Validate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addition</a:t>
            </a:r>
            <a:r>
              <a:rPr lang="pl-PL" b="1" dirty="0">
                <a:latin typeface="Lexend Deca" panose="020B0604020202020204" charset="-18"/>
              </a:rPr>
              <a:t> of the </a:t>
            </a:r>
            <a:r>
              <a:rPr lang="pl-PL" b="1" dirty="0" err="1">
                <a:latin typeface="Lexend Deca" panose="020B0604020202020204" charset="-18"/>
              </a:rPr>
              <a:t>new</a:t>
            </a:r>
            <a:r>
              <a:rPr lang="pl-PL" b="1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row</a:t>
            </a:r>
            <a:endParaRPr lang="pl-PL" b="1" dirty="0">
              <a:latin typeface="Lexend Deca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4496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827852" y="2150850"/>
            <a:ext cx="548829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Power BI </a:t>
            </a:r>
            <a:r>
              <a:rPr lang="pl-PL" dirty="0" err="1"/>
              <a:t>Reports</a:t>
            </a:r>
            <a:endParaRPr dirty="0"/>
          </a:p>
        </p:txBody>
      </p:sp>
      <p:cxnSp>
        <p:nvCxnSpPr>
          <p:cNvPr id="224" name="Google Shape;224;p33"/>
          <p:cNvCxnSpPr>
            <a:cxnSpLocks/>
          </p:cNvCxnSpPr>
          <p:nvPr/>
        </p:nvCxnSpPr>
        <p:spPr>
          <a:xfrm>
            <a:off x="2282283" y="2996773"/>
            <a:ext cx="2382150" cy="0"/>
          </a:xfrm>
          <a:prstGeom prst="straightConnector1">
            <a:avLst/>
          </a:prstGeom>
          <a:noFill/>
          <a:ln w="38100" cap="flat" cmpd="sng">
            <a:solidFill>
              <a:srgbClr val="F8DBD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8005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580A8177-159D-8355-4556-5B1F77A10A14}"/>
              </a:ext>
            </a:extLst>
          </p:cNvPr>
          <p:cNvSpPr/>
          <p:nvPr/>
        </p:nvSpPr>
        <p:spPr>
          <a:xfrm>
            <a:off x="1390185" y="1085385"/>
            <a:ext cx="2579649" cy="847493"/>
          </a:xfrm>
          <a:prstGeom prst="rect">
            <a:avLst/>
          </a:prstGeom>
          <a:noFill/>
          <a:ln>
            <a:solidFill>
              <a:srgbClr val="C3CF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3FC086-27EC-3EC5-7F74-B8964C2E290B}"/>
              </a:ext>
            </a:extLst>
          </p:cNvPr>
          <p:cNvSpPr/>
          <p:nvPr/>
        </p:nvSpPr>
        <p:spPr>
          <a:xfrm>
            <a:off x="4828477" y="1081668"/>
            <a:ext cx="2579649" cy="847493"/>
          </a:xfrm>
          <a:prstGeom prst="rect">
            <a:avLst/>
          </a:prstGeom>
          <a:noFill/>
          <a:ln>
            <a:solidFill>
              <a:srgbClr val="C3CF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E36C08-216F-80F4-760D-340A2680949E}"/>
              </a:ext>
            </a:extLst>
          </p:cNvPr>
          <p:cNvSpPr txBox="1"/>
          <p:nvPr/>
        </p:nvSpPr>
        <p:spPr>
          <a:xfrm>
            <a:off x="1657813" y="1351525"/>
            <a:ext cx="20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err="1">
                <a:latin typeface="Lexend Deca" panose="020B0604020202020204" charset="-18"/>
              </a:rPr>
              <a:t>Matches</a:t>
            </a:r>
            <a:endParaRPr lang="pl-PL" sz="1800" dirty="0">
              <a:latin typeface="Lexend Deca" panose="020B0604020202020204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1128B37-0C2E-A974-3D06-02860C22D183}"/>
              </a:ext>
            </a:extLst>
          </p:cNvPr>
          <p:cNvSpPr txBox="1"/>
          <p:nvPr/>
        </p:nvSpPr>
        <p:spPr>
          <a:xfrm>
            <a:off x="5096105" y="1351525"/>
            <a:ext cx="20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>
                <a:latin typeface="Lexend Deca" panose="020B0604020202020204" charset="-18"/>
              </a:rPr>
              <a:t>Betting </a:t>
            </a:r>
            <a:r>
              <a:rPr lang="pl-PL" sz="1800" dirty="0" err="1">
                <a:latin typeface="Lexend Deca" panose="020B0604020202020204" charset="-18"/>
              </a:rPr>
              <a:t>Odds</a:t>
            </a:r>
            <a:endParaRPr lang="pl-PL" sz="1800" dirty="0">
              <a:latin typeface="Lexend Deca" panose="020B0604020202020204" charset="-18"/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7CC7DD8-F67B-F30A-40F8-1236EF244FDA}"/>
              </a:ext>
            </a:extLst>
          </p:cNvPr>
          <p:cNvCxnSpPr/>
          <p:nvPr/>
        </p:nvCxnSpPr>
        <p:spPr>
          <a:xfrm flipH="1">
            <a:off x="1196896" y="2088995"/>
            <a:ext cx="460917" cy="1174595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61E6677-3BCC-A36B-A8E7-4FDF2D4FF424}"/>
              </a:ext>
            </a:extLst>
          </p:cNvPr>
          <p:cNvCxnSpPr>
            <a:cxnSpLocks/>
          </p:cNvCxnSpPr>
          <p:nvPr/>
        </p:nvCxnSpPr>
        <p:spPr>
          <a:xfrm>
            <a:off x="3702204" y="2088995"/>
            <a:ext cx="538976" cy="1174595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DDD5177-DA24-7CA6-27B6-F384F03B9B04}"/>
              </a:ext>
            </a:extLst>
          </p:cNvPr>
          <p:cNvCxnSpPr>
            <a:cxnSpLocks/>
          </p:cNvCxnSpPr>
          <p:nvPr/>
        </p:nvCxnSpPr>
        <p:spPr>
          <a:xfrm>
            <a:off x="2784086" y="2088995"/>
            <a:ext cx="0" cy="1739590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8E57B3D-8714-0C27-065B-2F40FF0A4AB1}"/>
              </a:ext>
            </a:extLst>
          </p:cNvPr>
          <p:cNvSpPr txBox="1"/>
          <p:nvPr/>
        </p:nvSpPr>
        <p:spPr>
          <a:xfrm>
            <a:off x="598014" y="333049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Attendance</a:t>
            </a:r>
            <a:endParaRPr lang="pl-PL" dirty="0">
              <a:latin typeface="Lexend Deca" panose="020B0604020202020204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3895F0A-91F5-2B7C-2D0D-226AB39301AB}"/>
              </a:ext>
            </a:extLst>
          </p:cNvPr>
          <p:cNvSpPr txBox="1"/>
          <p:nvPr/>
        </p:nvSpPr>
        <p:spPr>
          <a:xfrm>
            <a:off x="2303024" y="390422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Referees</a:t>
            </a:r>
            <a:endParaRPr lang="pl-PL" dirty="0">
              <a:latin typeface="Lexend Deca" panose="020B0604020202020204" charset="-18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9B043A5-CBAD-3763-E6AE-098FC5AA50D3}"/>
              </a:ext>
            </a:extLst>
          </p:cNvPr>
          <p:cNvSpPr txBox="1"/>
          <p:nvPr/>
        </p:nvSpPr>
        <p:spPr>
          <a:xfrm>
            <a:off x="3772395" y="333049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Opponents</a:t>
            </a:r>
            <a:endParaRPr lang="pl-PL" dirty="0">
              <a:latin typeface="Lexend Deca" panose="020B0604020202020204" charset="-18"/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7CD2DDA8-61BA-D98E-7BEC-D6F2E31C4729}"/>
              </a:ext>
            </a:extLst>
          </p:cNvPr>
          <p:cNvCxnSpPr>
            <a:cxnSpLocks/>
          </p:cNvCxnSpPr>
          <p:nvPr/>
        </p:nvCxnSpPr>
        <p:spPr>
          <a:xfrm flipH="1">
            <a:off x="5133616" y="2088995"/>
            <a:ext cx="585269" cy="1969119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21EB1252-BB3A-3135-7614-48BA5ABBB9B7}"/>
              </a:ext>
            </a:extLst>
          </p:cNvPr>
          <p:cNvCxnSpPr>
            <a:cxnSpLocks/>
          </p:cNvCxnSpPr>
          <p:nvPr/>
        </p:nvCxnSpPr>
        <p:spPr>
          <a:xfrm>
            <a:off x="6590709" y="2088995"/>
            <a:ext cx="671271" cy="1969119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1731EFFD-3BB0-07BD-9387-393347FD7545}"/>
              </a:ext>
            </a:extLst>
          </p:cNvPr>
          <p:cNvSpPr txBox="1"/>
          <p:nvPr/>
        </p:nvSpPr>
        <p:spPr>
          <a:xfrm>
            <a:off x="4072934" y="4125021"/>
            <a:ext cx="223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Match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dirty="0" err="1">
                <a:latin typeface="Lexend Deca" panose="020B0604020202020204" charset="-18"/>
              </a:rPr>
              <a:t>outcome</a:t>
            </a:r>
            <a:r>
              <a:rPr lang="pl-PL" dirty="0">
                <a:latin typeface="Lexend Deca" panose="020B0604020202020204" charset="-18"/>
              </a:rPr>
              <a:t> Betting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CDDA676-871B-F8F0-111C-243206C684F6}"/>
              </a:ext>
            </a:extLst>
          </p:cNvPr>
          <p:cNvSpPr txBox="1"/>
          <p:nvPr/>
        </p:nvSpPr>
        <p:spPr>
          <a:xfrm>
            <a:off x="6504612" y="4125020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Lexend Deca" panose="020B0604020202020204" charset="-18"/>
              </a:rPr>
              <a:t>Betting </a:t>
            </a:r>
            <a:r>
              <a:rPr lang="pl-PL" dirty="0" err="1">
                <a:latin typeface="Lexend Deca" panose="020B0604020202020204" charset="-18"/>
              </a:rPr>
              <a:t>Sites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dirty="0" err="1">
                <a:latin typeface="Lexend Deca" panose="020B0604020202020204" charset="-18"/>
              </a:rPr>
              <a:t>comparison</a:t>
            </a:r>
            <a:endParaRPr lang="pl-PL" dirty="0">
              <a:latin typeface="Lexend Deca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154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580A8177-159D-8355-4556-5B1F77A10A14}"/>
              </a:ext>
            </a:extLst>
          </p:cNvPr>
          <p:cNvSpPr/>
          <p:nvPr/>
        </p:nvSpPr>
        <p:spPr>
          <a:xfrm>
            <a:off x="1390185" y="1085385"/>
            <a:ext cx="2579649" cy="847493"/>
          </a:xfrm>
          <a:prstGeom prst="rect">
            <a:avLst/>
          </a:prstGeom>
          <a:noFill/>
          <a:ln>
            <a:solidFill>
              <a:srgbClr val="C3CF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3FC086-27EC-3EC5-7F74-B8964C2E290B}"/>
              </a:ext>
            </a:extLst>
          </p:cNvPr>
          <p:cNvSpPr/>
          <p:nvPr/>
        </p:nvSpPr>
        <p:spPr>
          <a:xfrm>
            <a:off x="4828477" y="1081668"/>
            <a:ext cx="2579649" cy="847493"/>
          </a:xfrm>
          <a:prstGeom prst="rect">
            <a:avLst/>
          </a:prstGeom>
          <a:noFill/>
          <a:ln>
            <a:solidFill>
              <a:srgbClr val="C3CF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E36C08-216F-80F4-760D-340A2680949E}"/>
              </a:ext>
            </a:extLst>
          </p:cNvPr>
          <p:cNvSpPr txBox="1"/>
          <p:nvPr/>
        </p:nvSpPr>
        <p:spPr>
          <a:xfrm>
            <a:off x="1657813" y="1351525"/>
            <a:ext cx="20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 err="1">
                <a:latin typeface="Lexend Deca" panose="020B0604020202020204" charset="-18"/>
              </a:rPr>
              <a:t>Matches</a:t>
            </a:r>
            <a:endParaRPr lang="pl-PL" sz="1800" dirty="0">
              <a:latin typeface="Lexend Deca" panose="020B0604020202020204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1128B37-0C2E-A974-3D06-02860C22D183}"/>
              </a:ext>
            </a:extLst>
          </p:cNvPr>
          <p:cNvSpPr txBox="1"/>
          <p:nvPr/>
        </p:nvSpPr>
        <p:spPr>
          <a:xfrm>
            <a:off x="5096105" y="1351525"/>
            <a:ext cx="20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dirty="0">
                <a:latin typeface="Lexend Deca" panose="020B0604020202020204" charset="-18"/>
              </a:rPr>
              <a:t>Betting </a:t>
            </a:r>
            <a:r>
              <a:rPr lang="pl-PL" sz="1800" dirty="0" err="1">
                <a:latin typeface="Lexend Deca" panose="020B0604020202020204" charset="-18"/>
              </a:rPr>
              <a:t>Odds</a:t>
            </a:r>
            <a:endParaRPr lang="pl-PL" sz="1800" dirty="0">
              <a:latin typeface="Lexend Deca" panose="020B0604020202020204" charset="-18"/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7CC7DD8-F67B-F30A-40F8-1236EF244FDA}"/>
              </a:ext>
            </a:extLst>
          </p:cNvPr>
          <p:cNvCxnSpPr/>
          <p:nvPr/>
        </p:nvCxnSpPr>
        <p:spPr>
          <a:xfrm flipH="1">
            <a:off x="1196896" y="2088995"/>
            <a:ext cx="460917" cy="1174595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61E6677-3BCC-A36B-A8E7-4FDF2D4FF424}"/>
              </a:ext>
            </a:extLst>
          </p:cNvPr>
          <p:cNvCxnSpPr>
            <a:cxnSpLocks/>
          </p:cNvCxnSpPr>
          <p:nvPr/>
        </p:nvCxnSpPr>
        <p:spPr>
          <a:xfrm>
            <a:off x="3702204" y="2088995"/>
            <a:ext cx="538976" cy="1174595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DDD5177-DA24-7CA6-27B6-F384F03B9B04}"/>
              </a:ext>
            </a:extLst>
          </p:cNvPr>
          <p:cNvCxnSpPr>
            <a:cxnSpLocks/>
          </p:cNvCxnSpPr>
          <p:nvPr/>
        </p:nvCxnSpPr>
        <p:spPr>
          <a:xfrm>
            <a:off x="2784086" y="2088995"/>
            <a:ext cx="0" cy="1739590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8E57B3D-8714-0C27-065B-2F40FF0A4AB1}"/>
              </a:ext>
            </a:extLst>
          </p:cNvPr>
          <p:cNvSpPr txBox="1"/>
          <p:nvPr/>
        </p:nvSpPr>
        <p:spPr>
          <a:xfrm>
            <a:off x="598014" y="333049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Attendance</a:t>
            </a:r>
            <a:endParaRPr lang="pl-PL" dirty="0">
              <a:latin typeface="Lexend Deca" panose="020B0604020202020204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3895F0A-91F5-2B7C-2D0D-226AB39301AB}"/>
              </a:ext>
            </a:extLst>
          </p:cNvPr>
          <p:cNvSpPr txBox="1"/>
          <p:nvPr/>
        </p:nvSpPr>
        <p:spPr>
          <a:xfrm>
            <a:off x="2303024" y="3904226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Referees</a:t>
            </a:r>
            <a:endParaRPr lang="pl-PL" dirty="0">
              <a:latin typeface="Lexend Deca" panose="020B0604020202020204" charset="-18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9B043A5-CBAD-3763-E6AE-098FC5AA50D3}"/>
              </a:ext>
            </a:extLst>
          </p:cNvPr>
          <p:cNvSpPr txBox="1"/>
          <p:nvPr/>
        </p:nvSpPr>
        <p:spPr>
          <a:xfrm>
            <a:off x="3772395" y="333049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Opponents</a:t>
            </a:r>
            <a:endParaRPr lang="pl-PL" dirty="0">
              <a:latin typeface="Lexend Deca" panose="020B0604020202020204" charset="-18"/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7CD2DDA8-61BA-D98E-7BEC-D6F2E31C4729}"/>
              </a:ext>
            </a:extLst>
          </p:cNvPr>
          <p:cNvCxnSpPr>
            <a:cxnSpLocks/>
          </p:cNvCxnSpPr>
          <p:nvPr/>
        </p:nvCxnSpPr>
        <p:spPr>
          <a:xfrm flipH="1">
            <a:off x="5133616" y="2088995"/>
            <a:ext cx="585269" cy="1969119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21EB1252-BB3A-3135-7614-48BA5ABBB9B7}"/>
              </a:ext>
            </a:extLst>
          </p:cNvPr>
          <p:cNvCxnSpPr>
            <a:cxnSpLocks/>
          </p:cNvCxnSpPr>
          <p:nvPr/>
        </p:nvCxnSpPr>
        <p:spPr>
          <a:xfrm>
            <a:off x="6590709" y="2088995"/>
            <a:ext cx="671271" cy="1969119"/>
          </a:xfrm>
          <a:prstGeom prst="straightConnector1">
            <a:avLst/>
          </a:prstGeom>
          <a:ln w="19050">
            <a:solidFill>
              <a:srgbClr val="F6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1731EFFD-3BB0-07BD-9387-393347FD7545}"/>
              </a:ext>
            </a:extLst>
          </p:cNvPr>
          <p:cNvSpPr txBox="1"/>
          <p:nvPr/>
        </p:nvSpPr>
        <p:spPr>
          <a:xfrm>
            <a:off x="4072934" y="4125021"/>
            <a:ext cx="223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Match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dirty="0" err="1">
                <a:latin typeface="Lexend Deca" panose="020B0604020202020204" charset="-18"/>
              </a:rPr>
              <a:t>outcome</a:t>
            </a:r>
            <a:r>
              <a:rPr lang="pl-PL" dirty="0">
                <a:latin typeface="Lexend Deca" panose="020B0604020202020204" charset="-18"/>
              </a:rPr>
              <a:t> Betting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CDDA676-871B-F8F0-111C-243206C684F6}"/>
              </a:ext>
            </a:extLst>
          </p:cNvPr>
          <p:cNvSpPr txBox="1"/>
          <p:nvPr/>
        </p:nvSpPr>
        <p:spPr>
          <a:xfrm>
            <a:off x="6504612" y="4125020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Lexend Deca" panose="020B0604020202020204" charset="-18"/>
              </a:rPr>
              <a:t>Betting </a:t>
            </a:r>
            <a:r>
              <a:rPr lang="pl-PL" dirty="0" err="1">
                <a:latin typeface="Lexend Deca" panose="020B0604020202020204" charset="-18"/>
              </a:rPr>
              <a:t>Sites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dirty="0" err="1">
                <a:latin typeface="Lexend Deca" panose="020B0604020202020204" charset="-18"/>
              </a:rPr>
              <a:t>comparison</a:t>
            </a:r>
            <a:endParaRPr lang="pl-PL" dirty="0">
              <a:latin typeface="Lexend Deca" panose="020B0604020202020204" charset="-18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7A0ED67-DD21-F027-7E2D-F6CE3CEE2E53}"/>
              </a:ext>
            </a:extLst>
          </p:cNvPr>
          <p:cNvSpPr txBox="1"/>
          <p:nvPr/>
        </p:nvSpPr>
        <p:spPr>
          <a:xfrm>
            <a:off x="1033346" y="254293"/>
            <a:ext cx="6415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latin typeface="Lexend Deca" panose="020B0604020202020204" charset="-18"/>
              </a:rPr>
              <a:t>TESTS</a:t>
            </a:r>
            <a:r>
              <a:rPr lang="pl-PL" sz="2000" dirty="0">
                <a:latin typeface="Lexend Deca" panose="020B0604020202020204" charset="-18"/>
              </a:rPr>
              <a:t>: </a:t>
            </a:r>
            <a:r>
              <a:rPr lang="pl-PL" sz="2000" dirty="0" err="1">
                <a:latin typeface="Lexend Deca" panose="020B0604020202020204" charset="-18"/>
              </a:rPr>
              <a:t>Manipulating</a:t>
            </a:r>
            <a:r>
              <a:rPr lang="pl-PL" sz="2000" dirty="0">
                <a:latin typeface="Lexend Deca" panose="020B0604020202020204" charset="-18"/>
              </a:rPr>
              <a:t> with </a:t>
            </a:r>
            <a:r>
              <a:rPr lang="pl-PL" sz="2000" dirty="0">
                <a:solidFill>
                  <a:srgbClr val="FF0000"/>
                </a:solidFill>
                <a:latin typeface="Lexend Deca" panose="020B0604020202020204" charset="-18"/>
              </a:rPr>
              <a:t>SLICER</a:t>
            </a:r>
            <a:r>
              <a:rPr lang="pl-PL" sz="2000" dirty="0">
                <a:latin typeface="Lexend Deca" panose="020B0604020202020204" charset="-18"/>
              </a:rPr>
              <a:t> and </a:t>
            </a:r>
            <a:r>
              <a:rPr lang="pl-PL" sz="2000" dirty="0">
                <a:solidFill>
                  <a:srgbClr val="FF0000"/>
                </a:solidFill>
                <a:latin typeface="Lexend Deca" panose="020B0604020202020204" charset="-18"/>
              </a:rPr>
              <a:t>DROPDOWN</a:t>
            </a:r>
            <a:r>
              <a:rPr lang="pl-PL" sz="2000" dirty="0">
                <a:latin typeface="Lexend Deca" panose="020B0604020202020204" charset="-18"/>
              </a:rPr>
              <a:t> = </a:t>
            </a:r>
            <a:r>
              <a:rPr lang="pl-PL" sz="2000" dirty="0" err="1">
                <a:latin typeface="Lexend Deca" panose="020B0604020202020204" charset="-18"/>
              </a:rPr>
              <a:t>checking</a:t>
            </a:r>
            <a:r>
              <a:rPr lang="pl-PL" sz="2000" dirty="0">
                <a:latin typeface="Lexend Deca" panose="020B0604020202020204" charset="-18"/>
              </a:rPr>
              <a:t> </a:t>
            </a:r>
            <a:r>
              <a:rPr lang="pl-PL" sz="2000" dirty="0" err="1">
                <a:latin typeface="Lexend Deca" panose="020B0604020202020204" charset="-18"/>
              </a:rPr>
              <a:t>reasonableness</a:t>
            </a:r>
            <a:endParaRPr lang="pl-PL" sz="2000" b="1" dirty="0">
              <a:latin typeface="Lexend Deca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031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08" y="21788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Process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1" y="2179158"/>
            <a:ext cx="297825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Business </a:t>
            </a:r>
            <a:r>
              <a:rPr lang="pl-PL" dirty="0" err="1"/>
              <a:t>Benefits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3152850" y="377320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Presentation</a:t>
            </a: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Table</a:t>
            </a:r>
            <a:r>
              <a:rPr lang="pl-PL" dirty="0"/>
              <a:t> of </a:t>
            </a:r>
            <a:r>
              <a:rPr lang="pl-PL" dirty="0" err="1"/>
              <a:t>contents</a:t>
            </a:r>
            <a:endParaRPr dirty="0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4072817" y="3149857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  <a:ln>
            <a:solidFill>
              <a:srgbClr val="F8DB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4220116" y="3131457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827852" y="2150850"/>
            <a:ext cx="548829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End-to-End Test</a:t>
            </a:r>
            <a:endParaRPr dirty="0"/>
          </a:p>
        </p:txBody>
      </p:sp>
      <p:cxnSp>
        <p:nvCxnSpPr>
          <p:cNvPr id="224" name="Google Shape;224;p33"/>
          <p:cNvCxnSpPr>
            <a:cxnSpLocks/>
          </p:cNvCxnSpPr>
          <p:nvPr/>
        </p:nvCxnSpPr>
        <p:spPr>
          <a:xfrm>
            <a:off x="2601951" y="2992650"/>
            <a:ext cx="2382150" cy="0"/>
          </a:xfrm>
          <a:prstGeom prst="straightConnector1">
            <a:avLst/>
          </a:prstGeom>
          <a:noFill/>
          <a:ln w="38100" cap="flat" cmpd="sng">
            <a:solidFill>
              <a:srgbClr val="F8DBD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917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236096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Copy</a:t>
            </a:r>
            <a:r>
              <a:rPr lang="pl-PL" sz="1800" dirty="0"/>
              <a:t> </a:t>
            </a:r>
            <a:r>
              <a:rPr lang="pl-PL" sz="1800" dirty="0" err="1"/>
              <a:t>season</a:t>
            </a:r>
            <a:r>
              <a:rPr lang="pl-PL" sz="1800" dirty="0"/>
              <a:t> 2020/21</a:t>
            </a:r>
            <a:endParaRPr sz="1800" b="1"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2392933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Change</a:t>
            </a:r>
            <a:r>
              <a:rPr lang="pl-PL" sz="1800" b="1" dirty="0"/>
              <a:t> </a:t>
            </a:r>
            <a:r>
              <a:rPr lang="pl-PL" sz="1800" b="1" dirty="0" err="1"/>
              <a:t>dates</a:t>
            </a:r>
            <a:r>
              <a:rPr lang="pl-PL" sz="1800" dirty="0"/>
              <a:t> for 2023/23</a:t>
            </a:r>
            <a:endParaRPr sz="1800"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4"/>
          </p:nvPr>
        </p:nvSpPr>
        <p:spPr>
          <a:xfrm>
            <a:off x="4517767" y="29208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 err="1"/>
              <a:t>Check</a:t>
            </a:r>
            <a:r>
              <a:rPr lang="pl-PL" sz="1800" dirty="0"/>
              <a:t> </a:t>
            </a:r>
            <a:r>
              <a:rPr lang="pl-PL" sz="1800" b="1" dirty="0"/>
              <a:t>ETL</a:t>
            </a:r>
            <a:endParaRPr sz="1800" b="1" dirty="0"/>
          </a:p>
        </p:txBody>
      </p:sp>
      <p:sp>
        <p:nvSpPr>
          <p:cNvPr id="243" name="Google Shape;243;p35"/>
          <p:cNvSpPr/>
          <p:nvPr/>
        </p:nvSpPr>
        <p:spPr>
          <a:xfrm>
            <a:off x="2876843" y="1993413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720128" y="199341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001667" y="199071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Google Shape;241;p35">
            <a:extLst>
              <a:ext uri="{FF2B5EF4-FFF2-40B4-BE49-F238E27FC236}">
                <a16:creationId xmlns:a16="http://schemas.microsoft.com/office/drawing/2014/main" id="{49324FD9-BE2D-34DF-33FE-6BD9ED485430}"/>
              </a:ext>
            </a:extLst>
          </p:cNvPr>
          <p:cNvSpPr txBox="1">
            <a:spLocks/>
          </p:cNvSpPr>
          <p:nvPr/>
        </p:nvSpPr>
        <p:spPr>
          <a:xfrm>
            <a:off x="6500164" y="311919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1800" dirty="0" err="1"/>
              <a:t>Check</a:t>
            </a:r>
            <a:r>
              <a:rPr lang="pl-PL" sz="1800" b="1" dirty="0"/>
              <a:t> Power BI </a:t>
            </a:r>
            <a:r>
              <a:rPr lang="pl-PL" sz="1800" b="1" dirty="0" err="1"/>
              <a:t>Reports</a:t>
            </a:r>
            <a:endParaRPr lang="pl-PL" sz="1800" dirty="0"/>
          </a:p>
        </p:txBody>
      </p:sp>
      <p:sp>
        <p:nvSpPr>
          <p:cNvPr id="4" name="Google Shape;245;p35">
            <a:extLst>
              <a:ext uri="{FF2B5EF4-FFF2-40B4-BE49-F238E27FC236}">
                <a16:creationId xmlns:a16="http://schemas.microsoft.com/office/drawing/2014/main" id="{FFC1DB27-FCB3-AFD8-6E72-18BE17D7C5AB}"/>
              </a:ext>
            </a:extLst>
          </p:cNvPr>
          <p:cNvSpPr/>
          <p:nvPr/>
        </p:nvSpPr>
        <p:spPr>
          <a:xfrm>
            <a:off x="6984064" y="1990715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3F9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1CA6C770-7C97-A535-A5B2-5D5FA67E1B04}"/>
              </a:ext>
            </a:extLst>
          </p:cNvPr>
          <p:cNvCxnSpPr>
            <a:stCxn id="244" idx="3"/>
            <a:endCxn id="243" idx="1"/>
          </p:cNvCxnSpPr>
          <p:nvPr/>
        </p:nvCxnSpPr>
        <p:spPr>
          <a:xfrm>
            <a:off x="2088728" y="2400062"/>
            <a:ext cx="788115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F4017E25-2B87-4A2E-C3DC-AC15259AF597}"/>
              </a:ext>
            </a:extLst>
          </p:cNvPr>
          <p:cNvCxnSpPr>
            <a:stCxn id="243" idx="3"/>
            <a:endCxn id="245" idx="1"/>
          </p:cNvCxnSpPr>
          <p:nvPr/>
        </p:nvCxnSpPr>
        <p:spPr>
          <a:xfrm flipV="1">
            <a:off x="4245443" y="2397367"/>
            <a:ext cx="756224" cy="26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8B07463-978B-9FE0-5D3E-B3B948C2D195}"/>
              </a:ext>
            </a:extLst>
          </p:cNvPr>
          <p:cNvCxnSpPr>
            <a:stCxn id="245" idx="3"/>
            <a:endCxn id="4" idx="1"/>
          </p:cNvCxnSpPr>
          <p:nvPr/>
        </p:nvCxnSpPr>
        <p:spPr>
          <a:xfrm flipV="1">
            <a:off x="6370267" y="2397365"/>
            <a:ext cx="613797" cy="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a 37" descr="Stałe ulepszanie kontur">
            <a:extLst>
              <a:ext uri="{FF2B5EF4-FFF2-40B4-BE49-F238E27FC236}">
                <a16:creationId xmlns:a16="http://schemas.microsoft.com/office/drawing/2014/main" id="{E21D0D4C-36C8-1562-D2D7-8F342CEDF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5698" y="2072293"/>
            <a:ext cx="650144" cy="650144"/>
          </a:xfrm>
          <a:prstGeom prst="rect">
            <a:avLst/>
          </a:prstGeom>
        </p:spPr>
      </p:pic>
      <p:pic>
        <p:nvPicPr>
          <p:cNvPr id="40" name="Grafika 39" descr="Dokument kontur">
            <a:extLst>
              <a:ext uri="{FF2B5EF4-FFF2-40B4-BE49-F238E27FC236}">
                <a16:creationId xmlns:a16="http://schemas.microsoft.com/office/drawing/2014/main" id="{7F4837CD-E0AB-B0C5-3D49-F11A4A471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1124" y="2115988"/>
            <a:ext cx="574480" cy="574480"/>
          </a:xfrm>
          <a:prstGeom prst="rect">
            <a:avLst/>
          </a:prstGeom>
        </p:spPr>
      </p:pic>
      <p:pic>
        <p:nvPicPr>
          <p:cNvPr id="5" name="Grafika 4" descr="Schowek kontur">
            <a:extLst>
              <a:ext uri="{FF2B5EF4-FFF2-40B4-BE49-F238E27FC236}">
                <a16:creationId xmlns:a16="http://schemas.microsoft.com/office/drawing/2014/main" id="{A0023DB1-2EF2-C099-AFA2-8F82655DD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459" y="2104262"/>
            <a:ext cx="586206" cy="586206"/>
          </a:xfrm>
          <a:prstGeom prst="rect">
            <a:avLst/>
          </a:prstGeom>
        </p:spPr>
      </p:pic>
      <p:pic>
        <p:nvPicPr>
          <p:cNvPr id="7" name="Grafika 6" descr="Kalendarz dzienny kontur">
            <a:extLst>
              <a:ext uri="{FF2B5EF4-FFF2-40B4-BE49-F238E27FC236}">
                <a16:creationId xmlns:a16="http://schemas.microsoft.com/office/drawing/2014/main" id="{91E866BC-1BEA-EC44-56E0-DFE6A9C7BF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41330" y="2082811"/>
            <a:ext cx="639626" cy="6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7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236096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Copy</a:t>
            </a:r>
            <a:r>
              <a:rPr lang="pl-PL" sz="1800" dirty="0"/>
              <a:t> </a:t>
            </a:r>
            <a:r>
              <a:rPr lang="pl-PL" sz="1800" dirty="0" err="1"/>
              <a:t>season</a:t>
            </a:r>
            <a:r>
              <a:rPr lang="pl-PL" sz="1800" dirty="0"/>
              <a:t> 2020/21</a:t>
            </a:r>
            <a:endParaRPr sz="1800" b="1"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2392933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Change</a:t>
            </a:r>
            <a:r>
              <a:rPr lang="pl-PL" sz="1800" b="1" dirty="0"/>
              <a:t> </a:t>
            </a:r>
            <a:r>
              <a:rPr lang="pl-PL" sz="1800" b="1" dirty="0" err="1"/>
              <a:t>dates</a:t>
            </a:r>
            <a:r>
              <a:rPr lang="pl-PL" sz="1800" dirty="0"/>
              <a:t> for 2023/23</a:t>
            </a:r>
            <a:endParaRPr sz="1800"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4"/>
          </p:nvPr>
        </p:nvSpPr>
        <p:spPr>
          <a:xfrm>
            <a:off x="4517767" y="29208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 err="1"/>
              <a:t>Check</a:t>
            </a:r>
            <a:r>
              <a:rPr lang="pl-PL" sz="1800" dirty="0"/>
              <a:t> </a:t>
            </a:r>
            <a:r>
              <a:rPr lang="pl-PL" sz="1800" b="1" dirty="0"/>
              <a:t>ETL</a:t>
            </a:r>
            <a:endParaRPr sz="1800" b="1" dirty="0"/>
          </a:p>
        </p:txBody>
      </p:sp>
      <p:sp>
        <p:nvSpPr>
          <p:cNvPr id="243" name="Google Shape;243;p35"/>
          <p:cNvSpPr/>
          <p:nvPr/>
        </p:nvSpPr>
        <p:spPr>
          <a:xfrm>
            <a:off x="2876843" y="1993413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720128" y="199341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001667" y="199071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Google Shape;241;p35">
            <a:extLst>
              <a:ext uri="{FF2B5EF4-FFF2-40B4-BE49-F238E27FC236}">
                <a16:creationId xmlns:a16="http://schemas.microsoft.com/office/drawing/2014/main" id="{49324FD9-BE2D-34DF-33FE-6BD9ED485430}"/>
              </a:ext>
            </a:extLst>
          </p:cNvPr>
          <p:cNvSpPr txBox="1">
            <a:spLocks/>
          </p:cNvSpPr>
          <p:nvPr/>
        </p:nvSpPr>
        <p:spPr>
          <a:xfrm>
            <a:off x="6500164" y="311919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1800" dirty="0" err="1"/>
              <a:t>Check</a:t>
            </a:r>
            <a:r>
              <a:rPr lang="pl-PL" sz="1800" b="1" dirty="0"/>
              <a:t> Power BI </a:t>
            </a:r>
            <a:r>
              <a:rPr lang="pl-PL" sz="1800" b="1" dirty="0" err="1"/>
              <a:t>Reports</a:t>
            </a:r>
            <a:endParaRPr lang="pl-PL" sz="1800" dirty="0"/>
          </a:p>
        </p:txBody>
      </p:sp>
      <p:sp>
        <p:nvSpPr>
          <p:cNvPr id="4" name="Google Shape;245;p35">
            <a:extLst>
              <a:ext uri="{FF2B5EF4-FFF2-40B4-BE49-F238E27FC236}">
                <a16:creationId xmlns:a16="http://schemas.microsoft.com/office/drawing/2014/main" id="{FFC1DB27-FCB3-AFD8-6E72-18BE17D7C5AB}"/>
              </a:ext>
            </a:extLst>
          </p:cNvPr>
          <p:cNvSpPr/>
          <p:nvPr/>
        </p:nvSpPr>
        <p:spPr>
          <a:xfrm>
            <a:off x="6984064" y="1990715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3F9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1CA6C770-7C97-A535-A5B2-5D5FA67E1B04}"/>
              </a:ext>
            </a:extLst>
          </p:cNvPr>
          <p:cNvCxnSpPr>
            <a:stCxn id="244" idx="3"/>
            <a:endCxn id="243" idx="1"/>
          </p:cNvCxnSpPr>
          <p:nvPr/>
        </p:nvCxnSpPr>
        <p:spPr>
          <a:xfrm>
            <a:off x="2088728" y="2400062"/>
            <a:ext cx="788115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F4017E25-2B87-4A2E-C3DC-AC15259AF597}"/>
              </a:ext>
            </a:extLst>
          </p:cNvPr>
          <p:cNvCxnSpPr>
            <a:stCxn id="243" idx="3"/>
            <a:endCxn id="245" idx="1"/>
          </p:cNvCxnSpPr>
          <p:nvPr/>
        </p:nvCxnSpPr>
        <p:spPr>
          <a:xfrm flipV="1">
            <a:off x="4245443" y="2397367"/>
            <a:ext cx="756224" cy="26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8B07463-978B-9FE0-5D3E-B3B948C2D195}"/>
              </a:ext>
            </a:extLst>
          </p:cNvPr>
          <p:cNvCxnSpPr>
            <a:stCxn id="245" idx="3"/>
            <a:endCxn id="4" idx="1"/>
          </p:cNvCxnSpPr>
          <p:nvPr/>
        </p:nvCxnSpPr>
        <p:spPr>
          <a:xfrm flipV="1">
            <a:off x="6370267" y="2397365"/>
            <a:ext cx="613797" cy="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a 37" descr="Stałe ulepszanie kontur">
            <a:extLst>
              <a:ext uri="{FF2B5EF4-FFF2-40B4-BE49-F238E27FC236}">
                <a16:creationId xmlns:a16="http://schemas.microsoft.com/office/drawing/2014/main" id="{E21D0D4C-36C8-1562-D2D7-8F342CEDF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5698" y="2072293"/>
            <a:ext cx="650144" cy="650144"/>
          </a:xfrm>
          <a:prstGeom prst="rect">
            <a:avLst/>
          </a:prstGeom>
        </p:spPr>
      </p:pic>
      <p:pic>
        <p:nvPicPr>
          <p:cNvPr id="40" name="Grafika 39" descr="Dokument kontur">
            <a:extLst>
              <a:ext uri="{FF2B5EF4-FFF2-40B4-BE49-F238E27FC236}">
                <a16:creationId xmlns:a16="http://schemas.microsoft.com/office/drawing/2014/main" id="{7F4837CD-E0AB-B0C5-3D49-F11A4A471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1124" y="2115988"/>
            <a:ext cx="574480" cy="574480"/>
          </a:xfrm>
          <a:prstGeom prst="rect">
            <a:avLst/>
          </a:prstGeom>
        </p:spPr>
      </p:pic>
      <p:pic>
        <p:nvPicPr>
          <p:cNvPr id="5" name="Grafika 4" descr="Schowek kontur">
            <a:extLst>
              <a:ext uri="{FF2B5EF4-FFF2-40B4-BE49-F238E27FC236}">
                <a16:creationId xmlns:a16="http://schemas.microsoft.com/office/drawing/2014/main" id="{A0023DB1-2EF2-C099-AFA2-8F82655DD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459" y="2104262"/>
            <a:ext cx="586206" cy="586206"/>
          </a:xfrm>
          <a:prstGeom prst="rect">
            <a:avLst/>
          </a:prstGeom>
        </p:spPr>
      </p:pic>
      <p:pic>
        <p:nvPicPr>
          <p:cNvPr id="7" name="Grafika 6" descr="Kalendarz dzienny kontur">
            <a:extLst>
              <a:ext uri="{FF2B5EF4-FFF2-40B4-BE49-F238E27FC236}">
                <a16:creationId xmlns:a16="http://schemas.microsoft.com/office/drawing/2014/main" id="{91E866BC-1BEA-EC44-56E0-DFE6A9C7BF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41330" y="2082811"/>
            <a:ext cx="639626" cy="639626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FF783425-2321-FF5C-9A26-A544179076BD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4785360" y="1303020"/>
            <a:ext cx="2883004" cy="6876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39;p35">
            <a:extLst>
              <a:ext uri="{FF2B5EF4-FFF2-40B4-BE49-F238E27FC236}">
                <a16:creationId xmlns:a16="http://schemas.microsoft.com/office/drawing/2014/main" id="{7DAE3D34-E988-A4D6-BF29-B67ECED5DE41}"/>
              </a:ext>
            </a:extLst>
          </p:cNvPr>
          <p:cNvSpPr txBox="1">
            <a:spLocks/>
          </p:cNvSpPr>
          <p:nvPr/>
        </p:nvSpPr>
        <p:spPr>
          <a:xfrm>
            <a:off x="3077243" y="74929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1800" b="1" dirty="0" err="1"/>
              <a:t>Enjoy</a:t>
            </a:r>
            <a:r>
              <a:rPr lang="pl-PL" sz="1800" b="1" dirty="0"/>
              <a:t> </a:t>
            </a:r>
            <a:r>
              <a:rPr lang="pl-PL" sz="1800" b="1" dirty="0" err="1"/>
              <a:t>success</a:t>
            </a:r>
            <a:r>
              <a:rPr lang="pl-PL" sz="1800" b="1" dirty="0"/>
              <a:t>!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68655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8DB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005323" y="2567896"/>
            <a:ext cx="548829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Business </a:t>
            </a:r>
            <a:r>
              <a:rPr lang="pl-PL" dirty="0" err="1"/>
              <a:t>Benefits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449623" y="3385399"/>
            <a:ext cx="1106700" cy="0"/>
          </a:xfrm>
          <a:prstGeom prst="straightConnector1">
            <a:avLst/>
          </a:prstGeom>
          <a:noFill/>
          <a:ln w="38100" cap="flat" cmpd="sng">
            <a:solidFill>
              <a:srgbClr val="F8DBD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61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subTitle" idx="5"/>
          </p:nvPr>
        </p:nvSpPr>
        <p:spPr>
          <a:xfrm>
            <a:off x="2336161" y="366769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 err="1"/>
              <a:t>Quick</a:t>
            </a:r>
            <a:r>
              <a:rPr lang="pl-PL" sz="1000" dirty="0"/>
              <a:t> </a:t>
            </a:r>
            <a:r>
              <a:rPr lang="pl-PL" sz="1000" dirty="0" err="1"/>
              <a:t>insight</a:t>
            </a:r>
            <a:r>
              <a:rPr lang="pl-PL" sz="1000" dirty="0"/>
              <a:t> to </a:t>
            </a:r>
            <a:r>
              <a:rPr lang="pl-PL" sz="1000" dirty="0" err="1"/>
              <a:t>valuable</a:t>
            </a:r>
            <a:r>
              <a:rPr lang="pl-PL" sz="1000" dirty="0"/>
              <a:t> </a:t>
            </a:r>
            <a:r>
              <a:rPr lang="pl-PL" sz="1000" dirty="0" err="1"/>
              <a:t>archive</a:t>
            </a:r>
            <a:r>
              <a:rPr lang="pl-PL" sz="1000" dirty="0"/>
              <a:t> </a:t>
            </a:r>
            <a:r>
              <a:rPr lang="pl-PL" sz="1000" dirty="0" err="1"/>
              <a:t>betting</a:t>
            </a:r>
            <a:r>
              <a:rPr lang="pl-PL" sz="1000" dirty="0"/>
              <a:t> </a:t>
            </a:r>
            <a:r>
              <a:rPr lang="pl-PL" sz="1000" dirty="0" err="1"/>
              <a:t>odds</a:t>
            </a:r>
            <a:r>
              <a:rPr lang="pl-PL" sz="1000" dirty="0"/>
              <a:t> to </a:t>
            </a:r>
            <a:r>
              <a:rPr lang="pl-PL" sz="1000" dirty="0" err="1"/>
              <a:t>enhance</a:t>
            </a:r>
            <a:r>
              <a:rPr lang="pl-PL" sz="1000" dirty="0"/>
              <a:t> </a:t>
            </a:r>
            <a:r>
              <a:rPr lang="pl-PL" sz="1000" dirty="0" err="1"/>
              <a:t>future</a:t>
            </a:r>
            <a:r>
              <a:rPr lang="pl-PL" sz="1000" dirty="0"/>
              <a:t> performance</a:t>
            </a:r>
            <a:endParaRPr sz="10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1092800" y="1473275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dirty="0" err="1"/>
              <a:t>Journalists</a:t>
            </a:r>
            <a:endParaRPr sz="1500" dirty="0"/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1"/>
          </p:nvPr>
        </p:nvSpPr>
        <p:spPr>
          <a:xfrm>
            <a:off x="1165419" y="1949061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 err="1"/>
              <a:t>Constant</a:t>
            </a:r>
            <a:r>
              <a:rPr lang="pl-PL" sz="1000" dirty="0"/>
              <a:t> </a:t>
            </a:r>
            <a:r>
              <a:rPr lang="pl-PL" sz="1000" dirty="0" err="1"/>
              <a:t>access</a:t>
            </a:r>
            <a:r>
              <a:rPr lang="pl-PL" sz="1000" dirty="0"/>
              <a:t> to </a:t>
            </a:r>
            <a:r>
              <a:rPr lang="pl-PL" sz="1000" dirty="0" err="1"/>
              <a:t>interesting</a:t>
            </a:r>
            <a:r>
              <a:rPr lang="pl-PL" sz="1000" dirty="0"/>
              <a:t> </a:t>
            </a:r>
            <a:r>
              <a:rPr lang="pl-PL" sz="1000" dirty="0" err="1"/>
              <a:t>facts</a:t>
            </a:r>
            <a:r>
              <a:rPr lang="pl-PL" sz="1000" dirty="0"/>
              <a:t> </a:t>
            </a:r>
            <a:r>
              <a:rPr lang="pl-PL" sz="1000" dirty="0" err="1"/>
              <a:t>about</a:t>
            </a:r>
            <a:r>
              <a:rPr lang="pl-PL" sz="1000" dirty="0"/>
              <a:t> </a:t>
            </a:r>
            <a:r>
              <a:rPr lang="pl-PL" sz="1000" dirty="0" err="1"/>
              <a:t>referees</a:t>
            </a:r>
            <a:r>
              <a:rPr lang="pl-PL" sz="1000" dirty="0"/>
              <a:t> and </a:t>
            </a:r>
            <a:r>
              <a:rPr lang="pl-PL" sz="1000" dirty="0" err="1"/>
              <a:t>attendance</a:t>
            </a:r>
            <a:r>
              <a:rPr lang="pl-PL" sz="1000" dirty="0"/>
              <a:t> </a:t>
            </a:r>
            <a:r>
              <a:rPr lang="pl-PL" sz="1000" dirty="0" err="1"/>
              <a:t>at</a:t>
            </a:r>
            <a:r>
              <a:rPr lang="pl-PL" sz="1000" dirty="0"/>
              <a:t> Premier </a:t>
            </a:r>
            <a:r>
              <a:rPr lang="pl-PL" sz="1000" dirty="0" err="1"/>
              <a:t>League</a:t>
            </a:r>
            <a:r>
              <a:rPr lang="pl-PL" sz="1000" dirty="0"/>
              <a:t> </a:t>
            </a:r>
            <a:r>
              <a:rPr lang="pl-PL" sz="1000" dirty="0" err="1"/>
              <a:t>Matches</a:t>
            </a:r>
            <a:endParaRPr sz="1000" dirty="0"/>
          </a:p>
        </p:txBody>
      </p:sp>
      <p:sp>
        <p:nvSpPr>
          <p:cNvPr id="373" name="Google Shape;373;p43"/>
          <p:cNvSpPr txBox="1">
            <a:spLocks noGrp="1"/>
          </p:cNvSpPr>
          <p:nvPr>
            <p:ph type="title" idx="2"/>
          </p:nvPr>
        </p:nvSpPr>
        <p:spPr>
          <a:xfrm>
            <a:off x="3532499" y="1476001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dirty="0" err="1"/>
              <a:t>Teams</a:t>
            </a:r>
            <a:r>
              <a:rPr lang="pl-PL" sz="1500" dirty="0"/>
              <a:t> </a:t>
            </a:r>
            <a:r>
              <a:rPr lang="pl-PL" sz="1500" dirty="0" err="1"/>
              <a:t>Stuff</a:t>
            </a:r>
            <a:endParaRPr sz="1500" dirty="0"/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3"/>
          </p:nvPr>
        </p:nvSpPr>
        <p:spPr>
          <a:xfrm>
            <a:off x="3532499" y="1944636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 err="1"/>
              <a:t>Possibility</a:t>
            </a:r>
            <a:r>
              <a:rPr lang="pl-PL" sz="1000" dirty="0"/>
              <a:t> of </a:t>
            </a:r>
            <a:r>
              <a:rPr lang="pl-PL" sz="1000" dirty="0" err="1"/>
              <a:t>opponent</a:t>
            </a:r>
            <a:r>
              <a:rPr lang="pl-PL" sz="1000" dirty="0"/>
              <a:t> </a:t>
            </a:r>
            <a:r>
              <a:rPr lang="pl-PL" sz="1000" dirty="0" err="1"/>
              <a:t>analysis</a:t>
            </a:r>
            <a:r>
              <a:rPr lang="pl-PL" sz="1000" dirty="0"/>
              <a:t> </a:t>
            </a:r>
            <a:r>
              <a:rPr lang="pl-PL" sz="1000" dirty="0" err="1"/>
              <a:t>while</a:t>
            </a:r>
            <a:r>
              <a:rPr lang="pl-PL" sz="1000" dirty="0"/>
              <a:t> </a:t>
            </a:r>
            <a:r>
              <a:rPr lang="pl-PL" sz="1000" dirty="0" err="1"/>
              <a:t>playing</a:t>
            </a:r>
            <a:r>
              <a:rPr lang="pl-PL" sz="1000" dirty="0"/>
              <a:t> </a:t>
            </a:r>
            <a:r>
              <a:rPr lang="pl-PL" sz="1000" dirty="0" err="1"/>
              <a:t>home</a:t>
            </a:r>
            <a:r>
              <a:rPr lang="pl-PL" sz="1000" dirty="0"/>
              <a:t> </a:t>
            </a:r>
            <a:r>
              <a:rPr lang="pl-PL" sz="1000" dirty="0" err="1"/>
              <a:t>match</a:t>
            </a:r>
            <a:r>
              <a:rPr lang="pl-PL" sz="1000" dirty="0"/>
              <a:t>, </a:t>
            </a:r>
            <a:r>
              <a:rPr lang="pl-PL" sz="1000" dirty="0" err="1"/>
              <a:t>manipulation</a:t>
            </a:r>
            <a:r>
              <a:rPr lang="pl-PL" sz="1000" dirty="0"/>
              <a:t> of </a:t>
            </a:r>
            <a:r>
              <a:rPr lang="pl-PL" sz="1000" dirty="0" err="1"/>
              <a:t>ticket</a:t>
            </a:r>
            <a:r>
              <a:rPr lang="pl-PL" sz="1000" dirty="0"/>
              <a:t> </a:t>
            </a:r>
            <a:r>
              <a:rPr lang="pl-PL" sz="1000" dirty="0" err="1"/>
              <a:t>prices</a:t>
            </a:r>
            <a:endParaRPr sz="1000" dirty="0"/>
          </a:p>
        </p:txBody>
      </p:sp>
      <p:sp>
        <p:nvSpPr>
          <p:cNvPr id="375" name="Google Shape;375;p43"/>
          <p:cNvSpPr txBox="1">
            <a:spLocks noGrp="1"/>
          </p:cNvSpPr>
          <p:nvPr>
            <p:ph type="title" idx="4"/>
          </p:nvPr>
        </p:nvSpPr>
        <p:spPr>
          <a:xfrm>
            <a:off x="2294852" y="3228226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dirty="0"/>
              <a:t>Betting </a:t>
            </a:r>
            <a:r>
              <a:rPr lang="pl-PL" sz="1500" dirty="0" err="1"/>
              <a:t>tipsers</a:t>
            </a:r>
            <a:endParaRPr sz="1500" dirty="0"/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 idx="6"/>
          </p:nvPr>
        </p:nvSpPr>
        <p:spPr>
          <a:xfrm>
            <a:off x="4555710" y="3235264"/>
            <a:ext cx="250402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dirty="0"/>
              <a:t>Sport </a:t>
            </a:r>
            <a:r>
              <a:rPr lang="pl-PL" sz="1500" dirty="0" err="1"/>
              <a:t>Analysts</a:t>
            </a:r>
            <a:endParaRPr sz="1500" dirty="0"/>
          </a:p>
        </p:txBody>
      </p:sp>
      <p:sp>
        <p:nvSpPr>
          <p:cNvPr id="377" name="Google Shape;377;p43"/>
          <p:cNvSpPr txBox="1">
            <a:spLocks noGrp="1"/>
          </p:cNvSpPr>
          <p:nvPr>
            <p:ph type="subTitle" idx="7"/>
          </p:nvPr>
        </p:nvSpPr>
        <p:spPr>
          <a:xfrm>
            <a:off x="4728841" y="3693809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 err="1"/>
              <a:t>Easily</a:t>
            </a:r>
            <a:r>
              <a:rPr lang="pl-PL" sz="1000" dirty="0"/>
              <a:t> </a:t>
            </a:r>
            <a:r>
              <a:rPr lang="pl-PL" sz="1000" dirty="0" err="1"/>
              <a:t>accesible</a:t>
            </a:r>
            <a:r>
              <a:rPr lang="pl-PL" sz="1000" dirty="0"/>
              <a:t> </a:t>
            </a:r>
            <a:r>
              <a:rPr lang="pl-PL" sz="1000" dirty="0" err="1"/>
              <a:t>huge</a:t>
            </a:r>
            <a:r>
              <a:rPr lang="pl-PL" sz="1000" dirty="0"/>
              <a:t> </a:t>
            </a:r>
            <a:r>
              <a:rPr lang="pl-PL" sz="1000" dirty="0" err="1"/>
              <a:t>package</a:t>
            </a:r>
            <a:r>
              <a:rPr lang="pl-PL" sz="1000" dirty="0"/>
              <a:t> of data to </a:t>
            </a:r>
            <a:r>
              <a:rPr lang="pl-PL" sz="1000" dirty="0" err="1"/>
              <a:t>analyze</a:t>
            </a:r>
            <a:endParaRPr sz="1000" dirty="0"/>
          </a:p>
        </p:txBody>
      </p:sp>
      <p:sp>
        <p:nvSpPr>
          <p:cNvPr id="378" name="Google Shape;378;p43"/>
          <p:cNvSpPr txBox="1">
            <a:spLocks noGrp="1"/>
          </p:cNvSpPr>
          <p:nvPr>
            <p:ph type="title" idx="8"/>
          </p:nvPr>
        </p:nvSpPr>
        <p:spPr>
          <a:xfrm>
            <a:off x="5966496" y="1690469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dirty="0"/>
              <a:t>Sport Marketing </a:t>
            </a:r>
            <a:r>
              <a:rPr lang="pl-PL" sz="1500" dirty="0" err="1"/>
              <a:t>Companies</a:t>
            </a:r>
            <a:endParaRPr sz="1500" dirty="0"/>
          </a:p>
        </p:txBody>
      </p:sp>
      <p:sp>
        <p:nvSpPr>
          <p:cNvPr id="379" name="Google Shape;379;p43"/>
          <p:cNvSpPr txBox="1">
            <a:spLocks noGrp="1"/>
          </p:cNvSpPr>
          <p:nvPr>
            <p:ph type="subTitle" idx="9"/>
          </p:nvPr>
        </p:nvSpPr>
        <p:spPr>
          <a:xfrm>
            <a:off x="5966496" y="2092266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00" dirty="0" err="1"/>
              <a:t>Choosing</a:t>
            </a:r>
            <a:r>
              <a:rPr lang="pl-PL" sz="1000" dirty="0"/>
              <a:t> the </a:t>
            </a:r>
            <a:r>
              <a:rPr lang="pl-PL" sz="1000" dirty="0" err="1"/>
              <a:t>best</a:t>
            </a:r>
            <a:r>
              <a:rPr lang="pl-PL" sz="1000" dirty="0"/>
              <a:t> </a:t>
            </a:r>
            <a:r>
              <a:rPr lang="pl-PL" sz="1000" dirty="0" err="1"/>
              <a:t>cities</a:t>
            </a:r>
            <a:r>
              <a:rPr lang="pl-PL" sz="1000" dirty="0"/>
              <a:t> to start marketing </a:t>
            </a:r>
            <a:r>
              <a:rPr lang="pl-PL" sz="1000" dirty="0" err="1"/>
              <a:t>campaign</a:t>
            </a:r>
            <a:endParaRPr sz="1000" dirty="0"/>
          </a:p>
        </p:txBody>
      </p:sp>
      <p:sp>
        <p:nvSpPr>
          <p:cNvPr id="382" name="Google Shape;382;p43"/>
          <p:cNvSpPr/>
          <p:nvPr/>
        </p:nvSpPr>
        <p:spPr>
          <a:xfrm>
            <a:off x="2852564" y="2785824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1656224" y="1028087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4090199" y="1028087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5286539" y="2785824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6524174" y="1028087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17" name="Grafika 16" descr="Rozkład normalny kontur">
            <a:extLst>
              <a:ext uri="{FF2B5EF4-FFF2-40B4-BE49-F238E27FC236}">
                <a16:creationId xmlns:a16="http://schemas.microsoft.com/office/drawing/2014/main" id="{80C3D07F-476E-2123-512D-A0B88A6DF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388" y="2845023"/>
            <a:ext cx="454301" cy="454301"/>
          </a:xfrm>
          <a:prstGeom prst="rect">
            <a:avLst/>
          </a:prstGeom>
        </p:spPr>
      </p:pic>
      <p:pic>
        <p:nvPicPr>
          <p:cNvPr id="10" name="Grafika 9" descr="Pióro kontur">
            <a:extLst>
              <a:ext uri="{FF2B5EF4-FFF2-40B4-BE49-F238E27FC236}">
                <a16:creationId xmlns:a16="http://schemas.microsoft.com/office/drawing/2014/main" id="{24870C4A-704C-4925-EBCE-D5E6B012E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0119" y="1068129"/>
            <a:ext cx="475786" cy="475786"/>
          </a:xfrm>
          <a:prstGeom prst="rect">
            <a:avLst/>
          </a:prstGeom>
        </p:spPr>
      </p:pic>
      <p:pic>
        <p:nvPicPr>
          <p:cNvPr id="12" name="Grafika 11" descr="Grupa mężczyzn kontur">
            <a:extLst>
              <a:ext uri="{FF2B5EF4-FFF2-40B4-BE49-F238E27FC236}">
                <a16:creationId xmlns:a16="http://schemas.microsoft.com/office/drawing/2014/main" id="{40BFD63A-0AC0-0F6E-2EAC-6359D038B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2401" y="1071324"/>
            <a:ext cx="479196" cy="479196"/>
          </a:xfrm>
          <a:prstGeom prst="rect">
            <a:avLst/>
          </a:prstGeom>
        </p:spPr>
      </p:pic>
      <p:pic>
        <p:nvPicPr>
          <p:cNvPr id="16" name="Grafika 15" descr="Uścisk dłoni kontur">
            <a:extLst>
              <a:ext uri="{FF2B5EF4-FFF2-40B4-BE49-F238E27FC236}">
                <a16:creationId xmlns:a16="http://schemas.microsoft.com/office/drawing/2014/main" id="{216AA972-0D1D-C974-A4D3-1054FB7EEC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4687" y="1085243"/>
            <a:ext cx="479194" cy="479194"/>
          </a:xfrm>
          <a:prstGeom prst="rect">
            <a:avLst/>
          </a:prstGeom>
        </p:spPr>
      </p:pic>
      <p:pic>
        <p:nvPicPr>
          <p:cNvPr id="19" name="Grafika 18" descr="Żetony do gry kontur">
            <a:extLst>
              <a:ext uri="{FF2B5EF4-FFF2-40B4-BE49-F238E27FC236}">
                <a16:creationId xmlns:a16="http://schemas.microsoft.com/office/drawing/2014/main" id="{539B4E6E-B608-5E58-31E2-5985AB4D32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1079" y="2811978"/>
            <a:ext cx="546546" cy="5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9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827852" y="2150850"/>
            <a:ext cx="548829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 </a:t>
            </a:r>
            <a:r>
              <a:rPr lang="pl-PL" dirty="0" err="1"/>
              <a:t>Examples</a:t>
            </a:r>
            <a:r>
              <a:rPr lang="pl-PL" dirty="0"/>
              <a:t> of </a:t>
            </a:r>
            <a:r>
              <a:rPr lang="pl-PL" dirty="0" err="1"/>
              <a:t>Interesting</a:t>
            </a:r>
            <a:r>
              <a:rPr lang="pl-PL" dirty="0"/>
              <a:t> </a:t>
            </a:r>
            <a:r>
              <a:rPr lang="pl-PL" dirty="0" err="1"/>
              <a:t>Facts</a:t>
            </a:r>
            <a:endParaRPr dirty="0"/>
          </a:p>
        </p:txBody>
      </p:sp>
      <p:cxnSp>
        <p:nvCxnSpPr>
          <p:cNvPr id="224" name="Google Shape;224;p33"/>
          <p:cNvCxnSpPr>
            <a:cxnSpLocks/>
          </p:cNvCxnSpPr>
          <p:nvPr/>
        </p:nvCxnSpPr>
        <p:spPr>
          <a:xfrm>
            <a:off x="2601951" y="2992650"/>
            <a:ext cx="2382150" cy="0"/>
          </a:xfrm>
          <a:prstGeom prst="straightConnector1">
            <a:avLst/>
          </a:prstGeom>
          <a:noFill/>
          <a:ln w="38100" cap="flat" cmpd="sng">
            <a:solidFill>
              <a:srgbClr val="F8DBD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260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538939" y="1136778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1. Tottenham</a:t>
            </a:r>
            <a:endParaRPr b="1" dirty="0"/>
          </a:p>
        </p:txBody>
      </p:sp>
      <p:cxnSp>
        <p:nvCxnSpPr>
          <p:cNvPr id="231" name="Google Shape;231;p34"/>
          <p:cNvCxnSpPr>
            <a:cxnSpLocks/>
          </p:cNvCxnSpPr>
          <p:nvPr/>
        </p:nvCxnSpPr>
        <p:spPr>
          <a:xfrm>
            <a:off x="1412488" y="1978578"/>
            <a:ext cx="2466384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0;p34">
            <a:extLst>
              <a:ext uri="{FF2B5EF4-FFF2-40B4-BE49-F238E27FC236}">
                <a16:creationId xmlns:a16="http://schemas.microsoft.com/office/drawing/2014/main" id="{7084D989-0AAF-11E3-040F-2F76EBBAAB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0296" y="2279957"/>
            <a:ext cx="43602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/>
              <a:t>Tottenham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b="1" dirty="0"/>
              <a:t>the </a:t>
            </a:r>
            <a:r>
              <a:rPr lang="pl-PL" b="1" dirty="0" err="1"/>
              <a:t>biggest</a:t>
            </a:r>
            <a:r>
              <a:rPr lang="pl-PL" b="1" dirty="0"/>
              <a:t> </a:t>
            </a:r>
            <a:r>
              <a:rPr lang="pl-PL" b="1" dirty="0" err="1"/>
              <a:t>chances</a:t>
            </a:r>
            <a:r>
              <a:rPr lang="pl-PL" b="1" dirty="0"/>
              <a:t> of </a:t>
            </a:r>
            <a:r>
              <a:rPr lang="pl-PL" b="1" dirty="0" err="1"/>
              <a:t>beating</a:t>
            </a:r>
            <a:r>
              <a:rPr lang="pl-PL" b="1" dirty="0"/>
              <a:t> the </a:t>
            </a:r>
            <a:r>
              <a:rPr lang="pl-PL" b="1" dirty="0" err="1"/>
              <a:t>toughtest</a:t>
            </a:r>
            <a:r>
              <a:rPr lang="pl-PL" b="1" dirty="0"/>
              <a:t> </a:t>
            </a:r>
            <a:r>
              <a:rPr lang="pl-PL" b="1" dirty="0" err="1"/>
              <a:t>opponents</a:t>
            </a:r>
            <a:r>
              <a:rPr lang="pl-PL" b="1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homeground</a:t>
            </a:r>
            <a:r>
              <a:rPr lang="pl-PL" dirty="0"/>
              <a:t>.</a:t>
            </a:r>
            <a:endParaRPr b="1" dirty="0">
              <a:solidFill>
                <a:srgbClr val="00B0F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565B87B-2693-E587-6B95-CFDFF968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39" y="622433"/>
            <a:ext cx="3947502" cy="4077053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3511053C-F962-DF62-90D2-81C6F7348DA6}"/>
              </a:ext>
            </a:extLst>
          </p:cNvPr>
          <p:cNvSpPr/>
          <p:nvPr/>
        </p:nvSpPr>
        <p:spPr>
          <a:xfrm>
            <a:off x="4960496" y="3858322"/>
            <a:ext cx="3365748" cy="1932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55965A9-6D57-593B-0442-C6BCD78A7D11}"/>
              </a:ext>
            </a:extLst>
          </p:cNvPr>
          <p:cNvCxnSpPr/>
          <p:nvPr/>
        </p:nvCxnSpPr>
        <p:spPr>
          <a:xfrm>
            <a:off x="7776117" y="3497657"/>
            <a:ext cx="0" cy="28632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65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-145003" y="1136778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2. </a:t>
            </a:r>
            <a:r>
              <a:rPr lang="pl-PL" dirty="0" err="1"/>
              <a:t>Andre</a:t>
            </a:r>
            <a:r>
              <a:rPr lang="pl-PL" dirty="0"/>
              <a:t> Marriner</a:t>
            </a:r>
            <a:endParaRPr b="1" dirty="0"/>
          </a:p>
        </p:txBody>
      </p:sp>
      <p:cxnSp>
        <p:nvCxnSpPr>
          <p:cNvPr id="231" name="Google Shape;231;p34"/>
          <p:cNvCxnSpPr>
            <a:cxnSpLocks/>
          </p:cNvCxnSpPr>
          <p:nvPr/>
        </p:nvCxnSpPr>
        <p:spPr>
          <a:xfrm>
            <a:off x="743415" y="1964805"/>
            <a:ext cx="2466384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0;p34">
            <a:extLst>
              <a:ext uri="{FF2B5EF4-FFF2-40B4-BE49-F238E27FC236}">
                <a16:creationId xmlns:a16="http://schemas.microsoft.com/office/drawing/2014/main" id="{7084D989-0AAF-11E3-040F-2F76EBBAAB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0296" y="2279957"/>
            <a:ext cx="2901187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play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home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Andrew Marriner </a:t>
            </a:r>
            <a:r>
              <a:rPr lang="pl-PL" b="1" dirty="0"/>
              <a:t>not to be the </a:t>
            </a:r>
            <a:r>
              <a:rPr lang="pl-PL" b="1" dirty="0" err="1"/>
              <a:t>referee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b="1" dirty="0">
              <a:solidFill>
                <a:srgbClr val="00B0F0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511053C-F962-DF62-90D2-81C6F7348DA6}"/>
              </a:ext>
            </a:extLst>
          </p:cNvPr>
          <p:cNvSpPr/>
          <p:nvPr/>
        </p:nvSpPr>
        <p:spPr>
          <a:xfrm>
            <a:off x="4960496" y="3858322"/>
            <a:ext cx="3365748" cy="1932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55965A9-6D57-593B-0442-C6BCD78A7D11}"/>
              </a:ext>
            </a:extLst>
          </p:cNvPr>
          <p:cNvCxnSpPr/>
          <p:nvPr/>
        </p:nvCxnSpPr>
        <p:spPr>
          <a:xfrm>
            <a:off x="7776117" y="3497657"/>
            <a:ext cx="0" cy="28632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3F364884-9E5E-B862-CCCD-14B2CB55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076" y="1240426"/>
            <a:ext cx="5044877" cy="3177815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58C6049-186C-F3A3-B579-22C1951D7BCF}"/>
              </a:ext>
            </a:extLst>
          </p:cNvPr>
          <p:cNvCxnSpPr/>
          <p:nvPr/>
        </p:nvCxnSpPr>
        <p:spPr>
          <a:xfrm>
            <a:off x="7887629" y="1702420"/>
            <a:ext cx="0" cy="276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7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211800" y="112300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3. </a:t>
            </a:r>
            <a:r>
              <a:rPr lang="pl-PL" dirty="0" err="1"/>
              <a:t>Optimal</a:t>
            </a:r>
            <a:r>
              <a:rPr lang="pl-PL" dirty="0"/>
              <a:t> </a:t>
            </a:r>
            <a:r>
              <a:rPr lang="pl-PL" dirty="0" err="1"/>
              <a:t>Attendance</a:t>
            </a:r>
            <a:endParaRPr b="1" dirty="0"/>
          </a:p>
        </p:txBody>
      </p:sp>
      <p:cxnSp>
        <p:nvCxnSpPr>
          <p:cNvPr id="231" name="Google Shape;231;p34"/>
          <p:cNvCxnSpPr>
            <a:cxnSpLocks/>
          </p:cNvCxnSpPr>
          <p:nvPr/>
        </p:nvCxnSpPr>
        <p:spPr>
          <a:xfrm>
            <a:off x="1158708" y="1964805"/>
            <a:ext cx="2466384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0;p34">
            <a:extLst>
              <a:ext uri="{FF2B5EF4-FFF2-40B4-BE49-F238E27FC236}">
                <a16:creationId xmlns:a16="http://schemas.microsoft.com/office/drawing/2014/main" id="{7084D989-0AAF-11E3-040F-2F76EBBAAB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1306" y="2287391"/>
            <a:ext cx="2901187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/>
              <a:t>With the </a:t>
            </a:r>
            <a:r>
              <a:rPr lang="pl-PL" dirty="0" err="1"/>
              <a:t>attendance</a:t>
            </a:r>
            <a:r>
              <a:rPr lang="pl-PL" dirty="0"/>
              <a:t> </a:t>
            </a:r>
            <a:r>
              <a:rPr lang="pl-PL" dirty="0" err="1"/>
              <a:t>nearly</a:t>
            </a:r>
            <a:r>
              <a:rPr lang="pl-PL" dirty="0"/>
              <a:t> 55000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b="1" dirty="0"/>
              <a:t>team </a:t>
            </a:r>
            <a:r>
              <a:rPr lang="pl-PL" b="1" dirty="0" err="1"/>
              <a:t>will</a:t>
            </a:r>
            <a:r>
              <a:rPr lang="pl-PL" b="1" dirty="0"/>
              <a:t> </a:t>
            </a:r>
            <a:r>
              <a:rPr lang="pl-PL" b="1" dirty="0" err="1"/>
              <a:t>probably</a:t>
            </a:r>
            <a:r>
              <a:rPr lang="pl-PL" b="1" dirty="0"/>
              <a:t> </a:t>
            </a:r>
            <a:r>
              <a:rPr lang="pl-PL" b="1" dirty="0" err="1"/>
              <a:t>score</a:t>
            </a:r>
            <a:r>
              <a:rPr lang="pl-PL" b="1" dirty="0"/>
              <a:t> </a:t>
            </a:r>
            <a:r>
              <a:rPr lang="pl-PL" b="1" dirty="0" err="1"/>
              <a:t>more</a:t>
            </a:r>
            <a:r>
              <a:rPr lang="pl-PL" b="1" dirty="0"/>
              <a:t> </a:t>
            </a:r>
            <a:r>
              <a:rPr lang="pl-PL" b="1" dirty="0" err="1"/>
              <a:t>than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endParaRPr b="1" dirty="0">
              <a:solidFill>
                <a:srgbClr val="00B0F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B50082-6D3D-733B-687D-3F352026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86" y="735623"/>
            <a:ext cx="3231160" cy="3939881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55965A9-6D57-593B-0442-C6BCD78A7D11}"/>
              </a:ext>
            </a:extLst>
          </p:cNvPr>
          <p:cNvCxnSpPr>
            <a:cxnSpLocks/>
          </p:cNvCxnSpPr>
          <p:nvPr/>
        </p:nvCxnSpPr>
        <p:spPr>
          <a:xfrm flipH="1">
            <a:off x="7897194" y="2571750"/>
            <a:ext cx="3614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24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391899" y="2561225"/>
            <a:ext cx="464823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Presentation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cxnSp>
        <p:nvCxnSpPr>
          <p:cNvPr id="224" name="Google Shape;224;p33"/>
          <p:cNvCxnSpPr>
            <a:cxnSpLocks/>
          </p:cNvCxnSpPr>
          <p:nvPr/>
        </p:nvCxnSpPr>
        <p:spPr>
          <a:xfrm>
            <a:off x="3888059" y="3403025"/>
            <a:ext cx="1471366" cy="0"/>
          </a:xfrm>
          <a:prstGeom prst="straightConnector1">
            <a:avLst/>
          </a:prstGeom>
          <a:noFill/>
          <a:ln w="38100" cap="flat" cmpd="sng">
            <a:solidFill>
              <a:srgbClr val="F8DBD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846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391899" y="2561225"/>
            <a:ext cx="464823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Process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>
            <a:cxnSpLocks/>
          </p:cNvCxnSpPr>
          <p:nvPr/>
        </p:nvCxnSpPr>
        <p:spPr>
          <a:xfrm flipV="1">
            <a:off x="3781796" y="3378909"/>
            <a:ext cx="1868441" cy="17626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236096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/>
              <a:t>Import Data from </a:t>
            </a:r>
            <a:r>
              <a:rPr lang="pl-PL" sz="1800" b="1" dirty="0"/>
              <a:t>3 </a:t>
            </a:r>
            <a:r>
              <a:rPr lang="pl-PL" sz="1800" b="1" dirty="0" err="1"/>
              <a:t>sources</a:t>
            </a:r>
            <a:endParaRPr sz="1800" b="1" dirty="0"/>
          </a:p>
        </p:txBody>
      </p:sp>
      <p:sp>
        <p:nvSpPr>
          <p:cNvPr id="244" name="Google Shape;244;p35"/>
          <p:cNvSpPr/>
          <p:nvPr/>
        </p:nvSpPr>
        <p:spPr>
          <a:xfrm>
            <a:off x="720128" y="199341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4" name="Grafika 33" descr="Skrzynka odbiorcza kontur">
            <a:extLst>
              <a:ext uri="{FF2B5EF4-FFF2-40B4-BE49-F238E27FC236}">
                <a16:creationId xmlns:a16="http://schemas.microsoft.com/office/drawing/2014/main" id="{68B9D558-9C12-7006-C5E7-62E059FC4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918" y="2115988"/>
            <a:ext cx="562754" cy="562754"/>
          </a:xfrm>
          <a:prstGeom prst="rect">
            <a:avLst/>
          </a:prstGeom>
        </p:spPr>
      </p:pic>
      <p:sp>
        <p:nvSpPr>
          <p:cNvPr id="42" name="Tytuł 41">
            <a:extLst>
              <a:ext uri="{FF2B5EF4-FFF2-40B4-BE49-F238E27FC236}">
                <a16:creationId xmlns:a16="http://schemas.microsoft.com/office/drawing/2014/main" id="{123C004E-5F62-32D5-DD8C-99C3C5F48CD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4" name="Tytuł 43">
            <a:extLst>
              <a:ext uri="{FF2B5EF4-FFF2-40B4-BE49-F238E27FC236}">
                <a16:creationId xmlns:a16="http://schemas.microsoft.com/office/drawing/2014/main" id="{D072FFD4-E716-CCD6-1A22-BC18CFF0E520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64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236096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/>
              <a:t>Import Data from </a:t>
            </a:r>
            <a:r>
              <a:rPr lang="pl-PL" sz="1800" b="1" dirty="0"/>
              <a:t>3 </a:t>
            </a:r>
            <a:r>
              <a:rPr lang="pl-PL" sz="1800" b="1" dirty="0" err="1"/>
              <a:t>sources</a:t>
            </a:r>
            <a:endParaRPr sz="1800" b="1"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2392933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Prepare</a:t>
            </a:r>
            <a:r>
              <a:rPr lang="pl-PL" sz="1800" b="1" dirty="0"/>
              <a:t> Data </a:t>
            </a:r>
            <a:r>
              <a:rPr lang="pl-PL" sz="1800" dirty="0"/>
              <a:t>for ETL in </a:t>
            </a:r>
            <a:r>
              <a:rPr lang="pl-PL" sz="1800" dirty="0" err="1"/>
              <a:t>Python</a:t>
            </a:r>
            <a:endParaRPr sz="1800" dirty="0"/>
          </a:p>
        </p:txBody>
      </p:sp>
      <p:sp>
        <p:nvSpPr>
          <p:cNvPr id="243" name="Google Shape;243;p35"/>
          <p:cNvSpPr/>
          <p:nvPr/>
        </p:nvSpPr>
        <p:spPr>
          <a:xfrm>
            <a:off x="2876843" y="1993413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720128" y="199341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1CA6C770-7C97-A535-A5B2-5D5FA67E1B04}"/>
              </a:ext>
            </a:extLst>
          </p:cNvPr>
          <p:cNvCxnSpPr>
            <a:stCxn id="244" idx="3"/>
            <a:endCxn id="243" idx="1"/>
          </p:cNvCxnSpPr>
          <p:nvPr/>
        </p:nvCxnSpPr>
        <p:spPr>
          <a:xfrm>
            <a:off x="2088728" y="2400062"/>
            <a:ext cx="788115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a 33" descr="Skrzynka odbiorcza kontur">
            <a:extLst>
              <a:ext uri="{FF2B5EF4-FFF2-40B4-BE49-F238E27FC236}">
                <a16:creationId xmlns:a16="http://schemas.microsoft.com/office/drawing/2014/main" id="{68B9D558-9C12-7006-C5E7-62E059FC4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918" y="2115988"/>
            <a:ext cx="562754" cy="562754"/>
          </a:xfrm>
          <a:prstGeom prst="rect">
            <a:avLst/>
          </a:prstGeom>
        </p:spPr>
      </p:pic>
      <p:pic>
        <p:nvPicPr>
          <p:cNvPr id="36" name="Grafika 35" descr="Wąż kontur">
            <a:extLst>
              <a:ext uri="{FF2B5EF4-FFF2-40B4-BE49-F238E27FC236}">
                <a16:creationId xmlns:a16="http://schemas.microsoft.com/office/drawing/2014/main" id="{47D81F34-09E3-4FB6-6BAA-EFF6F3593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1708" y="2101233"/>
            <a:ext cx="574480" cy="574480"/>
          </a:xfrm>
          <a:prstGeom prst="rect">
            <a:avLst/>
          </a:prstGeo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F01B1DF3-17B3-C258-A2F0-D490969E071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75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236096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/>
              <a:t>Import Data from </a:t>
            </a:r>
            <a:r>
              <a:rPr lang="pl-PL" sz="1800" b="1" dirty="0"/>
              <a:t>3 </a:t>
            </a:r>
            <a:r>
              <a:rPr lang="pl-PL" sz="1800" b="1" dirty="0" err="1"/>
              <a:t>sources</a:t>
            </a:r>
            <a:endParaRPr sz="1800" b="1"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2392933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Prepare</a:t>
            </a:r>
            <a:r>
              <a:rPr lang="pl-PL" sz="1800" b="1" dirty="0"/>
              <a:t> Data </a:t>
            </a:r>
            <a:r>
              <a:rPr lang="pl-PL" sz="1800" dirty="0"/>
              <a:t>for ETL in </a:t>
            </a:r>
            <a:r>
              <a:rPr lang="pl-PL" sz="1800" dirty="0" err="1"/>
              <a:t>Python</a:t>
            </a:r>
            <a:endParaRPr sz="1800"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4"/>
          </p:nvPr>
        </p:nvSpPr>
        <p:spPr>
          <a:xfrm>
            <a:off x="4517767" y="29208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/>
              <a:t>ETL</a:t>
            </a:r>
            <a:r>
              <a:rPr lang="pl-PL" sz="1800" dirty="0"/>
              <a:t> </a:t>
            </a:r>
            <a:r>
              <a:rPr lang="pl-PL" sz="1800" dirty="0" err="1"/>
              <a:t>process</a:t>
            </a:r>
            <a:endParaRPr sz="1800" dirty="0"/>
          </a:p>
        </p:txBody>
      </p:sp>
      <p:sp>
        <p:nvSpPr>
          <p:cNvPr id="243" name="Google Shape;243;p35"/>
          <p:cNvSpPr/>
          <p:nvPr/>
        </p:nvSpPr>
        <p:spPr>
          <a:xfrm>
            <a:off x="2876843" y="1993413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720128" y="199341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001667" y="199071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1CA6C770-7C97-A535-A5B2-5D5FA67E1B04}"/>
              </a:ext>
            </a:extLst>
          </p:cNvPr>
          <p:cNvCxnSpPr>
            <a:stCxn id="244" idx="3"/>
            <a:endCxn id="243" idx="1"/>
          </p:cNvCxnSpPr>
          <p:nvPr/>
        </p:nvCxnSpPr>
        <p:spPr>
          <a:xfrm>
            <a:off x="2088728" y="2400062"/>
            <a:ext cx="788115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F4017E25-2B87-4A2E-C3DC-AC15259AF597}"/>
              </a:ext>
            </a:extLst>
          </p:cNvPr>
          <p:cNvCxnSpPr>
            <a:stCxn id="243" idx="3"/>
            <a:endCxn id="245" idx="1"/>
          </p:cNvCxnSpPr>
          <p:nvPr/>
        </p:nvCxnSpPr>
        <p:spPr>
          <a:xfrm flipV="1">
            <a:off x="4245443" y="2397367"/>
            <a:ext cx="756224" cy="26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a 33" descr="Skrzynka odbiorcza kontur">
            <a:extLst>
              <a:ext uri="{FF2B5EF4-FFF2-40B4-BE49-F238E27FC236}">
                <a16:creationId xmlns:a16="http://schemas.microsoft.com/office/drawing/2014/main" id="{68B9D558-9C12-7006-C5E7-62E059FC4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918" y="2115988"/>
            <a:ext cx="562754" cy="562754"/>
          </a:xfrm>
          <a:prstGeom prst="rect">
            <a:avLst/>
          </a:prstGeom>
        </p:spPr>
      </p:pic>
      <p:pic>
        <p:nvPicPr>
          <p:cNvPr id="36" name="Grafika 35" descr="Wąż kontur">
            <a:extLst>
              <a:ext uri="{FF2B5EF4-FFF2-40B4-BE49-F238E27FC236}">
                <a16:creationId xmlns:a16="http://schemas.microsoft.com/office/drawing/2014/main" id="{47D81F34-09E3-4FB6-6BAA-EFF6F3593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1708" y="2101233"/>
            <a:ext cx="574480" cy="574480"/>
          </a:xfrm>
          <a:prstGeom prst="rect">
            <a:avLst/>
          </a:prstGeom>
        </p:spPr>
      </p:pic>
      <p:pic>
        <p:nvPicPr>
          <p:cNvPr id="38" name="Grafika 37" descr="Stałe ulepszanie kontur">
            <a:extLst>
              <a:ext uri="{FF2B5EF4-FFF2-40B4-BE49-F238E27FC236}">
                <a16:creationId xmlns:a16="http://schemas.microsoft.com/office/drawing/2014/main" id="{E21D0D4C-36C8-1562-D2D7-8F342CEDF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85698" y="2072293"/>
            <a:ext cx="650144" cy="6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236096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/>
              <a:t>Import Data from </a:t>
            </a:r>
            <a:r>
              <a:rPr lang="pl-PL" sz="1800" b="1" dirty="0"/>
              <a:t>3 </a:t>
            </a:r>
            <a:r>
              <a:rPr lang="pl-PL" sz="1800" b="1" dirty="0" err="1"/>
              <a:t>sources</a:t>
            </a:r>
            <a:endParaRPr sz="1800" b="1"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2392933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Prepare</a:t>
            </a:r>
            <a:r>
              <a:rPr lang="pl-PL" sz="1800" b="1" dirty="0"/>
              <a:t> Data </a:t>
            </a:r>
            <a:r>
              <a:rPr lang="pl-PL" sz="1800" dirty="0"/>
              <a:t>for ETL in </a:t>
            </a:r>
            <a:r>
              <a:rPr lang="pl-PL" sz="1800" dirty="0" err="1"/>
              <a:t>Python</a:t>
            </a:r>
            <a:endParaRPr sz="1800"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4"/>
          </p:nvPr>
        </p:nvSpPr>
        <p:spPr>
          <a:xfrm>
            <a:off x="4517767" y="29208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/>
              <a:t>ETL</a:t>
            </a:r>
            <a:r>
              <a:rPr lang="pl-PL" sz="1800" dirty="0"/>
              <a:t> </a:t>
            </a:r>
            <a:r>
              <a:rPr lang="pl-PL" sz="1800" dirty="0" err="1"/>
              <a:t>process</a:t>
            </a:r>
            <a:endParaRPr sz="1800" dirty="0"/>
          </a:p>
        </p:txBody>
      </p:sp>
      <p:sp>
        <p:nvSpPr>
          <p:cNvPr id="243" name="Google Shape;243;p35"/>
          <p:cNvSpPr/>
          <p:nvPr/>
        </p:nvSpPr>
        <p:spPr>
          <a:xfrm>
            <a:off x="2876843" y="1993413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720128" y="199341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001667" y="199071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Google Shape;241;p35">
            <a:extLst>
              <a:ext uri="{FF2B5EF4-FFF2-40B4-BE49-F238E27FC236}">
                <a16:creationId xmlns:a16="http://schemas.microsoft.com/office/drawing/2014/main" id="{49324FD9-BE2D-34DF-33FE-6BD9ED485430}"/>
              </a:ext>
            </a:extLst>
          </p:cNvPr>
          <p:cNvSpPr txBox="1">
            <a:spLocks/>
          </p:cNvSpPr>
          <p:nvPr/>
        </p:nvSpPr>
        <p:spPr>
          <a:xfrm>
            <a:off x="6500164" y="2912876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1800" b="1" dirty="0"/>
              <a:t>Power BI </a:t>
            </a:r>
            <a:r>
              <a:rPr lang="pl-PL" sz="1800" dirty="0" err="1"/>
              <a:t>reports</a:t>
            </a:r>
            <a:endParaRPr lang="pl-PL" sz="1800" dirty="0"/>
          </a:p>
        </p:txBody>
      </p:sp>
      <p:sp>
        <p:nvSpPr>
          <p:cNvPr id="4" name="Google Shape;245;p35">
            <a:extLst>
              <a:ext uri="{FF2B5EF4-FFF2-40B4-BE49-F238E27FC236}">
                <a16:creationId xmlns:a16="http://schemas.microsoft.com/office/drawing/2014/main" id="{FFC1DB27-FCB3-AFD8-6E72-18BE17D7C5AB}"/>
              </a:ext>
            </a:extLst>
          </p:cNvPr>
          <p:cNvSpPr/>
          <p:nvPr/>
        </p:nvSpPr>
        <p:spPr>
          <a:xfrm>
            <a:off x="6984064" y="1990715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3F9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1CA6C770-7C97-A535-A5B2-5D5FA67E1B04}"/>
              </a:ext>
            </a:extLst>
          </p:cNvPr>
          <p:cNvCxnSpPr>
            <a:stCxn id="244" idx="3"/>
            <a:endCxn id="243" idx="1"/>
          </p:cNvCxnSpPr>
          <p:nvPr/>
        </p:nvCxnSpPr>
        <p:spPr>
          <a:xfrm>
            <a:off x="2088728" y="2400062"/>
            <a:ext cx="788115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F4017E25-2B87-4A2E-C3DC-AC15259AF597}"/>
              </a:ext>
            </a:extLst>
          </p:cNvPr>
          <p:cNvCxnSpPr>
            <a:stCxn id="243" idx="3"/>
            <a:endCxn id="245" idx="1"/>
          </p:cNvCxnSpPr>
          <p:nvPr/>
        </p:nvCxnSpPr>
        <p:spPr>
          <a:xfrm flipV="1">
            <a:off x="4245443" y="2397367"/>
            <a:ext cx="756224" cy="26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8B07463-978B-9FE0-5D3E-B3B948C2D195}"/>
              </a:ext>
            </a:extLst>
          </p:cNvPr>
          <p:cNvCxnSpPr>
            <a:stCxn id="245" idx="3"/>
            <a:endCxn id="4" idx="1"/>
          </p:cNvCxnSpPr>
          <p:nvPr/>
        </p:nvCxnSpPr>
        <p:spPr>
          <a:xfrm flipV="1">
            <a:off x="6370267" y="2397365"/>
            <a:ext cx="613797" cy="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a 33" descr="Skrzynka odbiorcza kontur">
            <a:extLst>
              <a:ext uri="{FF2B5EF4-FFF2-40B4-BE49-F238E27FC236}">
                <a16:creationId xmlns:a16="http://schemas.microsoft.com/office/drawing/2014/main" id="{68B9D558-9C12-7006-C5E7-62E059FC4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918" y="2115988"/>
            <a:ext cx="562754" cy="562754"/>
          </a:xfrm>
          <a:prstGeom prst="rect">
            <a:avLst/>
          </a:prstGeom>
        </p:spPr>
      </p:pic>
      <p:pic>
        <p:nvPicPr>
          <p:cNvPr id="36" name="Grafika 35" descr="Wąż kontur">
            <a:extLst>
              <a:ext uri="{FF2B5EF4-FFF2-40B4-BE49-F238E27FC236}">
                <a16:creationId xmlns:a16="http://schemas.microsoft.com/office/drawing/2014/main" id="{47D81F34-09E3-4FB6-6BAA-EFF6F3593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1708" y="2101233"/>
            <a:ext cx="574480" cy="574480"/>
          </a:xfrm>
          <a:prstGeom prst="rect">
            <a:avLst/>
          </a:prstGeom>
        </p:spPr>
      </p:pic>
      <p:pic>
        <p:nvPicPr>
          <p:cNvPr id="38" name="Grafika 37" descr="Stałe ulepszanie kontur">
            <a:extLst>
              <a:ext uri="{FF2B5EF4-FFF2-40B4-BE49-F238E27FC236}">
                <a16:creationId xmlns:a16="http://schemas.microsoft.com/office/drawing/2014/main" id="{E21D0D4C-36C8-1562-D2D7-8F342CEDF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85698" y="2072293"/>
            <a:ext cx="650144" cy="650144"/>
          </a:xfrm>
          <a:prstGeom prst="rect">
            <a:avLst/>
          </a:prstGeom>
        </p:spPr>
      </p:pic>
      <p:pic>
        <p:nvPicPr>
          <p:cNvPr id="40" name="Grafika 39" descr="Dokument kontur">
            <a:extLst>
              <a:ext uri="{FF2B5EF4-FFF2-40B4-BE49-F238E27FC236}">
                <a16:creationId xmlns:a16="http://schemas.microsoft.com/office/drawing/2014/main" id="{7F4837CD-E0AB-B0C5-3D49-F11A4A471E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1124" y="2115988"/>
            <a:ext cx="574480" cy="5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2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236096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/>
              <a:t>Import Data from </a:t>
            </a:r>
            <a:r>
              <a:rPr lang="pl-PL" sz="1800" b="1" dirty="0"/>
              <a:t>3 </a:t>
            </a:r>
            <a:r>
              <a:rPr lang="pl-PL" sz="1800" b="1" dirty="0" err="1"/>
              <a:t>sources</a:t>
            </a:r>
            <a:endParaRPr sz="1800" b="1"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2392933" y="311919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Prepare</a:t>
            </a:r>
            <a:r>
              <a:rPr lang="pl-PL" sz="1800" b="1" dirty="0"/>
              <a:t> Data </a:t>
            </a:r>
            <a:r>
              <a:rPr lang="pl-PL" sz="1800" dirty="0"/>
              <a:t>for ETL in </a:t>
            </a:r>
            <a:r>
              <a:rPr lang="pl-PL" sz="1800" dirty="0" err="1"/>
              <a:t>Python</a:t>
            </a:r>
            <a:endParaRPr sz="1800"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4"/>
          </p:nvPr>
        </p:nvSpPr>
        <p:spPr>
          <a:xfrm>
            <a:off x="4517767" y="29208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/>
              <a:t>ETL</a:t>
            </a:r>
            <a:r>
              <a:rPr lang="pl-PL" sz="1800" dirty="0"/>
              <a:t> </a:t>
            </a:r>
            <a:r>
              <a:rPr lang="pl-PL" sz="1800" dirty="0" err="1"/>
              <a:t>process</a:t>
            </a:r>
            <a:endParaRPr sz="1800" dirty="0"/>
          </a:p>
        </p:txBody>
      </p:sp>
      <p:sp>
        <p:nvSpPr>
          <p:cNvPr id="243" name="Google Shape;243;p35"/>
          <p:cNvSpPr/>
          <p:nvPr/>
        </p:nvSpPr>
        <p:spPr>
          <a:xfrm>
            <a:off x="2876843" y="1993413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720128" y="199341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001667" y="199071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Google Shape;241;p35">
            <a:extLst>
              <a:ext uri="{FF2B5EF4-FFF2-40B4-BE49-F238E27FC236}">
                <a16:creationId xmlns:a16="http://schemas.microsoft.com/office/drawing/2014/main" id="{49324FD9-BE2D-34DF-33FE-6BD9ED485430}"/>
              </a:ext>
            </a:extLst>
          </p:cNvPr>
          <p:cNvSpPr txBox="1">
            <a:spLocks/>
          </p:cNvSpPr>
          <p:nvPr/>
        </p:nvSpPr>
        <p:spPr>
          <a:xfrm>
            <a:off x="6500164" y="2912876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1800" b="1" dirty="0"/>
              <a:t>Power BI </a:t>
            </a:r>
            <a:r>
              <a:rPr lang="pl-PL" sz="1800" dirty="0" err="1"/>
              <a:t>reports</a:t>
            </a:r>
            <a:endParaRPr lang="pl-PL" sz="1800" dirty="0"/>
          </a:p>
        </p:txBody>
      </p:sp>
      <p:sp>
        <p:nvSpPr>
          <p:cNvPr id="4" name="Google Shape;245;p35">
            <a:extLst>
              <a:ext uri="{FF2B5EF4-FFF2-40B4-BE49-F238E27FC236}">
                <a16:creationId xmlns:a16="http://schemas.microsoft.com/office/drawing/2014/main" id="{FFC1DB27-FCB3-AFD8-6E72-18BE17D7C5AB}"/>
              </a:ext>
            </a:extLst>
          </p:cNvPr>
          <p:cNvSpPr/>
          <p:nvPr/>
        </p:nvSpPr>
        <p:spPr>
          <a:xfrm>
            <a:off x="6984064" y="1990715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3F9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12" name="Łącznik: zakrzywiony 11">
            <a:extLst>
              <a:ext uri="{FF2B5EF4-FFF2-40B4-BE49-F238E27FC236}">
                <a16:creationId xmlns:a16="http://schemas.microsoft.com/office/drawing/2014/main" id="{3795ACEB-2E47-7DE6-A997-93BD7D320301}"/>
              </a:ext>
            </a:extLst>
          </p:cNvPr>
          <p:cNvCxnSpPr>
            <a:stCxn id="237" idx="2"/>
            <a:endCxn id="241" idx="2"/>
          </p:cNvCxnSpPr>
          <p:nvPr/>
        </p:nvCxnSpPr>
        <p:spPr>
          <a:xfrm rot="5400000" flipH="1" flipV="1">
            <a:off x="3445942" y="1406868"/>
            <a:ext cx="198377" cy="4281671"/>
          </a:xfrm>
          <a:prstGeom prst="curvedConnector3">
            <a:avLst>
              <a:gd name="adj1" fmla="val -36491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: zakrzywiony 17">
            <a:extLst>
              <a:ext uri="{FF2B5EF4-FFF2-40B4-BE49-F238E27FC236}">
                <a16:creationId xmlns:a16="http://schemas.microsoft.com/office/drawing/2014/main" id="{4963EE69-91BC-658B-1A0A-E63C51073F0A}"/>
              </a:ext>
            </a:extLst>
          </p:cNvPr>
          <p:cNvCxnSpPr>
            <a:stCxn id="245" idx="0"/>
            <a:endCxn id="244" idx="0"/>
          </p:cNvCxnSpPr>
          <p:nvPr/>
        </p:nvCxnSpPr>
        <p:spPr>
          <a:xfrm rot="16200000" flipH="1" flipV="1">
            <a:off x="3543850" y="-148706"/>
            <a:ext cx="2695" cy="4281539"/>
          </a:xfrm>
          <a:prstGeom prst="curvedConnector3">
            <a:avLst>
              <a:gd name="adj1" fmla="val -3308126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910523F-96E9-0D0F-31AA-3C29CA1C5769}"/>
              </a:ext>
            </a:extLst>
          </p:cNvPr>
          <p:cNvSpPr txBox="1"/>
          <p:nvPr/>
        </p:nvSpPr>
        <p:spPr>
          <a:xfrm>
            <a:off x="4601020" y="696839"/>
            <a:ext cx="261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Lexend Deca" panose="020B0604020202020204" charset="-18"/>
              </a:rPr>
              <a:t>Repeat</a:t>
            </a:r>
            <a:r>
              <a:rPr lang="pl-PL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every</a:t>
            </a:r>
            <a:r>
              <a:rPr lang="pl-PL" b="1" dirty="0">
                <a:latin typeface="Lexend Deca" panose="020B0604020202020204" charset="-18"/>
              </a:rPr>
              <a:t> </a:t>
            </a:r>
            <a:r>
              <a:rPr lang="pl-PL" b="1" dirty="0" err="1">
                <a:latin typeface="Lexend Deca" panose="020B0604020202020204" charset="-18"/>
              </a:rPr>
              <a:t>gameweek</a:t>
            </a:r>
            <a:endParaRPr lang="pl-PL" b="1" dirty="0">
              <a:latin typeface="Lexend Deca" panose="020B0604020202020204" charset="-18"/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1CA6C770-7C97-A535-A5B2-5D5FA67E1B04}"/>
              </a:ext>
            </a:extLst>
          </p:cNvPr>
          <p:cNvCxnSpPr>
            <a:stCxn id="244" idx="3"/>
            <a:endCxn id="243" idx="1"/>
          </p:cNvCxnSpPr>
          <p:nvPr/>
        </p:nvCxnSpPr>
        <p:spPr>
          <a:xfrm>
            <a:off x="2088728" y="2400062"/>
            <a:ext cx="788115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F4017E25-2B87-4A2E-C3DC-AC15259AF597}"/>
              </a:ext>
            </a:extLst>
          </p:cNvPr>
          <p:cNvCxnSpPr>
            <a:stCxn id="243" idx="3"/>
            <a:endCxn id="245" idx="1"/>
          </p:cNvCxnSpPr>
          <p:nvPr/>
        </p:nvCxnSpPr>
        <p:spPr>
          <a:xfrm flipV="1">
            <a:off x="4245443" y="2397367"/>
            <a:ext cx="756224" cy="26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8B07463-978B-9FE0-5D3E-B3B948C2D195}"/>
              </a:ext>
            </a:extLst>
          </p:cNvPr>
          <p:cNvCxnSpPr>
            <a:stCxn id="245" idx="3"/>
            <a:endCxn id="4" idx="1"/>
          </p:cNvCxnSpPr>
          <p:nvPr/>
        </p:nvCxnSpPr>
        <p:spPr>
          <a:xfrm flipV="1">
            <a:off x="6370267" y="2397365"/>
            <a:ext cx="613797" cy="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a 33" descr="Skrzynka odbiorcza kontur">
            <a:extLst>
              <a:ext uri="{FF2B5EF4-FFF2-40B4-BE49-F238E27FC236}">
                <a16:creationId xmlns:a16="http://schemas.microsoft.com/office/drawing/2014/main" id="{68B9D558-9C12-7006-C5E7-62E059FC4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918" y="2115988"/>
            <a:ext cx="562754" cy="562754"/>
          </a:xfrm>
          <a:prstGeom prst="rect">
            <a:avLst/>
          </a:prstGeom>
        </p:spPr>
      </p:pic>
      <p:pic>
        <p:nvPicPr>
          <p:cNvPr id="36" name="Grafika 35" descr="Wąż kontur">
            <a:extLst>
              <a:ext uri="{FF2B5EF4-FFF2-40B4-BE49-F238E27FC236}">
                <a16:creationId xmlns:a16="http://schemas.microsoft.com/office/drawing/2014/main" id="{47D81F34-09E3-4FB6-6BAA-EFF6F3593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1708" y="2101233"/>
            <a:ext cx="574480" cy="574480"/>
          </a:xfrm>
          <a:prstGeom prst="rect">
            <a:avLst/>
          </a:prstGeom>
        </p:spPr>
      </p:pic>
      <p:pic>
        <p:nvPicPr>
          <p:cNvPr id="38" name="Grafika 37" descr="Stałe ulepszanie kontur">
            <a:extLst>
              <a:ext uri="{FF2B5EF4-FFF2-40B4-BE49-F238E27FC236}">
                <a16:creationId xmlns:a16="http://schemas.microsoft.com/office/drawing/2014/main" id="{E21D0D4C-36C8-1562-D2D7-8F342CEDF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85698" y="2072293"/>
            <a:ext cx="650144" cy="650144"/>
          </a:xfrm>
          <a:prstGeom prst="rect">
            <a:avLst/>
          </a:prstGeom>
        </p:spPr>
      </p:pic>
      <p:pic>
        <p:nvPicPr>
          <p:cNvPr id="40" name="Grafika 39" descr="Dokument kontur">
            <a:extLst>
              <a:ext uri="{FF2B5EF4-FFF2-40B4-BE49-F238E27FC236}">
                <a16:creationId xmlns:a16="http://schemas.microsoft.com/office/drawing/2014/main" id="{7F4837CD-E0AB-B0C5-3D49-F11A4A471E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1124" y="2115988"/>
            <a:ext cx="574480" cy="5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4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 Data </a:t>
            </a:r>
            <a:r>
              <a:rPr lang="pl-PL" dirty="0" err="1"/>
              <a:t>Sources</a:t>
            </a:r>
            <a:endParaRPr b="1" dirty="0"/>
          </a:p>
        </p:txBody>
      </p:sp>
      <p:cxnSp>
        <p:nvCxnSpPr>
          <p:cNvPr id="346" name="Google Shape;346;p40"/>
          <p:cNvCxnSpPr>
            <a:cxnSpLocks/>
          </p:cNvCxnSpPr>
          <p:nvPr/>
        </p:nvCxnSpPr>
        <p:spPr>
          <a:xfrm>
            <a:off x="3557172" y="1238289"/>
            <a:ext cx="2029655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922B78A6-1835-A346-49F6-19A4B73EE0CB}"/>
              </a:ext>
            </a:extLst>
          </p:cNvPr>
          <p:cNvSpPr/>
          <p:nvPr/>
        </p:nvSpPr>
        <p:spPr>
          <a:xfrm>
            <a:off x="720000" y="1465745"/>
            <a:ext cx="2302834" cy="31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933CF8F-4163-74B8-7FDE-3D7C694E1099}"/>
              </a:ext>
            </a:extLst>
          </p:cNvPr>
          <p:cNvSpPr txBox="1"/>
          <p:nvPr/>
        </p:nvSpPr>
        <p:spPr>
          <a:xfrm>
            <a:off x="1141890" y="1607820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Catamaran" panose="020B0604020202020204" charset="-18"/>
                <a:cs typeface="Catamaran" panose="020B0604020202020204" charset="-18"/>
              </a:rPr>
              <a:t>Scores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 &amp; </a:t>
            </a:r>
            <a:r>
              <a:rPr lang="pl-PL" b="1" dirty="0" err="1">
                <a:latin typeface="Catamaran" panose="020B0604020202020204" charset="-18"/>
                <a:cs typeface="Catamaran" panose="020B0604020202020204" charset="-18"/>
              </a:rPr>
              <a:t>Fixtures</a:t>
            </a:r>
            <a:endParaRPr lang="pl-PL" b="1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3352997-B311-C52F-012F-8E0B5BEA976F}"/>
              </a:ext>
            </a:extLst>
          </p:cNvPr>
          <p:cNvSpPr/>
          <p:nvPr/>
        </p:nvSpPr>
        <p:spPr>
          <a:xfrm>
            <a:off x="3444724" y="1498337"/>
            <a:ext cx="2302834" cy="31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AEFCF4C-20D1-AE57-9AF8-E79B51112DD6}"/>
              </a:ext>
            </a:extLst>
          </p:cNvPr>
          <p:cNvSpPr txBox="1"/>
          <p:nvPr/>
        </p:nvSpPr>
        <p:spPr>
          <a:xfrm>
            <a:off x="3900277" y="162442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Betting </a:t>
            </a:r>
            <a:r>
              <a:rPr lang="pl-PL" b="1" dirty="0" err="1">
                <a:latin typeface="Catamaran" panose="020B0604020202020204" charset="-18"/>
                <a:cs typeface="Catamaran" panose="020B0604020202020204" charset="-18"/>
              </a:rPr>
              <a:t>Archives</a:t>
            </a:r>
            <a:endParaRPr lang="pl-PL" b="1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813E91E-CEB7-401F-C8DB-9A9D1A1FAB27}"/>
              </a:ext>
            </a:extLst>
          </p:cNvPr>
          <p:cNvSpPr/>
          <p:nvPr/>
        </p:nvSpPr>
        <p:spPr>
          <a:xfrm>
            <a:off x="6169448" y="1465745"/>
            <a:ext cx="2302834" cy="31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46B3901-2B11-9689-2DB7-07C5B32517EE}"/>
              </a:ext>
            </a:extLst>
          </p:cNvPr>
          <p:cNvSpPr txBox="1"/>
          <p:nvPr/>
        </p:nvSpPr>
        <p:spPr>
          <a:xfrm>
            <a:off x="6265127" y="1607820"/>
            <a:ext cx="2111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Fantasy Premier </a:t>
            </a:r>
            <a:r>
              <a:rPr lang="pl-PL" b="1" dirty="0" err="1">
                <a:latin typeface="Catamaran" panose="020B0604020202020204" charset="-18"/>
                <a:cs typeface="Catamaran" panose="020B0604020202020204" charset="-18"/>
              </a:rPr>
              <a:t>League</a:t>
            </a:r>
            <a:r>
              <a:rPr lang="pl-PL" b="1" dirty="0">
                <a:latin typeface="Catamaran" panose="020B0604020202020204" charset="-18"/>
                <a:cs typeface="Catamaran" panose="020B0604020202020204" charset="-18"/>
              </a:rPr>
              <a:t> </a:t>
            </a:r>
          </a:p>
          <a:p>
            <a:pPr algn="ctr"/>
            <a:r>
              <a:rPr lang="pl-PL" b="1" dirty="0" err="1">
                <a:latin typeface="Catamaran" panose="020B0604020202020204" charset="-18"/>
                <a:cs typeface="Catamaran" panose="020B0604020202020204" charset="-18"/>
              </a:rPr>
              <a:t>Repository</a:t>
            </a:r>
            <a:endParaRPr lang="pl-PL" b="1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9D91D0D-C27A-F296-BF0D-80016417A463}"/>
              </a:ext>
            </a:extLst>
          </p:cNvPr>
          <p:cNvSpPr txBox="1"/>
          <p:nvPr/>
        </p:nvSpPr>
        <p:spPr>
          <a:xfrm>
            <a:off x="967740" y="2194560"/>
            <a:ext cx="1805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>
                <a:latin typeface="Lexend Deca" panose="020B0604020202020204" charset="-18"/>
              </a:rPr>
              <a:t>Information </a:t>
            </a:r>
            <a:r>
              <a:rPr lang="pl-PL" sz="1000" dirty="0" err="1">
                <a:latin typeface="Lexend Deca" panose="020B0604020202020204" charset="-18"/>
              </a:rPr>
              <a:t>about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b="1" dirty="0">
                <a:latin typeface="Lexend Deca" panose="020B0604020202020204" charset="-18"/>
              </a:rPr>
              <a:t>single </a:t>
            </a:r>
            <a:r>
              <a:rPr lang="pl-PL" sz="1000" b="1" dirty="0" err="1">
                <a:latin typeface="Lexend Deca" panose="020B0604020202020204" charset="-18"/>
              </a:rPr>
              <a:t>matches</a:t>
            </a:r>
            <a:endParaRPr lang="pl-PL" sz="1000" b="1" dirty="0">
              <a:latin typeface="Lexend Deca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latin typeface="Lexend Deca" panose="020B0604020202020204" charset="-18"/>
              </a:rPr>
              <a:t>Gives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detailed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information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about</a:t>
            </a:r>
            <a:r>
              <a:rPr lang="pl-PL" sz="1000" dirty="0">
                <a:latin typeface="Lexend Deca" panose="020B0604020202020204" charset="-18"/>
              </a:rPr>
              <a:t> the </a:t>
            </a:r>
            <a:r>
              <a:rPr lang="pl-PL" sz="1000" b="1" dirty="0" err="1">
                <a:latin typeface="Lexend Deca" panose="020B0604020202020204" charset="-18"/>
              </a:rPr>
              <a:t>xG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score</a:t>
            </a:r>
            <a:endParaRPr lang="pl-PL" sz="1000" b="1" dirty="0">
              <a:latin typeface="Lexend Deca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latin typeface="Lexend Deca" panose="020B0604020202020204" charset="-18"/>
              </a:rPr>
              <a:t>Updated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every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gameweek</a:t>
            </a:r>
            <a:endParaRPr lang="pl-PL" sz="1000" b="1" dirty="0">
              <a:latin typeface="Lexend Deca" panose="020B0604020202020204" charset="-18"/>
            </a:endParaRPr>
          </a:p>
        </p:txBody>
      </p:sp>
      <p:pic>
        <p:nvPicPr>
          <p:cNvPr id="15" name="Grafika 14" descr="Boisko sportowe kontur">
            <a:extLst>
              <a:ext uri="{FF2B5EF4-FFF2-40B4-BE49-F238E27FC236}">
                <a16:creationId xmlns:a16="http://schemas.microsoft.com/office/drawing/2014/main" id="{A3C61CE6-47D4-88BF-6A80-C4A9A3ED1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3510" y="3371882"/>
            <a:ext cx="914400" cy="91440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87884CF-D89D-DDC6-1A2A-B893D3FB4058}"/>
              </a:ext>
            </a:extLst>
          </p:cNvPr>
          <p:cNvSpPr txBox="1"/>
          <p:nvPr/>
        </p:nvSpPr>
        <p:spPr>
          <a:xfrm>
            <a:off x="3668584" y="2202331"/>
            <a:ext cx="18059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>
                <a:latin typeface="Lexend Deca" panose="020B0604020202020204" charset="-18"/>
              </a:rPr>
              <a:t>Information </a:t>
            </a:r>
            <a:r>
              <a:rPr lang="pl-PL" sz="1000" dirty="0" err="1">
                <a:latin typeface="Lexend Deca" panose="020B0604020202020204" charset="-18"/>
              </a:rPr>
              <a:t>about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varios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betting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odds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corresponding</a:t>
            </a:r>
            <a:r>
              <a:rPr lang="pl-PL" sz="1000" dirty="0">
                <a:latin typeface="Lexend Deca" panose="020B0604020202020204" charset="-18"/>
              </a:rPr>
              <a:t> to the </a:t>
            </a:r>
            <a:r>
              <a:rPr lang="pl-PL" sz="1000" dirty="0" err="1">
                <a:latin typeface="Lexend Deca" panose="020B0604020202020204" charset="-18"/>
              </a:rPr>
              <a:t>match</a:t>
            </a:r>
            <a:endParaRPr lang="pl-PL" sz="1000" dirty="0">
              <a:latin typeface="Lexend Deca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latin typeface="Lexend Deca" panose="020B0604020202020204" charset="-18"/>
              </a:rPr>
              <a:t>Contains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precalculated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measures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like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avg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home</a:t>
            </a:r>
            <a:r>
              <a:rPr lang="pl-PL" sz="1000" dirty="0">
                <a:latin typeface="Lexend Deca" panose="020B0604020202020204" charset="-18"/>
              </a:rPr>
              <a:t> win</a:t>
            </a:r>
            <a:endParaRPr lang="pl-PL" sz="1000" b="1" dirty="0">
              <a:latin typeface="Lexend Deca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latin typeface="Lexend Deca" panose="020B0604020202020204" charset="-18"/>
              </a:rPr>
              <a:t>Updated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every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gameweek</a:t>
            </a:r>
            <a:endParaRPr lang="pl-PL" sz="1000" b="1" dirty="0">
              <a:latin typeface="Lexend Deca" panose="020B0604020202020204" charset="-18"/>
            </a:endParaRPr>
          </a:p>
        </p:txBody>
      </p:sp>
      <p:pic>
        <p:nvPicPr>
          <p:cNvPr id="18" name="Grafika 17" descr="Żetony do gry kontur">
            <a:extLst>
              <a:ext uri="{FF2B5EF4-FFF2-40B4-BE49-F238E27FC236}">
                <a16:creationId xmlns:a16="http://schemas.microsoft.com/office/drawing/2014/main" id="{68DE6BFC-2983-8103-F6A0-3F5A2C5CA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6595" y="3848362"/>
            <a:ext cx="599092" cy="59909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E7E2691-F06A-8686-3EA9-BDEAE4D0F003}"/>
              </a:ext>
            </a:extLst>
          </p:cNvPr>
          <p:cNvSpPr txBox="1"/>
          <p:nvPr/>
        </p:nvSpPr>
        <p:spPr>
          <a:xfrm>
            <a:off x="6417895" y="2225777"/>
            <a:ext cx="1805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>
                <a:latin typeface="Lexend Deca" panose="020B0604020202020204" charset="-18"/>
              </a:rPr>
              <a:t>Information </a:t>
            </a:r>
            <a:r>
              <a:rPr lang="pl-PL" sz="1000" dirty="0" err="1">
                <a:latin typeface="Lexend Deca" panose="020B0604020202020204" charset="-18"/>
              </a:rPr>
              <a:t>about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teams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dirty="0" err="1">
                <a:latin typeface="Lexend Deca" panose="020B0604020202020204" charset="-18"/>
              </a:rPr>
              <a:t>strenght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b="1" dirty="0">
                <a:latin typeface="Lexend Deca" panose="020B0604020202020204" charset="-18"/>
              </a:rPr>
              <a:t>= </a:t>
            </a:r>
            <a:r>
              <a:rPr lang="pl-PL" sz="1000" b="1" dirty="0" err="1">
                <a:latin typeface="Lexend Deca" panose="020B0604020202020204" charset="-18"/>
              </a:rPr>
              <a:t>difficulty</a:t>
            </a:r>
            <a:r>
              <a:rPr lang="pl-PL" sz="1000" b="1" dirty="0">
                <a:latin typeface="Lexend Deca" panose="020B0604020202020204" charset="-18"/>
              </a:rPr>
              <a:t> of the </a:t>
            </a:r>
            <a:r>
              <a:rPr lang="pl-PL" sz="1000" b="1" dirty="0" err="1">
                <a:latin typeface="Lexend Deca" panose="020B0604020202020204" charset="-18"/>
              </a:rPr>
              <a:t>opponent</a:t>
            </a:r>
            <a:endParaRPr lang="pl-PL" sz="1000" b="1" dirty="0">
              <a:latin typeface="Lexend Deca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latin typeface="Lexend Deca" panose="020B0604020202020204" charset="-18"/>
              </a:rPr>
              <a:t>Updated</a:t>
            </a:r>
            <a:r>
              <a:rPr lang="pl-PL" sz="1000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every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gameweek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or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even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more</a:t>
            </a:r>
            <a:r>
              <a:rPr lang="pl-PL" sz="1000" b="1" dirty="0">
                <a:latin typeface="Lexend Deca" panose="020B0604020202020204" charset="-18"/>
              </a:rPr>
              <a:t> </a:t>
            </a:r>
            <a:r>
              <a:rPr lang="pl-PL" sz="1000" b="1" dirty="0" err="1">
                <a:latin typeface="Lexend Deca" panose="020B0604020202020204" charset="-18"/>
              </a:rPr>
              <a:t>often</a:t>
            </a:r>
            <a:endParaRPr lang="pl-PL" sz="1000" b="1" dirty="0">
              <a:latin typeface="Lexend Deca" panose="020B0604020202020204" charset="-18"/>
            </a:endParaRPr>
          </a:p>
        </p:txBody>
      </p:sp>
      <p:pic>
        <p:nvPicPr>
          <p:cNvPr id="22" name="Grafika 21" descr="Piramida z poziomami kontur">
            <a:extLst>
              <a:ext uri="{FF2B5EF4-FFF2-40B4-BE49-F238E27FC236}">
                <a16:creationId xmlns:a16="http://schemas.microsoft.com/office/drawing/2014/main" id="{EC1E8896-93BB-8087-4E20-FEB8015D0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7633" y="3525130"/>
            <a:ext cx="646464" cy="6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55251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377</Words>
  <Application>Microsoft Office PowerPoint</Application>
  <PresentationFormat>Pokaz na ekranie (16:9)</PresentationFormat>
  <Paragraphs>99</Paragraphs>
  <Slides>29</Slides>
  <Notes>27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4" baseType="lpstr">
      <vt:lpstr>Lexend Deca</vt:lpstr>
      <vt:lpstr>Catamaran</vt:lpstr>
      <vt:lpstr>Arial</vt:lpstr>
      <vt:lpstr>Bebas Neue</vt:lpstr>
      <vt:lpstr>Pastel Minimalist Elegant Lines Portfolio by Slidesgo</vt:lpstr>
      <vt:lpstr>Premier League  Data Warehouse</vt:lpstr>
      <vt:lpstr>Process</vt:lpstr>
      <vt:lpstr>Process</vt:lpstr>
      <vt:lpstr>Import Data from 3 sources</vt:lpstr>
      <vt:lpstr>Import Data from 3 sources</vt:lpstr>
      <vt:lpstr>Import Data from 3 sources</vt:lpstr>
      <vt:lpstr>Import Data from 3 sources</vt:lpstr>
      <vt:lpstr>Import Data from 3 sources</vt:lpstr>
      <vt:lpstr>3 Data Sources</vt:lpstr>
      <vt:lpstr>Star Schema</vt:lpstr>
      <vt:lpstr>Star Schema</vt:lpstr>
      <vt:lpstr>Star Schema</vt:lpstr>
      <vt:lpstr>ETL</vt:lpstr>
      <vt:lpstr>Fact Tables</vt:lpstr>
      <vt:lpstr>Dim Tables</vt:lpstr>
      <vt:lpstr>ETL Tests</vt:lpstr>
      <vt:lpstr>Power BI Reports</vt:lpstr>
      <vt:lpstr>Prezentacja programu PowerPoint</vt:lpstr>
      <vt:lpstr>Prezentacja programu PowerPoint</vt:lpstr>
      <vt:lpstr>End-to-End Test</vt:lpstr>
      <vt:lpstr>Copy season 2020/21</vt:lpstr>
      <vt:lpstr>Copy season 2020/21</vt:lpstr>
      <vt:lpstr>Business Benefits</vt:lpstr>
      <vt:lpstr>Journalists</vt:lpstr>
      <vt:lpstr>3 Examples of Interesting Facts</vt:lpstr>
      <vt:lpstr>1. Tottenham</vt:lpstr>
      <vt:lpstr>2. Andre Marriner</vt:lpstr>
      <vt:lpstr>3. Optimal Attendance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Niewidomi + Echolokacja</dc:title>
  <dc:creator>Szymon Matuszewski</dc:creator>
  <cp:lastModifiedBy>Matuszewski Szymon (STUD)</cp:lastModifiedBy>
  <cp:revision>17</cp:revision>
  <dcterms:modified xsi:type="dcterms:W3CDTF">2023-06-11T23:18:02Z</dcterms:modified>
</cp:coreProperties>
</file>