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yncopat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Syncopate-bold.fntdata"/><Relationship Id="rId10" Type="http://schemas.openxmlformats.org/officeDocument/2006/relationships/slide" Target="slides/slide6.xml"/><Relationship Id="rId21" Type="http://schemas.openxmlformats.org/officeDocument/2006/relationships/font" Target="fonts/Syncopat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hyperlink" Target="https://6002x.mitx.mit.edu/courseware/6.002_Spring_2012/Overview/Circuit_Sandbo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582775"/>
            <a:ext cx="8520599" cy="96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FF00"/>
                </a:solidFill>
                <a:latin typeface="Syncopate"/>
                <a:ea typeface="Syncopate"/>
                <a:cs typeface="Syncopate"/>
                <a:sym typeface="Syncopate"/>
              </a:rPr>
              <a:t>Circuit sandbox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072000" y="4220492"/>
            <a:ext cx="30000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Syncopate"/>
                <a:ea typeface="Syncopate"/>
                <a:cs typeface="Syncopate"/>
                <a:sym typeface="Syncopate"/>
              </a:rPr>
              <a:t>Khan Academy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079025" y="1727937"/>
            <a:ext cx="30000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Syncopate"/>
                <a:ea typeface="Syncopate"/>
                <a:cs typeface="Syncopate"/>
                <a:sym typeface="Syncopate"/>
              </a:rPr>
              <a:t>Kevin Barabash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12041" l="31400" r="20401" t="9100"/>
          <a:stretch/>
        </p:blipFill>
        <p:spPr>
          <a:xfrm>
            <a:off x="6037225" y="2988625"/>
            <a:ext cx="787524" cy="128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b="16330" l="15885" r="27318" t="8379"/>
          <a:stretch/>
        </p:blipFill>
        <p:spPr>
          <a:xfrm>
            <a:off x="1899600" y="3107625"/>
            <a:ext cx="975950" cy="12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919950" y="2262942"/>
            <a:ext cx="30000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Syncopate"/>
                <a:ea typeface="Syncopate"/>
                <a:cs typeface="Syncopate"/>
                <a:sym typeface="Syncopate"/>
              </a:rPr>
              <a:t>Willy McAllister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325" y="2583003"/>
            <a:ext cx="1836600" cy="213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825" y="627822"/>
            <a:ext cx="1892444" cy="24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New: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 colors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61600"/>
            <a:ext cx="19812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675" y="1193150"/>
            <a:ext cx="2716075" cy="32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11700" y="1727900"/>
            <a:ext cx="1239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MIT color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868700" y="296687"/>
            <a:ext cx="1836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Selected component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912300" y="992025"/>
            <a:ext cx="1041299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MIT color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90625" y="1688225"/>
            <a:ext cx="1239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 color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705300" y="2209025"/>
            <a:ext cx="1041299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 color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 colors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Larger font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Revised shapes for: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/>
              <a:t>op-amp</a:t>
            </a:r>
            <a:r>
              <a:rPr lang="en"/>
              <a:t>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/>
              <a:t>diode</a:t>
            </a:r>
          </a:p>
          <a:p>
            <a:pPr indent="457200" lvl="0">
              <a:spcBef>
                <a:spcPts val="0"/>
              </a:spcBef>
              <a:buNone/>
            </a:pPr>
            <a:r>
              <a:rPr b="1" lang="en"/>
              <a:t>Ground symbol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3119" l="0" r="0" t="0"/>
          <a:stretch/>
        </p:blipFill>
        <p:spPr>
          <a:xfrm>
            <a:off x="3285675" y="0"/>
            <a:ext cx="2333499" cy="509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343" y="0"/>
            <a:ext cx="23733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700350" y="2367625"/>
            <a:ext cx="5004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55600"/>
            <a:ext cx="34242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New styling: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Edit properties window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389600"/>
            <a:ext cx="34841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Double-click on component to edit properties.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Pop-up window now has KA styling.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40864" l="15374" r="5904" t="5773"/>
          <a:stretch/>
        </p:blipFill>
        <p:spPr>
          <a:xfrm>
            <a:off x="311700" y="2869825"/>
            <a:ext cx="2054450" cy="17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150" y="2771875"/>
            <a:ext cx="19050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2-24 at 7.02.49 PM.png"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575" y="301849"/>
            <a:ext cx="3123625" cy="29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7380625" y="951300"/>
            <a:ext cx="1628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 Science color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2568775"/>
            <a:ext cx="15029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was: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964075" y="390400"/>
            <a:ext cx="1502999" cy="4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New: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Touch </a:t>
            </a:r>
          </a:p>
        </p:txBody>
      </p:sp>
      <p:pic>
        <p:nvPicPr>
          <p:cNvPr descr="IMG_0888.JPG" id="168" name="Shape 168"/>
          <p:cNvPicPr preferRelativeResize="0"/>
          <p:nvPr/>
        </p:nvPicPr>
        <p:blipFill rotWithShape="1">
          <a:blip r:embed="rId3">
            <a:alphaModFix/>
          </a:blip>
          <a:srcRect b="7376" l="0" r="0" t="4393"/>
          <a:stretch/>
        </p:blipFill>
        <p:spPr>
          <a:xfrm>
            <a:off x="4914950" y="285225"/>
            <a:ext cx="4000448" cy="470587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347" y="672675"/>
            <a:ext cx="3060299" cy="40833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</a:pPr>
            <a:r>
              <a:rPr b="1" lang="en" sz="1400">
                <a:solidFill>
                  <a:srgbClr val="4D4D4D"/>
                </a:solidFill>
              </a:rPr>
              <a:t>Design</a:t>
            </a:r>
            <a:r>
              <a:rPr lang="en" sz="1400">
                <a:solidFill>
                  <a:srgbClr val="4D4D4D"/>
                </a:solidFill>
              </a:rPr>
              <a:t> </a:t>
            </a:r>
          </a:p>
          <a:p>
            <a:pPr indent="-228600" lvl="1" marL="9144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Revised KA colors/sizing/style. </a:t>
            </a:r>
          </a:p>
          <a:p>
            <a:pPr indent="-317500" lvl="1" marL="914400" marR="0" rtl="0" algn="l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  <a:buFont typeface="Arial"/>
            </a:pPr>
            <a:r>
              <a:rPr lang="en">
                <a:solidFill>
                  <a:srgbClr val="4D4D4D"/>
                </a:solidFill>
              </a:rPr>
              <a:t>New Download and Import</a:t>
            </a:r>
            <a:r>
              <a:rPr b="1" lang="en">
                <a:solidFill>
                  <a:srgbClr val="4D4D4D"/>
                </a:solidFill>
              </a:rPr>
              <a:t> </a:t>
            </a:r>
            <a:r>
              <a:rPr lang="en">
                <a:solidFill>
                  <a:srgbClr val="4D4D4D"/>
                </a:solidFill>
              </a:rPr>
              <a:t>functions to save/recover circuit files to/from client’s browser</a:t>
            </a:r>
          </a:p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  <a:buFont typeface="Arial"/>
            </a:pPr>
            <a:r>
              <a:rPr b="1" lang="en" sz="1400">
                <a:solidFill>
                  <a:srgbClr val="4D4D4D"/>
                </a:solidFill>
              </a:rPr>
              <a:t>Tablet/Mobile</a:t>
            </a:r>
            <a:r>
              <a:rPr lang="en" sz="1400">
                <a:solidFill>
                  <a:srgbClr val="4D4D4D"/>
                </a:solidFill>
              </a:rPr>
              <a:t> </a:t>
            </a:r>
          </a:p>
          <a:p>
            <a:pPr indent="-317500" lvl="1" marL="9144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</a:pPr>
            <a:r>
              <a:rPr lang="en">
                <a:solidFill>
                  <a:srgbClr val="4D4D4D"/>
                </a:solidFill>
              </a:rPr>
              <a:t>New t</a:t>
            </a:r>
            <a:r>
              <a:rPr lang="en" sz="1400">
                <a:solidFill>
                  <a:srgbClr val="4D4D4D"/>
                </a:solidFill>
              </a:rPr>
              <a:t>ouch event handlers added.</a:t>
            </a:r>
          </a:p>
          <a:p>
            <a:pPr indent="-228600" lvl="1" marL="9144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New icons for Rotate and Remove added for touch.</a:t>
            </a:r>
          </a:p>
          <a:p>
            <a:pPr indent="-317500" lvl="0" marL="4572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</a:pPr>
            <a:r>
              <a:rPr b="1" lang="en" sz="1400">
                <a:solidFill>
                  <a:srgbClr val="4D4D4D"/>
                </a:solidFill>
              </a:rPr>
              <a:t>Newly referenced libraries</a:t>
            </a:r>
            <a:r>
              <a:rPr lang="en" sz="1400">
                <a:solidFill>
                  <a:srgbClr val="4D4D4D"/>
                </a:solidFill>
              </a:rPr>
              <a:t> </a:t>
            </a:r>
          </a:p>
          <a:p>
            <a:pPr indent="-317500" lvl="1" marL="9144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</a:pPr>
            <a:r>
              <a:rPr lang="en" sz="1400">
                <a:solidFill>
                  <a:srgbClr val="4D4D4D"/>
                </a:solidFill>
              </a:rPr>
              <a:t>download.js </a:t>
            </a:r>
            <a:r>
              <a:rPr lang="en">
                <a:solidFill>
                  <a:srgbClr val="4D4D4D"/>
                </a:solidFill>
              </a:rPr>
              <a:t>- for download function</a:t>
            </a:r>
            <a:r>
              <a:rPr lang="en" sz="1400">
                <a:solidFill>
                  <a:srgbClr val="4D4D4D"/>
                </a:solidFill>
              </a:rPr>
              <a:t> </a:t>
            </a:r>
          </a:p>
          <a:p>
            <a:pPr indent="-317500" lvl="1" marL="9144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</a:pPr>
            <a:r>
              <a:rPr lang="en" sz="1400">
                <a:solidFill>
                  <a:srgbClr val="4D4D4D"/>
                </a:solidFill>
              </a:rPr>
              <a:t>Hammer.js </a:t>
            </a:r>
            <a:r>
              <a:rPr lang="en">
                <a:solidFill>
                  <a:srgbClr val="4D4D4D"/>
                </a:solidFill>
              </a:rPr>
              <a:t>- for touch interface, particularly double-tap</a:t>
            </a:r>
          </a:p>
          <a:p>
            <a:pPr indent="-317500" lvl="0" marL="4572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100000"/>
            </a:pPr>
            <a:r>
              <a:rPr b="1" lang="en" sz="1400">
                <a:solidFill>
                  <a:srgbClr val="4D4D4D"/>
                </a:solidFill>
              </a:rPr>
              <a:t>Licensing</a:t>
            </a:r>
            <a:r>
              <a:rPr lang="en" sz="1400">
                <a:solidFill>
                  <a:srgbClr val="4D4D4D"/>
                </a:solidFill>
              </a:rPr>
              <a:t>: The MIT and EdX versions appear to be under the MIT License, which is the same as we use at Khan Academy. Further review of licensing terms is planned.</a:t>
            </a:r>
          </a:p>
          <a:p>
            <a:pPr lvl="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Schematic.js - Main file with both circuit simulation and schematic capture.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js/download.js - Open source library to download file to client’s download folder.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js/hammer.js - Open source library of touch event handlers. In particular, we use the doubletap function to detect double-tap and double-click.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icons/* - various icons used in the revised interface, inspired by font awesome.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icons/make_icon_uri.html - instructions for creating an icon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SzPct val="77777"/>
              <a:buFont typeface="Arial"/>
            </a:pPr>
            <a:r>
              <a:rPr lang="en">
                <a:solidFill>
                  <a:srgbClr val="4D4D4D"/>
                </a:solidFill>
              </a:rPr>
              <a:t>Improve zooming with Apple magic mouse (currently too sensitive)</a:t>
            </a:r>
          </a:p>
          <a:p>
            <a:pPr indent="-228600" lvl="0" marL="45720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Rubber band wires when moving components</a:t>
            </a:r>
          </a:p>
          <a:p>
            <a:pPr indent="-228600" lvl="0" marL="45720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Undo/Redo</a:t>
            </a:r>
          </a:p>
          <a:p>
            <a:pPr indent="-228600" lvl="0" marL="45720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Movable component labels</a:t>
            </a:r>
          </a:p>
          <a:p>
            <a:pPr indent="-228600" lvl="0" marL="457200" rt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Plotting features (zoom, pan)</a:t>
            </a:r>
          </a:p>
          <a:p>
            <a:pPr indent="-228600" lvl="0" marL="45720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</a:pPr>
            <a:r>
              <a:rPr lang="en">
                <a:solidFill>
                  <a:srgbClr val="4D4D4D"/>
                </a:solidFill>
              </a:rPr>
              <a:t>Saving files on tablet </a:t>
            </a:r>
          </a:p>
          <a:p>
            <a:pPr lvl="0">
              <a:lnSpc>
                <a:spcPct val="128571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4D4D4D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6-26 at 3.02.33 PM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16" y="0"/>
            <a:ext cx="86761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2-22 at 11.39.26 AM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08" y="0"/>
            <a:ext cx="70973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126800" y="1978950"/>
            <a:ext cx="993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Parts</a:t>
            </a:r>
            <a:r>
              <a:rPr lang="en">
                <a:solidFill>
                  <a:srgbClr val="4A86E8"/>
                </a:solidFill>
              </a:rPr>
              <a:t> Bin: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drag/drop parts to schematic area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816900" y="683175"/>
            <a:ext cx="1727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Available simulations: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DC, AC, Transient 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93025" y="1532100"/>
            <a:ext cx="27819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Original: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Developed by Chris Terman for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MIT 6.002x (the first MOOC)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Written entirely in javascript.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MIT transferred the code to EdX.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93025" y="4145925"/>
            <a:ext cx="61140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https://6002x.mitx.mit.edu/courseware/6.002_Spring_2012/Overview/Circuit_Sandbox/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32840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DC Operating Point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0" y="1332712"/>
            <a:ext cx="3007025" cy="32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250" y="1445250"/>
            <a:ext cx="3066450" cy="28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913050" y="1256500"/>
            <a:ext cx="461999" cy="39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DC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4595300" y="1720450"/>
            <a:ext cx="10073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 Analysis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50" y="1616522"/>
            <a:ext cx="4846000" cy="32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491900" y="3309550"/>
            <a:ext cx="1381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376" y="555599"/>
            <a:ext cx="3161675" cy="35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 b="13988" l="33601" r="1543" t="37254"/>
          <a:stretch/>
        </p:blipFill>
        <p:spPr>
          <a:xfrm>
            <a:off x="2224950" y="3645650"/>
            <a:ext cx="1254449" cy="102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 flipH="1" rot="10800000">
            <a:off x="3060900" y="3144450"/>
            <a:ext cx="1003199" cy="36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6920025" y="1616525"/>
            <a:ext cx="1961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Magnitude and Phase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627050" y="799300"/>
            <a:ext cx="461999" cy="39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</a:t>
            </a:r>
          </a:p>
        </p:txBody>
      </p:sp>
      <p:pic>
        <p:nvPicPr>
          <p:cNvPr descr="Screen Shot 2016-02-25 at 6.09.48 PM.png" id="95" name="Shape 95"/>
          <p:cNvPicPr preferRelativeResize="0"/>
          <p:nvPr/>
        </p:nvPicPr>
        <p:blipFill rotWithShape="1">
          <a:blip r:embed="rId6">
            <a:alphaModFix/>
          </a:blip>
          <a:srcRect b="5249" l="2841" r="2756" t="3766"/>
          <a:stretch/>
        </p:blipFill>
        <p:spPr>
          <a:xfrm>
            <a:off x="3216050" y="357350"/>
            <a:ext cx="1851650" cy="1126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025" y="1085775"/>
            <a:ext cx="6097725" cy="35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12261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Transient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800" y="161000"/>
            <a:ext cx="68008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New: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Embedded Help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10975" y="18468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KA: new embedded help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0875" y="2318050"/>
            <a:ext cx="50344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371650" y="2368550"/>
            <a:ext cx="666300" cy="434100"/>
          </a:xfrm>
          <a:prstGeom prst="ellipse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950675" y="673050"/>
            <a:ext cx="4463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MIT version: .pdf file opens in separate tab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6-26 at 3.29.43 PM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20" y="0"/>
            <a:ext cx="47290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38225" y="443975"/>
            <a:ext cx="30000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New: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DOWNLOAD netlist</a:t>
            </a:r>
          </a:p>
        </p:txBody>
      </p:sp>
      <p:sp>
        <p:nvSpPr>
          <p:cNvPr id="118" name="Shape 118"/>
          <p:cNvSpPr/>
          <p:nvPr/>
        </p:nvSpPr>
        <p:spPr>
          <a:xfrm>
            <a:off x="5100175" y="736325"/>
            <a:ext cx="985500" cy="47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1619645">
            <a:off x="2923613" y="4346549"/>
            <a:ext cx="985462" cy="6063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84075" y="2284775"/>
            <a:ext cx="300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DOWNLOAD saves JSON netlist file to client’s Download folder. File name: ckt.txt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3600"/>
            <a:ext cx="3340800" cy="109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New: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IMPORT netlist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389600"/>
            <a:ext cx="3432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 uploads a user-selected JSON netlist file into the Circuit Sandbox.</a:t>
            </a:r>
          </a:p>
        </p:txBody>
      </p:sp>
      <p:pic>
        <p:nvPicPr>
          <p:cNvPr descr="Screen Shot 2016-06-26 at 2.56.29 PM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75" y="1321050"/>
            <a:ext cx="4504949" cy="21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