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2.png" ContentType="image/png"/>
  <Override PartName="/ppt/media/image2.emf" ContentType="image/x-emf"/>
  <Override PartName="/ppt/media/image11.png" ContentType="image/png"/>
  <Override PartName="/ppt/media/image1.emf" ContentType="image/x-emf"/>
  <Override PartName="/ppt/media/image13.png" ContentType="image/png"/>
  <Override PartName="/ppt/media/image3.emf" ContentType="image/x-emf"/>
  <Override PartName="/ppt/media/image4.emf" ContentType="image/x-emf"/>
  <Override PartName="/ppt/media/image5.png" ContentType="image/png"/>
  <Override PartName="/ppt/media/image6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e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e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e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pl-PL" sz="1400" spc="-1" strike="noStrike">
                <a:solidFill>
                  <a:srgbClr val="dddddd"/>
                </a:solidFill>
                <a:latin typeface="DejaVu Sans"/>
              </a:rPr>
              <a:t>&lt;data/godzina&gt;</a:t>
            </a:r>
            <a:endParaRPr b="0" lang="pl-PL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pl-PL" sz="1400" spc="-1" strike="noStrike">
                <a:solidFill>
                  <a:srgbClr val="dddddd"/>
                </a:solidFill>
                <a:latin typeface="DejaVu Sans"/>
              </a:rPr>
              <a:t>&lt;stopka&gt;</a:t>
            </a:r>
            <a:endParaRPr b="0" lang="pl-PL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A3DCF21-0597-47F3-83CA-B6F7FE45B260}" type="slidenum">
              <a:rPr b="0" lang="pl-PL" sz="1400" spc="-1" strike="noStrike">
                <a:solidFill>
                  <a:srgbClr val="dddddd"/>
                </a:solidFill>
                <a:latin typeface="DejaVu Sans"/>
              </a:rPr>
              <a:t>&lt;numer&gt;</a:t>
            </a:fld>
            <a:endParaRPr b="0" lang="pl-PL" sz="1400" spc="-1" strike="noStrike">
              <a:solidFill>
                <a:srgbClr val="dddddd"/>
              </a:solidFill>
              <a:latin typeface="DejaVu Sans"/>
            </a:endParaRPr>
          </a:p>
        </p:txBody>
      </p:sp>
      <p:pic>
        <p:nvPicPr>
          <p:cNvPr id="3" name="" descr=""/>
          <p:cNvPicPr/>
          <p:nvPr/>
        </p:nvPicPr>
        <p:blipFill>
          <a:blip r:embed="rId2"/>
          <a:stretch/>
        </p:blipFill>
        <p:spPr>
          <a:xfrm>
            <a:off x="-36000" y="0"/>
            <a:ext cx="10185840" cy="7596000"/>
          </a:xfrm>
          <a:prstGeom prst="rect">
            <a:avLst/>
          </a:prstGeom>
          <a:ln>
            <a:noFill/>
          </a:ln>
        </p:spPr>
      </p:pic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3745440" y="2548440"/>
            <a:ext cx="2561760" cy="24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7"/>
              </a:spcAft>
            </a:pPr>
            <a:r>
              <a:rPr b="0" lang="pl-PL" sz="3200" spc="-1" strike="noStrike">
                <a:solidFill>
                  <a:srgbClr val="666666"/>
                </a:solidFill>
                <a:latin typeface="DejaVu Sans"/>
              </a:rPr>
              <a:t>Kliknij, aby edytować format tekstu </a:t>
            </a:r>
            <a:r>
              <a:rPr b="0" lang="pl-PL" sz="3200" spc="-1" strike="noStrike">
                <a:solidFill>
                  <a:srgbClr val="666666"/>
                </a:solidFill>
                <a:latin typeface="DejaVu Sans"/>
              </a:rPr>
              <a:t>konspektu</a:t>
            </a:r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  <a:p>
            <a:pPr lvl="1" algn="ctr">
              <a:spcAft>
                <a:spcPts val="1134"/>
              </a:spcAft>
            </a:pPr>
            <a:r>
              <a:rPr b="0" lang="pl-PL" sz="3200" spc="-1" strike="noStrike">
                <a:solidFill>
                  <a:srgbClr val="666666"/>
                </a:solidFill>
                <a:latin typeface="DejaVu Sans"/>
              </a:rPr>
              <a:t>Drugi poziom konspektu</a:t>
            </a:r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  <a:p>
            <a:pPr lvl="2" algn="ctr">
              <a:spcAft>
                <a:spcPts val="850"/>
              </a:spcAft>
            </a:pPr>
            <a:r>
              <a:rPr b="0" lang="pl-PL" sz="3200" spc="-1" strike="noStrike">
                <a:solidFill>
                  <a:srgbClr val="666666"/>
                </a:solidFill>
                <a:latin typeface="DejaVu Sans"/>
              </a:rPr>
              <a:t>Trzeci poziom konspektu</a:t>
            </a:r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  <a:p>
            <a:pPr lvl="3" algn="ctr">
              <a:spcAft>
                <a:spcPts val="567"/>
              </a:spcAft>
            </a:pPr>
            <a:r>
              <a:rPr b="0" lang="pl-PL" sz="3200" spc="-1" strike="noStrike">
                <a:solidFill>
                  <a:srgbClr val="666666"/>
                </a:solidFill>
                <a:latin typeface="DejaVu Sans"/>
              </a:rPr>
              <a:t>Czwarty poziom konspektu</a:t>
            </a:r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  <a:p>
            <a:pPr lvl="4" algn="ctr">
              <a:spcAft>
                <a:spcPts val="283"/>
              </a:spcAft>
            </a:pPr>
            <a:r>
              <a:rPr b="0" lang="pl-PL" sz="3200" spc="-1" strike="noStrike">
                <a:solidFill>
                  <a:srgbClr val="666666"/>
                </a:solidFill>
                <a:latin typeface="DejaVu Sans"/>
              </a:rPr>
              <a:t>Piąty poziom konspektu</a:t>
            </a:r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  <a:p>
            <a:pPr lvl="5" algn="ctr">
              <a:spcAft>
                <a:spcPts val="283"/>
              </a:spcAft>
            </a:pPr>
            <a:r>
              <a:rPr b="0" lang="pl-PL" sz="3200" spc="-1" strike="noStrike">
                <a:solidFill>
                  <a:srgbClr val="666666"/>
                </a:solidFill>
                <a:latin typeface="DejaVu Sans"/>
              </a:rPr>
              <a:t>Szósty poziom konspektu</a:t>
            </a:r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  <a:p>
            <a:pPr lvl="6" algn="ctr">
              <a:spcAft>
                <a:spcPts val="283"/>
              </a:spcAft>
            </a:pPr>
            <a:r>
              <a:rPr b="0" lang="pl-PL" sz="3200" spc="-1" strike="noStrike">
                <a:solidFill>
                  <a:srgbClr val="666666"/>
                </a:solidFill>
                <a:latin typeface="DejaVu Sans"/>
              </a:rPr>
              <a:t>Siódmy poziom konspektu</a:t>
            </a:r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4039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l-PL" sz="4400" spc="-1" strike="noStrike">
                <a:solidFill>
                  <a:srgbClr val="ffffff"/>
                </a:solidFill>
                <a:latin typeface="DejaVu Sans"/>
              </a:rPr>
              <a:t>Kliknij, aby edytować format tekstu tytułu</a:t>
            </a:r>
            <a:endParaRPr b="0" lang="pl-PL" sz="440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-36720" y="0"/>
            <a:ext cx="10186560" cy="759852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848320" y="1382040"/>
            <a:ext cx="4370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l-PL" sz="2800" spc="-1" strike="noStrike">
                <a:solidFill>
                  <a:srgbClr val="333333"/>
                </a:solidFill>
                <a:latin typeface="DejaVu Sans"/>
              </a:rPr>
              <a:t>Kliknij, aby edytować format tekstu tytułu</a:t>
            </a:r>
            <a:endParaRPr b="0" lang="pl-PL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2847960" y="2729520"/>
            <a:ext cx="4407840" cy="33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l-PL" sz="2600" spc="-1" strike="noStrike">
                <a:solidFill>
                  <a:srgbClr val="666666"/>
                </a:solidFill>
                <a:latin typeface="DejaVu Sans"/>
              </a:rPr>
              <a:t>Kliknij, aby edytować format tekstu konspektu</a:t>
            </a:r>
            <a:endParaRPr b="0" lang="pl-PL" sz="26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pl-PL" sz="2600" spc="-1" strike="noStrike">
                <a:solidFill>
                  <a:srgbClr val="666666"/>
                </a:solidFill>
                <a:latin typeface="DejaVu Sans"/>
              </a:rPr>
              <a:t>Drugi poziom konspektu</a:t>
            </a:r>
            <a:endParaRPr b="0" lang="pl-PL" sz="26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85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l-PL" sz="2600" spc="-1" strike="noStrike">
                <a:solidFill>
                  <a:srgbClr val="666666"/>
                </a:solidFill>
                <a:latin typeface="DejaVu Sans"/>
              </a:rPr>
              <a:t>Trzeci poziom konspektu</a:t>
            </a:r>
            <a:endParaRPr b="0" lang="pl-PL" sz="26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567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pl-PL" sz="2600" spc="-1" strike="noStrike">
                <a:solidFill>
                  <a:srgbClr val="666666"/>
                </a:solidFill>
                <a:latin typeface="DejaVu Sans"/>
              </a:rPr>
              <a:t>Czwarty poziom konspektu</a:t>
            </a:r>
            <a:endParaRPr b="0" lang="pl-PL" sz="26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l-PL" sz="2600" spc="-1" strike="noStrike">
                <a:solidFill>
                  <a:srgbClr val="666666"/>
                </a:solidFill>
                <a:latin typeface="DejaVu Sans"/>
              </a:rPr>
              <a:t>Piąty poziom konspektu</a:t>
            </a:r>
            <a:endParaRPr b="0" lang="pl-PL" sz="26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l-PL" sz="2600" spc="-1" strike="noStrike">
                <a:solidFill>
                  <a:srgbClr val="666666"/>
                </a:solidFill>
                <a:latin typeface="DejaVu Sans"/>
              </a:rPr>
              <a:t>Szósty poziom konspektu</a:t>
            </a:r>
            <a:endParaRPr b="0" lang="pl-PL" sz="26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l-PL" sz="2600" spc="-1" strike="noStrike">
                <a:solidFill>
                  <a:srgbClr val="666666"/>
                </a:solidFill>
                <a:latin typeface="DejaVu Sans"/>
              </a:rPr>
              <a:t>Siódmy poziom konspektu</a:t>
            </a:r>
            <a:endParaRPr b="0" lang="pl-PL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just"/>
            <a:r>
              <a:rPr b="0" lang="pl-PL" sz="1400" spc="-1" strike="noStrike">
                <a:solidFill>
                  <a:srgbClr val="dddddd"/>
                </a:solidFill>
                <a:latin typeface="DejaVu Sans"/>
              </a:rPr>
              <a:t>&lt;data/godzina&gt;</a:t>
            </a:r>
            <a:endParaRPr b="0" lang="pl-PL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pl-PL" sz="1400" spc="-1" strike="noStrike">
                <a:solidFill>
                  <a:srgbClr val="dddddd"/>
                </a:solidFill>
                <a:latin typeface="DejaVu Sans"/>
              </a:rPr>
              <a:t>&lt;stopka&gt;</a:t>
            </a:r>
            <a:endParaRPr b="0" lang="pl-PL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5D3FC0C-7F89-45F5-B8B1-D7C3B64D48BF}" type="slidenum">
              <a:rPr b="0" lang="pl-PL" sz="1400" spc="-1" strike="noStrike">
                <a:solidFill>
                  <a:srgbClr val="dddddd"/>
                </a:solidFill>
                <a:latin typeface="DejaVu Sans"/>
              </a:rPr>
              <a:t>&lt;numer&gt;</a:t>
            </a:fld>
            <a:endParaRPr b="0" lang="pl-PL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-36720" y="0"/>
            <a:ext cx="10186560" cy="759852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l-PL" sz="2800" spc="-1" strike="noStrike">
                <a:solidFill>
                  <a:srgbClr val="333333"/>
                </a:solidFill>
                <a:latin typeface="DejaVu Sans"/>
              </a:rPr>
              <a:t>Kliknij, aby edytować format tekstu tytułu</a:t>
            </a:r>
            <a:endParaRPr b="0" lang="pl-PL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765080" y="1769040"/>
            <a:ext cx="6592680" cy="487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l-PL" sz="2600" spc="-1" strike="noStrike">
                <a:solidFill>
                  <a:srgbClr val="666666"/>
                </a:solidFill>
                <a:latin typeface="DejaVu Sans"/>
              </a:rPr>
              <a:t>Kliknij, aby edytować format tekstu konspektu</a:t>
            </a:r>
            <a:endParaRPr b="0" lang="pl-PL" sz="26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pl-PL" sz="2400" spc="-1" strike="noStrike">
                <a:solidFill>
                  <a:srgbClr val="666666"/>
                </a:solidFill>
                <a:latin typeface="DejaVu Sans"/>
              </a:rPr>
              <a:t>Drugi poziom konspektu</a:t>
            </a:r>
            <a:endParaRPr b="0" lang="pl-PL" sz="24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85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666666"/>
                </a:solidFill>
                <a:latin typeface="DejaVu Sans"/>
              </a:rPr>
              <a:t>Trzeci poziom konspektu</a:t>
            </a:r>
            <a:endParaRPr b="0" lang="pl-PL" sz="20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567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pl-PL" sz="1600" spc="-1" strike="noStrike">
                <a:solidFill>
                  <a:srgbClr val="666666"/>
                </a:solidFill>
                <a:latin typeface="DejaVu Sans"/>
              </a:rPr>
              <a:t>Czwarty poziom konspektu</a:t>
            </a:r>
            <a:endParaRPr b="0" lang="pl-PL" sz="16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solidFill>
                  <a:srgbClr val="666666"/>
                </a:solidFill>
                <a:latin typeface="DejaVu Sans"/>
              </a:rPr>
              <a:t>Piąty poziom konspektu</a:t>
            </a:r>
            <a:endParaRPr b="0" lang="pl-PL" sz="16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solidFill>
                  <a:srgbClr val="666666"/>
                </a:solidFill>
                <a:latin typeface="DejaVu Sans"/>
              </a:rPr>
              <a:t>Szósty poziom konspektu</a:t>
            </a:r>
            <a:endParaRPr b="0" lang="pl-PL" sz="16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solidFill>
                  <a:srgbClr val="666666"/>
                </a:solidFill>
                <a:latin typeface="DejaVu Sans"/>
              </a:rPr>
              <a:t>Siódmy poziom konspektu</a:t>
            </a:r>
            <a:endParaRPr b="0" lang="pl-PL" sz="1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pl-PL" sz="1400" spc="-1" strike="noStrike">
                <a:solidFill>
                  <a:srgbClr val="dddddd"/>
                </a:solidFill>
                <a:latin typeface="DejaVu Sans"/>
              </a:rPr>
              <a:t>&lt;data/godzina&gt;</a:t>
            </a:r>
            <a:endParaRPr b="0" lang="pl-PL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pl-PL" sz="1400" spc="-1" strike="noStrike">
                <a:solidFill>
                  <a:srgbClr val="808080"/>
                </a:solidFill>
                <a:latin typeface="DejaVu Sans"/>
              </a:rPr>
              <a:t>&lt;stopka&gt;</a:t>
            </a:r>
            <a:endParaRPr b="0" lang="pl-PL" sz="1400" spc="-1" strike="noStrike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6B6CF16-BAC1-4D7E-B8E3-27E3FA9FCE70}" type="slidenum">
              <a:rPr b="0" lang="pl-PL" sz="1400" spc="-1" strike="noStrike">
                <a:solidFill>
                  <a:srgbClr val="dddddd"/>
                </a:solidFill>
                <a:latin typeface="DejaVu Sans"/>
              </a:rPr>
              <a:t>&lt;numer&gt;</a:t>
            </a:fld>
            <a:endParaRPr b="0" lang="pl-PL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-36720" y="0"/>
            <a:ext cx="10186560" cy="7598520"/>
          </a:xfrm>
          <a:prstGeom prst="rect">
            <a:avLst/>
          </a:prstGeom>
          <a:ln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l-PL" sz="4000" spc="-1" strike="noStrike">
                <a:solidFill>
                  <a:srgbClr val="333333"/>
                </a:solidFill>
                <a:latin typeface="DejaVu Sans"/>
              </a:rPr>
              <a:t>Kliknij, aby edytować format tekstu tytułu</a:t>
            </a:r>
            <a:endParaRPr b="0" lang="pl-PL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666666"/>
                </a:solidFill>
                <a:latin typeface="DejaVu Sans"/>
              </a:rPr>
              <a:t>Kliknij, aby edytować format tekstu konspektu</a:t>
            </a:r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solidFill>
                  <a:srgbClr val="666666"/>
                </a:solidFill>
                <a:latin typeface="DejaVu Sans"/>
              </a:rPr>
              <a:t>Drugi poziom konspektu</a:t>
            </a:r>
            <a:endParaRPr b="0" lang="pl-PL" sz="28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85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666666"/>
                </a:solidFill>
                <a:latin typeface="DejaVu Sans"/>
              </a:rPr>
              <a:t>Trzeci poziom konspektu</a:t>
            </a:r>
            <a:endParaRPr b="0" lang="pl-PL" sz="24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567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rgbClr val="666666"/>
                </a:solidFill>
                <a:latin typeface="DejaVu Sans"/>
              </a:rPr>
              <a:t>Czwarty poziom konspektu</a:t>
            </a:r>
            <a:endParaRPr b="0" lang="pl-PL" sz="20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666666"/>
                </a:solidFill>
                <a:latin typeface="DejaVu Sans"/>
              </a:rPr>
              <a:t>Piąty poziom konspektu</a:t>
            </a:r>
            <a:endParaRPr b="0" lang="pl-PL" sz="20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666666"/>
                </a:solidFill>
                <a:latin typeface="DejaVu Sans"/>
              </a:rPr>
              <a:t>Szósty poziom konspektu</a:t>
            </a:r>
            <a:endParaRPr b="0" lang="pl-PL" sz="20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666666"/>
                </a:solidFill>
                <a:latin typeface="DejaVu Sans"/>
              </a:rPr>
              <a:t>Siódmy poziom konspektu</a:t>
            </a:r>
            <a:endParaRPr b="0" lang="pl-PL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pl-PL" sz="1400" spc="-1" strike="noStrike">
                <a:solidFill>
                  <a:srgbClr val="dddddd"/>
                </a:solidFill>
                <a:latin typeface="DejaVu Sans"/>
              </a:rPr>
              <a:t>&lt;data/godzina&gt;</a:t>
            </a:r>
            <a:endParaRPr b="0" lang="pl-PL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ftr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pl-PL" sz="1400" spc="-1" strike="noStrike">
                <a:solidFill>
                  <a:srgbClr val="808080"/>
                </a:solidFill>
                <a:latin typeface="DejaVu Sans"/>
              </a:rPr>
              <a:t>&lt;stopka&gt;</a:t>
            </a:r>
            <a:endParaRPr b="0" lang="pl-PL" sz="1400" spc="-1" strike="noStrike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sldNum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E4FFE20-D3FC-407B-9C38-163F78AD7A38}" type="slidenum">
              <a:rPr b="0" lang="pl-PL" sz="1400" spc="-1" strike="noStrike">
                <a:solidFill>
                  <a:srgbClr val="dddddd"/>
                </a:solidFill>
                <a:latin typeface="DejaVu Sans"/>
              </a:rPr>
              <a:t>&lt;numer&gt;</a:t>
            </a:fld>
            <a:endParaRPr b="0" lang="pl-PL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elastic.co/products/elastic-stack" TargetMode="External"/><Relationship Id="rId2" Type="http://schemas.openxmlformats.org/officeDocument/2006/relationships/hyperlink" Target="https://www.elastic.co/guide/en/kibana/current/kuery-query.html" TargetMode="External"/><Relationship Id="rId3" Type="http://schemas.openxmlformats.org/officeDocument/2006/relationships/hyperlink" Target="https://www.elastic.co/guide/en/elasticsearch/reference/current/index.html" TargetMode="External"/><Relationship Id="rId4" Type="http://schemas.openxmlformats.org/officeDocument/2006/relationships/hyperlink" Target="https://www.elastic.co/videos?baymax=rtp&amp;storm=sub2&amp;rogue=ab&amp;elektra=home&amp;iesrc=ctr" TargetMode="External"/><Relationship Id="rId5" Type="http://schemas.openxmlformats.org/officeDocument/2006/relationships/hyperlink" Target="https://www.elastic.co/blog/" TargetMode="External"/><Relationship Id="rId6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32000" y="618480"/>
            <a:ext cx="9144000" cy="689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ts val="1800"/>
              </a:lnSpc>
            </a:pPr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  <a:p>
            <a:pPr algn="ctr">
              <a:lnSpc>
                <a:spcPts val="1800"/>
              </a:lnSpc>
            </a:pPr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  <a:p>
            <a:pPr algn="ctr">
              <a:lnSpc>
                <a:spcPts val="1800"/>
              </a:lnSpc>
            </a:pPr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  <a:p>
            <a:pPr algn="ctr">
              <a:lnSpc>
                <a:spcPts val="1800"/>
              </a:lnSpc>
            </a:pPr>
            <a:endParaRPr b="0" lang="pl-PL" sz="3200" spc="-1" strike="noStrike">
              <a:solidFill>
                <a:srgbClr val="666666"/>
              </a:solidFill>
              <a:latin typeface="DejaVu Sans"/>
            </a:endParaRPr>
          </a:p>
          <a:p>
            <a:pPr algn="ctr">
              <a:lnSpc>
                <a:spcPts val="1800"/>
              </a:lnSpc>
            </a:pPr>
            <a:r>
              <a:rPr b="1" lang="pl-PL" sz="1800" spc="-1" strike="noStrike">
                <a:solidFill>
                  <a:srgbClr val="666666"/>
                </a:solidFill>
                <a:latin typeface="DejaVu Sans"/>
              </a:rPr>
              <a:t>PRACA DYPLOMOWA MAGISTERSKA</a:t>
            </a:r>
            <a:endParaRPr b="0" lang="pl-PL" sz="1800" spc="-1" strike="noStrike">
              <a:solidFill>
                <a:srgbClr val="666666"/>
              </a:solidFill>
              <a:latin typeface="DejaVu Sans"/>
            </a:endParaRPr>
          </a:p>
          <a:p>
            <a:pPr algn="ctr">
              <a:lnSpc>
                <a:spcPts val="1800"/>
              </a:lnSpc>
            </a:pPr>
            <a:endParaRPr b="0" lang="pl-PL" sz="1800" spc="-1" strike="noStrike">
              <a:solidFill>
                <a:srgbClr val="666666"/>
              </a:solidFill>
              <a:latin typeface="DejaVu Sans"/>
            </a:endParaRPr>
          </a:p>
          <a:p>
            <a:pPr algn="ctr">
              <a:lnSpc>
                <a:spcPts val="1800"/>
              </a:lnSpc>
            </a:pPr>
            <a:endParaRPr b="0" lang="pl-PL" sz="1800" spc="-1" strike="noStrike">
              <a:solidFill>
                <a:srgbClr val="666666"/>
              </a:solidFill>
              <a:latin typeface="DejaVu Sans"/>
            </a:endParaRPr>
          </a:p>
          <a:p>
            <a:pPr algn="ctr">
              <a:lnSpc>
                <a:spcPts val="1800"/>
              </a:lnSpc>
            </a:pPr>
            <a:endParaRPr b="0" lang="pl-PL" sz="1800" spc="-1" strike="noStrike">
              <a:solidFill>
                <a:srgbClr val="666666"/>
              </a:solidFill>
              <a:latin typeface="DejaVu Sans"/>
            </a:endParaRPr>
          </a:p>
          <a:p>
            <a:pPr algn="ctr">
              <a:lnSpc>
                <a:spcPts val="1800"/>
              </a:lnSpc>
            </a:pPr>
            <a:r>
              <a:rPr b="0" lang="pl-PL" sz="1800" spc="-1" strike="noStrike">
                <a:solidFill>
                  <a:srgbClr val="666666"/>
                </a:solidFill>
                <a:latin typeface="DejaVu Sans"/>
              </a:rPr>
              <a:t>System ciągłego gromadzenia, przetwarzania i wizualizacji zdarzeń z wybranego systemu informatycznego przy zastosowaniu oprogramowania ELK.</a:t>
            </a:r>
            <a:endParaRPr b="0" lang="pl-PL" sz="1800" spc="-1" strike="noStrike">
              <a:solidFill>
                <a:srgbClr val="666666"/>
              </a:solidFill>
              <a:latin typeface="DejaVu Sans"/>
            </a:endParaRPr>
          </a:p>
          <a:p>
            <a:pPr algn="ctr">
              <a:lnSpc>
                <a:spcPts val="1800"/>
              </a:lnSpc>
            </a:pPr>
            <a:endParaRPr b="0" lang="pl-PL" sz="1800" spc="-1" strike="noStrike">
              <a:solidFill>
                <a:srgbClr val="666666"/>
              </a:solidFill>
              <a:latin typeface="DejaVu Sans"/>
            </a:endParaRPr>
          </a:p>
          <a:p>
            <a:pPr algn="ctr">
              <a:lnSpc>
                <a:spcPts val="1800"/>
              </a:lnSpc>
            </a:pPr>
            <a:endParaRPr b="0" lang="pl-PL" sz="1800" spc="-1" strike="noStrike">
              <a:solidFill>
                <a:srgbClr val="666666"/>
              </a:solidFill>
              <a:latin typeface="DejaVu Sans"/>
            </a:endParaRPr>
          </a:p>
          <a:p>
            <a:pPr algn="ctr">
              <a:lnSpc>
                <a:spcPts val="1800"/>
              </a:lnSpc>
            </a:pPr>
            <a:endParaRPr b="0" lang="pl-PL" sz="1800" spc="-1" strike="noStrike">
              <a:solidFill>
                <a:srgbClr val="666666"/>
              </a:solidFill>
              <a:latin typeface="DejaVu Sans"/>
            </a:endParaRPr>
          </a:p>
          <a:p>
            <a:pPr algn="ctr">
              <a:lnSpc>
                <a:spcPts val="1800"/>
              </a:lnSpc>
            </a:pPr>
            <a:endParaRPr b="0" lang="pl-PL" sz="1800" spc="-1" strike="noStrike">
              <a:solidFill>
                <a:srgbClr val="666666"/>
              </a:solidFill>
              <a:latin typeface="DejaVu Sans"/>
            </a:endParaRPr>
          </a:p>
          <a:p>
            <a:pPr algn="ctr">
              <a:lnSpc>
                <a:spcPts val="1800"/>
              </a:lnSpc>
            </a:pPr>
            <a:endParaRPr b="0" lang="pl-PL" sz="1800" spc="-1" strike="noStrike">
              <a:solidFill>
                <a:srgbClr val="666666"/>
              </a:solidFill>
              <a:latin typeface="DejaVu Sans"/>
            </a:endParaRPr>
          </a:p>
          <a:p>
            <a:pPr algn="ctr">
              <a:lnSpc>
                <a:spcPts val="1800"/>
              </a:lnSpc>
            </a:pPr>
            <a:r>
              <a:rPr b="0" lang="pl-PL" sz="1800" spc="-1" strike="noStrike">
                <a:solidFill>
                  <a:srgbClr val="666666"/>
                </a:solidFill>
                <a:latin typeface="DejaVu Sans"/>
              </a:rPr>
              <a:t>Autor: Szymon Woyda</a:t>
            </a:r>
            <a:endParaRPr b="0" lang="pl-PL" sz="1800" spc="-1" strike="noStrike">
              <a:solidFill>
                <a:srgbClr val="666666"/>
              </a:solidFill>
              <a:latin typeface="DejaVu Sans"/>
            </a:endParaRPr>
          </a:p>
          <a:p>
            <a:pPr algn="ctr">
              <a:lnSpc>
                <a:spcPts val="1800"/>
              </a:lnSpc>
            </a:pPr>
            <a:r>
              <a:rPr b="0" lang="pl-PL" sz="1800" spc="-1" strike="noStrike">
                <a:solidFill>
                  <a:srgbClr val="666666"/>
                </a:solidFill>
                <a:latin typeface="DejaVu Sans"/>
              </a:rPr>
              <a:t>Numer albumu: 227458</a:t>
            </a:r>
            <a:endParaRPr b="0" lang="pl-PL" sz="1800" spc="-1" strike="noStrike">
              <a:solidFill>
                <a:srgbClr val="666666"/>
              </a:solidFill>
              <a:latin typeface="DejaVu Sans"/>
            </a:endParaRPr>
          </a:p>
          <a:p>
            <a:pPr algn="ctr">
              <a:lnSpc>
                <a:spcPts val="1800"/>
              </a:lnSpc>
            </a:pPr>
            <a:endParaRPr b="0" lang="pl-PL" sz="1800" spc="-1" strike="noStrike">
              <a:solidFill>
                <a:srgbClr val="666666"/>
              </a:solidFill>
              <a:latin typeface="DejaVu Sans"/>
            </a:endParaRPr>
          </a:p>
          <a:p>
            <a:pPr algn="ctr">
              <a:lnSpc>
                <a:spcPts val="1800"/>
              </a:lnSpc>
            </a:pPr>
            <a:endParaRPr b="0" lang="pl-PL" sz="1800" spc="-1" strike="noStrike">
              <a:solidFill>
                <a:srgbClr val="666666"/>
              </a:solidFill>
              <a:latin typeface="DejaVu Sans"/>
            </a:endParaRPr>
          </a:p>
          <a:p>
            <a:pPr algn="ctr">
              <a:lnSpc>
                <a:spcPts val="1800"/>
              </a:lnSpc>
            </a:pPr>
            <a:endParaRPr b="0" lang="pl-PL" sz="1800" spc="-1" strike="noStrike">
              <a:solidFill>
                <a:srgbClr val="666666"/>
              </a:solidFill>
              <a:latin typeface="DejaVu Sans"/>
            </a:endParaRPr>
          </a:p>
          <a:p>
            <a:pPr algn="ctr">
              <a:lnSpc>
                <a:spcPts val="1800"/>
              </a:lnSpc>
            </a:pPr>
            <a:r>
              <a:rPr b="0" lang="pl-PL" sz="1800" spc="-1" strike="noStrike">
                <a:solidFill>
                  <a:srgbClr val="666666"/>
                </a:solidFill>
                <a:latin typeface="DejaVu Sans"/>
              </a:rPr>
              <a:t>Promotor: dr inż. Łukasz Sturgulewski</a:t>
            </a:r>
            <a:endParaRPr b="0" lang="pl-PL" sz="1800" spc="-1" strike="noStrike">
              <a:solidFill>
                <a:srgbClr val="666666"/>
              </a:solidFill>
              <a:latin typeface="DejaVu Sans"/>
            </a:endParaRPr>
          </a:p>
          <a:p>
            <a:pPr algn="ctr">
              <a:lnSpc>
                <a:spcPts val="1800"/>
              </a:lnSpc>
            </a:pPr>
            <a:endParaRPr b="0" lang="pl-PL" sz="1800" spc="-1" strike="noStrike">
              <a:solidFill>
                <a:srgbClr val="666666"/>
              </a:solidFill>
              <a:latin typeface="DejaVu Sans"/>
            </a:endParaRPr>
          </a:p>
          <a:p>
            <a:pPr algn="ctr">
              <a:lnSpc>
                <a:spcPts val="1800"/>
              </a:lnSpc>
            </a:pPr>
            <a:endParaRPr b="0" lang="pl-PL" sz="1800" spc="-1" strike="noStrike">
              <a:solidFill>
                <a:srgbClr val="666666"/>
              </a:solidFill>
              <a:latin typeface="DejaVu Sans"/>
            </a:endParaRPr>
          </a:p>
          <a:p>
            <a:pPr algn="ctr">
              <a:lnSpc>
                <a:spcPts val="1800"/>
              </a:lnSpc>
            </a:pPr>
            <a:r>
              <a:rPr b="0" lang="pl-PL" sz="1800" spc="-1" strike="noStrike">
                <a:solidFill>
                  <a:srgbClr val="666666"/>
                </a:solidFill>
                <a:latin typeface="DejaVu Sans"/>
              </a:rPr>
              <a:t>Łódź, Styczeń, 2020</a:t>
            </a:r>
            <a:endParaRPr b="0" lang="pl-PL" sz="1800" spc="-1" strike="noStrike">
              <a:solidFill>
                <a:srgbClr val="666666"/>
              </a:solidFill>
              <a:latin typeface="DejaVu Sans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576000" y="336600"/>
            <a:ext cx="1009440" cy="1247400"/>
          </a:xfrm>
          <a:prstGeom prst="rect">
            <a:avLst/>
          </a:prstGeom>
          <a:ln>
            <a:noFill/>
          </a:ln>
        </p:spPr>
      </p:pic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4359600" y="504360"/>
            <a:ext cx="1361880" cy="95220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7848000" y="560160"/>
            <a:ext cx="2057040" cy="95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l-PL" sz="4000" spc="-1" strike="noStrike">
                <a:solidFill>
                  <a:srgbClr val="333333"/>
                </a:solidFill>
                <a:latin typeface="DejaVu Sans"/>
              </a:rPr>
              <a:t>Cel i zakres pracy</a:t>
            </a:r>
            <a:endParaRPr b="0" lang="pl-PL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666666"/>
                </a:solidFill>
                <a:latin typeface="DejaVu Sans"/>
              </a:rPr>
              <a:t>Zaprojektowanie, wdrożenie i weryfikacja w środowisku wirtualnym. </a:t>
            </a:r>
            <a:endParaRPr b="0" lang="pl-PL" sz="18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666666"/>
                </a:solidFill>
                <a:latin typeface="DejaVu Sans"/>
              </a:rPr>
              <a:t>System ciągłego gromadzenia, przetwarzania i wizualizacji zdarzeń z wybranego systemu informatycznego.</a:t>
            </a:r>
            <a:endParaRPr b="0" lang="pl-PL" sz="18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666666"/>
                </a:solidFill>
                <a:latin typeface="DejaVu Sans"/>
              </a:rPr>
              <a:t>Ciągłość systemu należy rozumieć jako pracę bez przerwy. Wymagana niezawodność i wysoka dostępność.</a:t>
            </a:r>
            <a:endParaRPr b="0" lang="pl-PL" sz="18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666666"/>
                </a:solidFill>
                <a:latin typeface="DejaVu Sans"/>
              </a:rPr>
              <a:t>System możliwy do implementacji w średniej wielkości przedsiębiorstwie</a:t>
            </a:r>
            <a:endParaRPr b="0" lang="pl-PL" sz="18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666666"/>
                </a:solidFill>
                <a:latin typeface="DejaVu Sans"/>
              </a:rPr>
              <a:t>Zastosowanie oprogramowania ELK – ElasticSearch, LogStash, Kibana</a:t>
            </a:r>
            <a:endParaRPr b="0" lang="pl-PL" sz="18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l-PL" sz="4000" spc="-1" strike="noStrike">
                <a:solidFill>
                  <a:srgbClr val="333333"/>
                </a:solidFill>
                <a:latin typeface="DejaVu Sans"/>
              </a:rPr>
              <a:t>Wprowadzenie</a:t>
            </a:r>
            <a:endParaRPr b="0" lang="pl-PL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360000" y="259200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solidFill>
                  <a:srgbClr val="666666"/>
                </a:solidFill>
                <a:latin typeface="DejaVu Sans"/>
              </a:rPr>
              <a:t>Monitoring</a:t>
            </a:r>
            <a:endParaRPr b="0" lang="pl-PL" sz="16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solidFill>
                  <a:srgbClr val="666666"/>
                </a:solidFill>
                <a:latin typeface="DejaVu Sans"/>
              </a:rPr>
              <a:t>Automatyzacja</a:t>
            </a:r>
            <a:endParaRPr b="0" lang="pl-PL" sz="16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solidFill>
                  <a:srgbClr val="666666"/>
                </a:solidFill>
                <a:latin typeface="DejaVu Sans"/>
              </a:rPr>
              <a:t>Kontrola</a:t>
            </a:r>
            <a:endParaRPr b="0" lang="pl-PL" sz="16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solidFill>
                  <a:srgbClr val="666666"/>
                </a:solidFill>
                <a:latin typeface="DejaVu Sans"/>
              </a:rPr>
              <a:t>Bezpieczeństwo</a:t>
            </a:r>
            <a:endParaRPr b="0" lang="pl-PL" sz="16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solidFill>
                  <a:srgbClr val="666666"/>
                </a:solidFill>
                <a:latin typeface="DejaVu Sans"/>
              </a:rPr>
              <a:t>Precyzyjna reakcja</a:t>
            </a:r>
            <a:endParaRPr b="0" lang="pl-PL" sz="1600" spc="-1" strike="noStrike">
              <a:solidFill>
                <a:srgbClr val="666666"/>
              </a:solidFill>
              <a:latin typeface="DejaVu Sans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rcRect l="0" t="0" r="12030" b="0"/>
          <a:stretch/>
        </p:blipFill>
        <p:spPr>
          <a:xfrm>
            <a:off x="3725280" y="1368000"/>
            <a:ext cx="5346720" cy="3326760"/>
          </a:xfrm>
          <a:prstGeom prst="rect">
            <a:avLst/>
          </a:prstGeom>
          <a:ln>
            <a:noFill/>
          </a:ln>
        </p:spPr>
      </p:pic>
      <p:pic>
        <p:nvPicPr>
          <p:cNvPr id="177" name="" descr=""/>
          <p:cNvPicPr/>
          <p:nvPr/>
        </p:nvPicPr>
        <p:blipFill>
          <a:blip r:embed="rId2"/>
          <a:srcRect l="1885" t="15404" r="1890" b="31564"/>
          <a:stretch/>
        </p:blipFill>
        <p:spPr>
          <a:xfrm>
            <a:off x="1728360" y="4695120"/>
            <a:ext cx="7343640" cy="2648880"/>
          </a:xfrm>
          <a:prstGeom prst="rect">
            <a:avLst/>
          </a:prstGeom>
          <a:ln>
            <a:noFill/>
          </a:ln>
        </p:spPr>
      </p:pic>
      <p:sp>
        <p:nvSpPr>
          <p:cNvPr id="178" name="TextShape 3"/>
          <p:cNvSpPr txBox="1"/>
          <p:nvPr/>
        </p:nvSpPr>
        <p:spPr>
          <a:xfrm>
            <a:off x="2016000" y="7344000"/>
            <a:ext cx="9574560" cy="35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l-PL" sz="1000" spc="-1" strike="noStrike">
                <a:latin typeface="DejaVu Sans"/>
              </a:rPr>
              <a:t>https://www.elastic.co/blog/prometheus-monitoring-at-scale-with-the-elastic-stack</a:t>
            </a:r>
            <a:endParaRPr b="0" lang="pl-PL" sz="1000" spc="-1" strike="noStrike">
              <a:latin typeface="DejaVu San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l-PL" sz="4000" spc="-1" strike="noStrike">
                <a:solidFill>
                  <a:srgbClr val="333333"/>
                </a:solidFill>
                <a:latin typeface="DejaVu Sans"/>
              </a:rPr>
              <a:t>Topologia</a:t>
            </a:r>
            <a:endParaRPr b="0" lang="pl-PL" sz="4000" spc="-1" strike="noStrike">
              <a:solidFill>
                <a:srgbClr val="333333"/>
              </a:solidFill>
              <a:latin typeface="DejaVu Sans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86760" y="1368000"/>
            <a:ext cx="9921240" cy="5328000"/>
          </a:xfrm>
          <a:prstGeom prst="rect">
            <a:avLst/>
          </a:prstGeom>
          <a:ln>
            <a:noFill/>
          </a:ln>
        </p:spPr>
      </p:pic>
      <p:pic>
        <p:nvPicPr>
          <p:cNvPr id="181" name="" descr=""/>
          <p:cNvPicPr/>
          <p:nvPr/>
        </p:nvPicPr>
        <p:blipFill>
          <a:blip r:embed="rId2"/>
          <a:stretch/>
        </p:blipFill>
        <p:spPr>
          <a:xfrm>
            <a:off x="6699960" y="504000"/>
            <a:ext cx="1220040" cy="1391040"/>
          </a:xfrm>
          <a:prstGeom prst="rect">
            <a:avLst/>
          </a:prstGeom>
          <a:ln>
            <a:noFill/>
          </a:ln>
        </p:spPr>
      </p:pic>
      <p:pic>
        <p:nvPicPr>
          <p:cNvPr id="182" name="" descr=""/>
          <p:cNvPicPr/>
          <p:nvPr/>
        </p:nvPicPr>
        <p:blipFill>
          <a:blip r:embed="rId3"/>
          <a:stretch/>
        </p:blipFill>
        <p:spPr>
          <a:xfrm>
            <a:off x="1656000" y="792000"/>
            <a:ext cx="1772640" cy="936000"/>
          </a:xfrm>
          <a:prstGeom prst="rect">
            <a:avLst/>
          </a:prstGeom>
          <a:ln>
            <a:noFill/>
          </a:ln>
        </p:spPr>
      </p:pic>
      <p:pic>
        <p:nvPicPr>
          <p:cNvPr id="183" name="" descr=""/>
          <p:cNvPicPr/>
          <p:nvPr/>
        </p:nvPicPr>
        <p:blipFill>
          <a:blip r:embed="rId4"/>
          <a:stretch/>
        </p:blipFill>
        <p:spPr>
          <a:xfrm>
            <a:off x="1080000" y="5328000"/>
            <a:ext cx="2448000" cy="139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l-PL" sz="4000" spc="-1" strike="noStrike">
                <a:solidFill>
                  <a:srgbClr val="333333"/>
                </a:solidFill>
                <a:latin typeface="DejaVu Sans"/>
              </a:rPr>
              <a:t>Bibliografia</a:t>
            </a:r>
            <a:endParaRPr b="0" lang="pl-PL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solidFill>
                  <a:srgbClr val="666666"/>
                </a:solidFill>
                <a:latin typeface="DejaVu Sans"/>
              </a:rPr>
              <a:t>YouTube Channel: David Flores [dostęp: 01/20]</a:t>
            </a:r>
            <a:endParaRPr b="0" lang="pl-PL" sz="16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solidFill>
                  <a:srgbClr val="666666"/>
                </a:solidFill>
                <a:latin typeface="DejaVu Sans"/>
              </a:rPr>
              <a:t>Github: davidban77 </a:t>
            </a:r>
            <a:r>
              <a:rPr b="0" lang="pl-PL" sz="1600" spc="-1" strike="noStrike">
                <a:solidFill>
                  <a:srgbClr val="666666"/>
                </a:solidFill>
                <a:latin typeface="DejaVu Sans"/>
              </a:rPr>
              <a:t>[dostęp: 01/20]</a:t>
            </a:r>
            <a:endParaRPr b="0" lang="pl-PL" sz="16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solidFill>
                  <a:srgbClr val="666666"/>
                </a:solidFill>
                <a:latin typeface="DejaVu Sans"/>
              </a:rPr>
              <a:t>Github: elastic/logstash/patterns/grok-patterns </a:t>
            </a:r>
            <a:r>
              <a:rPr b="0" lang="pl-PL" sz="1600" spc="-1" strike="noStrike">
                <a:solidFill>
                  <a:srgbClr val="666666"/>
                </a:solidFill>
                <a:latin typeface="DejaVu Sans"/>
              </a:rPr>
              <a:t>[dostęp: 01/20]</a:t>
            </a:r>
            <a:endParaRPr b="0" lang="pl-PL" sz="16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solidFill>
                  <a:srgbClr val="666666"/>
                </a:solidFill>
                <a:latin typeface="DejaVu Sans"/>
                <a:hlinkClick r:id="rId1"/>
              </a:rPr>
              <a:t>https://www.elastic.co/products/elastic-stack</a:t>
            </a:r>
            <a:r>
              <a:rPr b="0" lang="pl-PL" sz="1600" spc="-1" strike="noStrike">
                <a:solidFill>
                  <a:srgbClr val="666666"/>
                </a:solidFill>
                <a:latin typeface="DejaVu Sans"/>
              </a:rPr>
              <a:t> </a:t>
            </a:r>
            <a:r>
              <a:rPr b="0" lang="pl-PL" sz="1600" spc="-1" strike="noStrike">
                <a:solidFill>
                  <a:srgbClr val="666666"/>
                </a:solidFill>
                <a:latin typeface="DejaVu Sans"/>
              </a:rPr>
              <a:t>[dostęp: 01/20]</a:t>
            </a:r>
            <a:endParaRPr b="0" lang="pl-PL" sz="16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solidFill>
                  <a:srgbClr val="666666"/>
                </a:solidFill>
                <a:latin typeface="DejaVu Sans"/>
                <a:hlinkClick r:id="rId2"/>
              </a:rPr>
              <a:t>https://www.elastic.co/guide/en/kibana/current/kuery-query.html</a:t>
            </a:r>
            <a:r>
              <a:rPr b="0" lang="pl-PL" sz="1600" spc="-1" strike="noStrike">
                <a:solidFill>
                  <a:srgbClr val="666666"/>
                </a:solidFill>
                <a:latin typeface="DejaVu Sans"/>
              </a:rPr>
              <a:t> </a:t>
            </a:r>
            <a:r>
              <a:rPr b="0" lang="pl-PL" sz="1600" spc="-1" strike="noStrike">
                <a:solidFill>
                  <a:srgbClr val="666666"/>
                </a:solidFill>
                <a:latin typeface="DejaVu Sans"/>
              </a:rPr>
              <a:t>[dostęp: 01/20]</a:t>
            </a:r>
            <a:endParaRPr b="0" lang="pl-PL" sz="16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solidFill>
                  <a:srgbClr val="666666"/>
                </a:solidFill>
                <a:latin typeface="DejaVu Sans"/>
                <a:hlinkClick r:id="rId3"/>
              </a:rPr>
              <a:t>https://www.elastic.co/guide/en/elasticsearch/reference/current/index.html</a:t>
            </a:r>
            <a:r>
              <a:rPr b="0" lang="pl-PL" sz="1600" spc="-1" strike="noStrike">
                <a:solidFill>
                  <a:srgbClr val="666666"/>
                </a:solidFill>
                <a:latin typeface="DejaVu Sans"/>
              </a:rPr>
              <a:t> </a:t>
            </a:r>
            <a:r>
              <a:rPr b="0" lang="pl-PL" sz="1600" spc="-1" strike="noStrike">
                <a:solidFill>
                  <a:srgbClr val="666666"/>
                </a:solidFill>
                <a:latin typeface="DejaVu Sans"/>
              </a:rPr>
              <a:t>[dostęp: 01/20]</a:t>
            </a:r>
            <a:endParaRPr b="0" lang="pl-PL" sz="16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solidFill>
                  <a:srgbClr val="666666"/>
                </a:solidFill>
                <a:latin typeface="DejaVu Sans"/>
                <a:hlinkClick r:id="rId4"/>
              </a:rPr>
              <a:t>https://www.elastic.co/videos?baymax=rtp&amp;storm=sub2&amp;rogue=ab&amp;elektra=home&amp;iesrc=ctr</a:t>
            </a:r>
            <a:r>
              <a:rPr b="0" lang="pl-PL" sz="1600" spc="-1" strike="noStrike">
                <a:solidFill>
                  <a:srgbClr val="666666"/>
                </a:solidFill>
                <a:latin typeface="DejaVu Sans"/>
              </a:rPr>
              <a:t>[dostęp: 01/20]</a:t>
            </a:r>
            <a:endParaRPr b="0" lang="pl-PL" sz="16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solidFill>
                  <a:srgbClr val="666666"/>
                </a:solidFill>
                <a:latin typeface="DejaVu Sans"/>
                <a:hlinkClick r:id="rId5"/>
              </a:rPr>
              <a:t>https://www.elastic.co/blog/</a:t>
            </a:r>
            <a:r>
              <a:rPr b="0" lang="pl-PL" sz="1600" spc="-1" strike="noStrike">
                <a:solidFill>
                  <a:srgbClr val="666666"/>
                </a:solidFill>
                <a:latin typeface="DejaVu Sans"/>
              </a:rPr>
              <a:t> </a:t>
            </a:r>
            <a:r>
              <a:rPr b="0" lang="pl-PL" sz="1600" spc="-1" strike="noStrike">
                <a:solidFill>
                  <a:srgbClr val="666666"/>
                </a:solidFill>
                <a:latin typeface="DejaVu Sans"/>
              </a:rPr>
              <a:t>[dostęp: 01/20]</a:t>
            </a:r>
            <a:endParaRPr b="0" lang="pl-PL" sz="16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648000" y="218412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l-PL" sz="4000" spc="-1" strike="noStrike">
                <a:solidFill>
                  <a:srgbClr val="333333"/>
                </a:solidFill>
                <a:latin typeface="DejaVu Sans"/>
              </a:rPr>
              <a:t>Dziękuję za uwagę!</a:t>
            </a:r>
            <a:endParaRPr b="0" lang="pl-PL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2020-01-05T13:01:40Z</dcterms:created>
  <dc:creator/>
  <dc:description/>
  <dc:language>pl-PL</dc:language>
  <cp:lastModifiedBy/>
  <dcterms:modified xsi:type="dcterms:W3CDTF">2020-01-08T22:15:58Z</dcterms:modified>
  <cp:revision>8</cp:revision>
  <dc:subject/>
  <dc:title>Focus</dc:title>
</cp:coreProperties>
</file>