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3.xml" ContentType="application/vnd.openxmlformats-officedocument.presentationml.notesSlide+xml"/>
  <Override PartName="/ppt/tags/tag22.xml" ContentType="application/vnd.openxmlformats-officedocument.presentationml.tags+xml"/>
  <Override PartName="/ppt/notesSlides/notesSlide4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56"/>
  </p:notesMasterIdLst>
  <p:sldIdLst>
    <p:sldId id="256" r:id="rId2"/>
    <p:sldId id="281" r:id="rId3"/>
    <p:sldId id="284" r:id="rId4"/>
    <p:sldId id="285" r:id="rId5"/>
    <p:sldId id="260" r:id="rId6"/>
    <p:sldId id="283" r:id="rId7"/>
    <p:sldId id="297" r:id="rId8"/>
    <p:sldId id="287" r:id="rId9"/>
    <p:sldId id="288" r:id="rId10"/>
    <p:sldId id="290" r:id="rId11"/>
    <p:sldId id="298" r:id="rId12"/>
    <p:sldId id="286" r:id="rId13"/>
    <p:sldId id="263" r:id="rId14"/>
    <p:sldId id="264" r:id="rId15"/>
    <p:sldId id="265" r:id="rId16"/>
    <p:sldId id="266" r:id="rId17"/>
    <p:sldId id="267" r:id="rId18"/>
    <p:sldId id="291" r:id="rId19"/>
    <p:sldId id="292" r:id="rId20"/>
    <p:sldId id="299" r:id="rId21"/>
    <p:sldId id="300" r:id="rId22"/>
    <p:sldId id="301" r:id="rId23"/>
    <p:sldId id="303" r:id="rId24"/>
    <p:sldId id="302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320" r:id="rId41"/>
    <p:sldId id="319" r:id="rId42"/>
    <p:sldId id="321" r:id="rId43"/>
    <p:sldId id="322" r:id="rId44"/>
    <p:sldId id="324" r:id="rId45"/>
    <p:sldId id="325" r:id="rId46"/>
    <p:sldId id="326" r:id="rId47"/>
    <p:sldId id="327" r:id="rId48"/>
    <p:sldId id="329" r:id="rId49"/>
    <p:sldId id="330" r:id="rId50"/>
    <p:sldId id="331" r:id="rId51"/>
    <p:sldId id="332" r:id="rId52"/>
    <p:sldId id="333" r:id="rId53"/>
    <p:sldId id="334" r:id="rId54"/>
    <p:sldId id="280" r:id="rId5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045" autoAdjust="0"/>
  </p:normalViewPr>
  <p:slideViewPr>
    <p:cSldViewPr>
      <p:cViewPr varScale="1">
        <p:scale>
          <a:sx n="127" d="100"/>
          <a:sy n="127" d="100"/>
        </p:scale>
        <p:origin x="-112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7EB87-1111-4980-B2CA-221BDC64C26D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C884F-5D01-4ECB-8016-4EE27D315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835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fld id="{96682157-DA3E-4B84-A90F-04AD51615EA0}" type="slidenum">
              <a:rPr lang="en-US" altLang="zh-CN" sz="1200" smtClean="0">
                <a:latin typeface="Arial" pitchFamily="34" charset="0"/>
              </a:rPr>
              <a:pPr eaLnBrk="1" hangingPunct="1"/>
              <a:t>1</a:t>
            </a:fld>
            <a:endParaRPr lang="en-US" altLang="zh-CN" sz="120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C884F-5D01-4ECB-8016-4EE27D315CD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052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C884F-5D01-4ECB-8016-4EE27D315CD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0525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C884F-5D01-4ECB-8016-4EE27D315CD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052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C884F-5D01-4ECB-8016-4EE27D315CD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0525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C884F-5D01-4ECB-8016-4EE27D315CD3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052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C884F-5D01-4ECB-8016-4EE27D315CD3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0525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C884F-5D01-4ECB-8016-4EE27D315CD3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0525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C884F-5D01-4ECB-8016-4EE27D315CD3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0525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C884F-5D01-4ECB-8016-4EE27D315CD3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0525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C884F-5D01-4ECB-8016-4EE27D315CD3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052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52177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6231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6231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C884F-5D01-4ECB-8016-4EE27D315CD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052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C884F-5D01-4ECB-8016-4EE27D315CD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052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C884F-5D01-4ECB-8016-4EE27D315CD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052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C884F-5D01-4ECB-8016-4EE27D315CD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052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C884F-5D01-4ECB-8016-4EE27D315CD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052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Administrator\Desktop\ppt背景-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20537"/>
            <a:ext cx="9144000" cy="517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835696" y="1123658"/>
            <a:ext cx="6624736" cy="85751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r">
              <a:defRPr lang="zh-CN" altLang="en-US" sz="3200" b="1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itchFamily="34" charset="0"/>
                <a:ea typeface="微软雅黑" pitchFamily="34" charset="-122"/>
                <a:cs typeface="微软雅黑"/>
              </a:defRPr>
            </a:lvl1pPr>
          </a:lstStyle>
          <a:p>
            <a:r>
              <a:rPr kumimoji="1" lang="zh-CN" altLang="en-US" dirty="0" smtClean="0"/>
              <a:t>金蝶顾问学院 </a:t>
            </a:r>
            <a:r>
              <a:rPr kumimoji="1" lang="en-US" altLang="zh-CN" dirty="0" smtClean="0"/>
              <a:t>PPT</a:t>
            </a:r>
            <a:r>
              <a:rPr kumimoji="1" lang="zh-CN" altLang="en-US" dirty="0" smtClean="0"/>
              <a:t>模板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873413" y="2125188"/>
            <a:ext cx="3587021" cy="102262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None/>
              <a:defRPr lang="zh-CN" altLang="en-US" sz="1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itchFamily="2" charset="-122"/>
                <a:ea typeface="微软雅黑" pitchFamily="34" charset="-122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smtClean="0"/>
              <a:t>报告人</a:t>
            </a:r>
            <a:endParaRPr kumimoji="1"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报告部门</a:t>
            </a:r>
            <a:endParaRPr kumimoji="1" lang="en-US" altLang="zh-CN" smtClean="0"/>
          </a:p>
          <a:p>
            <a:pPr>
              <a:lnSpc>
                <a:spcPct val="150000"/>
              </a:lnSpc>
            </a:pPr>
            <a:r>
              <a:rPr kumimoji="1"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2016-03-02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6693991" y="4817272"/>
            <a:ext cx="1622425" cy="25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5721" tIns="6668" rIns="55721" bIns="6668" anchor="ctr"/>
          <a:lstStyle>
            <a:lvl1pPr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r">
              <a:lnSpc>
                <a:spcPts val="1050"/>
              </a:lnSpc>
            </a:pPr>
            <a:r>
              <a:rPr kumimoji="0" lang="zh-CN" altLang="en-US" sz="7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④内部公开 请勿外传</a:t>
            </a:r>
          </a:p>
        </p:txBody>
      </p:sp>
      <p:pic>
        <p:nvPicPr>
          <p:cNvPr id="1026" name="Picture 2" descr="C:\Users\Administrator\Desktop\金蝶顾问学院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6" y="339503"/>
            <a:ext cx="1862113" cy="42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23119" y="4688312"/>
            <a:ext cx="2880731" cy="25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5721" tIns="6668" rIns="55721" bIns="6668" anchor="ctr"/>
          <a:lstStyle>
            <a:lvl1pPr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>
              <a:lnSpc>
                <a:spcPts val="1050"/>
              </a:lnSpc>
            </a:pPr>
            <a:r>
              <a:rPr lang="zh-CN" altLang="en-US" sz="800" dirty="0" smtClean="0"/>
              <a:t>版权所有 </a:t>
            </a:r>
            <a:r>
              <a:rPr lang="en-US" altLang="zh-CN" sz="800" dirty="0" smtClean="0"/>
              <a:t>© 2017 </a:t>
            </a:r>
            <a:r>
              <a:rPr lang="zh-CN" altLang="en-US" sz="800" dirty="0" smtClean="0"/>
              <a:t>金蝶精一培训教育有限公司</a:t>
            </a:r>
            <a:endParaRPr kumimoji="0" lang="zh-CN" altLang="en-US" sz="7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90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51520" y="644918"/>
            <a:ext cx="8640960" cy="385265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18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  <a:lvl2pPr>
              <a:defRPr sz="16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2pPr>
            <a:lvl3pPr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3pPr>
            <a:lvl4pPr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4pPr>
            <a:lvl5pPr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zh-CN" altLang="en-US" dirty="0"/>
          </a:p>
        </p:txBody>
      </p:sp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251520" y="16042"/>
            <a:ext cx="7886700" cy="504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936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2"/>
          <p:cNvSpPr>
            <a:spLocks noGrp="1"/>
          </p:cNvSpPr>
          <p:nvPr>
            <p:ph type="pic" idx="1"/>
          </p:nvPr>
        </p:nvSpPr>
        <p:spPr>
          <a:xfrm>
            <a:off x="3491880" y="843559"/>
            <a:ext cx="5025058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16" name="文本占位符 3"/>
          <p:cNvSpPr>
            <a:spLocks noGrp="1"/>
          </p:cNvSpPr>
          <p:nvPr>
            <p:ph type="body" sz="half" idx="2"/>
          </p:nvPr>
        </p:nvSpPr>
        <p:spPr>
          <a:xfrm>
            <a:off x="336212" y="2595587"/>
            <a:ext cx="2949575" cy="1902396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7" name="标题占位符 1"/>
          <p:cNvSpPr txBox="1">
            <a:spLocks/>
          </p:cNvSpPr>
          <p:nvPr/>
        </p:nvSpPr>
        <p:spPr>
          <a:xfrm>
            <a:off x="251520" y="16042"/>
            <a:ext cx="7886700" cy="504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lang="zh-CN" altLang="en-US" sz="2200" b="1" i="0" kern="1200" dirty="0">
                <a:solidFill>
                  <a:schemeClr val="tx1"/>
                </a:solidFill>
                <a:latin typeface="微软雅黑"/>
                <a:ea typeface="微软雅黑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212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2"/>
          <p:cNvSpPr>
            <a:spLocks noGrp="1"/>
          </p:cNvSpPr>
          <p:nvPr>
            <p:ph type="pic" idx="1"/>
          </p:nvPr>
        </p:nvSpPr>
        <p:spPr>
          <a:xfrm>
            <a:off x="336210" y="843559"/>
            <a:ext cx="5025058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16" name="文本占位符 3"/>
          <p:cNvSpPr>
            <a:spLocks noGrp="1"/>
          </p:cNvSpPr>
          <p:nvPr>
            <p:ph type="body" sz="half" idx="2"/>
          </p:nvPr>
        </p:nvSpPr>
        <p:spPr>
          <a:xfrm>
            <a:off x="5652122" y="2595587"/>
            <a:ext cx="2949575" cy="19023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7" name="标题占位符 1"/>
          <p:cNvSpPr>
            <a:spLocks noGrp="1"/>
          </p:cNvSpPr>
          <p:nvPr>
            <p:ph type="title"/>
          </p:nvPr>
        </p:nvSpPr>
        <p:spPr>
          <a:xfrm>
            <a:off x="251520" y="16042"/>
            <a:ext cx="7886700" cy="504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419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251520" y="16042"/>
            <a:ext cx="7886700" cy="504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324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6588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626"/>
            <a:ext cx="9144000" cy="51388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261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Administrator\Desktop\ppt背景-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20537"/>
            <a:ext cx="9144000" cy="517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组合 12"/>
          <p:cNvGrpSpPr/>
          <p:nvPr/>
        </p:nvGrpSpPr>
        <p:grpSpPr>
          <a:xfrm>
            <a:off x="4472355" y="1350536"/>
            <a:ext cx="3368741" cy="1782271"/>
            <a:chOff x="3491880" y="1286813"/>
            <a:chExt cx="2909209" cy="1539151"/>
          </a:xfrm>
        </p:grpSpPr>
        <p:sp>
          <p:nvSpPr>
            <p:cNvPr id="4" name="Rectangle 4"/>
            <p:cNvSpPr>
              <a:spLocks/>
            </p:cNvSpPr>
            <p:nvPr userDrawn="1"/>
          </p:nvSpPr>
          <p:spPr bwMode="auto">
            <a:xfrm>
              <a:off x="4521566" y="1447057"/>
              <a:ext cx="1760876" cy="71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altLang="zh-CN" sz="5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oudy Old Style" pitchFamily="18" charset="0"/>
                  <a:ea typeface="宋体" charset="0"/>
                  <a:cs typeface="Helvetica Neue UltraLight" charset="0"/>
                  <a:sym typeface="Helvetica Neue UltraLight" charset="0"/>
                </a:rPr>
                <a:t>Thanks</a:t>
              </a:r>
            </a:p>
          </p:txBody>
        </p:sp>
        <p:sp>
          <p:nvSpPr>
            <p:cNvPr id="5" name="Rectangle 5"/>
            <p:cNvSpPr>
              <a:spLocks/>
            </p:cNvSpPr>
            <p:nvPr userDrawn="1"/>
          </p:nvSpPr>
          <p:spPr bwMode="auto">
            <a:xfrm>
              <a:off x="4050688" y="2195749"/>
              <a:ext cx="978727" cy="265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Narrow" charset="0"/>
                  <a:ea typeface="宋体" charset="0"/>
                  <a:cs typeface="Arial Narrow" charset="0"/>
                  <a:sym typeface="Arial Narrow" charset="0"/>
                </a:rPr>
                <a:t>terima kasih</a:t>
              </a:r>
            </a:p>
          </p:txBody>
        </p:sp>
        <p:sp>
          <p:nvSpPr>
            <p:cNvPr id="6" name="Rectangle 6"/>
            <p:cNvSpPr>
              <a:spLocks/>
            </p:cNvSpPr>
            <p:nvPr userDrawn="1"/>
          </p:nvSpPr>
          <p:spPr bwMode="auto">
            <a:xfrm>
              <a:off x="3491880" y="1286813"/>
              <a:ext cx="885975" cy="531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l"/>
              <a:r>
                <a:rPr lang="zh-CN" altLang="en-US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charset="0"/>
                  <a:sym typeface="Arial" charset="0"/>
                </a:rPr>
                <a:t>感謝</a:t>
              </a:r>
            </a:p>
          </p:txBody>
        </p:sp>
        <p:sp>
          <p:nvSpPr>
            <p:cNvPr id="7" name="Rectangle 7"/>
            <p:cNvSpPr>
              <a:spLocks/>
            </p:cNvSpPr>
            <p:nvPr userDrawn="1"/>
          </p:nvSpPr>
          <p:spPr bwMode="auto">
            <a:xfrm>
              <a:off x="5199183" y="2108323"/>
              <a:ext cx="1196067" cy="71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l"/>
              <a:r>
                <a:rPr lang="zh-CN" altLang="en-US" sz="5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  <a:cs typeface="Microsoft YaHei Bold" charset="0"/>
                  <a:sym typeface="Microsoft YaHei Bold" charset="0"/>
                </a:rPr>
                <a:t>谢谢</a:t>
              </a:r>
            </a:p>
          </p:txBody>
        </p:sp>
        <p:sp>
          <p:nvSpPr>
            <p:cNvPr id="8" name="Rectangle 8"/>
            <p:cNvSpPr>
              <a:spLocks/>
            </p:cNvSpPr>
            <p:nvPr userDrawn="1"/>
          </p:nvSpPr>
          <p:spPr bwMode="auto">
            <a:xfrm>
              <a:off x="5404367" y="1339588"/>
              <a:ext cx="996722" cy="239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l"/>
              <a:r>
                <a:rPr lang="zh-CN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charset="0"/>
                  <a:sym typeface="Arial" charset="0"/>
                </a:rPr>
                <a:t>ありがとう</a:t>
              </a:r>
            </a:p>
          </p:txBody>
        </p:sp>
        <p:sp>
          <p:nvSpPr>
            <p:cNvPr id="9" name="Rectangle 9"/>
            <p:cNvSpPr>
              <a:spLocks/>
            </p:cNvSpPr>
            <p:nvPr userDrawn="1"/>
          </p:nvSpPr>
          <p:spPr bwMode="auto">
            <a:xfrm>
              <a:off x="3491887" y="1869803"/>
              <a:ext cx="881822" cy="318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l"/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charset="0"/>
                  <a:ea typeface="宋体" charset="0"/>
                  <a:cs typeface="Thonburi" charset="0"/>
                  <a:sym typeface="Arial" charset="0"/>
                </a:rPr>
                <a:t>ขอบคุณ</a:t>
              </a:r>
            </a:p>
          </p:txBody>
        </p:sp>
      </p:grp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6693991" y="4817272"/>
            <a:ext cx="1622425" cy="25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5721" tIns="6668" rIns="55721" bIns="6668" anchor="ctr"/>
          <a:lstStyle>
            <a:lvl1pPr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r">
              <a:lnSpc>
                <a:spcPts val="1050"/>
              </a:lnSpc>
            </a:pPr>
            <a:r>
              <a:rPr kumimoji="0" lang="zh-CN" altLang="en-US" sz="7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④内部公开 请勿外传</a:t>
            </a:r>
          </a:p>
        </p:txBody>
      </p:sp>
      <p:pic>
        <p:nvPicPr>
          <p:cNvPr id="15" name="Picture 2" descr="C:\Users\Administrator\Desktop\金蝶顾问学院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6" y="339503"/>
            <a:ext cx="1862113" cy="42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323119" y="4688312"/>
            <a:ext cx="2880731" cy="25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5721" tIns="6668" rIns="55721" bIns="6668" anchor="ctr"/>
          <a:lstStyle>
            <a:lvl1pPr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>
              <a:lnSpc>
                <a:spcPts val="1050"/>
              </a:lnSpc>
            </a:pPr>
            <a:r>
              <a:rPr lang="zh-CN" altLang="en-US" sz="800" dirty="0" smtClean="0"/>
              <a:t>版权所有 </a:t>
            </a:r>
            <a:r>
              <a:rPr lang="en-US" altLang="zh-CN" sz="800" dirty="0" smtClean="0"/>
              <a:t>© 2017 </a:t>
            </a:r>
            <a:r>
              <a:rPr lang="zh-CN" altLang="en-US" sz="800" dirty="0" smtClean="0"/>
              <a:t>金蝶精一培训教育有限公司</a:t>
            </a:r>
            <a:endParaRPr kumimoji="0" lang="zh-CN" altLang="en-US" sz="7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9863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卷页.png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"/>
            <a:ext cx="9144000" cy="520095"/>
          </a:xfrm>
          <a:prstGeom prst="rect">
            <a:avLst/>
          </a:prstGeom>
          <a:effectLst>
            <a:outerShdw blurRad="50800" dist="38100" dir="6000000" sx="101000" sy="101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文本占位符 2"/>
          <p:cNvSpPr>
            <a:spLocks noGrp="1"/>
          </p:cNvSpPr>
          <p:nvPr>
            <p:ph type="body" idx="1"/>
          </p:nvPr>
        </p:nvSpPr>
        <p:spPr>
          <a:xfrm>
            <a:off x="251520" y="771551"/>
            <a:ext cx="8640960" cy="3889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3" name="标题占位符 1"/>
          <p:cNvSpPr>
            <a:spLocks noGrp="1"/>
          </p:cNvSpPr>
          <p:nvPr>
            <p:ph type="title"/>
          </p:nvPr>
        </p:nvSpPr>
        <p:spPr>
          <a:xfrm>
            <a:off x="251520" y="16042"/>
            <a:ext cx="7886700" cy="504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323119" y="4688312"/>
            <a:ext cx="2880731" cy="25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5721" tIns="6668" rIns="55721" bIns="6668" anchor="ctr"/>
          <a:lstStyle>
            <a:lvl1pPr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>
              <a:lnSpc>
                <a:spcPts val="1050"/>
              </a:lnSpc>
            </a:pPr>
            <a:r>
              <a:rPr lang="zh-CN" altLang="en-US" sz="800" dirty="0" smtClean="0"/>
              <a:t>版权所有 </a:t>
            </a:r>
            <a:r>
              <a:rPr lang="en-US" altLang="zh-CN" sz="800" dirty="0" smtClean="0"/>
              <a:t>© 2017 </a:t>
            </a:r>
            <a:r>
              <a:rPr lang="zh-CN" altLang="en-US" sz="800" dirty="0" smtClean="0"/>
              <a:t>金蝶精一培训教育有限公司</a:t>
            </a:r>
            <a:endParaRPr kumimoji="0" lang="zh-CN" altLang="en-US" sz="7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098" y="174014"/>
            <a:ext cx="1456611" cy="215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1994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kumimoji="1" lang="zh-CN" altLang="en-US" sz="2200" b="1" i="0" kern="1200" dirty="0">
          <a:solidFill>
            <a:schemeClr val="tx1"/>
          </a:solidFill>
          <a:latin typeface="微软雅黑"/>
          <a:ea typeface="微软雅黑"/>
          <a:cs typeface="+mj-cs"/>
        </a:defRPr>
      </a:lvl1pPr>
    </p:titleStyle>
    <p:bodyStyle>
      <a:lvl1pPr marL="342900" indent="-342900" algn="l" defTabSz="457200" rtl="0" eaLnBrk="1" fontAlgn="base" latinLnBrk="0" hangingPunct="1">
        <a:spcBef>
          <a:spcPct val="20000"/>
        </a:spcBef>
        <a:spcAft>
          <a:spcPct val="0"/>
        </a:spcAft>
        <a:buFontTx/>
        <a:buBlip>
          <a:blip r:embed="rId12"/>
        </a:buBlip>
        <a:defRPr kumimoji="1" lang="zh-CN" altLang="en-US" sz="2400" b="0" i="0" kern="1200" dirty="0" smtClean="0">
          <a:solidFill>
            <a:schemeClr val="tx1">
              <a:lumMod val="85000"/>
              <a:lumOff val="15000"/>
            </a:schemeClr>
          </a:solidFill>
          <a:latin typeface="微软雅黑"/>
          <a:ea typeface="微软雅黑"/>
          <a:cs typeface="+mn-cs"/>
        </a:defRPr>
      </a:lvl1pPr>
      <a:lvl2pPr marL="742950" indent="-285750" algn="l" defTabSz="457200" rtl="0" eaLnBrk="1" fontAlgn="base" latinLnBrk="0" hangingPunct="1">
        <a:spcBef>
          <a:spcPct val="20000"/>
        </a:spcBef>
        <a:spcAft>
          <a:spcPct val="0"/>
        </a:spcAft>
        <a:buFont typeface="Arial"/>
        <a:buChar char="–"/>
        <a:defRPr kumimoji="1" lang="zh-CN" altLang="en-US" sz="2000" b="0" i="0" kern="1200" dirty="0" smtClean="0">
          <a:solidFill>
            <a:schemeClr val="tx1">
              <a:lumMod val="85000"/>
              <a:lumOff val="15000"/>
            </a:schemeClr>
          </a:solidFill>
          <a:latin typeface="微软雅黑"/>
          <a:ea typeface="微软雅黑"/>
          <a:cs typeface="+mn-cs"/>
        </a:defRPr>
      </a:lvl2pPr>
      <a:lvl3pPr marL="1143000" indent="-228600" algn="l" defTabSz="457200" rtl="0" eaLnBrk="1" fontAlgn="base" latinLnBrk="0" hangingPunct="1">
        <a:spcBef>
          <a:spcPct val="20000"/>
        </a:spcBef>
        <a:spcAft>
          <a:spcPct val="0"/>
        </a:spcAft>
        <a:buFont typeface="Arial"/>
        <a:buChar char="•"/>
        <a:defRPr kumimoji="1" lang="zh-CN" altLang="en-US" sz="1800" b="0" i="0" kern="1200" dirty="0" smtClean="0">
          <a:solidFill>
            <a:schemeClr val="tx1">
              <a:lumMod val="85000"/>
              <a:lumOff val="15000"/>
            </a:schemeClr>
          </a:solidFill>
          <a:latin typeface="微软雅黑"/>
          <a:ea typeface="微软雅黑"/>
          <a:cs typeface="+mn-cs"/>
        </a:defRPr>
      </a:lvl3pPr>
      <a:lvl4pPr marL="1600200" indent="-228600" algn="l" defTabSz="457200" rtl="0" eaLnBrk="1" fontAlgn="base" latinLnBrk="0" hangingPunct="1">
        <a:spcBef>
          <a:spcPct val="20000"/>
        </a:spcBef>
        <a:spcAft>
          <a:spcPct val="0"/>
        </a:spcAft>
        <a:buFont typeface="Arial"/>
        <a:buChar char="–"/>
        <a:defRPr kumimoji="1" lang="zh-CN" altLang="en-US" sz="1800" b="0" i="0" kern="1200" dirty="0" smtClean="0">
          <a:solidFill>
            <a:schemeClr val="tx1">
              <a:lumMod val="85000"/>
              <a:lumOff val="15000"/>
            </a:schemeClr>
          </a:solidFill>
          <a:latin typeface="微软雅黑"/>
          <a:ea typeface="微软雅黑"/>
          <a:cs typeface="+mn-cs"/>
        </a:defRPr>
      </a:lvl4pPr>
      <a:lvl5pPr marL="2057400" indent="-228600" algn="l" defTabSz="457200" rtl="0" eaLnBrk="1" fontAlgn="base" latinLnBrk="0" hangingPunct="1">
        <a:spcBef>
          <a:spcPct val="20000"/>
        </a:spcBef>
        <a:spcAft>
          <a:spcPct val="0"/>
        </a:spcAft>
        <a:buFont typeface="Arial"/>
        <a:buChar char="»"/>
        <a:defRPr kumimoji="1" lang="zh-CN" altLang="en-US" sz="1800" b="0" i="0" kern="1200" dirty="0">
          <a:solidFill>
            <a:schemeClr val="tx1">
              <a:lumMod val="85000"/>
              <a:lumOff val="15000"/>
            </a:schemeClr>
          </a:solidFill>
          <a:latin typeface="微软雅黑"/>
          <a:ea typeface="微软雅黑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27.xml"/><Relationship Id="rId10" Type="http://schemas.openxmlformats.org/officeDocument/2006/relationships/tags" Target="../tags/tag32.xml"/><Relationship Id="rId4" Type="http://schemas.openxmlformats.org/officeDocument/2006/relationships/tags" Target="../tags/tag26.xml"/><Relationship Id="rId9" Type="http://schemas.openxmlformats.org/officeDocument/2006/relationships/tags" Target="../tags/tag3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37.xml"/><Relationship Id="rId10" Type="http://schemas.openxmlformats.org/officeDocument/2006/relationships/tags" Target="../tags/tag42.xml"/><Relationship Id="rId4" Type="http://schemas.openxmlformats.org/officeDocument/2006/relationships/tags" Target="../tags/tag36.xml"/><Relationship Id="rId9" Type="http://schemas.openxmlformats.org/officeDocument/2006/relationships/tags" Target="../tags/tag4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15.xml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r">
              <a:defRPr/>
            </a:pPr>
            <a:r>
              <a:rPr lang="zh-CN" altLang="en-US" dirty="0" smtClean="0"/>
              <a:t>金蝶云星空</a:t>
            </a:r>
            <a:r>
              <a:rPr dirty="0" smtClean="0"/>
              <a:t>产品培训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-- </a:t>
            </a:r>
            <a:r>
              <a:rPr dirty="0" smtClean="0"/>
              <a:t>账表插件开发</a:t>
            </a:r>
            <a:endParaRPr sz="2800" b="0" dirty="0" smtClean="0">
              <a:latin typeface="微软雅黑" pitchFamily="34" charset="-122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553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树形账表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账表概述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11560" y="1131590"/>
            <a:ext cx="763284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dirty="0"/>
              <a:t>树形账表通过树节点切换账表内容</a:t>
            </a:r>
            <a:r>
              <a:rPr lang="zh-CN" altLang="en-US" dirty="0" smtClean="0">
                <a:latin typeface="+mj-ea"/>
              </a:rPr>
              <a:t>。</a:t>
            </a:r>
            <a:endParaRPr lang="zh-CN" altLang="en-US" dirty="0">
              <a:latin typeface="+mj-ea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03598"/>
            <a:ext cx="8352928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978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透视表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账表概述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11560" y="1131590"/>
            <a:ext cx="763284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类似</a:t>
            </a:r>
            <a:r>
              <a:rPr lang="en-US" altLang="zh-CN" dirty="0"/>
              <a:t>Excel</a:t>
            </a:r>
            <a:r>
              <a:rPr lang="zh-CN" altLang="en-US" dirty="0"/>
              <a:t>透视图的交叉分析表格样式</a:t>
            </a:r>
            <a:r>
              <a:rPr lang="zh-CN" altLang="en-US" dirty="0" smtClean="0">
                <a:latin typeface="+mj-ea"/>
              </a:rPr>
              <a:t>。</a:t>
            </a:r>
            <a:endParaRPr lang="zh-CN" altLang="en-US" dirty="0">
              <a:latin typeface="+mj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12440"/>
            <a:ext cx="8280920" cy="3303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821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 txBox="1">
            <a:spLocks/>
          </p:cNvSpPr>
          <p:nvPr>
            <p:custDataLst>
              <p:tags r:id="rId2"/>
            </p:custDataLst>
          </p:nvPr>
        </p:nvSpPr>
        <p:spPr bwMode="auto">
          <a:xfrm>
            <a:off x="1016867" y="928045"/>
            <a:ext cx="1863328" cy="406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700">
                <a:latin typeface="Impact" panose="020B0806030902050204" pitchFamily="34" charset="0"/>
                <a:ea typeface="华文隶书" pitchFamily="2" charset="-122"/>
                <a:cs typeface="Verdana" panose="020B0604030504040204" pitchFamily="34" charset="0"/>
              </a:rPr>
              <a:t>Content</a:t>
            </a:r>
            <a:endParaRPr lang="zh-CN" altLang="en-US" sz="2700">
              <a:latin typeface="Impact" panose="020B0806030902050204" pitchFamily="34" charset="0"/>
              <a:ea typeface="华文隶书" pitchFamily="2" charset="-122"/>
              <a:cs typeface="Verdana" panose="020B0604030504040204" pitchFamily="34" charset="0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3"/>
            </p:custDataLst>
          </p:nvPr>
        </p:nvCxnSpPr>
        <p:spPr>
          <a:xfrm>
            <a:off x="2339751" y="1019871"/>
            <a:ext cx="0" cy="2242690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cxnSp>
        <p:nvCxnSpPr>
          <p:cNvPr id="21" name="直接连接符 20"/>
          <p:cNvCxnSpPr/>
          <p:nvPr>
            <p:custDataLst>
              <p:tags r:id="rId4"/>
            </p:custDataLst>
          </p:nvPr>
        </p:nvCxnSpPr>
        <p:spPr>
          <a:xfrm>
            <a:off x="987101" y="1379911"/>
            <a:ext cx="2025254" cy="0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sp>
        <p:nvSpPr>
          <p:cNvPr id="22" name="TextBox 33"/>
          <p:cNvSpPr txBox="1"/>
          <p:nvPr>
            <p:custDataLst>
              <p:tags r:id="rId5"/>
            </p:custDataLst>
          </p:nvPr>
        </p:nvSpPr>
        <p:spPr>
          <a:xfrm>
            <a:off x="1798017" y="1789229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01</a:t>
            </a:r>
          </a:p>
        </p:txBody>
      </p:sp>
      <p:sp>
        <p:nvSpPr>
          <p:cNvPr id="23" name="TextBox 34"/>
          <p:cNvSpPr txBox="1"/>
          <p:nvPr>
            <p:custDataLst>
              <p:tags r:id="rId6"/>
            </p:custDataLst>
          </p:nvPr>
        </p:nvSpPr>
        <p:spPr>
          <a:xfrm>
            <a:off x="1798017" y="2329866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02</a:t>
            </a:r>
          </a:p>
        </p:txBody>
      </p:sp>
      <p:sp>
        <p:nvSpPr>
          <p:cNvPr id="24" name="TextBox 35"/>
          <p:cNvSpPr txBox="1"/>
          <p:nvPr>
            <p:custDataLst>
              <p:tags r:id="rId7"/>
            </p:custDataLst>
          </p:nvPr>
        </p:nvSpPr>
        <p:spPr>
          <a:xfrm>
            <a:off x="1798017" y="2870503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</a:t>
            </a:r>
            <a:r>
              <a:rPr lang="en-US" altLang="zh-CN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3</a:t>
            </a:r>
            <a:endParaRPr lang="en-US" sz="2100" kern="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华文隶书" panose="02010800040101010101" pitchFamily="2" charset="-122"/>
              <a:cs typeface="Verdana" panose="020B0604030504040204" pitchFamily="34" charset="0"/>
            </a:endParaRPr>
          </a:p>
        </p:txBody>
      </p:sp>
      <p:sp>
        <p:nvSpPr>
          <p:cNvPr id="26" name="矩形 25"/>
          <p:cNvSpPr/>
          <p:nvPr>
            <p:custDataLst>
              <p:tags r:id="rId8"/>
            </p:custDataLst>
          </p:nvPr>
        </p:nvSpPr>
        <p:spPr>
          <a:xfrm>
            <a:off x="2339752" y="1851670"/>
            <a:ext cx="2700078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账</a:t>
            </a:r>
            <a:r>
              <a:rPr lang="zh-CN" altLang="en-US" sz="1200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表概述</a:t>
            </a:r>
            <a:endParaRPr lang="en-US" sz="1200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7" name="矩形 26"/>
          <p:cNvSpPr/>
          <p:nvPr>
            <p:custDataLst>
              <p:tags r:id="rId9"/>
            </p:custDataLst>
          </p:nvPr>
        </p:nvSpPr>
        <p:spPr>
          <a:xfrm>
            <a:off x="2339752" y="2395786"/>
            <a:ext cx="3009427" cy="323850"/>
          </a:xfrm>
          <a:prstGeom prst="rect">
            <a:avLst/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>
                <a:solidFill>
                  <a:srgbClr val="FFFFFF"/>
                </a:solidFill>
                <a:latin typeface="+mj-ea"/>
                <a:cs typeface="Arial" panose="020B0604020202020204" pitchFamily="34" charset="0"/>
              </a:rPr>
              <a:t>账表取数插件概述</a:t>
            </a:r>
            <a:endParaRPr lang="en-US" altLang="zh-CN" sz="1200" kern="0" dirty="0">
              <a:solidFill>
                <a:srgbClr val="FFFFFF"/>
              </a:solidFill>
              <a:latin typeface="+mj-ea"/>
              <a:cs typeface="Arial" panose="020B0604020202020204" pitchFamily="34" charset="0"/>
            </a:endParaRPr>
          </a:p>
        </p:txBody>
      </p:sp>
      <p:sp>
        <p:nvSpPr>
          <p:cNvPr id="28" name="矩形 27"/>
          <p:cNvSpPr/>
          <p:nvPr>
            <p:custDataLst>
              <p:tags r:id="rId10"/>
            </p:custDataLst>
          </p:nvPr>
        </p:nvSpPr>
        <p:spPr>
          <a:xfrm>
            <a:off x="2339752" y="2938711"/>
            <a:ext cx="3264976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案例演练</a:t>
            </a:r>
            <a:endParaRPr lang="en-US" sz="1200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031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2"/>
          <p:cNvSpPr>
            <a:spLocks noGrp="1"/>
          </p:cNvSpPr>
          <p:nvPr>
            <p:ph type="title" idx="4294967295"/>
          </p:nvPr>
        </p:nvSpPr>
        <p:spPr>
          <a:xfrm>
            <a:off x="1" y="0"/>
            <a:ext cx="6697663" cy="46553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defRPr/>
            </a:pPr>
            <a:r>
              <a:rPr dirty="0" smtClean="0">
                <a:latin typeface="微软雅黑" pitchFamily="34" charset="-122"/>
                <a:ea typeface="微软雅黑" pitchFamily="34" charset="-122"/>
              </a:rPr>
              <a:t>账表插件概要说明</a:t>
            </a:r>
          </a:p>
        </p:txBody>
      </p:sp>
      <p:sp>
        <p:nvSpPr>
          <p:cNvPr id="20" name="内容占位符 1"/>
          <p:cNvSpPr>
            <a:spLocks noGrp="1"/>
          </p:cNvSpPr>
          <p:nvPr>
            <p:ph idx="4294967295"/>
          </p:nvPr>
        </p:nvSpPr>
        <p:spPr>
          <a:xfrm>
            <a:off x="395536" y="573881"/>
            <a:ext cx="8334375" cy="4427935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Tx/>
              <a:buNone/>
              <a:defRPr/>
            </a:pPr>
            <a:r>
              <a:rPr sz="2600" dirty="0">
                <a:solidFill>
                  <a:schemeClr val="tx1"/>
                </a:solidFill>
              </a:rPr>
              <a:t> </a:t>
            </a:r>
            <a:r>
              <a:rPr sz="2600" dirty="0" smtClean="0">
                <a:solidFill>
                  <a:schemeClr val="tx1"/>
                </a:solidFill>
              </a:rPr>
              <a:t>   插件作用说明</a:t>
            </a:r>
            <a:endParaRPr lang="en-US" altLang="zh-CN" sz="2600" dirty="0" smtClean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zh-CN" sz="1600" dirty="0" smtClean="0">
                <a:latin typeface="+mn-ea"/>
                <a:ea typeface="+mn-ea"/>
              </a:rPr>
              <a:t>        </a:t>
            </a:r>
            <a:r>
              <a:rPr altLang="zh-CN" sz="1600" dirty="0" smtClean="0">
                <a:latin typeface="+mn-ea"/>
                <a:ea typeface="+mn-ea"/>
              </a:rPr>
              <a:t>账</a:t>
            </a:r>
            <a:r>
              <a:rPr altLang="zh-CN" sz="1600" dirty="0">
                <a:latin typeface="+mn-ea"/>
                <a:ea typeface="+mn-ea"/>
              </a:rPr>
              <a:t>表的服务端取数插件，是通过插件组装账表取数</a:t>
            </a:r>
            <a:r>
              <a:rPr lang="en-US" altLang="zh-CN" sz="1600" dirty="0">
                <a:latin typeface="+mn-ea"/>
                <a:ea typeface="+mn-ea"/>
              </a:rPr>
              <a:t>Sql</a:t>
            </a:r>
            <a:r>
              <a:rPr altLang="zh-CN" sz="1600" dirty="0">
                <a:latin typeface="+mn-ea"/>
                <a:ea typeface="+mn-ea"/>
              </a:rPr>
              <a:t>指令，把取数结果返回给</a:t>
            </a:r>
            <a:r>
              <a:rPr altLang="zh-CN" sz="1600" dirty="0" smtClean="0">
                <a:latin typeface="+mn-ea"/>
                <a:ea typeface="+mn-ea"/>
              </a:rPr>
              <a:t>平</a:t>
            </a:r>
            <a:endParaRPr lang="en-US" altLang="zh-CN" sz="1600" dirty="0" smtClean="0">
              <a:latin typeface="+mn-ea"/>
              <a:ea typeface="+mn-ea"/>
            </a:endParaRPr>
          </a:p>
          <a:p>
            <a:pPr marL="0" indent="0"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zh-CN" sz="1600" dirty="0">
                <a:latin typeface="+mn-ea"/>
                <a:ea typeface="+mn-ea"/>
              </a:rPr>
              <a:t> </a:t>
            </a:r>
            <a:r>
              <a:rPr lang="en-US" altLang="zh-CN" sz="1600" dirty="0" smtClean="0">
                <a:latin typeface="+mn-ea"/>
                <a:ea typeface="+mn-ea"/>
              </a:rPr>
              <a:t>   </a:t>
            </a:r>
            <a:r>
              <a:rPr altLang="zh-CN" sz="1600" dirty="0" smtClean="0">
                <a:latin typeface="+mn-ea"/>
                <a:ea typeface="+mn-ea"/>
              </a:rPr>
              <a:t>台账表</a:t>
            </a:r>
            <a:r>
              <a:rPr altLang="zh-CN" sz="1600" dirty="0">
                <a:latin typeface="+mn-ea"/>
                <a:ea typeface="+mn-ea"/>
              </a:rPr>
              <a:t>引擎，平台将取数结果绑定到账表页面的过程，</a:t>
            </a:r>
            <a:r>
              <a:rPr altLang="zh-CN" sz="1600" dirty="0" smtClean="0">
                <a:latin typeface="+mn-ea"/>
                <a:ea typeface="+mn-ea"/>
              </a:rPr>
              <a:t>简单</a:t>
            </a:r>
            <a:r>
              <a:rPr sz="1600" dirty="0" smtClean="0">
                <a:latin typeface="+mn-ea"/>
                <a:ea typeface="+mn-ea"/>
              </a:rPr>
              <a:t>来</a:t>
            </a:r>
            <a:r>
              <a:rPr altLang="zh-CN" sz="1600" dirty="0" smtClean="0">
                <a:latin typeface="+mn-ea"/>
                <a:ea typeface="+mn-ea"/>
              </a:rPr>
              <a:t>说</a:t>
            </a:r>
            <a:r>
              <a:rPr altLang="zh-CN" sz="1600" dirty="0">
                <a:latin typeface="+mn-ea"/>
                <a:ea typeface="+mn-ea"/>
              </a:rPr>
              <a:t>，</a:t>
            </a:r>
            <a:r>
              <a:rPr altLang="zh-CN" sz="1600" dirty="0" smtClean="0">
                <a:latin typeface="+mn-ea"/>
                <a:ea typeface="+mn-ea"/>
              </a:rPr>
              <a:t>平台在账表开发过程</a:t>
            </a:r>
            <a:endParaRPr lang="en-US" altLang="zh-CN" sz="1600" dirty="0" smtClean="0">
              <a:latin typeface="+mn-ea"/>
              <a:ea typeface="+mn-ea"/>
            </a:endParaRPr>
          </a:p>
          <a:p>
            <a:pPr marL="0" indent="0"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zh-CN" sz="1600" dirty="0">
                <a:latin typeface="+mn-ea"/>
                <a:ea typeface="+mn-ea"/>
              </a:rPr>
              <a:t> </a:t>
            </a:r>
            <a:r>
              <a:rPr lang="en-US" altLang="zh-CN" sz="1600" dirty="0" smtClean="0">
                <a:latin typeface="+mn-ea"/>
                <a:ea typeface="+mn-ea"/>
              </a:rPr>
              <a:t>   </a:t>
            </a:r>
            <a:r>
              <a:rPr altLang="zh-CN" sz="1600" dirty="0" smtClean="0">
                <a:latin typeface="+mn-ea"/>
                <a:ea typeface="+mn-ea"/>
              </a:rPr>
              <a:t>中，只负责把插件取到的账表数据绑定到设计好的账表模型上，取数逻辑由账表服务端</a:t>
            </a:r>
            <a:r>
              <a:rPr lang="en-US" altLang="zh-CN" sz="1600" dirty="0" smtClean="0">
                <a:latin typeface="+mn-ea"/>
                <a:ea typeface="+mn-ea"/>
              </a:rPr>
              <a:t>  </a:t>
            </a:r>
          </a:p>
          <a:p>
            <a:pPr marL="0" indent="0"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zh-CN" sz="1600" dirty="0">
                <a:latin typeface="+mn-ea"/>
                <a:ea typeface="+mn-ea"/>
              </a:rPr>
              <a:t> </a:t>
            </a:r>
            <a:r>
              <a:rPr lang="en-US" altLang="zh-CN" sz="1600" dirty="0" smtClean="0">
                <a:latin typeface="+mn-ea"/>
                <a:ea typeface="+mn-ea"/>
              </a:rPr>
              <a:t>   </a:t>
            </a:r>
            <a:r>
              <a:rPr altLang="zh-CN" sz="1600" dirty="0" smtClean="0">
                <a:latin typeface="+mn-ea"/>
                <a:ea typeface="+mn-ea"/>
              </a:rPr>
              <a:t>插件完成</a:t>
            </a:r>
            <a:r>
              <a:rPr sz="1600" dirty="0" smtClean="0">
                <a:latin typeface="+mn-ea"/>
                <a:ea typeface="+mn-ea"/>
              </a:rPr>
              <a:t>。</a:t>
            </a:r>
            <a:endParaRPr altLang="zh-CN" sz="1600" dirty="0">
              <a:latin typeface="+mn-ea"/>
              <a:ea typeface="+mn-ea"/>
            </a:endParaRPr>
          </a:p>
          <a:p>
            <a:pPr marL="0" indent="0" eaLnBrk="1" hangingPunct="1">
              <a:lnSpc>
                <a:spcPct val="150000"/>
              </a:lnSpc>
              <a:buFontTx/>
              <a:buNone/>
              <a:defRPr/>
            </a:pPr>
            <a:endParaRPr lang="en-US" altLang="zh-CN" sz="2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  <a:defRPr/>
            </a:pPr>
            <a:endParaRPr sz="2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17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2"/>
          <p:cNvSpPr>
            <a:spLocks noGrp="1"/>
          </p:cNvSpPr>
          <p:nvPr>
            <p:ph type="title" idx="4294967295"/>
          </p:nvPr>
        </p:nvSpPr>
        <p:spPr>
          <a:xfrm>
            <a:off x="1" y="0"/>
            <a:ext cx="6697663" cy="46553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defRPr/>
            </a:pPr>
            <a:r>
              <a:rPr dirty="0" smtClean="0">
                <a:latin typeface="微软雅黑" pitchFamily="34" charset="-122"/>
                <a:ea typeface="微软雅黑" pitchFamily="34" charset="-122"/>
              </a:rPr>
              <a:t>报表数据源开发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dirty="0" smtClean="0">
                <a:latin typeface="微软雅黑" pitchFamily="34" charset="-122"/>
                <a:ea typeface="微软雅黑" pitchFamily="34" charset="-122"/>
              </a:rPr>
              <a:t>接口关系图</a:t>
            </a:r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536" y="787172"/>
            <a:ext cx="5472608" cy="3728794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572" y="1491630"/>
            <a:ext cx="2769160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310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2"/>
          <p:cNvSpPr>
            <a:spLocks noGrp="1"/>
          </p:cNvSpPr>
          <p:nvPr>
            <p:ph type="title" idx="4294967295"/>
          </p:nvPr>
        </p:nvSpPr>
        <p:spPr>
          <a:xfrm>
            <a:off x="1" y="0"/>
            <a:ext cx="6697663" cy="46553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defRPr/>
            </a:pPr>
            <a:r>
              <a:rPr dirty="0" smtClean="0">
                <a:latin typeface="微软雅黑" pitchFamily="34" charset="-122"/>
                <a:ea typeface="微软雅黑" pitchFamily="34" charset="-122"/>
              </a:rPr>
              <a:t>如何创建账表插件</a:t>
            </a:r>
          </a:p>
        </p:txBody>
      </p:sp>
      <p:sp>
        <p:nvSpPr>
          <p:cNvPr id="7" name="内容占位符 1"/>
          <p:cNvSpPr>
            <a:spLocks noGrp="1"/>
          </p:cNvSpPr>
          <p:nvPr>
            <p:ph idx="4294967295"/>
          </p:nvPr>
        </p:nvSpPr>
        <p:spPr>
          <a:xfrm>
            <a:off x="1" y="520303"/>
            <a:ext cx="8334375" cy="4157663"/>
          </a:xfrm>
        </p:spPr>
        <p:txBody>
          <a:bodyPr/>
          <a:lstStyle/>
          <a:p>
            <a:pPr>
              <a:defRPr/>
            </a:pPr>
            <a:r>
              <a:rPr sz="2800" b="1" dirty="0"/>
              <a:t>创建工程</a:t>
            </a:r>
          </a:p>
          <a:p>
            <a:pPr marL="0" indent="0">
              <a:buFontTx/>
              <a:buNone/>
              <a:defRPr/>
            </a:pPr>
            <a:r>
              <a:rPr sz="2800" dirty="0"/>
              <a:t>   </a:t>
            </a:r>
            <a:r>
              <a:rPr sz="1600" dirty="0" smtClean="0">
                <a:latin typeface="+mn-ea"/>
                <a:ea typeface="+mn-ea"/>
              </a:rPr>
              <a:t>使用</a:t>
            </a:r>
            <a:r>
              <a:rPr lang="en-US" altLang="zh-CN" sz="1600">
                <a:latin typeface="+mn-ea"/>
                <a:ea typeface="+mn-ea"/>
              </a:rPr>
              <a:t>VS </a:t>
            </a:r>
            <a:r>
              <a:rPr lang="en-US" altLang="zh-CN" sz="1600" smtClean="0">
                <a:latin typeface="+mn-ea"/>
                <a:ea typeface="+mn-ea"/>
              </a:rPr>
              <a:t>2012</a:t>
            </a:r>
            <a:r>
              <a:rPr sz="1600" smtClean="0">
                <a:latin typeface="+mn-ea"/>
                <a:ea typeface="+mn-ea"/>
              </a:rPr>
              <a:t>及以上版本的</a:t>
            </a:r>
            <a:r>
              <a:rPr lang="en-US" altLang="zh-CN" sz="1600" dirty="0">
                <a:latin typeface="+mn-ea"/>
                <a:ea typeface="+mn-ea"/>
              </a:rPr>
              <a:t>C#</a:t>
            </a:r>
            <a:r>
              <a:rPr sz="1600" dirty="0">
                <a:latin typeface="+mn-ea"/>
                <a:ea typeface="+mn-ea"/>
              </a:rPr>
              <a:t>语言，创建一个</a:t>
            </a:r>
            <a:r>
              <a:rPr lang="en-US" altLang="zh-CN" sz="1600" dirty="0" err="1" smtClean="0">
                <a:latin typeface="+mn-ea"/>
                <a:ea typeface="+mn-ea"/>
              </a:rPr>
              <a:t>Class</a:t>
            </a:r>
            <a:r>
              <a:rPr lang="en-US" altLang="zh-CN" sz="1600" dirty="0" err="1">
                <a:latin typeface="+mn-ea"/>
                <a:ea typeface="+mn-ea"/>
              </a:rPr>
              <a:t>Library</a:t>
            </a:r>
            <a:r>
              <a:rPr sz="1600" dirty="0">
                <a:latin typeface="+mn-ea"/>
                <a:ea typeface="+mn-ea"/>
              </a:rPr>
              <a:t>项目</a:t>
            </a:r>
          </a:p>
          <a:p>
            <a:pPr marL="0" indent="0">
              <a:buFontTx/>
              <a:buNone/>
              <a:defRPr/>
            </a:pPr>
            <a:r>
              <a:rPr sz="1600" dirty="0">
                <a:latin typeface="+mn-ea"/>
                <a:ea typeface="+mn-ea"/>
              </a:rPr>
              <a:t>   创建好单据转换插件类库工程后，</a:t>
            </a:r>
            <a:r>
              <a:rPr sz="1600" dirty="0" smtClean="0">
                <a:latin typeface="+mn-ea"/>
                <a:ea typeface="+mn-ea"/>
              </a:rPr>
              <a:t>可以把同一个子系统的所有</a:t>
            </a:r>
            <a:r>
              <a:rPr lang="zh-CN" altLang="en-US" sz="1600" dirty="0" smtClean="0">
                <a:latin typeface="+mn-ea"/>
                <a:ea typeface="+mn-ea"/>
              </a:rPr>
              <a:t>服务取数</a:t>
            </a:r>
            <a:r>
              <a:rPr sz="1600" dirty="0" smtClean="0">
                <a:latin typeface="+mn-ea"/>
                <a:ea typeface="+mn-ea"/>
              </a:rPr>
              <a:t>插件类都放在这个类库中</a:t>
            </a:r>
            <a:r>
              <a:rPr sz="1600" dirty="0">
                <a:latin typeface="+mn-ea"/>
                <a:ea typeface="+mn-ea"/>
              </a:rPr>
              <a:t>； </a:t>
            </a:r>
          </a:p>
          <a:p>
            <a:pPr marL="0" indent="0">
              <a:buFontTx/>
              <a:buNone/>
              <a:defRPr/>
            </a:pPr>
            <a:r>
              <a:rPr sz="1600" dirty="0">
                <a:latin typeface="+mn-ea"/>
                <a:ea typeface="+mn-ea"/>
              </a:rPr>
              <a:t>   项目命名规范：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ea typeface="+mn-ea"/>
              </a:rPr>
              <a:t>[</a:t>
            </a:r>
            <a:r>
              <a:rPr sz="1600" dirty="0">
                <a:solidFill>
                  <a:srgbClr val="FF0000"/>
                </a:solidFill>
                <a:latin typeface="+mn-ea"/>
                <a:ea typeface="+mn-ea"/>
              </a:rPr>
              <a:t>开发商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ea typeface="+mn-ea"/>
              </a:rPr>
              <a:t>].K3[.</a:t>
            </a:r>
            <a:r>
              <a:rPr sz="1600" dirty="0">
                <a:solidFill>
                  <a:srgbClr val="FF0000"/>
                </a:solidFill>
                <a:latin typeface="+mn-ea"/>
                <a:ea typeface="+mn-ea"/>
              </a:rPr>
              <a:t>业务领域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ea typeface="+mn-ea"/>
              </a:rPr>
              <a:t>][.</a:t>
            </a:r>
            <a:r>
              <a:rPr sz="1600" dirty="0">
                <a:solidFill>
                  <a:srgbClr val="FF0000"/>
                </a:solidFill>
                <a:latin typeface="+mn-ea"/>
                <a:ea typeface="+mn-ea"/>
              </a:rPr>
              <a:t>子系统</a:t>
            </a:r>
            <a:r>
              <a:rPr lang="en-US" altLang="zh-CN" sz="1600" dirty="0" smtClean="0">
                <a:solidFill>
                  <a:srgbClr val="FF0000"/>
                </a:solidFill>
                <a:latin typeface="+mn-ea"/>
                <a:ea typeface="+mn-ea"/>
              </a:rPr>
              <a:t>].</a:t>
            </a:r>
            <a:r>
              <a:rPr lang="en-US" altLang="zh-CN" sz="1600" dirty="0" err="1" smtClean="0">
                <a:solidFill>
                  <a:srgbClr val="FF0000"/>
                </a:solidFill>
                <a:latin typeface="+mn-ea"/>
                <a:ea typeface="+mn-ea"/>
              </a:rPr>
              <a:t>ReportPlugIn</a:t>
            </a:r>
            <a:r>
              <a:rPr sz="1600" dirty="0" smtClean="0">
                <a:latin typeface="+mn-ea"/>
                <a:ea typeface="+mn-ea"/>
              </a:rPr>
              <a:t>。</a:t>
            </a:r>
            <a:endParaRPr sz="1600" dirty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endParaRPr sz="2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4691" y="1975248"/>
            <a:ext cx="7642225" cy="3405188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343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2"/>
          <p:cNvSpPr>
            <a:spLocks noGrp="1"/>
          </p:cNvSpPr>
          <p:nvPr>
            <p:ph type="title" idx="4294967295"/>
          </p:nvPr>
        </p:nvSpPr>
        <p:spPr>
          <a:xfrm>
            <a:off x="1" y="0"/>
            <a:ext cx="6697663" cy="46553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defRPr/>
            </a:pPr>
            <a:r>
              <a:rPr dirty="0" smtClean="0">
                <a:latin typeface="微软雅黑" pitchFamily="34" charset="-122"/>
                <a:ea typeface="微软雅黑" pitchFamily="34" charset="-122"/>
              </a:rPr>
              <a:t>如何创建账表插件</a:t>
            </a:r>
          </a:p>
        </p:txBody>
      </p:sp>
      <p:sp>
        <p:nvSpPr>
          <p:cNvPr id="4" name="内容占位符 1"/>
          <p:cNvSpPr>
            <a:spLocks noGrp="1"/>
          </p:cNvSpPr>
          <p:nvPr>
            <p:ph idx="4294967295"/>
          </p:nvPr>
        </p:nvSpPr>
        <p:spPr>
          <a:xfrm>
            <a:off x="1" y="554831"/>
            <a:ext cx="8334375" cy="4501754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40000"/>
              </a:lnSpc>
              <a:buSzTx/>
              <a:defRPr/>
            </a:pPr>
            <a:r>
              <a:rPr b="1" dirty="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编写插件</a:t>
            </a:r>
            <a:endParaRPr lang="en-US" altLang="zh-CN" b="1" dirty="0" smtClean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20000"/>
              </a:lnSpc>
              <a:buSzTx/>
              <a:buFontTx/>
              <a:buNone/>
              <a:defRPr/>
            </a:pPr>
            <a:r>
              <a:rPr lang="en-US" altLang="zh-CN" sz="1400" dirty="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1900" b="1" dirty="0" smtClean="0">
                <a:solidFill>
                  <a:srgbClr val="262626"/>
                </a:solidFill>
                <a:latin typeface="+mn-ea"/>
                <a:ea typeface="+mn-ea"/>
              </a:rPr>
              <a:t>1.</a:t>
            </a:r>
            <a:r>
              <a:rPr sz="1900" b="1" dirty="0" smtClean="0">
                <a:solidFill>
                  <a:srgbClr val="262626"/>
                </a:solidFill>
                <a:latin typeface="+mn-ea"/>
                <a:ea typeface="+mn-ea"/>
                <a:cs typeface="微软雅黑" pitchFamily="34" charset="-122"/>
              </a:rPr>
              <a:t>引用必要的组件</a:t>
            </a:r>
            <a:r>
              <a:rPr sz="1900" dirty="0" smtClean="0">
                <a:solidFill>
                  <a:srgbClr val="262626"/>
                </a:solidFill>
                <a:latin typeface="+mn-ea"/>
                <a:ea typeface="+mn-ea"/>
                <a:cs typeface="微软雅黑" pitchFamily="34" charset="-122"/>
              </a:rPr>
              <a:t>（ 从</a:t>
            </a:r>
            <a:r>
              <a:rPr lang="zh-CN" altLang="en-US" sz="1900" dirty="0" smtClean="0">
                <a:solidFill>
                  <a:srgbClr val="262626"/>
                </a:solidFill>
                <a:latin typeface="+mn-ea"/>
                <a:ea typeface="+mn-ea"/>
                <a:cs typeface="微软雅黑" pitchFamily="34" charset="-122"/>
              </a:rPr>
              <a:t>安装的</a:t>
            </a:r>
            <a:r>
              <a:rPr lang="en-US" altLang="zh-CN" sz="1900" dirty="0" smtClean="0">
                <a:solidFill>
                  <a:srgbClr val="262626"/>
                </a:solidFill>
                <a:latin typeface="+mn-ea"/>
                <a:ea typeface="+mn-ea"/>
                <a:cs typeface="微软雅黑" pitchFamily="34" charset="-122"/>
              </a:rPr>
              <a:t>K</a:t>
            </a:r>
            <a:r>
              <a:rPr lang="en-US" altLang="zh-CN" sz="1900" dirty="0">
                <a:solidFill>
                  <a:srgbClr val="262626"/>
                </a:solidFill>
                <a:latin typeface="+mn-ea"/>
                <a:ea typeface="+mn-ea"/>
                <a:cs typeface="微软雅黑" pitchFamily="34" charset="-122"/>
              </a:rPr>
              <a:t>/</a:t>
            </a:r>
            <a:r>
              <a:rPr lang="en-US" altLang="zh-CN" sz="1900" dirty="0" smtClean="0">
                <a:solidFill>
                  <a:srgbClr val="262626"/>
                </a:solidFill>
                <a:latin typeface="+mn-ea"/>
                <a:ea typeface="+mn-ea"/>
                <a:cs typeface="微软雅黑" pitchFamily="34" charset="-122"/>
              </a:rPr>
              <a:t>3  </a:t>
            </a:r>
            <a:r>
              <a:rPr lang="en-US" altLang="zh-CN" sz="1900" dirty="0" smtClean="0">
                <a:solidFill>
                  <a:srgbClr val="262626"/>
                </a:solidFill>
                <a:latin typeface="宋体" pitchFamily="2" charset="-122"/>
                <a:ea typeface="宋体" pitchFamily="2" charset="-122"/>
              </a:rPr>
              <a:t>Cloud</a:t>
            </a:r>
            <a:r>
              <a:rPr lang="zh-CN" altLang="en-US" sz="1900" dirty="0">
                <a:solidFill>
                  <a:srgbClr val="262626"/>
                </a:solidFill>
                <a:latin typeface="宋体" pitchFamily="2" charset="-122"/>
                <a:ea typeface="宋体" pitchFamily="2" charset="-122"/>
              </a:rPr>
              <a:t>业务</a:t>
            </a:r>
            <a:r>
              <a:rPr lang="zh-CN" altLang="en-US" sz="1900" dirty="0" smtClean="0">
                <a:solidFill>
                  <a:srgbClr val="262626"/>
                </a:solidFill>
                <a:latin typeface="宋体" pitchFamily="2" charset="-122"/>
                <a:ea typeface="宋体" pitchFamily="2" charset="-122"/>
              </a:rPr>
              <a:t>站点</a:t>
            </a:r>
            <a:r>
              <a:rPr lang="en-US" altLang="zh-CN" sz="1900" dirty="0" err="1" smtClean="0">
                <a:solidFill>
                  <a:srgbClr val="262626"/>
                </a:solidFill>
                <a:latin typeface="宋体" pitchFamily="2" charset="-122"/>
                <a:ea typeface="宋体" pitchFamily="2" charset="-122"/>
              </a:rPr>
              <a:t>W</a:t>
            </a:r>
            <a:r>
              <a:rPr lang="en-US" altLang="zh-CN" sz="1900" dirty="0" err="1" smtClean="0">
                <a:latin typeface="+mn-ea"/>
                <a:ea typeface="+mn-ea"/>
              </a:rPr>
              <a:t>ebSite</a:t>
            </a:r>
            <a:r>
              <a:rPr lang="en-US" altLang="zh-CN" sz="1900" dirty="0" smtClean="0">
                <a:latin typeface="+mn-ea"/>
                <a:ea typeface="+mn-ea"/>
              </a:rPr>
              <a:t>\Bin</a:t>
            </a:r>
            <a:r>
              <a:rPr altLang="zh-CN" sz="1900" dirty="0" smtClean="0">
                <a:latin typeface="+mn-ea"/>
                <a:ea typeface="+mn-ea"/>
              </a:rPr>
              <a:t>目录</a:t>
            </a:r>
            <a:r>
              <a:rPr sz="1900" dirty="0" smtClean="0">
                <a:solidFill>
                  <a:srgbClr val="262626"/>
                </a:solidFill>
                <a:latin typeface="+mn-ea"/>
                <a:ea typeface="+mn-ea"/>
              </a:rPr>
              <a:t>获取</a:t>
            </a:r>
            <a:r>
              <a:rPr sz="1500" dirty="0" smtClean="0">
                <a:solidFill>
                  <a:srgbClr val="262626"/>
                </a:solidFill>
                <a:latin typeface="+mn-ea"/>
                <a:ea typeface="+mn-ea"/>
              </a:rPr>
              <a:t>）</a:t>
            </a:r>
            <a:endParaRPr lang="en-US" altLang="zh-CN" sz="1500" dirty="0" smtClean="0">
              <a:solidFill>
                <a:srgbClr val="262626"/>
              </a:solidFill>
              <a:latin typeface="+mn-ea"/>
              <a:ea typeface="+mn-ea"/>
              <a:cs typeface="微软雅黑" pitchFamily="34" charset="-122"/>
            </a:endParaRPr>
          </a:p>
          <a:p>
            <a:pPr>
              <a:lnSpc>
                <a:spcPct val="130000"/>
              </a:lnSpc>
              <a:buSzTx/>
              <a:buFontTx/>
              <a:buNone/>
              <a:defRPr/>
            </a:pPr>
            <a:r>
              <a:rPr lang="en-US" altLang="zh-CN" sz="1500" dirty="0" smtClean="0">
                <a:solidFill>
                  <a:srgbClr val="262626"/>
                </a:solidFill>
                <a:latin typeface="微软雅黑" pitchFamily="34" charset="-122"/>
                <a:ea typeface="宋体" pitchFamily="2" charset="-122"/>
                <a:cs typeface="微软雅黑" pitchFamily="34" charset="-122"/>
              </a:rPr>
              <a:t>        </a:t>
            </a:r>
          </a:p>
          <a:p>
            <a:pPr>
              <a:lnSpc>
                <a:spcPct val="130000"/>
              </a:lnSpc>
              <a:buSzTx/>
              <a:buFontTx/>
              <a:buNone/>
              <a:defRPr/>
            </a:pPr>
            <a:r>
              <a:rPr lang="en-US" altLang="zh-CN" sz="1500" dirty="0" smtClean="0">
                <a:solidFill>
                  <a:srgbClr val="262626"/>
                </a:solidFill>
                <a:latin typeface="微软雅黑" pitchFamily="34" charset="-122"/>
                <a:ea typeface="宋体" pitchFamily="2" charset="-122"/>
                <a:cs typeface="微软雅黑" pitchFamily="34" charset="-122"/>
              </a:rPr>
              <a:t>         </a:t>
            </a:r>
          </a:p>
          <a:p>
            <a:pPr>
              <a:lnSpc>
                <a:spcPct val="130000"/>
              </a:lnSpc>
              <a:buSzTx/>
              <a:buFontTx/>
              <a:buNone/>
              <a:defRPr/>
            </a:pPr>
            <a:endParaRPr lang="en-US" altLang="zh-CN" sz="1500" dirty="0" smtClean="0">
              <a:solidFill>
                <a:srgbClr val="262626"/>
              </a:solidFill>
              <a:latin typeface="微软雅黑" pitchFamily="34" charset="-122"/>
              <a:ea typeface="宋体" pitchFamily="2" charset="-122"/>
              <a:cs typeface="微软雅黑" pitchFamily="34" charset="-122"/>
            </a:endParaRPr>
          </a:p>
          <a:p>
            <a:pPr>
              <a:lnSpc>
                <a:spcPct val="130000"/>
              </a:lnSpc>
              <a:buSzTx/>
              <a:buFontTx/>
              <a:buNone/>
              <a:defRPr/>
            </a:pPr>
            <a:endParaRPr lang="en-US" altLang="zh-CN" sz="1500" dirty="0" smtClean="0">
              <a:solidFill>
                <a:srgbClr val="262626"/>
              </a:solidFill>
              <a:latin typeface="微软雅黑" pitchFamily="34" charset="-122"/>
              <a:ea typeface="宋体" pitchFamily="2" charset="-122"/>
              <a:cs typeface="微软雅黑" pitchFamily="34" charset="-122"/>
            </a:endParaRPr>
          </a:p>
          <a:p>
            <a:pPr>
              <a:lnSpc>
                <a:spcPct val="130000"/>
              </a:lnSpc>
              <a:buSzTx/>
              <a:buFontTx/>
              <a:buNone/>
              <a:defRPr/>
            </a:pPr>
            <a:endParaRPr lang="en-US" altLang="zh-CN" sz="1500" dirty="0" smtClean="0">
              <a:solidFill>
                <a:srgbClr val="262626"/>
              </a:solidFill>
              <a:latin typeface="微软雅黑" pitchFamily="34" charset="-122"/>
              <a:ea typeface="宋体" pitchFamily="2" charset="-122"/>
              <a:cs typeface="微软雅黑" pitchFamily="34" charset="-122"/>
            </a:endParaRPr>
          </a:p>
          <a:p>
            <a:pPr>
              <a:lnSpc>
                <a:spcPct val="130000"/>
              </a:lnSpc>
              <a:buSzTx/>
              <a:buFontTx/>
              <a:buNone/>
              <a:defRPr/>
            </a:pPr>
            <a:endParaRPr lang="en-US" altLang="zh-CN" sz="1500" dirty="0" smtClean="0">
              <a:solidFill>
                <a:srgbClr val="262626"/>
              </a:solidFill>
              <a:latin typeface="微软雅黑" pitchFamily="34" charset="-122"/>
              <a:ea typeface="宋体" pitchFamily="2" charset="-122"/>
              <a:cs typeface="微软雅黑" pitchFamily="34" charset="-122"/>
            </a:endParaRPr>
          </a:p>
          <a:p>
            <a:pPr>
              <a:lnSpc>
                <a:spcPct val="130000"/>
              </a:lnSpc>
              <a:buSzTx/>
              <a:buFontTx/>
              <a:buNone/>
              <a:defRPr/>
            </a:pPr>
            <a:r>
              <a:rPr lang="en-US" altLang="zh-CN" sz="1500" dirty="0" smtClean="0">
                <a:solidFill>
                  <a:srgbClr val="262626"/>
                </a:solidFill>
                <a:latin typeface="微软雅黑" pitchFamily="34" charset="-122"/>
                <a:ea typeface="宋体" pitchFamily="2" charset="-122"/>
                <a:cs typeface="微软雅黑" pitchFamily="34" charset="-122"/>
              </a:rPr>
              <a:t>       </a:t>
            </a:r>
          </a:p>
          <a:p>
            <a:pPr>
              <a:lnSpc>
                <a:spcPct val="130000"/>
              </a:lnSpc>
              <a:buSzTx/>
              <a:buFontTx/>
              <a:buNone/>
              <a:defRPr/>
            </a:pPr>
            <a:endParaRPr lang="en-US" altLang="zh-CN" sz="1500" b="1" dirty="0">
              <a:solidFill>
                <a:srgbClr val="262626"/>
              </a:solidFill>
              <a:latin typeface="微软雅黑" pitchFamily="34" charset="-122"/>
              <a:ea typeface="宋体" pitchFamily="2" charset="-122"/>
              <a:cs typeface="微软雅黑" pitchFamily="34" charset="-122"/>
            </a:endParaRPr>
          </a:p>
          <a:p>
            <a:pPr>
              <a:lnSpc>
                <a:spcPct val="130000"/>
              </a:lnSpc>
              <a:buSzTx/>
              <a:buFontTx/>
              <a:buNone/>
              <a:defRPr/>
            </a:pPr>
            <a:endParaRPr lang="en-US" altLang="zh-CN" sz="1500" b="1" dirty="0" smtClean="0">
              <a:solidFill>
                <a:srgbClr val="262626"/>
              </a:solidFill>
              <a:latin typeface="微软雅黑" pitchFamily="34" charset="-122"/>
              <a:ea typeface="宋体" pitchFamily="2" charset="-122"/>
              <a:cs typeface="微软雅黑" pitchFamily="34" charset="-122"/>
            </a:endParaRPr>
          </a:p>
          <a:p>
            <a:pPr>
              <a:lnSpc>
                <a:spcPct val="130000"/>
              </a:lnSpc>
              <a:buSzTx/>
              <a:buFontTx/>
              <a:buNone/>
              <a:defRPr/>
            </a:pPr>
            <a:endParaRPr lang="en-US" altLang="zh-CN" sz="1500" b="1" dirty="0">
              <a:solidFill>
                <a:srgbClr val="262626"/>
              </a:solidFill>
              <a:latin typeface="微软雅黑" pitchFamily="34" charset="-122"/>
              <a:ea typeface="宋体" pitchFamily="2" charset="-122"/>
              <a:cs typeface="微软雅黑" pitchFamily="34" charset="-122"/>
            </a:endParaRPr>
          </a:p>
          <a:p>
            <a:pPr>
              <a:lnSpc>
                <a:spcPct val="130000"/>
              </a:lnSpc>
              <a:buSzTx/>
              <a:buFontTx/>
              <a:buNone/>
              <a:defRPr/>
            </a:pPr>
            <a:r>
              <a:rPr lang="en-US" altLang="zh-CN" sz="1500" b="1" dirty="0" smtClean="0">
                <a:solidFill>
                  <a:srgbClr val="262626"/>
                </a:solidFill>
                <a:latin typeface="微软雅黑" pitchFamily="34" charset="-122"/>
                <a:ea typeface="宋体" pitchFamily="2" charset="-122"/>
                <a:cs typeface="微软雅黑" pitchFamily="34" charset="-122"/>
              </a:rPr>
              <a:t> </a:t>
            </a:r>
            <a:r>
              <a:rPr lang="en-US" altLang="zh-CN" sz="1900" b="1" dirty="0" smtClean="0">
                <a:solidFill>
                  <a:srgbClr val="262626"/>
                </a:solidFill>
                <a:latin typeface="微软雅黑" pitchFamily="34" charset="-122"/>
                <a:ea typeface="宋体" pitchFamily="2" charset="-122"/>
                <a:cs typeface="微软雅黑" pitchFamily="34" charset="-122"/>
              </a:rPr>
              <a:t>       </a:t>
            </a:r>
          </a:p>
          <a:p>
            <a:pPr>
              <a:lnSpc>
                <a:spcPct val="130000"/>
              </a:lnSpc>
              <a:buSzTx/>
              <a:buFontTx/>
              <a:buNone/>
              <a:defRPr/>
            </a:pPr>
            <a:r>
              <a:rPr lang="en-US" altLang="zh-CN" sz="1900" b="1" dirty="0">
                <a:solidFill>
                  <a:srgbClr val="262626"/>
                </a:solidFill>
                <a:latin typeface="微软雅黑" pitchFamily="34" charset="-122"/>
                <a:ea typeface="宋体" pitchFamily="2" charset="-122"/>
                <a:cs typeface="微软雅黑" pitchFamily="34" charset="-122"/>
              </a:rPr>
              <a:t> </a:t>
            </a:r>
            <a:r>
              <a:rPr lang="en-US" altLang="zh-CN" sz="1900" b="1" dirty="0" smtClean="0">
                <a:solidFill>
                  <a:srgbClr val="262626"/>
                </a:solidFill>
                <a:latin typeface="微软雅黑" pitchFamily="34" charset="-122"/>
                <a:ea typeface="宋体" pitchFamily="2" charset="-122"/>
                <a:cs typeface="微软雅黑" pitchFamily="34" charset="-122"/>
              </a:rPr>
              <a:t>       2</a:t>
            </a:r>
            <a:r>
              <a:rPr lang="en-US" altLang="zh-CN" sz="1900" b="1" dirty="0" smtClean="0">
                <a:solidFill>
                  <a:srgbClr val="262626"/>
                </a:solidFill>
                <a:latin typeface="宋体" pitchFamily="2" charset="-122"/>
                <a:ea typeface="宋体" pitchFamily="2" charset="-122"/>
              </a:rPr>
              <a:t>.</a:t>
            </a:r>
            <a:r>
              <a:rPr sz="1900" b="1" dirty="0" smtClean="0">
                <a:solidFill>
                  <a:srgbClr val="262626"/>
                </a:solidFill>
                <a:latin typeface="宋体" pitchFamily="2" charset="-122"/>
                <a:ea typeface="宋体" pitchFamily="2" charset="-122"/>
              </a:rPr>
              <a:t>创建账表插件类</a:t>
            </a:r>
            <a:endParaRPr lang="en-US" altLang="zh-CN" sz="1900" b="1" dirty="0" smtClean="0">
              <a:solidFill>
                <a:srgbClr val="262626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30000"/>
              </a:lnSpc>
              <a:buSzTx/>
              <a:buFontTx/>
              <a:buNone/>
              <a:defRPr/>
            </a:pPr>
            <a:r>
              <a:rPr lang="en-US" altLang="zh-CN" sz="1900" dirty="0" smtClean="0">
                <a:solidFill>
                  <a:srgbClr val="262626"/>
                </a:solidFill>
                <a:latin typeface="+mn-ea"/>
                <a:ea typeface="+mn-ea"/>
              </a:rPr>
              <a:t>       </a:t>
            </a:r>
            <a:r>
              <a:rPr altLang="zh-CN" sz="1900" dirty="0" smtClean="0">
                <a:solidFill>
                  <a:srgbClr val="262626"/>
                </a:solidFill>
                <a:latin typeface="+mn-ea"/>
                <a:ea typeface="+mn-ea"/>
              </a:rPr>
              <a:t>在前文所建的</a:t>
            </a:r>
            <a:r>
              <a:rPr sz="1900" dirty="0" smtClean="0">
                <a:solidFill>
                  <a:srgbClr val="262626"/>
                </a:solidFill>
                <a:latin typeface="+mn-ea"/>
                <a:ea typeface="+mn-ea"/>
              </a:rPr>
              <a:t>账表</a:t>
            </a:r>
            <a:r>
              <a:rPr altLang="zh-CN" sz="1900" dirty="0" smtClean="0">
                <a:solidFill>
                  <a:srgbClr val="262626"/>
                </a:solidFill>
                <a:latin typeface="+mn-ea"/>
                <a:ea typeface="+mn-ea"/>
              </a:rPr>
              <a:t>插件工程中，添加新类</a:t>
            </a:r>
            <a:r>
              <a:rPr lang="en-US" altLang="zh-CN" sz="1900" dirty="0" smtClean="0">
                <a:solidFill>
                  <a:srgbClr val="262626"/>
                </a:solidFill>
                <a:latin typeface="+mn-ea"/>
                <a:ea typeface="+mn-ea"/>
              </a:rPr>
              <a:t>,</a:t>
            </a:r>
            <a:r>
              <a:rPr altLang="zh-CN" sz="1900" dirty="0" smtClean="0">
                <a:solidFill>
                  <a:srgbClr val="262626"/>
                </a:solidFill>
                <a:latin typeface="+mn-ea"/>
                <a:ea typeface="+mn-ea"/>
              </a:rPr>
              <a:t>派生自</a:t>
            </a:r>
            <a:r>
              <a:rPr sz="1900" dirty="0" smtClean="0">
                <a:solidFill>
                  <a:srgbClr val="262626"/>
                </a:solidFill>
                <a:latin typeface="+mn-ea"/>
                <a:ea typeface="+mn-ea"/>
              </a:rPr>
              <a:t>系统报表数据源服务基类</a:t>
            </a:r>
            <a:r>
              <a:rPr altLang="zh-CN" sz="1900" dirty="0" smtClean="0">
                <a:solidFill>
                  <a:srgbClr val="262626"/>
                </a:solidFill>
                <a:latin typeface="+mn-ea"/>
                <a:ea typeface="+mn-ea"/>
              </a:rPr>
              <a:t>：</a:t>
            </a:r>
            <a:r>
              <a:rPr lang="en-US" altLang="zh-CN" sz="1900" dirty="0" smtClean="0">
                <a:solidFill>
                  <a:srgbClr val="262626"/>
                </a:solidFill>
                <a:latin typeface="+mn-ea"/>
                <a:ea typeface="+mn-ea"/>
              </a:rPr>
              <a:t> </a:t>
            </a:r>
          </a:p>
          <a:p>
            <a:pPr>
              <a:lnSpc>
                <a:spcPct val="130000"/>
              </a:lnSpc>
              <a:buSzTx/>
              <a:buFontTx/>
              <a:buNone/>
              <a:defRPr/>
            </a:pPr>
            <a:r>
              <a:rPr lang="en-US" altLang="zh-CN" sz="1900" dirty="0" smtClean="0">
                <a:solidFill>
                  <a:srgbClr val="262626"/>
                </a:solidFill>
                <a:latin typeface="+mn-ea"/>
                <a:ea typeface="+mn-ea"/>
              </a:rPr>
              <a:t>       </a:t>
            </a:r>
            <a:r>
              <a:rPr lang="en-US" altLang="zh-CN" sz="1900" dirty="0" smtClean="0">
                <a:latin typeface="+mn-ea"/>
                <a:ea typeface="+mn-ea"/>
              </a:rPr>
              <a:t>Kingdee.BOS.Contracts.Report.</a:t>
            </a:r>
            <a:r>
              <a:rPr lang="en-US" altLang="zh-CN" sz="1900" dirty="0" smtClean="0">
                <a:solidFill>
                  <a:srgbClr val="66DAFE"/>
                </a:solidFill>
                <a:latin typeface="+mn-ea"/>
                <a:ea typeface="+mn-ea"/>
              </a:rPr>
              <a:t>SysReportBaseService</a:t>
            </a:r>
          </a:p>
          <a:p>
            <a:pPr>
              <a:lnSpc>
                <a:spcPct val="130000"/>
              </a:lnSpc>
              <a:buSzTx/>
              <a:buFontTx/>
              <a:buNone/>
              <a:defRPr/>
            </a:pPr>
            <a:r>
              <a:rPr lang="en-US" altLang="zh-CN" sz="1900" dirty="0" smtClean="0">
                <a:solidFill>
                  <a:srgbClr val="262626"/>
                </a:solidFill>
                <a:latin typeface="+mn-ea"/>
                <a:ea typeface="+mn-ea"/>
              </a:rPr>
              <a:t>       </a:t>
            </a:r>
            <a:r>
              <a:rPr altLang="zh-CN" sz="1900" dirty="0" smtClean="0">
                <a:solidFill>
                  <a:srgbClr val="262626"/>
                </a:solidFill>
                <a:latin typeface="+mn-ea"/>
                <a:ea typeface="+mn-ea"/>
              </a:rPr>
              <a:t>输出路径为</a:t>
            </a:r>
            <a:r>
              <a:rPr lang="zh-CN" altLang="en-US" sz="1900" dirty="0" smtClean="0">
                <a:solidFill>
                  <a:srgbClr val="262626"/>
                </a:solidFill>
                <a:latin typeface="+mn-ea"/>
                <a:ea typeface="+mn-ea"/>
              </a:rPr>
              <a:t>相应的开发站点</a:t>
            </a:r>
            <a:r>
              <a:rPr lang="en-US" altLang="zh-CN" sz="1900" dirty="0" err="1" smtClean="0">
                <a:solidFill>
                  <a:srgbClr val="262626"/>
                </a:solidFill>
                <a:latin typeface="+mn-ea"/>
                <a:ea typeface="+mn-ea"/>
              </a:rPr>
              <a:t>WebSite</a:t>
            </a:r>
            <a:r>
              <a:rPr lang="en-US" altLang="zh-CN" sz="1900" dirty="0" smtClean="0">
                <a:solidFill>
                  <a:srgbClr val="262626"/>
                </a:solidFill>
                <a:latin typeface="+mn-ea"/>
                <a:ea typeface="+mn-ea"/>
              </a:rPr>
              <a:t>\Bin</a:t>
            </a:r>
            <a:r>
              <a:rPr lang="zh-CN" altLang="en-US" sz="1900" dirty="0" smtClean="0">
                <a:solidFill>
                  <a:srgbClr val="262626"/>
                </a:solidFill>
                <a:latin typeface="+mn-ea"/>
                <a:ea typeface="+mn-ea"/>
              </a:rPr>
              <a:t>目录</a:t>
            </a:r>
            <a:endParaRPr lang="en-US" altLang="zh-CN" sz="1900" dirty="0" smtClean="0">
              <a:solidFill>
                <a:srgbClr val="262626"/>
              </a:solidFill>
              <a:latin typeface="+mn-ea"/>
              <a:ea typeface="+mn-ea"/>
            </a:endParaRPr>
          </a:p>
          <a:p>
            <a:pPr>
              <a:lnSpc>
                <a:spcPct val="130000"/>
              </a:lnSpc>
              <a:buSzTx/>
              <a:buFontTx/>
              <a:buNone/>
              <a:defRPr/>
            </a:pPr>
            <a:r>
              <a:rPr lang="en-US" altLang="zh-CN" sz="1300" dirty="0" smtClean="0">
                <a:solidFill>
                  <a:srgbClr val="66DAFE"/>
                </a:solidFill>
                <a:latin typeface="微软雅黑" pitchFamily="34" charset="-122"/>
                <a:ea typeface="微软雅黑" pitchFamily="34" charset="-122"/>
              </a:rPr>
              <a:t>         </a:t>
            </a:r>
          </a:p>
          <a:p>
            <a:pPr>
              <a:lnSpc>
                <a:spcPct val="130000"/>
              </a:lnSpc>
              <a:buSzTx/>
              <a:buFontTx/>
              <a:buNone/>
              <a:defRPr/>
            </a:pPr>
            <a:r>
              <a:rPr lang="en-US" altLang="zh-CN" sz="1300" dirty="0" smtClean="0">
                <a:solidFill>
                  <a:srgbClr val="66DAFE"/>
                </a:solidFill>
                <a:latin typeface="微软雅黑" pitchFamily="34" charset="-122"/>
                <a:ea typeface="微软雅黑" pitchFamily="34" charset="-122"/>
              </a:rPr>
              <a:t>          </a:t>
            </a:r>
            <a:endParaRPr altLang="zh-CN" sz="1300" dirty="0" smtClean="0">
              <a:solidFill>
                <a:srgbClr val="66DAF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SzTx/>
              <a:buFontTx/>
              <a:buNone/>
              <a:defRPr/>
            </a:pPr>
            <a:endParaRPr lang="en-US" altLang="zh-CN" sz="1500" dirty="0" smtClean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0112" y="2211710"/>
            <a:ext cx="2736850" cy="2268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29" y="1275606"/>
            <a:ext cx="5133975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630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2"/>
          <p:cNvSpPr>
            <a:spLocks noGrp="1"/>
          </p:cNvSpPr>
          <p:nvPr>
            <p:ph type="title" idx="4294967295"/>
          </p:nvPr>
        </p:nvSpPr>
        <p:spPr>
          <a:xfrm>
            <a:off x="1" y="0"/>
            <a:ext cx="6697663" cy="46553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defRPr/>
            </a:pPr>
            <a:r>
              <a:rPr dirty="0" smtClean="0">
                <a:latin typeface="微软雅黑" pitchFamily="34" charset="-122"/>
                <a:ea typeface="微软雅黑" pitchFamily="34" charset="-122"/>
              </a:rPr>
              <a:t>如何创建账表插件</a:t>
            </a:r>
          </a:p>
        </p:txBody>
      </p:sp>
      <p:sp>
        <p:nvSpPr>
          <p:cNvPr id="6" name="内容占位符 1"/>
          <p:cNvSpPr>
            <a:spLocks noGrp="1"/>
          </p:cNvSpPr>
          <p:nvPr>
            <p:ph idx="4294967295"/>
          </p:nvPr>
        </p:nvSpPr>
        <p:spPr>
          <a:xfrm>
            <a:off x="1" y="501253"/>
            <a:ext cx="8334375" cy="3852863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altLang="zh-CN" b="1" dirty="0" smtClean="0"/>
              <a:t>如何启用</a:t>
            </a:r>
            <a:r>
              <a:rPr b="1" dirty="0" smtClean="0"/>
              <a:t>账表</a:t>
            </a:r>
            <a:r>
              <a:rPr altLang="zh-CN" b="1" dirty="0" smtClean="0"/>
              <a:t>插件</a:t>
            </a:r>
            <a:endParaRPr altLang="zh-CN" b="1" dirty="0"/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zh-CN" sz="1400" dirty="0" smtClean="0">
                <a:latin typeface="+mn-ea"/>
                <a:ea typeface="+mn-ea"/>
              </a:rPr>
              <a:t>     </a:t>
            </a:r>
            <a:r>
              <a:rPr altLang="zh-CN" sz="1600" dirty="0" smtClean="0">
                <a:latin typeface="+mn-ea"/>
                <a:ea typeface="+mn-ea"/>
              </a:rPr>
              <a:t>插件</a:t>
            </a:r>
            <a:r>
              <a:rPr altLang="zh-CN" sz="1600" dirty="0">
                <a:latin typeface="+mn-ea"/>
                <a:ea typeface="+mn-ea"/>
              </a:rPr>
              <a:t>编写完毕，类库编译通过</a:t>
            </a:r>
            <a:r>
              <a:rPr altLang="zh-CN" sz="1600" dirty="0" smtClean="0">
                <a:latin typeface="+mn-ea"/>
                <a:ea typeface="+mn-ea"/>
              </a:rPr>
              <a:t>后</a:t>
            </a:r>
            <a:r>
              <a:rPr lang="en-US" altLang="zh-CN" sz="1600" dirty="0">
                <a:latin typeface="+mn-ea"/>
                <a:ea typeface="+mn-ea"/>
              </a:rPr>
              <a:t> </a:t>
            </a:r>
            <a:r>
              <a:rPr lang="en-US" altLang="zh-CN" sz="1600" dirty="0" smtClean="0">
                <a:latin typeface="+mn-ea"/>
                <a:ea typeface="+mn-ea"/>
              </a:rPr>
              <a:t> </a:t>
            </a:r>
            <a:r>
              <a:rPr altLang="zh-CN" sz="1600" dirty="0" smtClean="0">
                <a:latin typeface="+mn-ea"/>
                <a:ea typeface="+mn-ea"/>
              </a:rPr>
              <a:t>进入</a:t>
            </a:r>
            <a:r>
              <a:rPr lang="en-US" altLang="zh-CN" sz="1600" dirty="0">
                <a:latin typeface="+mn-ea"/>
                <a:ea typeface="+mn-ea"/>
              </a:rPr>
              <a:t>BOS</a:t>
            </a:r>
            <a:r>
              <a:rPr altLang="zh-CN" sz="1600" dirty="0">
                <a:latin typeface="+mn-ea"/>
                <a:ea typeface="+mn-ea"/>
              </a:rPr>
              <a:t>设计器，打开对应账表模型，配置账</a:t>
            </a:r>
            <a:r>
              <a:rPr altLang="zh-CN" sz="1600" dirty="0" smtClean="0">
                <a:latin typeface="+mn-ea"/>
                <a:ea typeface="+mn-ea"/>
              </a:rPr>
              <a:t>表</a:t>
            </a:r>
            <a:endParaRPr lang="en-US" altLang="zh-CN" sz="1600" dirty="0" smtClean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zh-CN" sz="1600" dirty="0">
                <a:latin typeface="+mn-ea"/>
                <a:ea typeface="+mn-ea"/>
              </a:rPr>
              <a:t> </a:t>
            </a:r>
            <a:r>
              <a:rPr lang="en-US" altLang="zh-CN" sz="1600" dirty="0" smtClean="0">
                <a:latin typeface="+mn-ea"/>
                <a:ea typeface="+mn-ea"/>
              </a:rPr>
              <a:t>   </a:t>
            </a:r>
            <a:r>
              <a:rPr altLang="zh-CN" sz="1600" dirty="0" smtClean="0">
                <a:latin typeface="+mn-ea"/>
                <a:ea typeface="+mn-ea"/>
              </a:rPr>
              <a:t>服务插件</a:t>
            </a:r>
            <a:r>
              <a:rPr sz="1600" dirty="0" smtClean="0">
                <a:latin typeface="+mn-ea"/>
                <a:ea typeface="+mn-ea"/>
              </a:rPr>
              <a:t>。</a:t>
            </a:r>
            <a:endParaRPr lang="en-US" altLang="zh-CN" sz="1600" dirty="0" smtClean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zh-CN" sz="1600" dirty="0">
                <a:latin typeface="+mn-ea"/>
                <a:ea typeface="+mn-ea"/>
              </a:rPr>
              <a:t> </a:t>
            </a:r>
            <a:r>
              <a:rPr lang="en-US" altLang="zh-CN" sz="1600" dirty="0" smtClean="0">
                <a:latin typeface="+mn-ea"/>
                <a:ea typeface="+mn-ea"/>
              </a:rPr>
              <a:t>   </a:t>
            </a: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endParaRPr altLang="zh-CN" sz="1600" dirty="0"/>
          </a:p>
          <a:p>
            <a:pPr marL="0" indent="0">
              <a:buFontTx/>
              <a:buNone/>
              <a:defRPr/>
            </a:pPr>
            <a:endParaRPr lang="en-US" altLang="zh-CN" b="1" dirty="0" smtClean="0"/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</a:t>
            </a:r>
            <a:r>
              <a:rPr lang="en-US" altLang="zh-CN" sz="1600" dirty="0" smtClean="0"/>
              <a:t>  </a:t>
            </a:r>
            <a:r>
              <a:rPr lang="en-US" altLang="zh-CN" sz="1400" dirty="0" smtClean="0">
                <a:solidFill>
                  <a:srgbClr val="66DAFE"/>
                </a:solidFill>
              </a:rPr>
              <a:t> </a:t>
            </a: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zh-CN" sz="1400" dirty="0">
                <a:solidFill>
                  <a:srgbClr val="66DAFE"/>
                </a:solidFill>
              </a:rPr>
              <a:t> </a:t>
            </a:r>
            <a:r>
              <a:rPr lang="en-US" altLang="zh-CN" sz="1400" dirty="0" smtClean="0">
                <a:solidFill>
                  <a:srgbClr val="66DAFE"/>
                </a:solidFill>
              </a:rPr>
              <a:t>  </a:t>
            </a:r>
            <a:endParaRPr altLang="zh-CN" sz="1400" dirty="0">
              <a:solidFill>
                <a:srgbClr val="66DAFE"/>
              </a:solidFill>
            </a:endParaRP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endParaRPr lang="en-US" altLang="zh-CN" sz="1600" dirty="0"/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1075" y="1669258"/>
            <a:ext cx="4095750" cy="2793206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78113" y="1653780"/>
            <a:ext cx="5638800" cy="2811065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23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 txBox="1">
            <a:spLocks/>
          </p:cNvSpPr>
          <p:nvPr>
            <p:custDataLst>
              <p:tags r:id="rId2"/>
            </p:custDataLst>
          </p:nvPr>
        </p:nvSpPr>
        <p:spPr bwMode="auto">
          <a:xfrm>
            <a:off x="1016867" y="928045"/>
            <a:ext cx="1863328" cy="406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700">
                <a:latin typeface="Impact" panose="020B0806030902050204" pitchFamily="34" charset="0"/>
                <a:ea typeface="华文隶书" pitchFamily="2" charset="-122"/>
                <a:cs typeface="Verdana" panose="020B0604030504040204" pitchFamily="34" charset="0"/>
              </a:rPr>
              <a:t>Content</a:t>
            </a:r>
            <a:endParaRPr lang="zh-CN" altLang="en-US" sz="2700">
              <a:latin typeface="Impact" panose="020B0806030902050204" pitchFamily="34" charset="0"/>
              <a:ea typeface="华文隶书" pitchFamily="2" charset="-122"/>
              <a:cs typeface="Verdana" panose="020B0604030504040204" pitchFamily="34" charset="0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3"/>
            </p:custDataLst>
          </p:nvPr>
        </p:nvCxnSpPr>
        <p:spPr>
          <a:xfrm>
            <a:off x="2339751" y="1019871"/>
            <a:ext cx="0" cy="2242690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cxnSp>
        <p:nvCxnSpPr>
          <p:cNvPr id="21" name="直接连接符 20"/>
          <p:cNvCxnSpPr/>
          <p:nvPr>
            <p:custDataLst>
              <p:tags r:id="rId4"/>
            </p:custDataLst>
          </p:nvPr>
        </p:nvCxnSpPr>
        <p:spPr>
          <a:xfrm>
            <a:off x="987101" y="1379911"/>
            <a:ext cx="2025254" cy="0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sp>
        <p:nvSpPr>
          <p:cNvPr id="22" name="TextBox 33"/>
          <p:cNvSpPr txBox="1"/>
          <p:nvPr>
            <p:custDataLst>
              <p:tags r:id="rId5"/>
            </p:custDataLst>
          </p:nvPr>
        </p:nvSpPr>
        <p:spPr>
          <a:xfrm>
            <a:off x="1798017" y="1789229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01</a:t>
            </a:r>
          </a:p>
        </p:txBody>
      </p:sp>
      <p:sp>
        <p:nvSpPr>
          <p:cNvPr id="23" name="TextBox 34"/>
          <p:cNvSpPr txBox="1"/>
          <p:nvPr>
            <p:custDataLst>
              <p:tags r:id="rId6"/>
            </p:custDataLst>
          </p:nvPr>
        </p:nvSpPr>
        <p:spPr>
          <a:xfrm>
            <a:off x="1798017" y="2329866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02</a:t>
            </a:r>
          </a:p>
        </p:txBody>
      </p:sp>
      <p:sp>
        <p:nvSpPr>
          <p:cNvPr id="24" name="TextBox 35"/>
          <p:cNvSpPr txBox="1"/>
          <p:nvPr>
            <p:custDataLst>
              <p:tags r:id="rId7"/>
            </p:custDataLst>
          </p:nvPr>
        </p:nvSpPr>
        <p:spPr>
          <a:xfrm>
            <a:off x="1798017" y="2870503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</a:t>
            </a:r>
            <a:r>
              <a:rPr lang="en-US" altLang="zh-CN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3</a:t>
            </a:r>
            <a:endParaRPr lang="en-US" sz="2100" kern="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华文隶书" panose="02010800040101010101" pitchFamily="2" charset="-122"/>
              <a:cs typeface="Verdana" panose="020B0604030504040204" pitchFamily="34" charset="0"/>
            </a:endParaRPr>
          </a:p>
        </p:txBody>
      </p:sp>
      <p:sp>
        <p:nvSpPr>
          <p:cNvPr id="26" name="矩形 25"/>
          <p:cNvSpPr/>
          <p:nvPr>
            <p:custDataLst>
              <p:tags r:id="rId8"/>
            </p:custDataLst>
          </p:nvPr>
        </p:nvSpPr>
        <p:spPr>
          <a:xfrm>
            <a:off x="2339752" y="1851670"/>
            <a:ext cx="2700078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账</a:t>
            </a:r>
            <a:r>
              <a:rPr lang="zh-CN" altLang="en-US" sz="1200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表概述</a:t>
            </a:r>
            <a:endParaRPr lang="en-US" sz="1200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7" name="矩形 26"/>
          <p:cNvSpPr/>
          <p:nvPr>
            <p:custDataLst>
              <p:tags r:id="rId9"/>
            </p:custDataLst>
          </p:nvPr>
        </p:nvSpPr>
        <p:spPr>
          <a:xfrm>
            <a:off x="2339752" y="2395786"/>
            <a:ext cx="3009427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>
                <a:solidFill>
                  <a:srgbClr val="FFFFFF"/>
                </a:solidFill>
                <a:latin typeface="+mj-ea"/>
                <a:cs typeface="Arial" panose="020B0604020202020204" pitchFamily="34" charset="0"/>
              </a:rPr>
              <a:t>账表取数插件概述</a:t>
            </a:r>
            <a:endParaRPr lang="en-US" altLang="zh-CN" sz="1200" kern="0" dirty="0">
              <a:solidFill>
                <a:srgbClr val="FFFFFF"/>
              </a:solidFill>
              <a:latin typeface="+mj-ea"/>
              <a:cs typeface="Arial" panose="020B0604020202020204" pitchFamily="34" charset="0"/>
            </a:endParaRPr>
          </a:p>
        </p:txBody>
      </p:sp>
      <p:sp>
        <p:nvSpPr>
          <p:cNvPr id="28" name="矩形 27"/>
          <p:cNvSpPr/>
          <p:nvPr>
            <p:custDataLst>
              <p:tags r:id="rId10"/>
            </p:custDataLst>
          </p:nvPr>
        </p:nvSpPr>
        <p:spPr>
          <a:xfrm>
            <a:off x="2339752" y="2938711"/>
            <a:ext cx="3264976" cy="323850"/>
          </a:xfrm>
          <a:prstGeom prst="rect">
            <a:avLst/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案例演练</a:t>
            </a:r>
            <a:endParaRPr lang="en-US" sz="1200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873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案例演示（普通</a:t>
            </a:r>
            <a:r>
              <a:rPr lang="zh-CN" altLang="en-US" dirty="0"/>
              <a:t>简单账表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40" y="699542"/>
            <a:ext cx="8278924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72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课程收益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7544" y="743557"/>
            <a:ext cx="75608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457200">
              <a:spcBef>
                <a:spcPts val="600"/>
              </a:spcBef>
              <a:spcAft>
                <a:spcPts val="600"/>
              </a:spcAft>
              <a:buBlip>
                <a:blip r:embed="rId3"/>
              </a:buBlip>
            </a:pPr>
            <a:r>
              <a:rPr kumimoji="1" lang="zh-CN" alt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/>
                <a:ea typeface="微软雅黑"/>
              </a:rPr>
              <a:t>设计账表</a:t>
            </a:r>
            <a:r>
              <a:rPr kumimoji="1"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/>
              </a:rPr>
              <a:t>模型及过滤界面</a:t>
            </a:r>
            <a:endParaRPr kumimoji="1" lang="en-US" altLang="zh-CN" sz="2400" dirty="0" smtClean="0">
              <a:solidFill>
                <a:prstClr val="black">
                  <a:lumMod val="85000"/>
                  <a:lumOff val="15000"/>
                </a:prstClr>
              </a:solidFill>
              <a:latin typeface="微软雅黑"/>
              <a:ea typeface="微软雅黑"/>
            </a:endParaRPr>
          </a:p>
          <a:p>
            <a:pPr marL="342900" lvl="0" indent="-342900" defTabSz="457200">
              <a:spcBef>
                <a:spcPts val="600"/>
              </a:spcBef>
              <a:spcAft>
                <a:spcPts val="600"/>
              </a:spcAft>
              <a:buBlip>
                <a:blip r:embed="rId3"/>
              </a:buBlip>
            </a:pPr>
            <a:r>
              <a:rPr kumimoji="1" lang="zh-CN" alt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/>
                <a:ea typeface="微软雅黑"/>
              </a:rPr>
              <a:t>账表服务器取数插件开发</a:t>
            </a:r>
            <a:endParaRPr kumimoji="1" lang="en-US" altLang="zh-CN" sz="2400" dirty="0" smtClean="0">
              <a:solidFill>
                <a:prstClr val="black">
                  <a:lumMod val="85000"/>
                  <a:lumOff val="15000"/>
                </a:prstClr>
              </a:solidFill>
              <a:latin typeface="微软雅黑"/>
              <a:ea typeface="微软雅黑"/>
            </a:endParaRPr>
          </a:p>
          <a:p>
            <a:pPr marL="342900" lvl="0" indent="-342900" defTabSz="457200">
              <a:spcBef>
                <a:spcPts val="600"/>
              </a:spcBef>
              <a:spcAft>
                <a:spcPts val="600"/>
              </a:spcAft>
              <a:buBlip>
                <a:blip r:embed="rId3"/>
              </a:buBlip>
            </a:pPr>
            <a:r>
              <a:rPr kumimoji="1"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/>
                <a:ea typeface="微软雅黑"/>
              </a:rPr>
              <a:t>表</a:t>
            </a:r>
            <a:r>
              <a:rPr kumimoji="1" lang="zh-CN" alt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/>
                <a:ea typeface="微软雅黑"/>
              </a:rPr>
              <a:t>单插件开发</a:t>
            </a:r>
            <a:endParaRPr kumimoji="1" lang="en-US" altLang="zh-CN" sz="2400" dirty="0" smtClean="0">
              <a:solidFill>
                <a:prstClr val="black">
                  <a:lumMod val="85000"/>
                  <a:lumOff val="15000"/>
                </a:prstClr>
              </a:solidFill>
              <a:latin typeface="微软雅黑"/>
              <a:ea typeface="微软雅黑"/>
            </a:endParaRPr>
          </a:p>
          <a:p>
            <a:pPr marL="342900" lvl="0" indent="-342900" defTabSz="457200">
              <a:spcBef>
                <a:spcPts val="600"/>
              </a:spcBef>
              <a:spcAft>
                <a:spcPts val="600"/>
              </a:spcAft>
              <a:buBlip>
                <a:blip r:embed="rId3"/>
              </a:buBlip>
            </a:pPr>
            <a:endParaRPr kumimoji="1" lang="en-US" altLang="zh-CN" sz="2400" dirty="0" smtClean="0">
              <a:solidFill>
                <a:prstClr val="black">
                  <a:lumMod val="85000"/>
                  <a:lumOff val="15000"/>
                </a:prstClr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42130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案例演示</a:t>
            </a:r>
            <a:r>
              <a:rPr lang="zh-CN" altLang="en-US" dirty="0" smtClean="0"/>
              <a:t>（普通</a:t>
            </a:r>
            <a:r>
              <a:rPr lang="zh-CN" altLang="en-US" dirty="0"/>
              <a:t>简单账表</a:t>
            </a:r>
            <a:r>
              <a:rPr lang="zh-CN" altLang="en-US" dirty="0" smtClean="0"/>
              <a:t>）</a:t>
            </a:r>
            <a:r>
              <a:rPr lang="en-US" altLang="zh-CN" dirty="0"/>
              <a:t>-</a:t>
            </a:r>
            <a:r>
              <a:rPr lang="zh-CN" altLang="en-US" dirty="0"/>
              <a:t>重要属性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39552" y="555526"/>
            <a:ext cx="8136904" cy="4385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ReportProperty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ReportType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账表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类型，默认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是简单账表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IsGroupSummary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标识报表是否支持分组汇总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IsUIDesignerColumns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标识报表的列必须通过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设计，不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考虑插件定义的列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DecimalControlFieldList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精度控制字段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集合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DspInsteadColumnsInfo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zh-CN" dirty="0"/>
              <a:t>列表格式化列，指示</a:t>
            </a:r>
            <a:r>
              <a:rPr lang="en-US" altLang="zh-CN" dirty="0"/>
              <a:t>Key</a:t>
            </a:r>
            <a:r>
              <a:rPr lang="zh-CN" altLang="zh-CN" dirty="0"/>
              <a:t>列被</a:t>
            </a:r>
            <a:r>
              <a:rPr lang="en-US" altLang="zh-CN" dirty="0"/>
              <a:t>Value</a:t>
            </a:r>
            <a:r>
              <a:rPr lang="zh-CN" altLang="zh-CN" dirty="0"/>
              <a:t>列内容</a:t>
            </a:r>
            <a:r>
              <a:rPr lang="zh-CN" altLang="zh-CN" dirty="0" smtClean="0"/>
              <a:t>替代</a:t>
            </a:r>
            <a:endParaRPr lang="en-US" altLang="zh-CN" dirty="0" smtClean="0"/>
          </a:p>
          <a:p>
            <a:pPr marL="342900" lvl="1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IsCreateTempTableByPlugin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标识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报表是否调用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BuilderReportSqlAndTempTable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接口创建临时表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068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zh-CN" altLang="en-US" dirty="0"/>
              <a:t>演示（普通简单账表）</a:t>
            </a:r>
            <a:r>
              <a:rPr lang="en-US" altLang="zh-CN" dirty="0"/>
              <a:t>-</a:t>
            </a:r>
            <a:r>
              <a:rPr lang="zh-CN" altLang="en-US" dirty="0" smtClean="0"/>
              <a:t>重要方法</a:t>
            </a:r>
            <a:endParaRPr lang="zh-CN" altLang="en-US" dirty="0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539552" y="555526"/>
            <a:ext cx="8136904" cy="3277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Initialize()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sz="1600" b="1" dirty="0" smtClean="0"/>
              <a:t>触发</a:t>
            </a:r>
            <a:r>
              <a:rPr lang="zh-CN" altLang="zh-CN" sz="1600" b="1" dirty="0"/>
              <a:t>时机</a:t>
            </a:r>
            <a:endParaRPr lang="zh-CN" altLang="zh-CN" sz="1600" dirty="0"/>
          </a:p>
          <a:p>
            <a:r>
              <a:rPr lang="zh-CN" altLang="zh-CN" sz="1600" dirty="0" smtClean="0"/>
              <a:t>账</a:t>
            </a:r>
            <a:r>
              <a:rPr lang="zh-CN" altLang="zh-CN" sz="1600" dirty="0"/>
              <a:t>表</a:t>
            </a:r>
            <a:r>
              <a:rPr lang="en-US" altLang="zh-CN" sz="1600" dirty="0"/>
              <a:t>View</a:t>
            </a:r>
            <a:r>
              <a:rPr lang="zh-CN" altLang="zh-CN" sz="1600" dirty="0"/>
              <a:t>初始化，开始初始化账表服务取数插件代理对象</a:t>
            </a:r>
            <a:r>
              <a:rPr lang="zh-CN" altLang="zh-CN" sz="1600" dirty="0" smtClean="0"/>
              <a:t>时</a:t>
            </a:r>
            <a:r>
              <a:rPr lang="en-US" altLang="zh-CN" sz="1600" dirty="0"/>
              <a:t> </a:t>
            </a:r>
            <a:endParaRPr lang="en-US" altLang="zh-CN" sz="1600" dirty="0" smtClean="0"/>
          </a:p>
          <a:p>
            <a:endParaRPr lang="zh-CN" altLang="zh-CN" sz="1600" dirty="0"/>
          </a:p>
          <a:p>
            <a:r>
              <a:rPr lang="zh-CN" altLang="zh-CN" sz="1600" b="1" dirty="0" smtClean="0"/>
              <a:t>应用</a:t>
            </a:r>
            <a:r>
              <a:rPr lang="zh-CN" altLang="zh-CN" sz="1600" b="1" dirty="0"/>
              <a:t>场景</a:t>
            </a:r>
            <a:endParaRPr lang="zh-CN" altLang="zh-CN" sz="1600" dirty="0"/>
          </a:p>
          <a:p>
            <a:r>
              <a:rPr lang="zh-CN" altLang="zh-CN" sz="1600" dirty="0" smtClean="0"/>
              <a:t>此时</a:t>
            </a:r>
            <a:r>
              <a:rPr lang="zh-CN" altLang="zh-CN" sz="1600" dirty="0"/>
              <a:t>账表插件基类已完成账表属性对象（</a:t>
            </a:r>
            <a:r>
              <a:rPr lang="en-US" altLang="zh-CN" sz="1600" dirty="0" err="1"/>
              <a:t>ReportProperty</a:t>
            </a:r>
            <a:r>
              <a:rPr lang="zh-CN" altLang="zh-CN" sz="1600" dirty="0"/>
              <a:t>）的创建</a:t>
            </a:r>
            <a:r>
              <a:rPr lang="zh-CN" altLang="zh-CN" sz="1600" dirty="0" smtClean="0"/>
              <a:t>工作</a:t>
            </a:r>
            <a:endParaRPr lang="en-US" altLang="zh-CN" sz="1600" dirty="0" smtClean="0"/>
          </a:p>
          <a:p>
            <a:endParaRPr lang="en-US" altLang="zh-CN" sz="1600" dirty="0" smtClean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 dirty="0" smtClean="0"/>
              <a:t>备注</a:t>
            </a:r>
            <a:endParaRPr lang="en-US" altLang="zh-CN" sz="1600" b="1" dirty="0" smtClean="0"/>
          </a:p>
          <a:p>
            <a:pPr>
              <a:lnSpc>
                <a:spcPct val="150000"/>
              </a:lnSpc>
              <a:defRPr/>
            </a:pPr>
            <a:r>
              <a:rPr lang="zh-CN" altLang="en-US" sz="1600" dirty="0" smtClean="0"/>
              <a:t>设置</a:t>
            </a:r>
            <a:r>
              <a:rPr lang="zh-CN" altLang="en-US" sz="1600" dirty="0"/>
              <a:t>账表的类型、设置账表属性替代显示信息、设置字段精度控制等等</a:t>
            </a:r>
            <a:endParaRPr lang="en-US" altLang="zh-CN" sz="1600" dirty="0"/>
          </a:p>
          <a:p>
            <a:pPr lvl="2"/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797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案例演示（普通简单账表）</a:t>
            </a:r>
            <a:r>
              <a:rPr lang="en-US" altLang="zh-CN" dirty="0"/>
              <a:t>-</a:t>
            </a:r>
            <a:r>
              <a:rPr lang="zh-CN" altLang="en-US" dirty="0"/>
              <a:t>重要方法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539552" y="555526"/>
            <a:ext cx="8136904" cy="4508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BuilderReportSqlAndTempTable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IRptParams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filter, string </a:t>
            </a: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tableName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zh-CN" sz="1600" b="1" dirty="0" smtClean="0"/>
              <a:t>触发</a:t>
            </a:r>
            <a:r>
              <a:rPr lang="zh-CN" altLang="zh-CN" sz="1600" b="1" dirty="0"/>
              <a:t>时机</a:t>
            </a:r>
            <a:endParaRPr lang="zh-CN" altLang="zh-CN" sz="1600" dirty="0"/>
          </a:p>
          <a:p>
            <a:r>
              <a:rPr lang="zh-CN" altLang="zh-CN" sz="1600" dirty="0" smtClean="0"/>
              <a:t>正式</a:t>
            </a:r>
            <a:r>
              <a:rPr lang="zh-CN" altLang="zh-CN" sz="1600" dirty="0"/>
              <a:t>进入账表取数</a:t>
            </a:r>
            <a:r>
              <a:rPr lang="en-US" altLang="zh-CN" sz="1600" dirty="0" err="1"/>
              <a:t>sql</a:t>
            </a:r>
            <a:r>
              <a:rPr lang="zh-CN" altLang="zh-CN" sz="1600" dirty="0"/>
              <a:t>拼接并取数，把账表取数结果放到上一步创建的临时表</a:t>
            </a:r>
            <a:r>
              <a:rPr lang="zh-CN" altLang="zh-CN" sz="1600" dirty="0" smtClean="0"/>
              <a:t>中</a:t>
            </a:r>
            <a:r>
              <a:rPr lang="en-US" altLang="zh-CN" sz="1600" dirty="0"/>
              <a:t> </a:t>
            </a:r>
            <a:endParaRPr lang="en-US" altLang="zh-CN" sz="1600" dirty="0" smtClean="0"/>
          </a:p>
          <a:p>
            <a:endParaRPr lang="zh-CN" altLang="zh-CN" sz="1600" dirty="0"/>
          </a:p>
          <a:p>
            <a:r>
              <a:rPr lang="zh-CN" altLang="zh-CN" sz="1600" b="1" dirty="0" smtClean="0"/>
              <a:t>应用</a:t>
            </a:r>
            <a:r>
              <a:rPr lang="zh-CN" altLang="zh-CN" sz="1600" b="1" dirty="0"/>
              <a:t>场景</a:t>
            </a:r>
            <a:endParaRPr lang="zh-CN" altLang="zh-CN" sz="1600" dirty="0"/>
          </a:p>
          <a:p>
            <a:r>
              <a:rPr lang="zh-CN" altLang="en-US" sz="1600" dirty="0" smtClean="0"/>
              <a:t>开始</a:t>
            </a:r>
            <a:r>
              <a:rPr lang="zh-CN" altLang="en-US" sz="1600" dirty="0"/>
              <a:t>进行账表</a:t>
            </a:r>
            <a:r>
              <a:rPr lang="en-US" altLang="zh-CN" sz="1600" dirty="0" err="1"/>
              <a:t>sql</a:t>
            </a:r>
            <a:r>
              <a:rPr lang="zh-CN" altLang="en-US" sz="1600" dirty="0"/>
              <a:t>拼接取数，并把账表取数结果放到上一步创建的临时表</a:t>
            </a:r>
            <a:r>
              <a:rPr lang="zh-CN" altLang="en-US" sz="1600" dirty="0" smtClean="0"/>
              <a:t>中</a:t>
            </a:r>
            <a:endParaRPr lang="en-US" altLang="zh-CN" sz="1600" dirty="0" smtClean="0"/>
          </a:p>
          <a:p>
            <a:endParaRPr lang="en-US" altLang="zh-CN" sz="1600" dirty="0" smtClean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 dirty="0" smtClean="0"/>
              <a:t>备注</a:t>
            </a:r>
            <a:endParaRPr lang="en-US" altLang="zh-CN" sz="1600" b="1" dirty="0" smtClean="0"/>
          </a:p>
          <a:p>
            <a:pPr>
              <a:lnSpc>
                <a:spcPct val="150000"/>
              </a:lnSpc>
              <a:defRPr/>
            </a:pPr>
            <a:r>
              <a:rPr lang="zh-CN" altLang="en-US" sz="1600" dirty="0" smtClean="0">
                <a:latin typeface="+mn-ea"/>
              </a:rPr>
              <a:t>如果</a:t>
            </a:r>
            <a:r>
              <a:rPr lang="zh-CN" altLang="en-US" sz="1600" dirty="0">
                <a:latin typeface="+mn-ea"/>
              </a:rPr>
              <a:t>此账表插件设置</a:t>
            </a:r>
            <a:r>
              <a:rPr lang="en-US" altLang="zh-CN" sz="1600" dirty="0" err="1">
                <a:latin typeface="+mn-ea"/>
              </a:rPr>
              <a:t>sql</a:t>
            </a:r>
            <a:r>
              <a:rPr lang="zh-CN" altLang="en-US" sz="1600" dirty="0">
                <a:latin typeface="+mn-ea"/>
              </a:rPr>
              <a:t>数据逻辑由插件完成</a:t>
            </a:r>
            <a:r>
              <a:rPr lang="zh-CN" altLang="en-US" sz="1600" dirty="0" smtClean="0">
                <a:latin typeface="+mn-ea"/>
              </a:rPr>
              <a:t>（</a:t>
            </a:r>
            <a:r>
              <a:rPr lang="en-US" altLang="zh-CN" sz="1600" dirty="0" err="1" smtClean="0">
                <a:latin typeface="+mn-ea"/>
              </a:rPr>
              <a:t>IsCreateTempTableByPlugin</a:t>
            </a:r>
            <a:r>
              <a:rPr lang="zh-CN" altLang="en-US" sz="1600" dirty="0">
                <a:latin typeface="+mn-ea"/>
              </a:rPr>
              <a:t>），</a:t>
            </a:r>
            <a:r>
              <a:rPr lang="zh-CN" altLang="en-US" sz="1600" dirty="0" smtClean="0">
                <a:latin typeface="+mn-ea"/>
              </a:rPr>
              <a:t>即 调用</a:t>
            </a:r>
            <a:r>
              <a:rPr lang="en-US" altLang="zh-CN" sz="1600" dirty="0" err="1">
                <a:latin typeface="+mn-ea"/>
              </a:rPr>
              <a:t>BuilderReportSqlAndTempTable</a:t>
            </a:r>
            <a:r>
              <a:rPr lang="zh-CN" altLang="en-US" sz="1600" dirty="0">
                <a:latin typeface="+mn-ea"/>
              </a:rPr>
              <a:t>接口，否则调用以下</a:t>
            </a:r>
            <a:r>
              <a:rPr lang="en-US" altLang="zh-CN" sz="1600" dirty="0">
                <a:latin typeface="+mn-ea"/>
              </a:rPr>
              <a:t>3</a:t>
            </a:r>
            <a:r>
              <a:rPr lang="zh-CN" altLang="en-US" sz="1600" dirty="0">
                <a:latin typeface="+mn-ea"/>
              </a:rPr>
              <a:t>个接口，完成账表取数逻辑的</a:t>
            </a:r>
            <a:r>
              <a:rPr lang="en-US" altLang="zh-CN" sz="1600" dirty="0" err="1">
                <a:latin typeface="+mn-ea"/>
              </a:rPr>
              <a:t>sql</a:t>
            </a:r>
            <a:r>
              <a:rPr lang="zh-CN" altLang="en-US" sz="1600" dirty="0">
                <a:latin typeface="+mn-ea"/>
              </a:rPr>
              <a:t>指令即：</a:t>
            </a:r>
            <a:r>
              <a:rPr lang="en-US" altLang="zh-CN" sz="1600" dirty="0" err="1">
                <a:latin typeface="+mn-ea"/>
              </a:rPr>
              <a:t>BuilderSelectFieldSQL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 err="1">
                <a:latin typeface="+mn-ea"/>
              </a:rPr>
              <a:t>BuilderTempTableOrderBySQL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 err="1">
                <a:latin typeface="+mn-ea"/>
              </a:rPr>
              <a:t>BuilderFormWhereSQL</a:t>
            </a:r>
            <a:endParaRPr lang="en-US" altLang="zh-CN" sz="1600" dirty="0">
              <a:latin typeface="+mn-ea"/>
            </a:endParaRPr>
          </a:p>
          <a:p>
            <a:pPr lvl="2"/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618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案例演示（普通简单账表）</a:t>
            </a:r>
            <a:r>
              <a:rPr lang="en-US" altLang="zh-CN" dirty="0"/>
              <a:t>-</a:t>
            </a:r>
            <a:r>
              <a:rPr lang="zh-CN" altLang="en-US" dirty="0"/>
              <a:t>重要方法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539552" y="555526"/>
            <a:ext cx="8136904" cy="2416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GetSummaryColumnInfo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IRptParams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filter)</a:t>
            </a:r>
          </a:p>
          <a:p>
            <a:pPr>
              <a:lnSpc>
                <a:spcPct val="150000"/>
              </a:lnSpc>
            </a:pPr>
            <a:r>
              <a:rPr lang="zh-CN" altLang="zh-CN" sz="1600" b="1" dirty="0" smtClean="0"/>
              <a:t>触发时机</a:t>
            </a:r>
            <a:endParaRPr lang="zh-CN" altLang="zh-CN" sz="1600" dirty="0" smtClean="0"/>
          </a:p>
          <a:p>
            <a:r>
              <a:rPr lang="zh-CN" altLang="zh-CN" sz="1600" dirty="0"/>
              <a:t>获取账表分组汇总字段信息、汇总类型</a:t>
            </a:r>
            <a:r>
              <a:rPr lang="en-US" altLang="zh-CN" sz="1600" dirty="0" smtClean="0"/>
              <a:t> </a:t>
            </a:r>
          </a:p>
          <a:p>
            <a:endParaRPr lang="zh-CN" altLang="zh-CN" sz="1600" dirty="0" smtClean="0"/>
          </a:p>
          <a:p>
            <a:r>
              <a:rPr lang="zh-CN" altLang="zh-CN" sz="1600" b="1" dirty="0" smtClean="0"/>
              <a:t>应用场景</a:t>
            </a:r>
            <a:endParaRPr lang="zh-CN" altLang="zh-CN" sz="1600" dirty="0" smtClean="0"/>
          </a:p>
          <a:p>
            <a:r>
              <a:rPr lang="zh-CN" altLang="zh-CN" sz="1600" dirty="0"/>
              <a:t>获取账表分组汇总字段信息，即在账表取数的所有字段中，哪些字段需要进行分组汇总</a:t>
            </a:r>
            <a:endParaRPr lang="en-US" altLang="zh-CN" sz="1600" dirty="0" smtClean="0">
              <a:latin typeface="+mn-ea"/>
            </a:endParaRPr>
          </a:p>
          <a:p>
            <a:pPr lvl="2"/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683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案例演示（普通简单账表）</a:t>
            </a:r>
            <a:r>
              <a:rPr lang="en-US" altLang="zh-CN" dirty="0"/>
              <a:t>-</a:t>
            </a:r>
            <a:r>
              <a:rPr lang="zh-CN" altLang="en-US" dirty="0"/>
              <a:t>重要方法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539552" y="555526"/>
            <a:ext cx="8136904" cy="4062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GetReportHeaders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IRptParams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filter)</a:t>
            </a:r>
          </a:p>
          <a:p>
            <a:pPr>
              <a:lnSpc>
                <a:spcPct val="150000"/>
              </a:lnSpc>
            </a:pPr>
            <a:r>
              <a:rPr lang="zh-CN" altLang="zh-CN" sz="1600" b="1" dirty="0"/>
              <a:t>应用</a:t>
            </a:r>
            <a:r>
              <a:rPr lang="zh-CN" altLang="zh-CN" sz="1600" b="1" dirty="0" smtClean="0"/>
              <a:t>场景</a:t>
            </a:r>
            <a:endParaRPr lang="zh-CN" altLang="zh-CN" sz="1600" dirty="0"/>
          </a:p>
          <a:p>
            <a:r>
              <a:rPr lang="zh-CN" altLang="zh-CN" sz="1600" dirty="0"/>
              <a:t>如果账表模型在设计时，没有配置账表单据体字段信息，则通过此方法设置账表列头字段</a:t>
            </a:r>
            <a:r>
              <a:rPr lang="zh-CN" altLang="zh-CN" sz="1600" dirty="0" smtClean="0"/>
              <a:t>信息</a:t>
            </a:r>
            <a:endParaRPr lang="en-US" altLang="zh-CN" sz="1600" dirty="0" smtClean="0"/>
          </a:p>
          <a:p>
            <a:endParaRPr lang="en-US" altLang="zh-CN" sz="16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GetReportTitles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IRptParams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filter)</a:t>
            </a:r>
            <a:endParaRPr lang="zh-CN" altLang="zh-CN" dirty="0"/>
          </a:p>
          <a:p>
            <a:r>
              <a:rPr lang="zh-CN" altLang="zh-CN" sz="1600" b="1" dirty="0"/>
              <a:t>触发时机</a:t>
            </a:r>
            <a:endParaRPr lang="zh-CN" altLang="zh-CN" sz="1600" dirty="0"/>
          </a:p>
          <a:p>
            <a:r>
              <a:rPr lang="zh-CN" altLang="zh-CN" sz="1600" dirty="0"/>
              <a:t>此时已完成账表数据取数并赋值给临时表，完成临时表索引创建，开始准备账表表头</a:t>
            </a:r>
            <a:r>
              <a:rPr lang="zh-CN" altLang="zh-CN" sz="1600" dirty="0" smtClean="0"/>
              <a:t>信息</a:t>
            </a:r>
            <a:endParaRPr lang="en-US" altLang="zh-CN" sz="1600" dirty="0" smtClean="0"/>
          </a:p>
          <a:p>
            <a:endParaRPr lang="zh-CN" altLang="zh-CN" sz="1600" dirty="0"/>
          </a:p>
          <a:p>
            <a:r>
              <a:rPr lang="en-US" altLang="zh-CN" sz="1600" dirty="0"/>
              <a:t> </a:t>
            </a:r>
            <a:r>
              <a:rPr lang="zh-CN" altLang="zh-CN" sz="1600" b="1" dirty="0" smtClean="0"/>
              <a:t>应用</a:t>
            </a:r>
            <a:r>
              <a:rPr lang="zh-CN" altLang="zh-CN" sz="1600" b="1" dirty="0"/>
              <a:t>场景</a:t>
            </a:r>
            <a:endParaRPr lang="zh-CN" altLang="zh-CN" sz="1600" dirty="0"/>
          </a:p>
          <a:p>
            <a:r>
              <a:rPr lang="zh-CN" altLang="zh-CN" sz="1600" dirty="0"/>
              <a:t>账表服务端取数开发过程中，完成账表取数后，根据账表过滤方案开始准备此账表的表头信息</a:t>
            </a:r>
            <a:endParaRPr lang="en-US" altLang="zh-CN" sz="1600" dirty="0">
              <a:latin typeface="+mn-ea"/>
            </a:endParaRPr>
          </a:p>
          <a:p>
            <a:pPr lvl="2"/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63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案例演示（普通简单账表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内容占位符 1"/>
          <p:cNvSpPr>
            <a:spLocks noGrp="1"/>
          </p:cNvSpPr>
          <p:nvPr>
            <p:ph idx="1"/>
          </p:nvPr>
        </p:nvSpPr>
        <p:spPr>
          <a:xfrm>
            <a:off x="251520" y="644918"/>
            <a:ext cx="8640960" cy="3852651"/>
          </a:xfrm>
        </p:spPr>
        <p:txBody>
          <a:bodyPr/>
          <a:lstStyle/>
          <a:p>
            <a:r>
              <a:rPr lang="zh-CN" altLang="en-US" sz="2800" dirty="0" smtClean="0"/>
              <a:t>实战操作及插件代码讲解</a:t>
            </a:r>
            <a:endParaRPr lang="en-US" altLang="zh-CN" sz="2800" dirty="0" smtClean="0"/>
          </a:p>
          <a:p>
            <a:r>
              <a:rPr lang="en-US" altLang="zh-CN" sz="2800" dirty="0" err="1"/>
              <a:t>IsCreateTempTableByPlugin</a:t>
            </a:r>
            <a:r>
              <a:rPr lang="zh-CN" altLang="en-US" sz="2800" dirty="0"/>
              <a:t>设为</a:t>
            </a:r>
            <a:r>
              <a:rPr lang="en-US" altLang="zh-CN" sz="2800" dirty="0"/>
              <a:t>false</a:t>
            </a:r>
            <a:r>
              <a:rPr lang="zh-CN" altLang="en-US" sz="2800" dirty="0" smtClean="0"/>
              <a:t>试试</a:t>
            </a:r>
            <a:endParaRPr lang="en-US" altLang="zh-CN" sz="2800" dirty="0" smtClean="0"/>
          </a:p>
          <a:p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IsUIDesignerColumns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设为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要怎么用</a:t>
            </a:r>
            <a:endParaRPr lang="en-US" altLang="zh-CN" sz="2800" dirty="0"/>
          </a:p>
          <a:p>
            <a:r>
              <a:rPr lang="zh-CN" altLang="en-US" sz="2800" dirty="0" smtClean="0"/>
              <a:t>课堂答疑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9816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案例演示（主账表联查明细账表）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771550"/>
            <a:ext cx="3429000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822208"/>
            <a:ext cx="3028950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572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  <a:r>
              <a:rPr lang="zh-CN" altLang="en-US" dirty="0" smtClean="0"/>
              <a:t>演示</a:t>
            </a:r>
            <a:r>
              <a:rPr lang="zh-CN" altLang="en-US" dirty="0"/>
              <a:t>（主账表联查明细账表）</a:t>
            </a:r>
            <a:r>
              <a:rPr lang="en-US" altLang="zh-CN" dirty="0" smtClean="0"/>
              <a:t>-</a:t>
            </a:r>
            <a:r>
              <a:rPr lang="zh-CN" altLang="en-US" dirty="0"/>
              <a:t>重要属性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39552" y="555526"/>
            <a:ext cx="8136904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ReportProperty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DetailReportType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明细账表类型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DetailReportId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明细报表的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FormId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报表表单标识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，用于单明细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报表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IRptParams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参数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的重要属性和方法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IsRefresh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报表是否重新刷新取数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GetParentReportFilter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lvl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获得父报表过滤条件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GetParentReportCurrentRow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lvl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获得父报表当前行数据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GetFirstParentReportFilter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lvl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报表穿透，获得第一个报表的过滤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条件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499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案例演示</a:t>
            </a:r>
            <a:r>
              <a:rPr lang="zh-CN" altLang="en-US" dirty="0" smtClean="0"/>
              <a:t>（</a:t>
            </a:r>
            <a:r>
              <a:rPr lang="zh-CN" altLang="en-US" dirty="0"/>
              <a:t>主账表联查明细账表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内容占位符 1"/>
          <p:cNvSpPr>
            <a:spLocks noGrp="1"/>
          </p:cNvSpPr>
          <p:nvPr>
            <p:ph idx="1"/>
          </p:nvPr>
        </p:nvSpPr>
        <p:spPr>
          <a:xfrm>
            <a:off x="251520" y="644918"/>
            <a:ext cx="8640960" cy="3852651"/>
          </a:xfrm>
        </p:spPr>
        <p:txBody>
          <a:bodyPr/>
          <a:lstStyle/>
          <a:p>
            <a:r>
              <a:rPr lang="zh-CN" altLang="en-US" sz="2800" dirty="0" smtClean="0"/>
              <a:t>实战操作及插件代码讲解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40598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案例演示（主账表联查多种明细账表）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42" y="843558"/>
            <a:ext cx="3497070" cy="3234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3" y="915566"/>
            <a:ext cx="3729911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33" y="843558"/>
            <a:ext cx="3497531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2" y="892553"/>
            <a:ext cx="3729911" cy="3665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802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 txBox="1">
            <a:spLocks/>
          </p:cNvSpPr>
          <p:nvPr>
            <p:custDataLst>
              <p:tags r:id="rId2"/>
            </p:custDataLst>
          </p:nvPr>
        </p:nvSpPr>
        <p:spPr bwMode="auto">
          <a:xfrm>
            <a:off x="1016867" y="928045"/>
            <a:ext cx="1863328" cy="406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700">
                <a:latin typeface="Impact" panose="020B0806030902050204" pitchFamily="34" charset="0"/>
                <a:ea typeface="华文隶书" pitchFamily="2" charset="-122"/>
                <a:cs typeface="Verdana" panose="020B0604030504040204" pitchFamily="34" charset="0"/>
              </a:rPr>
              <a:t>Content</a:t>
            </a:r>
            <a:endParaRPr lang="zh-CN" altLang="en-US" sz="2700">
              <a:latin typeface="Impact" panose="020B0806030902050204" pitchFamily="34" charset="0"/>
              <a:ea typeface="华文隶书" pitchFamily="2" charset="-122"/>
              <a:cs typeface="Verdana" panose="020B0604030504040204" pitchFamily="34" charset="0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3"/>
            </p:custDataLst>
          </p:nvPr>
        </p:nvCxnSpPr>
        <p:spPr>
          <a:xfrm>
            <a:off x="2339751" y="1019871"/>
            <a:ext cx="0" cy="2242690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cxnSp>
        <p:nvCxnSpPr>
          <p:cNvPr id="21" name="直接连接符 20"/>
          <p:cNvCxnSpPr/>
          <p:nvPr>
            <p:custDataLst>
              <p:tags r:id="rId4"/>
            </p:custDataLst>
          </p:nvPr>
        </p:nvCxnSpPr>
        <p:spPr>
          <a:xfrm>
            <a:off x="987101" y="1379911"/>
            <a:ext cx="2025254" cy="0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sp>
        <p:nvSpPr>
          <p:cNvPr id="22" name="TextBox 33"/>
          <p:cNvSpPr txBox="1"/>
          <p:nvPr>
            <p:custDataLst>
              <p:tags r:id="rId5"/>
            </p:custDataLst>
          </p:nvPr>
        </p:nvSpPr>
        <p:spPr>
          <a:xfrm>
            <a:off x="1798017" y="1789229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01</a:t>
            </a:r>
          </a:p>
        </p:txBody>
      </p:sp>
      <p:sp>
        <p:nvSpPr>
          <p:cNvPr id="23" name="TextBox 34"/>
          <p:cNvSpPr txBox="1"/>
          <p:nvPr>
            <p:custDataLst>
              <p:tags r:id="rId6"/>
            </p:custDataLst>
          </p:nvPr>
        </p:nvSpPr>
        <p:spPr>
          <a:xfrm>
            <a:off x="1798017" y="2329866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02</a:t>
            </a:r>
          </a:p>
        </p:txBody>
      </p:sp>
      <p:sp>
        <p:nvSpPr>
          <p:cNvPr id="24" name="TextBox 35"/>
          <p:cNvSpPr txBox="1"/>
          <p:nvPr>
            <p:custDataLst>
              <p:tags r:id="rId7"/>
            </p:custDataLst>
          </p:nvPr>
        </p:nvSpPr>
        <p:spPr>
          <a:xfrm>
            <a:off x="1798017" y="2870503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</a:t>
            </a:r>
            <a:r>
              <a:rPr lang="en-US" altLang="zh-CN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3</a:t>
            </a:r>
            <a:endParaRPr lang="en-US" sz="2100" kern="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华文隶书" panose="02010800040101010101" pitchFamily="2" charset="-122"/>
              <a:cs typeface="Verdana" panose="020B0604030504040204" pitchFamily="34" charset="0"/>
            </a:endParaRPr>
          </a:p>
        </p:txBody>
      </p:sp>
      <p:sp>
        <p:nvSpPr>
          <p:cNvPr id="26" name="矩形 25"/>
          <p:cNvSpPr/>
          <p:nvPr>
            <p:custDataLst>
              <p:tags r:id="rId8"/>
            </p:custDataLst>
          </p:nvPr>
        </p:nvSpPr>
        <p:spPr>
          <a:xfrm>
            <a:off x="2339752" y="1851670"/>
            <a:ext cx="2700078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账</a:t>
            </a:r>
            <a:r>
              <a:rPr lang="zh-CN" altLang="en-US" sz="1200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表概述</a:t>
            </a:r>
            <a:endParaRPr lang="en-US" sz="1200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7" name="矩形 26"/>
          <p:cNvSpPr/>
          <p:nvPr>
            <p:custDataLst>
              <p:tags r:id="rId9"/>
            </p:custDataLst>
          </p:nvPr>
        </p:nvSpPr>
        <p:spPr>
          <a:xfrm>
            <a:off x="2339752" y="2395786"/>
            <a:ext cx="3009427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>
                <a:solidFill>
                  <a:srgbClr val="FFFFFF"/>
                </a:solidFill>
                <a:latin typeface="+mj-ea"/>
                <a:cs typeface="Arial" panose="020B0604020202020204" pitchFamily="34" charset="0"/>
              </a:rPr>
              <a:t>账表取数插件概述</a:t>
            </a:r>
            <a:endParaRPr lang="en-US" altLang="zh-CN" sz="1200" kern="0" dirty="0">
              <a:solidFill>
                <a:srgbClr val="FFFFFF"/>
              </a:solidFill>
              <a:latin typeface="+mj-ea"/>
              <a:cs typeface="Arial" panose="020B0604020202020204" pitchFamily="34" charset="0"/>
            </a:endParaRPr>
          </a:p>
        </p:txBody>
      </p:sp>
      <p:sp>
        <p:nvSpPr>
          <p:cNvPr id="28" name="矩形 27"/>
          <p:cNvSpPr/>
          <p:nvPr>
            <p:custDataLst>
              <p:tags r:id="rId10"/>
            </p:custDataLst>
          </p:nvPr>
        </p:nvSpPr>
        <p:spPr>
          <a:xfrm>
            <a:off x="2339752" y="2938711"/>
            <a:ext cx="3264976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案例演练</a:t>
            </a:r>
            <a:endParaRPr lang="en-US" sz="1200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586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  <a:r>
              <a:rPr lang="zh-CN" altLang="en-US" dirty="0" smtClean="0"/>
              <a:t>演示</a:t>
            </a:r>
            <a:r>
              <a:rPr lang="zh-CN" altLang="en-US" dirty="0"/>
              <a:t>（主账表联</a:t>
            </a:r>
            <a:r>
              <a:rPr lang="zh-CN" altLang="en-US" dirty="0" smtClean="0"/>
              <a:t>查多种明细账</a:t>
            </a:r>
            <a:r>
              <a:rPr lang="zh-CN" altLang="en-US" dirty="0"/>
              <a:t>表）</a:t>
            </a:r>
            <a:r>
              <a:rPr lang="en-US" altLang="zh-CN" dirty="0" smtClean="0"/>
              <a:t>-</a:t>
            </a:r>
            <a:r>
              <a:rPr lang="zh-CN" altLang="en-US" dirty="0"/>
              <a:t>重要属性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39552" y="555526"/>
            <a:ext cx="8136904" cy="161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ReportProperty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DetailReportType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明细账表类型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DetailReportFormIdFieldName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明细报表的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FormId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存储字段名，用于多明细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报表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041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案例演示</a:t>
            </a:r>
            <a:r>
              <a:rPr lang="zh-CN" altLang="en-US" dirty="0" smtClean="0"/>
              <a:t>（</a:t>
            </a:r>
            <a:r>
              <a:rPr lang="zh-CN" altLang="en-US" dirty="0"/>
              <a:t>主账表联</a:t>
            </a:r>
            <a:r>
              <a:rPr lang="zh-CN" altLang="en-US" dirty="0" smtClean="0"/>
              <a:t>查多种明细账</a:t>
            </a:r>
            <a:r>
              <a:rPr lang="zh-CN" altLang="en-US" dirty="0"/>
              <a:t>表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内容占位符 1"/>
          <p:cNvSpPr>
            <a:spLocks noGrp="1"/>
          </p:cNvSpPr>
          <p:nvPr>
            <p:ph idx="1"/>
          </p:nvPr>
        </p:nvSpPr>
        <p:spPr>
          <a:xfrm>
            <a:off x="251520" y="644918"/>
            <a:ext cx="8640960" cy="3852651"/>
          </a:xfrm>
        </p:spPr>
        <p:txBody>
          <a:bodyPr/>
          <a:lstStyle/>
          <a:p>
            <a:r>
              <a:rPr lang="zh-CN" altLang="en-US" sz="2800" dirty="0" smtClean="0"/>
              <a:t>实战操作及插件代码讲解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57725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案例演示（主账表联查对应单据）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699542"/>
            <a:ext cx="3728225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686317"/>
            <a:ext cx="4032448" cy="3996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874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  <a:r>
              <a:rPr lang="zh-CN" altLang="en-US" dirty="0" smtClean="0"/>
              <a:t>演示</a:t>
            </a:r>
            <a:r>
              <a:rPr lang="zh-CN" altLang="en-US" dirty="0"/>
              <a:t>（主账表联查对应单据）</a:t>
            </a:r>
            <a:r>
              <a:rPr lang="en-US" altLang="zh-CN" dirty="0" smtClean="0"/>
              <a:t>-</a:t>
            </a:r>
            <a:r>
              <a:rPr lang="zh-CN" altLang="en-US" dirty="0"/>
              <a:t>重要属性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39552" y="555526"/>
            <a:ext cx="8136904" cy="161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ReportProperty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BillKeyFieldName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联查单据主键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字段名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FormIdFieldName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联查单据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FormId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字段名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239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案例演示（主账表联查对应单据）</a:t>
            </a:r>
          </a:p>
        </p:txBody>
      </p:sp>
      <p:sp>
        <p:nvSpPr>
          <p:cNvPr id="7" name="内容占位符 1"/>
          <p:cNvSpPr>
            <a:spLocks noGrp="1"/>
          </p:cNvSpPr>
          <p:nvPr>
            <p:ph idx="1"/>
          </p:nvPr>
        </p:nvSpPr>
        <p:spPr>
          <a:xfrm>
            <a:off x="251520" y="644918"/>
            <a:ext cx="8640960" cy="3852651"/>
          </a:xfrm>
        </p:spPr>
        <p:txBody>
          <a:bodyPr/>
          <a:lstStyle/>
          <a:p>
            <a:r>
              <a:rPr lang="zh-CN" altLang="en-US" sz="2800" dirty="0" smtClean="0"/>
              <a:t>实战操作及插件代码讲解</a:t>
            </a:r>
            <a:endParaRPr lang="en-US" altLang="zh-CN" sz="2800" dirty="0" smtClean="0"/>
          </a:p>
          <a:p>
            <a:r>
              <a:rPr lang="zh-CN" altLang="en-US" sz="2800" dirty="0" smtClean="0"/>
              <a:t>课堂答疑</a:t>
            </a:r>
            <a:endParaRPr lang="en-US" altLang="zh-CN" sz="2800" dirty="0" smtClean="0"/>
          </a:p>
          <a:p>
            <a:r>
              <a:rPr lang="zh-CN" altLang="en-US" sz="2800" dirty="0" smtClean="0"/>
              <a:t>课</a:t>
            </a:r>
            <a:r>
              <a:rPr lang="zh-CN" altLang="en-US" sz="2800" dirty="0"/>
              <a:t>间</a:t>
            </a:r>
            <a:r>
              <a:rPr lang="zh-CN" altLang="en-US" sz="2800" dirty="0" smtClean="0"/>
              <a:t>思考</a:t>
            </a:r>
            <a:r>
              <a:rPr lang="zh-CN" altLang="en-US" sz="2800" dirty="0" smtClean="0"/>
              <a:t>：主账表如何实现双击不同单元格弹出不同的明细信息窗体？例如双击物料列就弹出对应的物料编辑界面、双击单据编号就弹出对应的采购订单编辑界面。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2758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案例演示（分页账表）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27533"/>
            <a:ext cx="7632848" cy="1800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50" y="2643758"/>
            <a:ext cx="7600074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917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  <a:r>
              <a:rPr lang="zh-CN" altLang="en-US" dirty="0" smtClean="0"/>
              <a:t>演示（</a:t>
            </a:r>
            <a:r>
              <a:rPr lang="zh-CN" altLang="en-US" dirty="0"/>
              <a:t>分页账表</a:t>
            </a:r>
            <a:r>
              <a:rPr lang="zh-CN" altLang="en-US" dirty="0" smtClean="0"/>
              <a:t>）</a:t>
            </a:r>
            <a:r>
              <a:rPr lang="en-US" altLang="zh-CN" dirty="0" smtClean="0"/>
              <a:t>-</a:t>
            </a:r>
            <a:r>
              <a:rPr lang="zh-CN" altLang="en-US" dirty="0" smtClean="0"/>
              <a:t>重要属性及方法</a:t>
            </a:r>
            <a:endParaRPr lang="zh-CN" altLang="en-US" dirty="0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39552" y="555526"/>
            <a:ext cx="8136904" cy="4108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ReportProperty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ReportType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账表类型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ReportType.REPORTTYPE_MOVE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IRptParams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参数的重要属性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CurrentPosition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当前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页账表数据对象的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位置信息，除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分页报表外，该值始终是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 marL="342900" lvl="1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CacheDataList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根据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账表当前页位置，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获取当前页的隔离依据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DataRow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对象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GetList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IRptParams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filter)</a:t>
            </a:r>
          </a:p>
          <a:p>
            <a:pPr marL="0" lvl="1"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获取分页账表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隔离依据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列表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>
              <a:lnSpc>
                <a:spcPct val="150000"/>
              </a:lnSpc>
            </a:pP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209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案例演示</a:t>
            </a:r>
            <a:r>
              <a:rPr lang="zh-CN" altLang="en-US" dirty="0" smtClean="0"/>
              <a:t>（</a:t>
            </a:r>
            <a:r>
              <a:rPr lang="zh-CN" altLang="en-US" dirty="0"/>
              <a:t>分页账表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内容占位符 1"/>
          <p:cNvSpPr>
            <a:spLocks noGrp="1"/>
          </p:cNvSpPr>
          <p:nvPr>
            <p:ph idx="1"/>
          </p:nvPr>
        </p:nvSpPr>
        <p:spPr>
          <a:xfrm>
            <a:off x="251520" y="644918"/>
            <a:ext cx="8640960" cy="3852651"/>
          </a:xfrm>
        </p:spPr>
        <p:txBody>
          <a:bodyPr/>
          <a:lstStyle/>
          <a:p>
            <a:r>
              <a:rPr lang="zh-CN" altLang="en-US" sz="2800" dirty="0" smtClean="0"/>
              <a:t>实战操作及插件代码讲解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61519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案例演示（树形账表）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720898"/>
            <a:ext cx="8171284" cy="3939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538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  <a:r>
              <a:rPr lang="zh-CN" altLang="en-US" dirty="0" smtClean="0"/>
              <a:t>演示（</a:t>
            </a:r>
            <a:r>
              <a:rPr lang="zh-CN" altLang="en-US" dirty="0"/>
              <a:t>树形账表</a:t>
            </a:r>
            <a:r>
              <a:rPr lang="zh-CN" altLang="en-US" dirty="0" smtClean="0"/>
              <a:t>）</a:t>
            </a:r>
            <a:r>
              <a:rPr lang="en-US" altLang="zh-CN" dirty="0" smtClean="0"/>
              <a:t>-</a:t>
            </a:r>
            <a:r>
              <a:rPr lang="zh-CN" altLang="en-US" dirty="0" smtClean="0"/>
              <a:t>重要属性</a:t>
            </a:r>
            <a:endParaRPr lang="zh-CN" altLang="en-US" dirty="0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39552" y="555526"/>
            <a:ext cx="8136904" cy="3554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ReportProperty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ReportType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账表类型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ReportType.REPORTTYPE_TREE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 marL="342900" lvl="1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CurrentGroupID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树形账表分组标识，点击树形账表左边树时，由平台账表引擎为其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值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，其数据来源于账表插件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GetTreeNodes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方法返回的树节点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值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，对应树形账表插件在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BuilderReportSqlAndTempTable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拼接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账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表取数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时，需要以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CurrentGroupID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作为过滤条件拼接到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指令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Where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部分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71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 txBox="1">
            <a:spLocks/>
          </p:cNvSpPr>
          <p:nvPr>
            <p:custDataLst>
              <p:tags r:id="rId2"/>
            </p:custDataLst>
          </p:nvPr>
        </p:nvSpPr>
        <p:spPr bwMode="auto">
          <a:xfrm>
            <a:off x="1016867" y="928045"/>
            <a:ext cx="1863328" cy="406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700">
                <a:latin typeface="Impact" panose="020B0806030902050204" pitchFamily="34" charset="0"/>
                <a:ea typeface="华文隶书" pitchFamily="2" charset="-122"/>
                <a:cs typeface="Verdana" panose="020B0604030504040204" pitchFamily="34" charset="0"/>
              </a:rPr>
              <a:t>Content</a:t>
            </a:r>
            <a:endParaRPr lang="zh-CN" altLang="en-US" sz="2700">
              <a:latin typeface="Impact" panose="020B0806030902050204" pitchFamily="34" charset="0"/>
              <a:ea typeface="华文隶书" pitchFamily="2" charset="-122"/>
              <a:cs typeface="Verdana" panose="020B0604030504040204" pitchFamily="34" charset="0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3"/>
            </p:custDataLst>
          </p:nvPr>
        </p:nvCxnSpPr>
        <p:spPr>
          <a:xfrm>
            <a:off x="2339751" y="1019871"/>
            <a:ext cx="0" cy="2242690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cxnSp>
        <p:nvCxnSpPr>
          <p:cNvPr id="21" name="直接连接符 20"/>
          <p:cNvCxnSpPr/>
          <p:nvPr>
            <p:custDataLst>
              <p:tags r:id="rId4"/>
            </p:custDataLst>
          </p:nvPr>
        </p:nvCxnSpPr>
        <p:spPr>
          <a:xfrm>
            <a:off x="987101" y="1379911"/>
            <a:ext cx="2025254" cy="0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sp>
        <p:nvSpPr>
          <p:cNvPr id="22" name="TextBox 33"/>
          <p:cNvSpPr txBox="1"/>
          <p:nvPr>
            <p:custDataLst>
              <p:tags r:id="rId5"/>
            </p:custDataLst>
          </p:nvPr>
        </p:nvSpPr>
        <p:spPr>
          <a:xfrm>
            <a:off x="1798017" y="1789229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01</a:t>
            </a:r>
          </a:p>
        </p:txBody>
      </p:sp>
      <p:sp>
        <p:nvSpPr>
          <p:cNvPr id="23" name="TextBox 34"/>
          <p:cNvSpPr txBox="1"/>
          <p:nvPr>
            <p:custDataLst>
              <p:tags r:id="rId6"/>
            </p:custDataLst>
          </p:nvPr>
        </p:nvSpPr>
        <p:spPr>
          <a:xfrm>
            <a:off x="1798017" y="2329866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02</a:t>
            </a:r>
          </a:p>
        </p:txBody>
      </p:sp>
      <p:sp>
        <p:nvSpPr>
          <p:cNvPr id="24" name="TextBox 35"/>
          <p:cNvSpPr txBox="1"/>
          <p:nvPr>
            <p:custDataLst>
              <p:tags r:id="rId7"/>
            </p:custDataLst>
          </p:nvPr>
        </p:nvSpPr>
        <p:spPr>
          <a:xfrm>
            <a:off x="1798017" y="2870503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</a:t>
            </a:r>
            <a:r>
              <a:rPr lang="en-US" altLang="zh-CN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3</a:t>
            </a:r>
            <a:endParaRPr lang="en-US" sz="2100" kern="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华文隶书" panose="02010800040101010101" pitchFamily="2" charset="-122"/>
              <a:cs typeface="Verdana" panose="020B0604030504040204" pitchFamily="34" charset="0"/>
            </a:endParaRPr>
          </a:p>
        </p:txBody>
      </p:sp>
      <p:sp>
        <p:nvSpPr>
          <p:cNvPr id="26" name="矩形 25"/>
          <p:cNvSpPr/>
          <p:nvPr>
            <p:custDataLst>
              <p:tags r:id="rId8"/>
            </p:custDataLst>
          </p:nvPr>
        </p:nvSpPr>
        <p:spPr>
          <a:xfrm>
            <a:off x="2339752" y="1851670"/>
            <a:ext cx="2700078" cy="323850"/>
          </a:xfrm>
          <a:prstGeom prst="rect">
            <a:avLst/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账</a:t>
            </a:r>
            <a:r>
              <a:rPr lang="zh-CN" altLang="en-US" sz="1200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表概述</a:t>
            </a:r>
            <a:endParaRPr lang="en-US" sz="1200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7" name="矩形 26"/>
          <p:cNvSpPr/>
          <p:nvPr>
            <p:custDataLst>
              <p:tags r:id="rId9"/>
            </p:custDataLst>
          </p:nvPr>
        </p:nvSpPr>
        <p:spPr>
          <a:xfrm>
            <a:off x="2339752" y="2395786"/>
            <a:ext cx="3009427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 smtClean="0">
                <a:solidFill>
                  <a:srgbClr val="FFFFFF"/>
                </a:solidFill>
                <a:latin typeface="+mj-ea"/>
                <a:cs typeface="Arial" panose="020B0604020202020204" pitchFamily="34" charset="0"/>
              </a:rPr>
              <a:t>账表取</a:t>
            </a:r>
            <a:r>
              <a:rPr lang="zh-CN" altLang="en-US" sz="1200" kern="0" dirty="0">
                <a:solidFill>
                  <a:srgbClr val="FFFFFF"/>
                </a:solidFill>
                <a:latin typeface="+mj-ea"/>
                <a:cs typeface="Arial" panose="020B0604020202020204" pitchFamily="34" charset="0"/>
              </a:rPr>
              <a:t>数插件概述</a:t>
            </a:r>
            <a:endParaRPr lang="en-US" sz="1200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8" name="矩形 27"/>
          <p:cNvSpPr/>
          <p:nvPr>
            <p:custDataLst>
              <p:tags r:id="rId10"/>
            </p:custDataLst>
          </p:nvPr>
        </p:nvSpPr>
        <p:spPr>
          <a:xfrm>
            <a:off x="2339752" y="2938711"/>
            <a:ext cx="3264976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案例演练</a:t>
            </a:r>
            <a:endParaRPr lang="en-US" sz="1200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031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  <a:r>
              <a:rPr lang="zh-CN" altLang="en-US" dirty="0" smtClean="0"/>
              <a:t>演示（</a:t>
            </a:r>
            <a:r>
              <a:rPr lang="zh-CN" altLang="en-US" dirty="0"/>
              <a:t>树形账表</a:t>
            </a:r>
            <a:r>
              <a:rPr lang="zh-CN" altLang="en-US" dirty="0" smtClean="0"/>
              <a:t>）</a:t>
            </a:r>
            <a:r>
              <a:rPr lang="en-US" altLang="zh-CN" dirty="0" smtClean="0"/>
              <a:t>-</a:t>
            </a:r>
            <a:r>
              <a:rPr lang="zh-CN" altLang="en-US" dirty="0" smtClean="0"/>
              <a:t>重要方法</a:t>
            </a:r>
            <a:endParaRPr lang="zh-CN" altLang="en-US" dirty="0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39552" y="555526"/>
            <a:ext cx="8136904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lvl="1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GetTreeNodes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IRptParams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filter)</a:t>
            </a:r>
          </a:p>
          <a:p>
            <a:pPr marL="0" lvl="1"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树形账表获取左边树形控件数据包的方法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>
              <a:lnSpc>
                <a:spcPct val="150000"/>
              </a:lnSpc>
            </a:pP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049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案例演示</a:t>
            </a:r>
            <a:r>
              <a:rPr lang="zh-CN" altLang="en-US" dirty="0" smtClean="0"/>
              <a:t>（</a:t>
            </a:r>
            <a:r>
              <a:rPr lang="zh-CN" altLang="en-US" dirty="0"/>
              <a:t>树形账表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内容占位符 1"/>
          <p:cNvSpPr>
            <a:spLocks noGrp="1"/>
          </p:cNvSpPr>
          <p:nvPr>
            <p:ph idx="1"/>
          </p:nvPr>
        </p:nvSpPr>
        <p:spPr>
          <a:xfrm>
            <a:off x="251520" y="644918"/>
            <a:ext cx="8640960" cy="3852651"/>
          </a:xfrm>
        </p:spPr>
        <p:txBody>
          <a:bodyPr/>
          <a:lstStyle/>
          <a:p>
            <a:r>
              <a:rPr lang="zh-CN" altLang="en-US" sz="2800" dirty="0" smtClean="0"/>
              <a:t>实战操作及插件代码讲解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65129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案例演示（透视账表）</a:t>
            </a:r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27534"/>
            <a:ext cx="8280920" cy="3859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456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  <a:r>
              <a:rPr lang="zh-CN" altLang="en-US" dirty="0" smtClean="0"/>
              <a:t>演示（</a:t>
            </a:r>
            <a:r>
              <a:rPr lang="zh-CN" altLang="en-US" dirty="0"/>
              <a:t>透视账表</a:t>
            </a:r>
            <a:r>
              <a:rPr lang="zh-CN" altLang="en-US" dirty="0" smtClean="0"/>
              <a:t>）</a:t>
            </a:r>
            <a:r>
              <a:rPr lang="en-US" altLang="zh-CN" dirty="0" smtClean="0"/>
              <a:t>-</a:t>
            </a:r>
            <a:r>
              <a:rPr lang="zh-CN" altLang="en-US" dirty="0" smtClean="0"/>
              <a:t>重要属性及方法</a:t>
            </a:r>
            <a:endParaRPr lang="zh-CN" altLang="en-US" dirty="0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39552" y="555526"/>
            <a:ext cx="8136904" cy="3554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SettingInfo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RowTitleFields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透视表行标题字段集合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ColTitleFields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透视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表列标题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字段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集合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AggregateFields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透视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表统计字段集合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SelectedFields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透视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表选择的字段集合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PivotReportSettingInfo.CreateColumnSettingField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(Field </a:t>
            </a:r>
            <a:r>
              <a:rPr lang="en-US" altLang="zh-CN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fld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seq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0" lvl="1"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创建行列分析字段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523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案例演示</a:t>
            </a:r>
            <a:r>
              <a:rPr lang="zh-CN" altLang="en-US" dirty="0" smtClean="0"/>
              <a:t>（</a:t>
            </a:r>
            <a:r>
              <a:rPr lang="zh-CN" altLang="en-US" dirty="0"/>
              <a:t>透视账表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内容占位符 1"/>
          <p:cNvSpPr>
            <a:spLocks noGrp="1"/>
          </p:cNvSpPr>
          <p:nvPr>
            <p:ph idx="1"/>
          </p:nvPr>
        </p:nvSpPr>
        <p:spPr>
          <a:xfrm>
            <a:off x="251520" y="644918"/>
            <a:ext cx="8640960" cy="3852651"/>
          </a:xfrm>
        </p:spPr>
        <p:txBody>
          <a:bodyPr/>
          <a:lstStyle/>
          <a:p>
            <a:r>
              <a:rPr lang="zh-CN" altLang="en-US" sz="2800" dirty="0" smtClean="0"/>
              <a:t>实战操作及插件代码讲解</a:t>
            </a:r>
            <a:endParaRPr lang="en-US" altLang="zh-CN" sz="2800" dirty="0" smtClean="0"/>
          </a:p>
          <a:p>
            <a:r>
              <a:rPr lang="zh-CN" altLang="en-US" sz="2800" dirty="0"/>
              <a:t>课堂答疑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08479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案例演示（如何干预合计行数据）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56" y="584126"/>
            <a:ext cx="8172400" cy="4075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555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  <a:r>
              <a:rPr lang="zh-CN" altLang="en-US" dirty="0" smtClean="0"/>
              <a:t>演示（</a:t>
            </a:r>
            <a:r>
              <a:rPr lang="zh-CN" altLang="en-US" dirty="0"/>
              <a:t>如何干预合计行数据</a:t>
            </a:r>
            <a:r>
              <a:rPr lang="zh-CN" altLang="en-US" dirty="0" smtClean="0"/>
              <a:t>）</a:t>
            </a:r>
            <a:r>
              <a:rPr lang="en-US" altLang="zh-CN" dirty="0" smtClean="0"/>
              <a:t>-</a:t>
            </a:r>
            <a:r>
              <a:rPr lang="zh-CN" altLang="en-US" dirty="0" smtClean="0"/>
              <a:t>重要方法</a:t>
            </a:r>
            <a:endParaRPr lang="zh-CN" altLang="en-US" dirty="0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39552" y="555526"/>
            <a:ext cx="813690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lvl="1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GetSummaryColumsSQL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(List&lt;</a:t>
            </a: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SummaryField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summaryFields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获取汇总列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语句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860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案例演示</a:t>
            </a:r>
            <a:r>
              <a:rPr lang="zh-CN" altLang="en-US" dirty="0" smtClean="0"/>
              <a:t>（</a:t>
            </a:r>
            <a:r>
              <a:rPr lang="zh-CN" altLang="en-US" dirty="0"/>
              <a:t>如何干预合计行数据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内容占位符 1"/>
          <p:cNvSpPr>
            <a:spLocks noGrp="1"/>
          </p:cNvSpPr>
          <p:nvPr>
            <p:ph idx="1"/>
          </p:nvPr>
        </p:nvSpPr>
        <p:spPr>
          <a:xfrm>
            <a:off x="251520" y="644918"/>
            <a:ext cx="8640960" cy="3852651"/>
          </a:xfrm>
        </p:spPr>
        <p:txBody>
          <a:bodyPr/>
          <a:lstStyle/>
          <a:p>
            <a:r>
              <a:rPr lang="zh-CN" altLang="en-US" sz="2800" dirty="0" smtClean="0"/>
              <a:t>实战操作及插件代码讲解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22277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  <a:r>
              <a:rPr lang="zh-CN" altLang="en-US" dirty="0" smtClean="0"/>
              <a:t>演示（</a:t>
            </a:r>
            <a:r>
              <a:rPr lang="zh-CN" altLang="en-US" dirty="0"/>
              <a:t>为现有报表扩展字段</a:t>
            </a:r>
            <a:r>
              <a:rPr lang="zh-CN" altLang="en-US" dirty="0" smtClean="0"/>
              <a:t>）</a:t>
            </a:r>
            <a:r>
              <a:rPr lang="en-US" altLang="zh-CN" dirty="0" smtClean="0"/>
              <a:t>-</a:t>
            </a:r>
            <a:r>
              <a:rPr lang="zh-CN" altLang="en-US" dirty="0" smtClean="0"/>
              <a:t>重要方法</a:t>
            </a:r>
            <a:endParaRPr lang="zh-CN" altLang="en-US" dirty="0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39552" y="555526"/>
            <a:ext cx="813690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lvl="1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CloseReport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marL="0" lvl="1"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关闭账表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页面，清除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账表插件使用到的临时表资源等业务操作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377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案例演示</a:t>
            </a:r>
            <a:r>
              <a:rPr lang="zh-CN" altLang="en-US" dirty="0" smtClean="0"/>
              <a:t>（</a:t>
            </a:r>
            <a:r>
              <a:rPr lang="zh-CN" altLang="en-US" dirty="0"/>
              <a:t>为现有报表扩展字段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内容占位符 1"/>
          <p:cNvSpPr>
            <a:spLocks noGrp="1"/>
          </p:cNvSpPr>
          <p:nvPr>
            <p:ph idx="1"/>
          </p:nvPr>
        </p:nvSpPr>
        <p:spPr>
          <a:xfrm>
            <a:off x="251520" y="644918"/>
            <a:ext cx="8640960" cy="3852651"/>
          </a:xfrm>
        </p:spPr>
        <p:txBody>
          <a:bodyPr/>
          <a:lstStyle/>
          <a:p>
            <a:r>
              <a:rPr lang="zh-CN" altLang="en-US" sz="2800" dirty="0" smtClean="0"/>
              <a:t>实战操作及插件代码讲解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47406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sz="2600" dirty="0" smtClean="0">
                <a:solidFill>
                  <a:schemeClr val="tx1"/>
                </a:solidFill>
              </a:rPr>
              <a:t>账表分类</a:t>
            </a:r>
            <a:endParaRPr lang="en-US" sz="26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简单账表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树形账表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分页账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表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直接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账表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透视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表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en-US" dirty="0" smtClean="0">
                <a:latin typeface="+mn-ea"/>
                <a:ea typeface="+mn-ea"/>
              </a:rPr>
              <a:t>其中</a:t>
            </a:r>
            <a:r>
              <a:rPr lang="zh-CN" altLang="en-US" dirty="0">
                <a:latin typeface="+mn-ea"/>
                <a:ea typeface="+mn-ea"/>
              </a:rPr>
              <a:t>简单账表除了本身需要插件开发提供数据源的账表以外还</a:t>
            </a:r>
            <a:r>
              <a:rPr lang="zh-CN" altLang="en-US" dirty="0" smtClean="0">
                <a:latin typeface="+mn-ea"/>
                <a:ea typeface="+mn-ea"/>
              </a:rPr>
              <a:t>包含简单明细账</a:t>
            </a:r>
            <a:r>
              <a:rPr lang="zh-CN" altLang="en-US" dirty="0">
                <a:latin typeface="+mn-ea"/>
                <a:ea typeface="+mn-ea"/>
              </a:rPr>
              <a:t>表</a:t>
            </a:r>
            <a:r>
              <a:rPr lang="zh-CN" altLang="en-US" dirty="0" smtClean="0">
                <a:latin typeface="+mn-ea"/>
                <a:ea typeface="+mn-ea"/>
              </a:rPr>
              <a:t>、简单汇总</a:t>
            </a:r>
            <a:r>
              <a:rPr lang="zh-CN" altLang="en-US" dirty="0">
                <a:latin typeface="+mn-ea"/>
                <a:ea typeface="+mn-ea"/>
              </a:rPr>
              <a:t>账表</a:t>
            </a:r>
            <a:r>
              <a:rPr lang="zh-CN" altLang="en-US" dirty="0" smtClean="0">
                <a:latin typeface="+mn-ea"/>
                <a:ea typeface="+mn-ea"/>
              </a:rPr>
              <a:t>、简单交叉</a:t>
            </a:r>
            <a:r>
              <a:rPr lang="zh-CN" altLang="en-US" dirty="0">
                <a:latin typeface="+mn-ea"/>
                <a:ea typeface="+mn-ea"/>
              </a:rPr>
              <a:t>账</a:t>
            </a:r>
            <a:r>
              <a:rPr lang="zh-CN" altLang="en-US" dirty="0" smtClean="0">
                <a:latin typeface="+mn-ea"/>
                <a:ea typeface="+mn-ea"/>
              </a:rPr>
              <a:t>表通过</a:t>
            </a:r>
            <a:r>
              <a:rPr lang="zh-CN" altLang="en-US" dirty="0">
                <a:latin typeface="+mn-ea"/>
                <a:ea typeface="+mn-ea"/>
              </a:rPr>
              <a:t>简单快速配置而成的查询账表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直接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SQL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账表无取数插件，可通过配置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SQL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语句实现数据查询的账表。</a:t>
            </a:r>
            <a:endParaRPr lang="en-US" altLang="zh-CN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zh-CN" sz="20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0" indent="0" eaLnBrk="1" hangingPunct="1">
              <a:lnSpc>
                <a:spcPct val="150000"/>
              </a:lnSpc>
              <a:buFontTx/>
              <a:buNone/>
              <a:defRPr/>
            </a:pPr>
            <a:endParaRPr lang="en-US" altLang="zh-CN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0" indent="0" eaLnBrk="1" hangingPunct="1">
              <a:lnSpc>
                <a:spcPct val="150000"/>
              </a:lnSpc>
              <a:buFontTx/>
              <a:buNone/>
              <a:defRPr/>
            </a:pPr>
            <a:endParaRPr lang="en-US" altLang="zh-CN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0" indent="0" eaLnBrk="1" hangingPunct="1">
              <a:lnSpc>
                <a:spcPct val="150000"/>
              </a:lnSpc>
              <a:buFontTx/>
              <a:buNone/>
              <a:defRPr/>
            </a:pPr>
            <a:endParaRPr lang="en-US" altLang="zh-CN" sz="20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517748"/>
            <a:ext cx="4019550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51520" y="16042"/>
            <a:ext cx="7886700" cy="504057"/>
          </a:xfrm>
        </p:spPr>
        <p:txBody>
          <a:bodyPr>
            <a:normAutofit/>
          </a:bodyPr>
          <a:lstStyle/>
          <a:p>
            <a:r>
              <a:rPr lang="zh-CN" altLang="en-US" dirty="0"/>
              <a:t>账表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245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案例演示（</a:t>
            </a:r>
            <a:r>
              <a:rPr lang="zh-CN" altLang="en-US" dirty="0"/>
              <a:t>格式化报表数据行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27534"/>
            <a:ext cx="8316416" cy="3892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84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  <a:r>
              <a:rPr lang="zh-CN" altLang="en-US" dirty="0" smtClean="0"/>
              <a:t>演示（</a:t>
            </a:r>
            <a:r>
              <a:rPr lang="zh-CN" altLang="en-US" dirty="0"/>
              <a:t>格式化报表数据行</a:t>
            </a:r>
            <a:r>
              <a:rPr lang="zh-CN" altLang="en-US" dirty="0" smtClean="0"/>
              <a:t>）</a:t>
            </a:r>
            <a:r>
              <a:rPr lang="en-US" altLang="zh-CN" dirty="0" smtClean="0"/>
              <a:t>-</a:t>
            </a:r>
            <a:r>
              <a:rPr lang="zh-CN" altLang="en-US" dirty="0" smtClean="0"/>
              <a:t>重要方法</a:t>
            </a:r>
            <a:endParaRPr lang="zh-CN" altLang="en-US" dirty="0"/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251520" y="644918"/>
            <a:ext cx="8640960" cy="385265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备注：需要开发表单插件，表单插件继承于基类</a:t>
            </a:r>
            <a:r>
              <a:rPr lang="en-US" altLang="zh-CN" dirty="0" err="1"/>
              <a:t>AbstractSysReportPlugIn</a:t>
            </a:r>
            <a:endParaRPr lang="en-US" altLang="zh-CN" dirty="0" smtClean="0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39552" y="1193287"/>
            <a:ext cx="813690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lvl="1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OnFormatRowConditions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ReportFormatConditionArgs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args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报表数据行格式化事件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129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案例演示</a:t>
            </a:r>
            <a:r>
              <a:rPr lang="zh-CN" altLang="en-US" dirty="0" smtClean="0"/>
              <a:t>（</a:t>
            </a:r>
            <a:r>
              <a:rPr lang="zh-CN" altLang="en-US" dirty="0"/>
              <a:t>格式化报表数据行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内容占位符 1"/>
          <p:cNvSpPr>
            <a:spLocks noGrp="1"/>
          </p:cNvSpPr>
          <p:nvPr>
            <p:ph idx="1"/>
          </p:nvPr>
        </p:nvSpPr>
        <p:spPr>
          <a:xfrm>
            <a:off x="251520" y="644918"/>
            <a:ext cx="8640960" cy="3852651"/>
          </a:xfrm>
        </p:spPr>
        <p:txBody>
          <a:bodyPr/>
          <a:lstStyle/>
          <a:p>
            <a:r>
              <a:rPr lang="zh-CN" altLang="en-US" sz="2800" dirty="0" smtClean="0"/>
              <a:t>实战操作及插件代码讲解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75556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案例演示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插件格式化</a:t>
            </a:r>
            <a:r>
              <a:rPr lang="zh-CN" altLang="en-US" dirty="0"/>
              <a:t>报表数据行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27534"/>
            <a:ext cx="8100392" cy="3976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720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668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简易账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简单明细账表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简单汇总账表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简单交叉账表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单据及基础资料模型上右键菜单，</a:t>
            </a:r>
          </a:p>
          <a:p>
            <a:r>
              <a:rPr lang="zh-CN" altLang="en-US" dirty="0"/>
              <a:t>通过向导配置实现的明细账表、汇总账表、交叉账表的配置类账表，统称简易账表。</a:t>
            </a:r>
          </a:p>
          <a:p>
            <a:r>
              <a:rPr lang="zh-CN" altLang="en-US" dirty="0"/>
              <a:t>此类账表无需编写取数插件及表单插件。</a:t>
            </a:r>
          </a:p>
          <a:p>
            <a:endParaRPr lang="zh-CN" alt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482" y="534786"/>
            <a:ext cx="2390775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896" y="555526"/>
            <a:ext cx="5940152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账表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023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账表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51520" y="644918"/>
            <a:ext cx="8640960" cy="3852651"/>
          </a:xfrm>
        </p:spPr>
        <p:txBody>
          <a:bodyPr/>
          <a:lstStyle/>
          <a:p>
            <a:r>
              <a:rPr lang="zh-CN" altLang="en-US" dirty="0" smtClean="0"/>
              <a:t>直接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账表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11560" y="1131590"/>
            <a:ext cx="763284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latin typeface="+mj-ea"/>
              </a:rPr>
              <a:t>没有取数插件，但是有表单插件，通过配置数据源直接写</a:t>
            </a:r>
            <a:r>
              <a:rPr lang="en-US" altLang="zh-CN" dirty="0">
                <a:latin typeface="+mj-ea"/>
              </a:rPr>
              <a:t>SQL</a:t>
            </a:r>
            <a:r>
              <a:rPr lang="zh-CN" altLang="en-US" dirty="0">
                <a:latin typeface="+mj-ea"/>
              </a:rPr>
              <a:t>取数。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520" y="1198885"/>
            <a:ext cx="8662988" cy="3317081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5941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简单账表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账</a:t>
            </a:r>
            <a:r>
              <a:rPr lang="zh-CN" altLang="en-US" dirty="0" smtClean="0"/>
              <a:t>表概述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11560" y="1131590"/>
            <a:ext cx="763284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>
                <a:latin typeface="+mj-ea"/>
              </a:rPr>
              <a:t>需要开发取数插件，</a:t>
            </a:r>
            <a:r>
              <a:rPr lang="zh-CN" altLang="zh-CN" dirty="0"/>
              <a:t>插件取到的账表数据绑定到设计好的账表模型</a:t>
            </a:r>
            <a:r>
              <a:rPr lang="zh-CN" altLang="zh-CN" dirty="0" smtClean="0"/>
              <a:t>上</a:t>
            </a:r>
            <a:r>
              <a:rPr lang="zh-CN" altLang="en-US" dirty="0" smtClean="0"/>
              <a:t>。</a:t>
            </a:r>
            <a:endParaRPr lang="zh-CN" altLang="en-US" dirty="0">
              <a:latin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40" y="1131588"/>
            <a:ext cx="8278924" cy="3475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688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分页账表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账表概述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11560" y="1131590"/>
            <a:ext cx="7632848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dirty="0"/>
              <a:t>与简单账表区别在于，分页账表通过导航按钮切换帐表</a:t>
            </a:r>
            <a:r>
              <a:rPr lang="zh-CN" altLang="zh-CN" dirty="0" smtClean="0"/>
              <a:t>内容</a:t>
            </a:r>
            <a:r>
              <a:rPr lang="zh-CN" altLang="en-US" dirty="0" smtClean="0"/>
              <a:t>。</a:t>
            </a:r>
            <a:endParaRPr lang="zh-CN" altLang="en-US" dirty="0">
              <a:latin typeface="+mj-ea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41703"/>
            <a:ext cx="8280920" cy="3394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196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452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452"/>
  <p:tag name="MH_LIBRARY" val="GRAPHIC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标题 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2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标题 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452"/>
  <p:tag name="MH_LIBRARY" val="GRAPHIC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452"/>
  <p:tag name="MH_LIBRARY" val="GRAPHIC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452"/>
  <p:tag name="MH_LIBRARY" val="GRAPHIC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标题 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2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452"/>
  <p:tag name="MH_LIBRARY" val="GRAPHIC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标题 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2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2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6"/>
</p:tagLst>
</file>

<file path=ppt/theme/theme1.xml><?xml version="1.0" encoding="utf-8"?>
<a:theme xmlns:a="http://schemas.openxmlformats.org/drawingml/2006/main" name="Office 主题">
  <a:themeElements>
    <a:clrScheme name="金蝶配色">
      <a:dk1>
        <a:sysClr val="windowText" lastClr="000000"/>
      </a:dk1>
      <a:lt1>
        <a:sysClr val="window" lastClr="FFFFFF"/>
      </a:lt1>
      <a:dk2>
        <a:srgbClr val="4C4948"/>
      </a:dk2>
      <a:lt2>
        <a:srgbClr val="E7E6E6"/>
      </a:lt2>
      <a:accent1>
        <a:srgbClr val="005BAC"/>
      </a:accent1>
      <a:accent2>
        <a:srgbClr val="00B9EF"/>
      </a:accent2>
      <a:accent3>
        <a:srgbClr val="13AE67"/>
      </a:accent3>
      <a:accent4>
        <a:srgbClr val="F08300"/>
      </a:accent4>
      <a:accent5>
        <a:srgbClr val="005BAC"/>
      </a:accent5>
      <a:accent6>
        <a:srgbClr val="00B9EF"/>
      </a:accent6>
      <a:hlink>
        <a:srgbClr val="13AE67"/>
      </a:hlink>
      <a:folHlink>
        <a:srgbClr val="F0830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60000"/>
            <a:lumOff val="40000"/>
          </a:schemeClr>
        </a:solidFill>
        <a:ln>
          <a:noFill/>
        </a:ln>
        <a:effectLst/>
      </a:spPr>
      <a:bodyPr rtlCol="0" anchor="ctr"/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kumimoji="1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new_2017(金蝶顾问学院(PPT模板-刘堆花</Template>
  <TotalTime>2476</TotalTime>
  <Words>1128</Words>
  <Application>Microsoft Office PowerPoint</Application>
  <PresentationFormat>全屏显示(16:9)</PresentationFormat>
  <Paragraphs>286</Paragraphs>
  <Slides>54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55" baseType="lpstr">
      <vt:lpstr>Office 主题</vt:lpstr>
      <vt:lpstr>金蝶云星空产品培训 -- 账表插件开发</vt:lpstr>
      <vt:lpstr>课程收益</vt:lpstr>
      <vt:lpstr>PowerPoint 演示文稿</vt:lpstr>
      <vt:lpstr>PowerPoint 演示文稿</vt:lpstr>
      <vt:lpstr>账表概述</vt:lpstr>
      <vt:lpstr>账表概述</vt:lpstr>
      <vt:lpstr>账表概述</vt:lpstr>
      <vt:lpstr>账表概述</vt:lpstr>
      <vt:lpstr>账表概述</vt:lpstr>
      <vt:lpstr>账表概述</vt:lpstr>
      <vt:lpstr>账表概述</vt:lpstr>
      <vt:lpstr>PowerPoint 演示文稿</vt:lpstr>
      <vt:lpstr>账表插件概要说明</vt:lpstr>
      <vt:lpstr>报表数据源开发-接口关系图</vt:lpstr>
      <vt:lpstr>如何创建账表插件</vt:lpstr>
      <vt:lpstr>如何创建账表插件</vt:lpstr>
      <vt:lpstr>如何创建账表插件</vt:lpstr>
      <vt:lpstr>PowerPoint 演示文稿</vt:lpstr>
      <vt:lpstr>案例演示（普通简单账表）</vt:lpstr>
      <vt:lpstr>案例演示（普通简单账表）-重要属性</vt:lpstr>
      <vt:lpstr>案例演示（普通简单账表）-重要方法</vt:lpstr>
      <vt:lpstr>案例演示（普通简单账表）-重要方法</vt:lpstr>
      <vt:lpstr>案例演示（普通简单账表）-重要方法</vt:lpstr>
      <vt:lpstr>案例演示（普通简单账表）-重要方法</vt:lpstr>
      <vt:lpstr>案例演示（普通简单账表）</vt:lpstr>
      <vt:lpstr>案例演示（主账表联查明细账表）</vt:lpstr>
      <vt:lpstr>案例演示（主账表联查明细账表）-重要属性</vt:lpstr>
      <vt:lpstr>案例演示（主账表联查明细账表）</vt:lpstr>
      <vt:lpstr>案例演示（主账表联查多种明细账表）</vt:lpstr>
      <vt:lpstr>案例演示（主账表联查多种明细账表）-重要属性</vt:lpstr>
      <vt:lpstr>案例演示（主账表联查多种明细账表）</vt:lpstr>
      <vt:lpstr>案例演示（主账表联查对应单据）</vt:lpstr>
      <vt:lpstr>案例演示（主账表联查对应单据）-重要属性</vt:lpstr>
      <vt:lpstr>案例演示（主账表联查对应单据）</vt:lpstr>
      <vt:lpstr>案例演示（分页账表）</vt:lpstr>
      <vt:lpstr>案例演示（分页账表）-重要属性及方法</vt:lpstr>
      <vt:lpstr>案例演示（分页账表）</vt:lpstr>
      <vt:lpstr>案例演示（树形账表）</vt:lpstr>
      <vt:lpstr>案例演示（树形账表）-重要属性</vt:lpstr>
      <vt:lpstr>案例演示（树形账表）-重要方法</vt:lpstr>
      <vt:lpstr>案例演示（树形账表）</vt:lpstr>
      <vt:lpstr>案例演示（透视账表）</vt:lpstr>
      <vt:lpstr>案例演示（透视账表）-重要属性及方法</vt:lpstr>
      <vt:lpstr>案例演示（透视账表）</vt:lpstr>
      <vt:lpstr>案例演示（如何干预合计行数据）</vt:lpstr>
      <vt:lpstr>案例演示（如何干预合计行数据）-重要方法</vt:lpstr>
      <vt:lpstr>案例演示（如何干预合计行数据）</vt:lpstr>
      <vt:lpstr>案例演示（为现有报表扩展字段）-重要方法</vt:lpstr>
      <vt:lpstr>案例演示（为现有报表扩展字段）</vt:lpstr>
      <vt:lpstr>案例演示（格式化报表数据行）</vt:lpstr>
      <vt:lpstr>案例演示（格式化报表数据行）-重要方法</vt:lpstr>
      <vt:lpstr>案例演示（格式化报表数据行）</vt:lpstr>
      <vt:lpstr>案例演示（python插件格式化报表数据行）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K/3 Cloud 产品培训 -- 账表插件开发</dc:title>
  <dc:creator>Administrator</dc:creator>
  <cp:lastModifiedBy>lisg</cp:lastModifiedBy>
  <cp:revision>269</cp:revision>
  <dcterms:created xsi:type="dcterms:W3CDTF">2017-05-21T03:38:32Z</dcterms:created>
  <dcterms:modified xsi:type="dcterms:W3CDTF">2019-06-10T01:20:43Z</dcterms:modified>
</cp:coreProperties>
</file>