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79" r:id="rId3"/>
    <p:sldId id="284" r:id="rId4"/>
    <p:sldId id="266" r:id="rId5"/>
    <p:sldId id="270" r:id="rId6"/>
    <p:sldId id="271" r:id="rId7"/>
    <p:sldId id="272" r:id="rId8"/>
    <p:sldId id="276" r:id="rId9"/>
    <p:sldId id="277" r:id="rId10"/>
    <p:sldId id="278" r:id="rId11"/>
    <p:sldId id="280" r:id="rId12"/>
    <p:sldId id="281" r:id="rId13"/>
    <p:sldId id="282" r:id="rId14"/>
    <p:sldId id="283"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C8C8"/>
    <a:srgbClr val="1788EE"/>
    <a:srgbClr val="B073FC"/>
    <a:srgbClr val="242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338" y="-6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3D8F68-F4F4-4F8B-841F-76DBF575BAD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07D228A3-47D2-418C-84C6-EF3F9FDDC199}">
      <dgm:prSet phldrT="[文本]"/>
      <dgm:spPr/>
      <dgm:t>
        <a:bodyPr/>
        <a:lstStyle/>
        <a:p>
          <a:r>
            <a:rPr lang="zh-CN" altLang="en-US" smtClean="0">
              <a:latin typeface="微软雅黑" pitchFamily="34" charset="-122"/>
              <a:ea typeface="微软雅黑" pitchFamily="34" charset="-122"/>
            </a:rPr>
            <a:t>开放平台</a:t>
          </a:r>
          <a:endParaRPr lang="en-US" altLang="zh-CN"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dgm:t>
    </dgm:pt>
    <dgm:pt modelId="{A782C917-5836-453D-AF7E-A80F9FFD42E3}" type="parTrans" cxnId="{00A2FE0E-429C-4EF0-A0C7-353798821DBB}">
      <dgm:prSet/>
      <dgm:spPr/>
      <dgm:t>
        <a:bodyPr/>
        <a:lstStyle/>
        <a:p>
          <a:endParaRPr lang="zh-CN" altLang="en-US"/>
        </a:p>
      </dgm:t>
    </dgm:pt>
    <dgm:pt modelId="{C2091D5A-1FAA-402B-9F2B-2619B7440D96}" type="sibTrans" cxnId="{00A2FE0E-429C-4EF0-A0C7-353798821DBB}">
      <dgm:prSet/>
      <dgm:spPr/>
      <dgm:t>
        <a:bodyPr/>
        <a:lstStyle/>
        <a:p>
          <a:endParaRPr lang="zh-CN" altLang="en-US"/>
        </a:p>
      </dgm:t>
    </dgm:pt>
    <dgm:pt modelId="{C9F88D29-7EE1-4C51-BD79-797FE84A0296}">
      <dgm:prSet phldrT="[文本]"/>
      <dgm:spPr>
        <a:solidFill>
          <a:srgbClr val="21C8C8"/>
        </a:solidFill>
      </dgm:spPr>
      <dgm:t>
        <a:bodyPr/>
        <a:lstStyle/>
        <a:p>
          <a:r>
            <a:rPr lang="zh-CN" altLang="en-US" dirty="0" smtClean="0">
              <a:latin typeface="微软雅黑" pitchFamily="34" charset="-122"/>
              <a:ea typeface="微软雅黑" pitchFamily="34" charset="-122"/>
            </a:rPr>
            <a:t>开发平台</a:t>
          </a:r>
          <a:endParaRPr lang="zh-CN" altLang="en-US" dirty="0">
            <a:latin typeface="微软雅黑" pitchFamily="34" charset="-122"/>
            <a:ea typeface="微软雅黑" pitchFamily="34" charset="-122"/>
          </a:endParaRPr>
        </a:p>
      </dgm:t>
    </dgm:pt>
    <dgm:pt modelId="{DC0CA360-8BEB-406F-BDF5-6C11D22230A9}" type="parTrans" cxnId="{C40C2791-ED8B-4222-A870-D010B6AB22A1}">
      <dgm:prSet/>
      <dgm:spPr/>
      <dgm:t>
        <a:bodyPr/>
        <a:lstStyle/>
        <a:p>
          <a:endParaRPr lang="zh-CN" altLang="en-US"/>
        </a:p>
      </dgm:t>
    </dgm:pt>
    <dgm:pt modelId="{3E37B61E-88D5-41DB-BBC5-46E8F03AAD69}" type="sibTrans" cxnId="{C40C2791-ED8B-4222-A870-D010B6AB22A1}">
      <dgm:prSet/>
      <dgm:spPr/>
      <dgm:t>
        <a:bodyPr/>
        <a:lstStyle/>
        <a:p>
          <a:endParaRPr lang="zh-CN" altLang="en-US"/>
        </a:p>
      </dgm:t>
    </dgm:pt>
    <dgm:pt modelId="{4F35445B-22CC-4EF8-BF6B-7CD2412AEAC8}">
      <dgm:prSet phldrT="[文本]"/>
      <dgm:spPr>
        <a:solidFill>
          <a:srgbClr val="1788EE"/>
        </a:solidFill>
      </dgm:spPr>
      <dgm:t>
        <a:bodyPr/>
        <a:lstStyle/>
        <a:p>
          <a:r>
            <a:rPr lang="en-US" altLang="zh-CN" dirty="0" smtClean="0">
              <a:latin typeface="微软雅黑" pitchFamily="34" charset="-122"/>
              <a:ea typeface="微软雅黑" pitchFamily="34" charset="-122"/>
            </a:rPr>
            <a:t>BOS</a:t>
          </a:r>
          <a:r>
            <a:rPr lang="zh-CN" altLang="en-US" dirty="0" smtClean="0">
              <a:latin typeface="微软雅黑" pitchFamily="34" charset="-122"/>
              <a:ea typeface="微软雅黑" pitchFamily="34" charset="-122"/>
            </a:rPr>
            <a:t>设计器</a:t>
          </a:r>
          <a:endParaRPr lang="zh-CN" altLang="en-US" dirty="0">
            <a:latin typeface="微软雅黑" pitchFamily="34" charset="-122"/>
            <a:ea typeface="微软雅黑" pitchFamily="34" charset="-122"/>
          </a:endParaRPr>
        </a:p>
      </dgm:t>
    </dgm:pt>
    <dgm:pt modelId="{39F620B3-EA03-46B7-A381-6ED0C44947FE}" type="parTrans" cxnId="{907E0F40-39AC-4236-B3F3-2479A5233CCD}">
      <dgm:prSet/>
      <dgm:spPr/>
      <dgm:t>
        <a:bodyPr/>
        <a:lstStyle/>
        <a:p>
          <a:endParaRPr lang="zh-CN" altLang="en-US"/>
        </a:p>
      </dgm:t>
    </dgm:pt>
    <dgm:pt modelId="{EEC36ADC-CF73-488C-9AE7-91FD7CF7AB7A}" type="sibTrans" cxnId="{907E0F40-39AC-4236-B3F3-2479A5233CCD}">
      <dgm:prSet/>
      <dgm:spPr/>
      <dgm:t>
        <a:bodyPr/>
        <a:lstStyle/>
        <a:p>
          <a:endParaRPr lang="zh-CN" altLang="en-US"/>
        </a:p>
      </dgm:t>
    </dgm:pt>
    <dgm:pt modelId="{35EEB319-7E22-4C77-A203-51196BCCAB4C}" type="pres">
      <dgm:prSet presAssocID="{EB3D8F68-F4F4-4F8B-841F-76DBF575BAD0}" presName="Name0" presStyleCnt="0">
        <dgm:presLayoutVars>
          <dgm:chMax val="7"/>
          <dgm:resizeHandles val="exact"/>
        </dgm:presLayoutVars>
      </dgm:prSet>
      <dgm:spPr/>
    </dgm:pt>
    <dgm:pt modelId="{BF252DBB-6287-4471-8A2D-3B106F8F21A3}" type="pres">
      <dgm:prSet presAssocID="{EB3D8F68-F4F4-4F8B-841F-76DBF575BAD0}" presName="comp1" presStyleCnt="0"/>
      <dgm:spPr/>
    </dgm:pt>
    <dgm:pt modelId="{2BDA2ADE-9CF4-4EB1-98EE-06B420916D1F}" type="pres">
      <dgm:prSet presAssocID="{EB3D8F68-F4F4-4F8B-841F-76DBF575BAD0}" presName="circle1" presStyleLbl="node1" presStyleIdx="0" presStyleCnt="3"/>
      <dgm:spPr/>
      <dgm:t>
        <a:bodyPr/>
        <a:lstStyle/>
        <a:p>
          <a:endParaRPr lang="zh-CN" altLang="en-US"/>
        </a:p>
      </dgm:t>
    </dgm:pt>
    <dgm:pt modelId="{40B76495-A8CE-4330-9C4B-4E9C996EBB73}" type="pres">
      <dgm:prSet presAssocID="{EB3D8F68-F4F4-4F8B-841F-76DBF575BAD0}" presName="c1text" presStyleLbl="node1" presStyleIdx="0" presStyleCnt="3">
        <dgm:presLayoutVars>
          <dgm:bulletEnabled val="1"/>
        </dgm:presLayoutVars>
      </dgm:prSet>
      <dgm:spPr/>
      <dgm:t>
        <a:bodyPr/>
        <a:lstStyle/>
        <a:p>
          <a:endParaRPr lang="zh-CN" altLang="en-US"/>
        </a:p>
      </dgm:t>
    </dgm:pt>
    <dgm:pt modelId="{F27EF3F3-C007-4783-83E0-4B39E780DCA5}" type="pres">
      <dgm:prSet presAssocID="{EB3D8F68-F4F4-4F8B-841F-76DBF575BAD0}" presName="comp2" presStyleCnt="0"/>
      <dgm:spPr/>
    </dgm:pt>
    <dgm:pt modelId="{0C9F027F-705A-4A57-8F75-7F6FA782C59A}" type="pres">
      <dgm:prSet presAssocID="{EB3D8F68-F4F4-4F8B-841F-76DBF575BAD0}" presName="circle2" presStyleLbl="node1" presStyleIdx="1" presStyleCnt="3"/>
      <dgm:spPr/>
      <dgm:t>
        <a:bodyPr/>
        <a:lstStyle/>
        <a:p>
          <a:endParaRPr lang="zh-CN" altLang="en-US"/>
        </a:p>
      </dgm:t>
    </dgm:pt>
    <dgm:pt modelId="{B68C84A2-92CB-4E49-A90F-854DE6A59E8E}" type="pres">
      <dgm:prSet presAssocID="{EB3D8F68-F4F4-4F8B-841F-76DBF575BAD0}" presName="c2text" presStyleLbl="node1" presStyleIdx="1" presStyleCnt="3">
        <dgm:presLayoutVars>
          <dgm:bulletEnabled val="1"/>
        </dgm:presLayoutVars>
      </dgm:prSet>
      <dgm:spPr/>
      <dgm:t>
        <a:bodyPr/>
        <a:lstStyle/>
        <a:p>
          <a:endParaRPr lang="zh-CN" altLang="en-US"/>
        </a:p>
      </dgm:t>
    </dgm:pt>
    <dgm:pt modelId="{56AB4550-A7ED-4439-BF76-D29BBCA54C19}" type="pres">
      <dgm:prSet presAssocID="{EB3D8F68-F4F4-4F8B-841F-76DBF575BAD0}" presName="comp3" presStyleCnt="0"/>
      <dgm:spPr/>
    </dgm:pt>
    <dgm:pt modelId="{80F2A8A9-7C8B-4927-8323-71D8DA038C45}" type="pres">
      <dgm:prSet presAssocID="{EB3D8F68-F4F4-4F8B-841F-76DBF575BAD0}" presName="circle3" presStyleLbl="node1" presStyleIdx="2" presStyleCnt="3"/>
      <dgm:spPr/>
      <dgm:t>
        <a:bodyPr/>
        <a:lstStyle/>
        <a:p>
          <a:endParaRPr lang="zh-CN" altLang="en-US"/>
        </a:p>
      </dgm:t>
    </dgm:pt>
    <dgm:pt modelId="{CA3BEFDE-9912-4EE9-B258-43D7794E56C4}" type="pres">
      <dgm:prSet presAssocID="{EB3D8F68-F4F4-4F8B-841F-76DBF575BAD0}" presName="c3text" presStyleLbl="node1" presStyleIdx="2" presStyleCnt="3">
        <dgm:presLayoutVars>
          <dgm:bulletEnabled val="1"/>
        </dgm:presLayoutVars>
      </dgm:prSet>
      <dgm:spPr/>
      <dgm:t>
        <a:bodyPr/>
        <a:lstStyle/>
        <a:p>
          <a:endParaRPr lang="zh-CN" altLang="en-US"/>
        </a:p>
      </dgm:t>
    </dgm:pt>
  </dgm:ptLst>
  <dgm:cxnLst>
    <dgm:cxn modelId="{907E0F40-39AC-4236-B3F3-2479A5233CCD}" srcId="{EB3D8F68-F4F4-4F8B-841F-76DBF575BAD0}" destId="{4F35445B-22CC-4EF8-BF6B-7CD2412AEAC8}" srcOrd="2" destOrd="0" parTransId="{39F620B3-EA03-46B7-A381-6ED0C44947FE}" sibTransId="{EEC36ADC-CF73-488C-9AE7-91FD7CF7AB7A}"/>
    <dgm:cxn modelId="{C24B1C08-6CEB-4D9B-931A-F739E23CA399}" type="presOf" srcId="{07D228A3-47D2-418C-84C6-EF3F9FDDC199}" destId="{2BDA2ADE-9CF4-4EB1-98EE-06B420916D1F}" srcOrd="0" destOrd="0" presId="urn:microsoft.com/office/officeart/2005/8/layout/venn2"/>
    <dgm:cxn modelId="{00A2FE0E-429C-4EF0-A0C7-353798821DBB}" srcId="{EB3D8F68-F4F4-4F8B-841F-76DBF575BAD0}" destId="{07D228A3-47D2-418C-84C6-EF3F9FDDC199}" srcOrd="0" destOrd="0" parTransId="{A782C917-5836-453D-AF7E-A80F9FFD42E3}" sibTransId="{C2091D5A-1FAA-402B-9F2B-2619B7440D96}"/>
    <dgm:cxn modelId="{C40C2791-ED8B-4222-A870-D010B6AB22A1}" srcId="{EB3D8F68-F4F4-4F8B-841F-76DBF575BAD0}" destId="{C9F88D29-7EE1-4C51-BD79-797FE84A0296}" srcOrd="1" destOrd="0" parTransId="{DC0CA360-8BEB-406F-BDF5-6C11D22230A9}" sibTransId="{3E37B61E-88D5-41DB-BBC5-46E8F03AAD69}"/>
    <dgm:cxn modelId="{3BF7F7C7-52EA-4168-BA85-A70CDCE9B124}" type="presOf" srcId="{4F35445B-22CC-4EF8-BF6B-7CD2412AEAC8}" destId="{CA3BEFDE-9912-4EE9-B258-43D7794E56C4}" srcOrd="1" destOrd="0" presId="urn:microsoft.com/office/officeart/2005/8/layout/venn2"/>
    <dgm:cxn modelId="{952E584F-9174-413B-9339-53CB17626ED9}" type="presOf" srcId="{EB3D8F68-F4F4-4F8B-841F-76DBF575BAD0}" destId="{35EEB319-7E22-4C77-A203-51196BCCAB4C}" srcOrd="0" destOrd="0" presId="urn:microsoft.com/office/officeart/2005/8/layout/venn2"/>
    <dgm:cxn modelId="{1E080EB0-F9A8-4E49-969C-35B8C8ACB96F}" type="presOf" srcId="{07D228A3-47D2-418C-84C6-EF3F9FDDC199}" destId="{40B76495-A8CE-4330-9C4B-4E9C996EBB73}" srcOrd="1" destOrd="0" presId="urn:microsoft.com/office/officeart/2005/8/layout/venn2"/>
    <dgm:cxn modelId="{58DE4DB1-8BD0-404B-B435-DA9A78210079}" type="presOf" srcId="{C9F88D29-7EE1-4C51-BD79-797FE84A0296}" destId="{0C9F027F-705A-4A57-8F75-7F6FA782C59A}" srcOrd="0" destOrd="0" presId="urn:microsoft.com/office/officeart/2005/8/layout/venn2"/>
    <dgm:cxn modelId="{B5FA2F3A-B24E-4F9C-A95F-E334CEA64427}" type="presOf" srcId="{C9F88D29-7EE1-4C51-BD79-797FE84A0296}" destId="{B68C84A2-92CB-4E49-A90F-854DE6A59E8E}" srcOrd="1" destOrd="0" presId="urn:microsoft.com/office/officeart/2005/8/layout/venn2"/>
    <dgm:cxn modelId="{DD0208B1-F93C-4C8F-8802-36684DC7A6E6}" type="presOf" srcId="{4F35445B-22CC-4EF8-BF6B-7CD2412AEAC8}" destId="{80F2A8A9-7C8B-4927-8323-71D8DA038C45}" srcOrd="0" destOrd="0" presId="urn:microsoft.com/office/officeart/2005/8/layout/venn2"/>
    <dgm:cxn modelId="{53FFB72E-2561-41A9-99AA-27B7AE11685E}" type="presParOf" srcId="{35EEB319-7E22-4C77-A203-51196BCCAB4C}" destId="{BF252DBB-6287-4471-8A2D-3B106F8F21A3}" srcOrd="0" destOrd="0" presId="urn:microsoft.com/office/officeart/2005/8/layout/venn2"/>
    <dgm:cxn modelId="{EB59D2E8-30FF-4A75-BEB1-57FCCC163127}" type="presParOf" srcId="{BF252DBB-6287-4471-8A2D-3B106F8F21A3}" destId="{2BDA2ADE-9CF4-4EB1-98EE-06B420916D1F}" srcOrd="0" destOrd="0" presId="urn:microsoft.com/office/officeart/2005/8/layout/venn2"/>
    <dgm:cxn modelId="{3EB4EA10-52E0-456F-B4CC-40F994BF9F21}" type="presParOf" srcId="{BF252DBB-6287-4471-8A2D-3B106F8F21A3}" destId="{40B76495-A8CE-4330-9C4B-4E9C996EBB73}" srcOrd="1" destOrd="0" presId="urn:microsoft.com/office/officeart/2005/8/layout/venn2"/>
    <dgm:cxn modelId="{11C4B090-40CC-40D6-B38B-DDC4B1A7B312}" type="presParOf" srcId="{35EEB319-7E22-4C77-A203-51196BCCAB4C}" destId="{F27EF3F3-C007-4783-83E0-4B39E780DCA5}" srcOrd="1" destOrd="0" presId="urn:microsoft.com/office/officeart/2005/8/layout/venn2"/>
    <dgm:cxn modelId="{BC017B70-D93A-4562-85C1-3C742CF32F10}" type="presParOf" srcId="{F27EF3F3-C007-4783-83E0-4B39E780DCA5}" destId="{0C9F027F-705A-4A57-8F75-7F6FA782C59A}" srcOrd="0" destOrd="0" presId="urn:microsoft.com/office/officeart/2005/8/layout/venn2"/>
    <dgm:cxn modelId="{DDDA04E5-680F-49F9-9E54-85AE981F0A41}" type="presParOf" srcId="{F27EF3F3-C007-4783-83E0-4B39E780DCA5}" destId="{B68C84A2-92CB-4E49-A90F-854DE6A59E8E}" srcOrd="1" destOrd="0" presId="urn:microsoft.com/office/officeart/2005/8/layout/venn2"/>
    <dgm:cxn modelId="{EA95367F-DC14-45B5-8F29-ADF3821FA728}" type="presParOf" srcId="{35EEB319-7E22-4C77-A203-51196BCCAB4C}" destId="{56AB4550-A7ED-4439-BF76-D29BBCA54C19}" srcOrd="2" destOrd="0" presId="urn:microsoft.com/office/officeart/2005/8/layout/venn2"/>
    <dgm:cxn modelId="{AFCB453D-27EA-4362-9E1E-9905BD2AA4BB}" type="presParOf" srcId="{56AB4550-A7ED-4439-BF76-D29BBCA54C19}" destId="{80F2A8A9-7C8B-4927-8323-71D8DA038C45}" srcOrd="0" destOrd="0" presId="urn:microsoft.com/office/officeart/2005/8/layout/venn2"/>
    <dgm:cxn modelId="{B6A8AD23-B437-4492-9D4E-32006EE73640}" type="presParOf" srcId="{56AB4550-A7ED-4439-BF76-D29BBCA54C19}" destId="{CA3BEFDE-9912-4EE9-B258-43D7794E56C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D9739E-C70E-49F6-BF1B-3D9B0083E395}"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39B8C837-7B24-4C86-A180-1F6407E7FF3A}">
      <dgm:prSet phldrT="[文本]"/>
      <dgm:spPr/>
      <dgm:t>
        <a:bodyPr/>
        <a:lstStyle/>
        <a:p>
          <a:pPr algn="l"/>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开放</a:t>
          </a:r>
          <a:r>
            <a:rPr lang="en-US" altLang="zh-CN" dirty="0" err="1" smtClean="0">
              <a:latin typeface="微软雅黑" pitchFamily="34" charset="-122"/>
              <a:ea typeface="微软雅黑" pitchFamily="34" charset="-122"/>
            </a:rPr>
            <a:t>WebAPI</a:t>
          </a:r>
          <a:endParaRPr lang="zh-CN" altLang="en-US" dirty="0">
            <a:latin typeface="微软雅黑" pitchFamily="34" charset="-122"/>
            <a:ea typeface="微软雅黑" pitchFamily="34" charset="-122"/>
          </a:endParaRPr>
        </a:p>
      </dgm:t>
    </dgm:pt>
    <dgm:pt modelId="{E9534CE2-8502-4009-A810-698C0D868717}" type="parTrans" cxnId="{715BD2B8-E0A1-491E-BA4F-AE615987AAE7}">
      <dgm:prSet/>
      <dgm:spPr/>
      <dgm:t>
        <a:bodyPr/>
        <a:lstStyle/>
        <a:p>
          <a:endParaRPr lang="zh-CN" altLang="en-US"/>
        </a:p>
      </dgm:t>
    </dgm:pt>
    <dgm:pt modelId="{8351CF48-FBC3-410B-9EBE-78AC000CE79B}" type="sibTrans" cxnId="{715BD2B8-E0A1-491E-BA4F-AE615987AAE7}">
      <dgm:prSet/>
      <dgm:spPr/>
      <dgm:t>
        <a:bodyPr/>
        <a:lstStyle/>
        <a:p>
          <a:endParaRPr lang="zh-CN" altLang="en-US"/>
        </a:p>
      </dgm:t>
    </dgm:pt>
    <dgm:pt modelId="{27182DEC-2C9E-4FEC-B779-C89965BDECE1}">
      <dgm:prSet phldrT="[文本]"/>
      <dgm:spPr/>
      <dgm:t>
        <a:bodyPr/>
        <a:lstStyle/>
        <a:p>
          <a:r>
            <a:rPr lang="zh-CN" altLang="en-US" dirty="0" smtClean="0">
              <a:latin typeface="微软雅黑" pitchFamily="34" charset="-122"/>
              <a:ea typeface="微软雅黑" pitchFamily="34" charset="-122"/>
            </a:rPr>
            <a:t>产品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服务</a:t>
          </a:r>
          <a:endParaRPr lang="zh-CN" altLang="en-US" dirty="0">
            <a:latin typeface="微软雅黑" pitchFamily="34" charset="-122"/>
            <a:ea typeface="微软雅黑" pitchFamily="34" charset="-122"/>
          </a:endParaRPr>
        </a:p>
      </dgm:t>
    </dgm:pt>
    <dgm:pt modelId="{6528550C-0923-4D05-ACAA-7C53315FE505}" type="parTrans" cxnId="{A37FA47A-EE8B-4177-9F5B-9BF4B07CEA32}">
      <dgm:prSet/>
      <dgm:spPr/>
      <dgm:t>
        <a:bodyPr/>
        <a:lstStyle/>
        <a:p>
          <a:endParaRPr lang="zh-CN" altLang="en-US"/>
        </a:p>
      </dgm:t>
    </dgm:pt>
    <dgm:pt modelId="{575FD4D6-5744-4C31-A22E-C66879C1DE24}" type="sibTrans" cxnId="{A37FA47A-EE8B-4177-9F5B-9BF4B07CEA32}">
      <dgm:prSet/>
      <dgm:spPr/>
      <dgm:t>
        <a:bodyPr/>
        <a:lstStyle/>
        <a:p>
          <a:endParaRPr lang="zh-CN" altLang="en-US"/>
        </a:p>
      </dgm:t>
    </dgm:pt>
    <dgm:pt modelId="{DA302952-0FD9-44E7-9070-979AE25AC4E2}">
      <dgm:prSet phldrT="[文本]"/>
      <dgm:spPr>
        <a:solidFill>
          <a:srgbClr val="B073FC">
            <a:alpha val="90000"/>
          </a:srgbClr>
        </a:solidFill>
      </dgm:spPr>
      <dgm:t>
        <a:bodyPr/>
        <a:lstStyle/>
        <a:p>
          <a:r>
            <a:rPr lang="zh-CN" altLang="en-US" dirty="0" smtClean="0">
              <a:latin typeface="微软雅黑" pitchFamily="34" charset="-122"/>
              <a:ea typeface="微软雅黑" pitchFamily="34" charset="-122"/>
            </a:rPr>
            <a:t>应用商城</a:t>
          </a:r>
          <a:endParaRPr lang="zh-CN" altLang="en-US" dirty="0">
            <a:latin typeface="微软雅黑" pitchFamily="34" charset="-122"/>
            <a:ea typeface="微软雅黑" pitchFamily="34" charset="-122"/>
          </a:endParaRPr>
        </a:p>
      </dgm:t>
    </dgm:pt>
    <dgm:pt modelId="{D0049AA2-30EE-4153-9A94-35E26AF513EC}" type="parTrans" cxnId="{302F10D9-712E-4C7D-A4B7-415D7F28EB5A}">
      <dgm:prSet/>
      <dgm:spPr/>
      <dgm:t>
        <a:bodyPr/>
        <a:lstStyle/>
        <a:p>
          <a:endParaRPr lang="zh-CN" altLang="en-US"/>
        </a:p>
      </dgm:t>
    </dgm:pt>
    <dgm:pt modelId="{DF693C66-5859-4A4B-B6D1-2536AEC8F926}" type="sibTrans" cxnId="{302F10D9-712E-4C7D-A4B7-415D7F28EB5A}">
      <dgm:prSet/>
      <dgm:spPr/>
      <dgm:t>
        <a:bodyPr/>
        <a:lstStyle/>
        <a:p>
          <a:endParaRPr lang="zh-CN" altLang="en-US"/>
        </a:p>
      </dgm:t>
    </dgm:pt>
    <dgm:pt modelId="{34C209FE-44AB-48CC-8BDB-15EBDEC985DF}">
      <dgm:prSet phldrT="[文本]"/>
      <dgm:spPr/>
      <dgm:t>
        <a:bodyPr/>
        <a:lstStyle/>
        <a:p>
          <a:r>
            <a:rPr lang="zh-CN" altLang="en-US" dirty="0" smtClean="0">
              <a:latin typeface="微软雅黑" pitchFamily="34" charset="-122"/>
              <a:ea typeface="微软雅黑" pitchFamily="34" charset="-122"/>
            </a:rPr>
            <a:t>推广</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服务</a:t>
          </a:r>
          <a:endParaRPr lang="zh-CN" altLang="en-US" dirty="0">
            <a:latin typeface="微软雅黑" pitchFamily="34" charset="-122"/>
            <a:ea typeface="微软雅黑" pitchFamily="34" charset="-122"/>
          </a:endParaRPr>
        </a:p>
      </dgm:t>
    </dgm:pt>
    <dgm:pt modelId="{59700C77-52D4-4F12-8CFA-3D6C59198907}" type="parTrans" cxnId="{0BAA6889-93F2-4088-965B-710C6118D12A}">
      <dgm:prSet/>
      <dgm:spPr/>
      <dgm:t>
        <a:bodyPr/>
        <a:lstStyle/>
        <a:p>
          <a:endParaRPr lang="zh-CN" altLang="en-US"/>
        </a:p>
      </dgm:t>
    </dgm:pt>
    <dgm:pt modelId="{BDA4E989-4D76-4F5B-897F-89976CBC2FC4}" type="sibTrans" cxnId="{0BAA6889-93F2-4088-965B-710C6118D12A}">
      <dgm:prSet/>
      <dgm:spPr/>
      <dgm:t>
        <a:bodyPr/>
        <a:lstStyle/>
        <a:p>
          <a:endParaRPr lang="zh-CN" altLang="en-US"/>
        </a:p>
      </dgm:t>
    </dgm:pt>
    <dgm:pt modelId="{73414FF0-15CD-4E2B-8AF0-7012F3192E3F}">
      <dgm:prSet phldrT="[文本]"/>
      <dgm:spPr>
        <a:solidFill>
          <a:srgbClr val="1788EE">
            <a:alpha val="90000"/>
          </a:srgbClr>
        </a:solidFill>
      </dgm:spPr>
      <dgm:t>
        <a:bodyPr/>
        <a:lstStyle/>
        <a:p>
          <a:r>
            <a:rPr lang="zh-CN" altLang="en-US" smtClean="0">
              <a:latin typeface="微软雅黑" pitchFamily="34" charset="-122"/>
              <a:ea typeface="微软雅黑" pitchFamily="34" charset="-122"/>
            </a:rPr>
            <a:t>统一通道突破地域</a:t>
          </a:r>
          <a:endParaRPr lang="zh-CN" altLang="en-US" dirty="0">
            <a:latin typeface="微软雅黑" pitchFamily="34" charset="-122"/>
            <a:ea typeface="微软雅黑" pitchFamily="34" charset="-122"/>
          </a:endParaRPr>
        </a:p>
      </dgm:t>
    </dgm:pt>
    <dgm:pt modelId="{69331D60-ACE5-4D3D-ADEA-C28E257DABEE}" type="parTrans" cxnId="{0EAD2DAC-F468-4A1D-B485-80AB46079F9D}">
      <dgm:prSet/>
      <dgm:spPr/>
      <dgm:t>
        <a:bodyPr/>
        <a:lstStyle/>
        <a:p>
          <a:endParaRPr lang="zh-CN" altLang="en-US"/>
        </a:p>
      </dgm:t>
    </dgm:pt>
    <dgm:pt modelId="{D3DBB4EB-DDBC-4F92-9F2D-962D05B1F5AC}" type="sibTrans" cxnId="{0EAD2DAC-F468-4A1D-B485-80AB46079F9D}">
      <dgm:prSet/>
      <dgm:spPr/>
      <dgm:t>
        <a:bodyPr/>
        <a:lstStyle/>
        <a:p>
          <a:endParaRPr lang="zh-CN" altLang="en-US"/>
        </a:p>
      </dgm:t>
    </dgm:pt>
    <dgm:pt modelId="{7490B66E-6248-45C7-874E-2399EE73B2EA}">
      <dgm:prSet phldrT="[文本]"/>
      <dgm:spPr/>
      <dgm:t>
        <a:bodyPr/>
        <a:lstStyle/>
        <a:p>
          <a:pPr algn="l"/>
          <a:r>
            <a:rPr lang="zh-CN" altLang="en-US" dirty="0" smtClean="0">
              <a:latin typeface="微软雅黑" pitchFamily="34" charset="-122"/>
              <a:ea typeface="微软雅黑" pitchFamily="34" charset="-122"/>
            </a:rPr>
            <a:t>开发</a:t>
          </a:r>
          <a:endParaRPr lang="en-US" altLang="zh-CN" dirty="0" smtClean="0">
            <a:latin typeface="微软雅黑" pitchFamily="34" charset="-122"/>
            <a:ea typeface="微软雅黑" pitchFamily="34" charset="-122"/>
          </a:endParaRPr>
        </a:p>
        <a:p>
          <a:pPr algn="l"/>
          <a:r>
            <a:rPr lang="zh-CN" altLang="en-US" dirty="0" smtClean="0">
              <a:latin typeface="微软雅黑" pitchFamily="34" charset="-122"/>
              <a:ea typeface="微软雅黑" pitchFamily="34" charset="-122"/>
            </a:rPr>
            <a:t>服务</a:t>
          </a:r>
          <a:r>
            <a:rPr lang="en-US" altLang="zh-CN"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dgm:t>
    </dgm:pt>
    <dgm:pt modelId="{9BF36E4F-89D5-4A4E-A0F3-6D422F4527E5}" type="parTrans" cxnId="{BA71F494-49AF-4EDD-9640-A0D3EDF7D943}">
      <dgm:prSet/>
      <dgm:spPr/>
      <dgm:t>
        <a:bodyPr/>
        <a:lstStyle/>
        <a:p>
          <a:endParaRPr lang="zh-CN" altLang="en-US"/>
        </a:p>
      </dgm:t>
    </dgm:pt>
    <dgm:pt modelId="{C15EB3C4-6A7E-4225-A59A-A031ABB63C58}" type="sibTrans" cxnId="{BA71F494-49AF-4EDD-9640-A0D3EDF7D943}">
      <dgm:prSet/>
      <dgm:spPr/>
      <dgm:t>
        <a:bodyPr/>
        <a:lstStyle/>
        <a:p>
          <a:endParaRPr lang="zh-CN" altLang="en-US"/>
        </a:p>
      </dgm:t>
    </dgm:pt>
    <dgm:pt modelId="{87BC513A-1DB2-4D0A-AFDC-93AA06E7FA5F}">
      <dgm:prSet phldrT="[文本]"/>
      <dgm:spPr>
        <a:solidFill>
          <a:srgbClr val="B073FC">
            <a:alpha val="90000"/>
          </a:srgbClr>
        </a:solidFill>
      </dgm:spPr>
      <dgm:t>
        <a:bodyPr/>
        <a:lstStyle/>
        <a:p>
          <a:r>
            <a:rPr lang="zh-CN" altLang="en-US" dirty="0" smtClean="0">
              <a:latin typeface="微软雅黑" pitchFamily="34" charset="-122"/>
              <a:ea typeface="微软雅黑" pitchFamily="34" charset="-122"/>
            </a:rPr>
            <a:t>检析报告</a:t>
          </a:r>
          <a:r>
            <a:rPr lang="en-US" altLang="zh-CN" dirty="0" smtClean="0">
              <a:latin typeface="微软雅黑" pitchFamily="34" charset="-122"/>
              <a:ea typeface="微软雅黑" pitchFamily="34" charset="-122"/>
            </a:rPr>
            <a:t>CASE</a:t>
          </a:r>
          <a:r>
            <a:rPr lang="zh-CN" altLang="en-US" dirty="0" smtClean="0">
              <a:latin typeface="微软雅黑" pitchFamily="34" charset="-122"/>
              <a:ea typeface="微软雅黑" pitchFamily="34" charset="-122"/>
            </a:rPr>
            <a:t>服务</a:t>
          </a:r>
          <a:endParaRPr lang="zh-CN" altLang="en-US" dirty="0">
            <a:latin typeface="微软雅黑" pitchFamily="34" charset="-122"/>
            <a:ea typeface="微软雅黑" pitchFamily="34" charset="-122"/>
          </a:endParaRPr>
        </a:p>
      </dgm:t>
    </dgm:pt>
    <dgm:pt modelId="{7CAB8244-9E21-4E3B-B86F-3A58DD872BD9}" type="parTrans" cxnId="{1F077FA7-8B1C-40B3-8C01-4CBB80EAAC56}">
      <dgm:prSet/>
      <dgm:spPr/>
      <dgm:t>
        <a:bodyPr/>
        <a:lstStyle/>
        <a:p>
          <a:endParaRPr lang="zh-CN" altLang="en-US"/>
        </a:p>
      </dgm:t>
    </dgm:pt>
    <dgm:pt modelId="{2FFE3C32-35D7-48C3-B062-47B30DB1681B}" type="sibTrans" cxnId="{1F077FA7-8B1C-40B3-8C01-4CBB80EAAC56}">
      <dgm:prSet/>
      <dgm:spPr/>
      <dgm:t>
        <a:bodyPr/>
        <a:lstStyle/>
        <a:p>
          <a:endParaRPr lang="zh-CN" altLang="en-US"/>
        </a:p>
      </dgm:t>
    </dgm:pt>
    <dgm:pt modelId="{4FE2AD24-A1E9-457D-A1AA-AD0C4D69D436}">
      <dgm:prSet phldrT="[文本]"/>
      <dgm:spPr>
        <a:solidFill>
          <a:srgbClr val="1788EE">
            <a:alpha val="90000"/>
          </a:srgbClr>
        </a:solidFill>
      </dgm:spPr>
      <dgm:t>
        <a:bodyPr/>
        <a:lstStyle/>
        <a:p>
          <a:r>
            <a:rPr lang="zh-CN" altLang="en-US" dirty="0" smtClean="0">
              <a:latin typeface="微软雅黑" pitchFamily="34" charset="-122"/>
              <a:ea typeface="微软雅黑" pitchFamily="34" charset="-122"/>
            </a:rPr>
            <a:t>全面开放简化调用</a:t>
          </a:r>
          <a:endParaRPr lang="zh-CN" altLang="en-US" dirty="0">
            <a:latin typeface="微软雅黑" pitchFamily="34" charset="-122"/>
            <a:ea typeface="微软雅黑" pitchFamily="34" charset="-122"/>
          </a:endParaRPr>
        </a:p>
      </dgm:t>
    </dgm:pt>
    <dgm:pt modelId="{222F4FD6-6FAA-4CFB-A4D1-5B93D2C48A83}" type="sibTrans" cxnId="{9B938A2C-F6CC-4630-A71B-D44A853C0115}">
      <dgm:prSet/>
      <dgm:spPr/>
      <dgm:t>
        <a:bodyPr/>
        <a:lstStyle/>
        <a:p>
          <a:endParaRPr lang="zh-CN" altLang="en-US"/>
        </a:p>
      </dgm:t>
    </dgm:pt>
    <dgm:pt modelId="{ADB44302-46E9-40B3-9EB1-319912C43A17}" type="parTrans" cxnId="{9B938A2C-F6CC-4630-A71B-D44A853C0115}">
      <dgm:prSet/>
      <dgm:spPr/>
      <dgm:t>
        <a:bodyPr/>
        <a:lstStyle/>
        <a:p>
          <a:endParaRPr lang="zh-CN" altLang="en-US"/>
        </a:p>
      </dgm:t>
    </dgm:pt>
    <dgm:pt modelId="{93D021E3-D578-4B6E-B209-2439DD2169C3}">
      <dgm:prSet phldrT="[文本]"/>
      <dgm:spPr>
        <a:solidFill>
          <a:srgbClr val="B073FC">
            <a:alpha val="90000"/>
          </a:srgbClr>
        </a:solidFill>
      </dgm:spPr>
      <dgm:t>
        <a:bodyPr/>
        <a:lstStyle/>
        <a:p>
          <a:r>
            <a:rPr lang="zh-CN" altLang="en-US" dirty="0" smtClean="0">
              <a:latin typeface="微软雅黑" pitchFamily="34" charset="-122"/>
              <a:ea typeface="微软雅黑" pitchFamily="34" charset="-122"/>
            </a:rPr>
            <a:t>半成品导出</a:t>
          </a:r>
          <a:endParaRPr lang="zh-CN" altLang="en-US" dirty="0">
            <a:latin typeface="微软雅黑" pitchFamily="34" charset="-122"/>
            <a:ea typeface="微软雅黑" pitchFamily="34" charset="-122"/>
          </a:endParaRPr>
        </a:p>
      </dgm:t>
    </dgm:pt>
    <dgm:pt modelId="{3F6B73BA-15AB-4336-86E3-AAE7B17CF21C}" type="parTrans" cxnId="{701676F5-2E79-4D45-828E-983F96C6AE5A}">
      <dgm:prSet/>
      <dgm:spPr/>
      <dgm:t>
        <a:bodyPr/>
        <a:lstStyle/>
        <a:p>
          <a:endParaRPr lang="zh-CN" altLang="en-US"/>
        </a:p>
      </dgm:t>
    </dgm:pt>
    <dgm:pt modelId="{BBE88F42-F776-443D-9706-8B055176C723}" type="sibTrans" cxnId="{701676F5-2E79-4D45-828E-983F96C6AE5A}">
      <dgm:prSet/>
      <dgm:spPr/>
      <dgm:t>
        <a:bodyPr/>
        <a:lstStyle/>
        <a:p>
          <a:endParaRPr lang="zh-CN" altLang="en-US"/>
        </a:p>
      </dgm:t>
    </dgm:pt>
    <dgm:pt modelId="{A3AA1AB3-DA9E-4159-8DD8-AFD766F7B109}" type="pres">
      <dgm:prSet presAssocID="{00D9739E-C70E-49F6-BF1B-3D9B0083E395}" presName="cycleMatrixDiagram" presStyleCnt="0">
        <dgm:presLayoutVars>
          <dgm:chMax val="1"/>
          <dgm:dir/>
          <dgm:animLvl val="lvl"/>
          <dgm:resizeHandles val="exact"/>
        </dgm:presLayoutVars>
      </dgm:prSet>
      <dgm:spPr/>
      <dgm:t>
        <a:bodyPr/>
        <a:lstStyle/>
        <a:p>
          <a:endParaRPr lang="zh-CN" altLang="en-US"/>
        </a:p>
      </dgm:t>
    </dgm:pt>
    <dgm:pt modelId="{14E56C0F-C25A-415F-AE02-8364814010B8}" type="pres">
      <dgm:prSet presAssocID="{00D9739E-C70E-49F6-BF1B-3D9B0083E395}" presName="children" presStyleCnt="0"/>
      <dgm:spPr/>
    </dgm:pt>
    <dgm:pt modelId="{B46AAD6B-D042-4041-985E-72AD0B2A6CB8}" type="pres">
      <dgm:prSet presAssocID="{00D9739E-C70E-49F6-BF1B-3D9B0083E395}" presName="child1group" presStyleCnt="0"/>
      <dgm:spPr/>
    </dgm:pt>
    <dgm:pt modelId="{29A5C0B3-0633-4B3A-91B7-5D27DBB5AA96}" type="pres">
      <dgm:prSet presAssocID="{00D9739E-C70E-49F6-BF1B-3D9B0083E395}" presName="child1" presStyleLbl="bgAcc1" presStyleIdx="0" presStyleCnt="4"/>
      <dgm:spPr/>
      <dgm:t>
        <a:bodyPr/>
        <a:lstStyle/>
        <a:p>
          <a:endParaRPr lang="zh-CN" altLang="en-US"/>
        </a:p>
      </dgm:t>
    </dgm:pt>
    <dgm:pt modelId="{91F626B0-FA04-48CC-A332-9DF287FFFE21}" type="pres">
      <dgm:prSet presAssocID="{00D9739E-C70E-49F6-BF1B-3D9B0083E395}" presName="child1Text" presStyleLbl="bgAcc1" presStyleIdx="0" presStyleCnt="4">
        <dgm:presLayoutVars>
          <dgm:bulletEnabled val="1"/>
        </dgm:presLayoutVars>
      </dgm:prSet>
      <dgm:spPr/>
      <dgm:t>
        <a:bodyPr/>
        <a:lstStyle/>
        <a:p>
          <a:endParaRPr lang="zh-CN" altLang="en-US"/>
        </a:p>
      </dgm:t>
    </dgm:pt>
    <dgm:pt modelId="{746DDC4A-9406-4021-A2C8-0331C7DF5B72}" type="pres">
      <dgm:prSet presAssocID="{00D9739E-C70E-49F6-BF1B-3D9B0083E395}" presName="child2group" presStyleCnt="0"/>
      <dgm:spPr/>
    </dgm:pt>
    <dgm:pt modelId="{7873C494-745A-498A-8339-9064DC604BF8}" type="pres">
      <dgm:prSet presAssocID="{00D9739E-C70E-49F6-BF1B-3D9B0083E395}" presName="child2" presStyleLbl="bgAcc1" presStyleIdx="1" presStyleCnt="4"/>
      <dgm:spPr/>
      <dgm:t>
        <a:bodyPr/>
        <a:lstStyle/>
        <a:p>
          <a:endParaRPr lang="zh-CN" altLang="en-US"/>
        </a:p>
      </dgm:t>
    </dgm:pt>
    <dgm:pt modelId="{9C89F070-FD48-4B7D-B309-F4FFC089F36A}" type="pres">
      <dgm:prSet presAssocID="{00D9739E-C70E-49F6-BF1B-3D9B0083E395}" presName="child2Text" presStyleLbl="bgAcc1" presStyleIdx="1" presStyleCnt="4">
        <dgm:presLayoutVars>
          <dgm:bulletEnabled val="1"/>
        </dgm:presLayoutVars>
      </dgm:prSet>
      <dgm:spPr/>
      <dgm:t>
        <a:bodyPr/>
        <a:lstStyle/>
        <a:p>
          <a:endParaRPr lang="zh-CN" altLang="en-US"/>
        </a:p>
      </dgm:t>
    </dgm:pt>
    <dgm:pt modelId="{C554C986-D33D-41BE-BDA4-572D2F0958C1}" type="pres">
      <dgm:prSet presAssocID="{00D9739E-C70E-49F6-BF1B-3D9B0083E395}" presName="child3group" presStyleCnt="0"/>
      <dgm:spPr/>
    </dgm:pt>
    <dgm:pt modelId="{310F00A6-A940-4D63-A9C3-151C5C8E33D7}" type="pres">
      <dgm:prSet presAssocID="{00D9739E-C70E-49F6-BF1B-3D9B0083E395}" presName="child3" presStyleLbl="bgAcc1" presStyleIdx="2" presStyleCnt="4"/>
      <dgm:spPr/>
      <dgm:t>
        <a:bodyPr/>
        <a:lstStyle/>
        <a:p>
          <a:endParaRPr lang="zh-CN" altLang="en-US"/>
        </a:p>
      </dgm:t>
    </dgm:pt>
    <dgm:pt modelId="{24A746F6-96A2-4464-814D-501BA7A4F15A}" type="pres">
      <dgm:prSet presAssocID="{00D9739E-C70E-49F6-BF1B-3D9B0083E395}" presName="child3Text" presStyleLbl="bgAcc1" presStyleIdx="2" presStyleCnt="4">
        <dgm:presLayoutVars>
          <dgm:bulletEnabled val="1"/>
        </dgm:presLayoutVars>
      </dgm:prSet>
      <dgm:spPr/>
      <dgm:t>
        <a:bodyPr/>
        <a:lstStyle/>
        <a:p>
          <a:endParaRPr lang="zh-CN" altLang="en-US"/>
        </a:p>
      </dgm:t>
    </dgm:pt>
    <dgm:pt modelId="{B61BCBC4-69BC-40C0-AB04-6CD7AB26BA43}" type="pres">
      <dgm:prSet presAssocID="{00D9739E-C70E-49F6-BF1B-3D9B0083E395}" presName="child4group" presStyleCnt="0"/>
      <dgm:spPr/>
    </dgm:pt>
    <dgm:pt modelId="{25AAF26E-17CD-4BA6-B784-7A9F488A9C25}" type="pres">
      <dgm:prSet presAssocID="{00D9739E-C70E-49F6-BF1B-3D9B0083E395}" presName="child4" presStyleLbl="bgAcc1" presStyleIdx="3" presStyleCnt="4"/>
      <dgm:spPr/>
      <dgm:t>
        <a:bodyPr/>
        <a:lstStyle/>
        <a:p>
          <a:endParaRPr lang="zh-CN" altLang="en-US"/>
        </a:p>
      </dgm:t>
    </dgm:pt>
    <dgm:pt modelId="{D04F177C-43C3-4530-95D1-26642BADF05A}" type="pres">
      <dgm:prSet presAssocID="{00D9739E-C70E-49F6-BF1B-3D9B0083E395}" presName="child4Text" presStyleLbl="bgAcc1" presStyleIdx="3" presStyleCnt="4">
        <dgm:presLayoutVars>
          <dgm:bulletEnabled val="1"/>
        </dgm:presLayoutVars>
      </dgm:prSet>
      <dgm:spPr/>
      <dgm:t>
        <a:bodyPr/>
        <a:lstStyle/>
        <a:p>
          <a:endParaRPr lang="zh-CN" altLang="en-US"/>
        </a:p>
      </dgm:t>
    </dgm:pt>
    <dgm:pt modelId="{83A874D7-5D6F-4939-A166-644EED554170}" type="pres">
      <dgm:prSet presAssocID="{00D9739E-C70E-49F6-BF1B-3D9B0083E395}" presName="childPlaceholder" presStyleCnt="0"/>
      <dgm:spPr/>
    </dgm:pt>
    <dgm:pt modelId="{C547127D-7179-474B-AD00-F8BABBA76CD9}" type="pres">
      <dgm:prSet presAssocID="{00D9739E-C70E-49F6-BF1B-3D9B0083E395}" presName="circle" presStyleCnt="0"/>
      <dgm:spPr/>
    </dgm:pt>
    <dgm:pt modelId="{6EB2CA03-9246-4478-8DD9-64068B036015}" type="pres">
      <dgm:prSet presAssocID="{00D9739E-C70E-49F6-BF1B-3D9B0083E395}" presName="quadrant1" presStyleLbl="node1" presStyleIdx="0" presStyleCnt="4">
        <dgm:presLayoutVars>
          <dgm:chMax val="1"/>
          <dgm:bulletEnabled val="1"/>
        </dgm:presLayoutVars>
      </dgm:prSet>
      <dgm:spPr/>
      <dgm:t>
        <a:bodyPr/>
        <a:lstStyle/>
        <a:p>
          <a:endParaRPr lang="zh-CN" altLang="en-US"/>
        </a:p>
      </dgm:t>
    </dgm:pt>
    <dgm:pt modelId="{0A207EB2-22D2-4C37-B515-6EAA7F32A4FB}" type="pres">
      <dgm:prSet presAssocID="{00D9739E-C70E-49F6-BF1B-3D9B0083E395}" presName="quadrant2" presStyleLbl="node1" presStyleIdx="1" presStyleCnt="4">
        <dgm:presLayoutVars>
          <dgm:chMax val="1"/>
          <dgm:bulletEnabled val="1"/>
        </dgm:presLayoutVars>
      </dgm:prSet>
      <dgm:spPr/>
      <dgm:t>
        <a:bodyPr/>
        <a:lstStyle/>
        <a:p>
          <a:endParaRPr lang="zh-CN" altLang="en-US"/>
        </a:p>
      </dgm:t>
    </dgm:pt>
    <dgm:pt modelId="{34A952DE-4339-4449-BC49-C7AAC690FF28}" type="pres">
      <dgm:prSet presAssocID="{00D9739E-C70E-49F6-BF1B-3D9B0083E395}" presName="quadrant3" presStyleLbl="node1" presStyleIdx="2" presStyleCnt="4">
        <dgm:presLayoutVars>
          <dgm:chMax val="1"/>
          <dgm:bulletEnabled val="1"/>
        </dgm:presLayoutVars>
      </dgm:prSet>
      <dgm:spPr/>
      <dgm:t>
        <a:bodyPr/>
        <a:lstStyle/>
        <a:p>
          <a:endParaRPr lang="zh-CN" altLang="en-US"/>
        </a:p>
      </dgm:t>
    </dgm:pt>
    <dgm:pt modelId="{0B6EECB7-4AD4-41DD-9020-655859EFA510}" type="pres">
      <dgm:prSet presAssocID="{00D9739E-C70E-49F6-BF1B-3D9B0083E395}" presName="quadrant4" presStyleLbl="node1" presStyleIdx="3" presStyleCnt="4" custLinFactNeighborX="-519" custLinFactNeighborY="519">
        <dgm:presLayoutVars>
          <dgm:chMax val="1"/>
          <dgm:bulletEnabled val="1"/>
        </dgm:presLayoutVars>
      </dgm:prSet>
      <dgm:spPr/>
      <dgm:t>
        <a:bodyPr/>
        <a:lstStyle/>
        <a:p>
          <a:endParaRPr lang="zh-CN" altLang="en-US"/>
        </a:p>
      </dgm:t>
    </dgm:pt>
    <dgm:pt modelId="{0E4C3B87-B253-4C51-8FC9-A2039E9E9C06}" type="pres">
      <dgm:prSet presAssocID="{00D9739E-C70E-49F6-BF1B-3D9B0083E395}" presName="quadrantPlaceholder" presStyleCnt="0"/>
      <dgm:spPr/>
    </dgm:pt>
    <dgm:pt modelId="{16D72346-00ED-4DE9-B6E2-E1F46858ECBC}" type="pres">
      <dgm:prSet presAssocID="{00D9739E-C70E-49F6-BF1B-3D9B0083E395}" presName="center1" presStyleLbl="fgShp" presStyleIdx="0" presStyleCnt="2"/>
      <dgm:spPr/>
    </dgm:pt>
    <dgm:pt modelId="{9C5355C4-B1B8-4C0B-B847-5697AC895E85}" type="pres">
      <dgm:prSet presAssocID="{00D9739E-C70E-49F6-BF1B-3D9B0083E395}" presName="center2" presStyleLbl="fgShp" presStyleIdx="1" presStyleCnt="2"/>
      <dgm:spPr/>
    </dgm:pt>
  </dgm:ptLst>
  <dgm:cxnLst>
    <dgm:cxn modelId="{9B938A2C-F6CC-4630-A71B-D44A853C0115}" srcId="{39B8C837-7B24-4C86-A180-1F6407E7FF3A}" destId="{4FE2AD24-A1E9-457D-A1AA-AD0C4D69D436}" srcOrd="0" destOrd="0" parTransId="{ADB44302-46E9-40B3-9EB1-319912C43A17}" sibTransId="{222F4FD6-6FAA-4CFB-A4D1-5B93D2C48A83}"/>
    <dgm:cxn modelId="{3590BC5C-B7E9-40CF-B019-02F32633A306}" type="presOf" srcId="{27182DEC-2C9E-4FEC-B779-C89965BDECE1}" destId="{0A207EB2-22D2-4C37-B515-6EAA7F32A4FB}" srcOrd="0" destOrd="0" presId="urn:microsoft.com/office/officeart/2005/8/layout/cycle4"/>
    <dgm:cxn modelId="{20DDDBAA-BAC7-43C2-A382-088835353E82}" type="presOf" srcId="{00D9739E-C70E-49F6-BF1B-3D9B0083E395}" destId="{A3AA1AB3-DA9E-4159-8DD8-AFD766F7B109}" srcOrd="0" destOrd="0" presId="urn:microsoft.com/office/officeart/2005/8/layout/cycle4"/>
    <dgm:cxn modelId="{0EAD2DAC-F468-4A1D-B485-80AB46079F9D}" srcId="{34C209FE-44AB-48CC-8BDB-15EBDEC985DF}" destId="{73414FF0-15CD-4E2B-8AF0-7012F3192E3F}" srcOrd="0" destOrd="0" parTransId="{69331D60-ACE5-4D3D-ADEA-C28E257DABEE}" sibTransId="{D3DBB4EB-DDBC-4F92-9F2D-962D05B1F5AC}"/>
    <dgm:cxn modelId="{78C175B9-CD50-4CB8-A49D-D11F81BD82BA}" type="presOf" srcId="{93D021E3-D578-4B6E-B209-2439DD2169C3}" destId="{9C89F070-FD48-4B7D-B309-F4FFC089F36A}" srcOrd="1" destOrd="1" presId="urn:microsoft.com/office/officeart/2005/8/layout/cycle4"/>
    <dgm:cxn modelId="{1F077FA7-8B1C-40B3-8C01-4CBB80EAAC56}" srcId="{7490B66E-6248-45C7-874E-2399EE73B2EA}" destId="{87BC513A-1DB2-4D0A-AFDC-93AA06E7FA5F}" srcOrd="0" destOrd="0" parTransId="{7CAB8244-9E21-4E3B-B86F-3A58DD872BD9}" sibTransId="{2FFE3C32-35D7-48C3-B062-47B30DB1681B}"/>
    <dgm:cxn modelId="{701676F5-2E79-4D45-828E-983F96C6AE5A}" srcId="{27182DEC-2C9E-4FEC-B779-C89965BDECE1}" destId="{93D021E3-D578-4B6E-B209-2439DD2169C3}" srcOrd="1" destOrd="0" parTransId="{3F6B73BA-15AB-4336-86E3-AAE7B17CF21C}" sibTransId="{BBE88F42-F776-443D-9706-8B055176C723}"/>
    <dgm:cxn modelId="{D66E5CBA-2664-49DF-A977-483C5268A3CB}" type="presOf" srcId="{73414FF0-15CD-4E2B-8AF0-7012F3192E3F}" destId="{24A746F6-96A2-4464-814D-501BA7A4F15A}" srcOrd="1" destOrd="0" presId="urn:microsoft.com/office/officeart/2005/8/layout/cycle4"/>
    <dgm:cxn modelId="{D96417B2-A6E6-4F55-B702-A7DF2F4547D9}" type="presOf" srcId="{39B8C837-7B24-4C86-A180-1F6407E7FF3A}" destId="{6EB2CA03-9246-4478-8DD9-64068B036015}" srcOrd="0" destOrd="0" presId="urn:microsoft.com/office/officeart/2005/8/layout/cycle4"/>
    <dgm:cxn modelId="{E9235AF0-F5AB-4CA7-8E7C-7C32E878506F}" type="presOf" srcId="{73414FF0-15CD-4E2B-8AF0-7012F3192E3F}" destId="{310F00A6-A940-4D63-A9C3-151C5C8E33D7}" srcOrd="0" destOrd="0" presId="urn:microsoft.com/office/officeart/2005/8/layout/cycle4"/>
    <dgm:cxn modelId="{47566620-3810-4CFF-A765-FF556FF958A6}" type="presOf" srcId="{DA302952-0FD9-44E7-9070-979AE25AC4E2}" destId="{9C89F070-FD48-4B7D-B309-F4FFC089F36A}" srcOrd="1" destOrd="0" presId="urn:microsoft.com/office/officeart/2005/8/layout/cycle4"/>
    <dgm:cxn modelId="{F3477597-54C5-4E42-BD1E-0C7C9266CDD6}" type="presOf" srcId="{DA302952-0FD9-44E7-9070-979AE25AC4E2}" destId="{7873C494-745A-498A-8339-9064DC604BF8}" srcOrd="0" destOrd="0" presId="urn:microsoft.com/office/officeart/2005/8/layout/cycle4"/>
    <dgm:cxn modelId="{1D8F9C7E-03FF-4759-B18C-939FA98B5C4A}" type="presOf" srcId="{4FE2AD24-A1E9-457D-A1AA-AD0C4D69D436}" destId="{29A5C0B3-0633-4B3A-91B7-5D27DBB5AA96}" srcOrd="0" destOrd="0" presId="urn:microsoft.com/office/officeart/2005/8/layout/cycle4"/>
    <dgm:cxn modelId="{A37FA47A-EE8B-4177-9F5B-9BF4B07CEA32}" srcId="{00D9739E-C70E-49F6-BF1B-3D9B0083E395}" destId="{27182DEC-2C9E-4FEC-B779-C89965BDECE1}" srcOrd="1" destOrd="0" parTransId="{6528550C-0923-4D05-ACAA-7C53315FE505}" sibTransId="{575FD4D6-5744-4C31-A22E-C66879C1DE24}"/>
    <dgm:cxn modelId="{0B66D786-F9E4-4E73-95DE-5A7CBD88B78D}" type="presOf" srcId="{93D021E3-D578-4B6E-B209-2439DD2169C3}" destId="{7873C494-745A-498A-8339-9064DC604BF8}" srcOrd="0" destOrd="1" presId="urn:microsoft.com/office/officeart/2005/8/layout/cycle4"/>
    <dgm:cxn modelId="{5762DA8B-5D5E-4117-B6B7-B9579E45D4EA}" type="presOf" srcId="{7490B66E-6248-45C7-874E-2399EE73B2EA}" destId="{0B6EECB7-4AD4-41DD-9020-655859EFA510}" srcOrd="0" destOrd="0" presId="urn:microsoft.com/office/officeart/2005/8/layout/cycle4"/>
    <dgm:cxn modelId="{AD59783A-D88D-4AB5-BCC9-69C028BA7AE1}" type="presOf" srcId="{87BC513A-1DB2-4D0A-AFDC-93AA06E7FA5F}" destId="{D04F177C-43C3-4530-95D1-26642BADF05A}" srcOrd="1" destOrd="0" presId="urn:microsoft.com/office/officeart/2005/8/layout/cycle4"/>
    <dgm:cxn modelId="{0BAA6889-93F2-4088-965B-710C6118D12A}" srcId="{00D9739E-C70E-49F6-BF1B-3D9B0083E395}" destId="{34C209FE-44AB-48CC-8BDB-15EBDEC985DF}" srcOrd="2" destOrd="0" parTransId="{59700C77-52D4-4F12-8CFA-3D6C59198907}" sibTransId="{BDA4E989-4D76-4F5B-897F-89976CBC2FC4}"/>
    <dgm:cxn modelId="{715BD2B8-E0A1-491E-BA4F-AE615987AAE7}" srcId="{00D9739E-C70E-49F6-BF1B-3D9B0083E395}" destId="{39B8C837-7B24-4C86-A180-1F6407E7FF3A}" srcOrd="0" destOrd="0" parTransId="{E9534CE2-8502-4009-A810-698C0D868717}" sibTransId="{8351CF48-FBC3-410B-9EBE-78AC000CE79B}"/>
    <dgm:cxn modelId="{5B436C82-27A5-48D1-8801-60771A7C64EC}" type="presOf" srcId="{4FE2AD24-A1E9-457D-A1AA-AD0C4D69D436}" destId="{91F626B0-FA04-48CC-A332-9DF287FFFE21}" srcOrd="1" destOrd="0" presId="urn:microsoft.com/office/officeart/2005/8/layout/cycle4"/>
    <dgm:cxn modelId="{5FC894F1-72CD-4DDC-84D4-AA6015384218}" type="presOf" srcId="{87BC513A-1DB2-4D0A-AFDC-93AA06E7FA5F}" destId="{25AAF26E-17CD-4BA6-B784-7A9F488A9C25}" srcOrd="0" destOrd="0" presId="urn:microsoft.com/office/officeart/2005/8/layout/cycle4"/>
    <dgm:cxn modelId="{302F10D9-712E-4C7D-A4B7-415D7F28EB5A}" srcId="{27182DEC-2C9E-4FEC-B779-C89965BDECE1}" destId="{DA302952-0FD9-44E7-9070-979AE25AC4E2}" srcOrd="0" destOrd="0" parTransId="{D0049AA2-30EE-4153-9A94-35E26AF513EC}" sibTransId="{DF693C66-5859-4A4B-B6D1-2536AEC8F926}"/>
    <dgm:cxn modelId="{A68BCA79-4EC2-4DF4-B764-D77CC85E1C44}" type="presOf" srcId="{34C209FE-44AB-48CC-8BDB-15EBDEC985DF}" destId="{34A952DE-4339-4449-BC49-C7AAC690FF28}" srcOrd="0" destOrd="0" presId="urn:microsoft.com/office/officeart/2005/8/layout/cycle4"/>
    <dgm:cxn modelId="{BA71F494-49AF-4EDD-9640-A0D3EDF7D943}" srcId="{00D9739E-C70E-49F6-BF1B-3D9B0083E395}" destId="{7490B66E-6248-45C7-874E-2399EE73B2EA}" srcOrd="3" destOrd="0" parTransId="{9BF36E4F-89D5-4A4E-A0F3-6D422F4527E5}" sibTransId="{C15EB3C4-6A7E-4225-A59A-A031ABB63C58}"/>
    <dgm:cxn modelId="{E5684976-0C9F-4CBA-B198-F2415158E85E}" type="presParOf" srcId="{A3AA1AB3-DA9E-4159-8DD8-AFD766F7B109}" destId="{14E56C0F-C25A-415F-AE02-8364814010B8}" srcOrd="0" destOrd="0" presId="urn:microsoft.com/office/officeart/2005/8/layout/cycle4"/>
    <dgm:cxn modelId="{1F42C224-E331-418D-A182-03936B87AF04}" type="presParOf" srcId="{14E56C0F-C25A-415F-AE02-8364814010B8}" destId="{B46AAD6B-D042-4041-985E-72AD0B2A6CB8}" srcOrd="0" destOrd="0" presId="urn:microsoft.com/office/officeart/2005/8/layout/cycle4"/>
    <dgm:cxn modelId="{BFECC389-75AD-4F00-835F-273B3D4139B0}" type="presParOf" srcId="{B46AAD6B-D042-4041-985E-72AD0B2A6CB8}" destId="{29A5C0B3-0633-4B3A-91B7-5D27DBB5AA96}" srcOrd="0" destOrd="0" presId="urn:microsoft.com/office/officeart/2005/8/layout/cycle4"/>
    <dgm:cxn modelId="{2A646A9A-8D1F-4798-9831-8147CED598F7}" type="presParOf" srcId="{B46AAD6B-D042-4041-985E-72AD0B2A6CB8}" destId="{91F626B0-FA04-48CC-A332-9DF287FFFE21}" srcOrd="1" destOrd="0" presId="urn:microsoft.com/office/officeart/2005/8/layout/cycle4"/>
    <dgm:cxn modelId="{AC56785B-BDC3-4F69-B84A-C50483B63D44}" type="presParOf" srcId="{14E56C0F-C25A-415F-AE02-8364814010B8}" destId="{746DDC4A-9406-4021-A2C8-0331C7DF5B72}" srcOrd="1" destOrd="0" presId="urn:microsoft.com/office/officeart/2005/8/layout/cycle4"/>
    <dgm:cxn modelId="{807EFD92-087D-4706-B65B-8825569EBB3F}" type="presParOf" srcId="{746DDC4A-9406-4021-A2C8-0331C7DF5B72}" destId="{7873C494-745A-498A-8339-9064DC604BF8}" srcOrd="0" destOrd="0" presId="urn:microsoft.com/office/officeart/2005/8/layout/cycle4"/>
    <dgm:cxn modelId="{02253CA2-3F2C-4838-AD1E-D972FDD4A7BE}" type="presParOf" srcId="{746DDC4A-9406-4021-A2C8-0331C7DF5B72}" destId="{9C89F070-FD48-4B7D-B309-F4FFC089F36A}" srcOrd="1" destOrd="0" presId="urn:microsoft.com/office/officeart/2005/8/layout/cycle4"/>
    <dgm:cxn modelId="{602C15E3-24D5-4864-9987-1B7CF674450E}" type="presParOf" srcId="{14E56C0F-C25A-415F-AE02-8364814010B8}" destId="{C554C986-D33D-41BE-BDA4-572D2F0958C1}" srcOrd="2" destOrd="0" presId="urn:microsoft.com/office/officeart/2005/8/layout/cycle4"/>
    <dgm:cxn modelId="{881CE29C-559E-4556-9AE6-A05FD93503FA}" type="presParOf" srcId="{C554C986-D33D-41BE-BDA4-572D2F0958C1}" destId="{310F00A6-A940-4D63-A9C3-151C5C8E33D7}" srcOrd="0" destOrd="0" presId="urn:microsoft.com/office/officeart/2005/8/layout/cycle4"/>
    <dgm:cxn modelId="{1FDF8F97-40A9-4B83-9EC7-19733183B7F4}" type="presParOf" srcId="{C554C986-D33D-41BE-BDA4-572D2F0958C1}" destId="{24A746F6-96A2-4464-814D-501BA7A4F15A}" srcOrd="1" destOrd="0" presId="urn:microsoft.com/office/officeart/2005/8/layout/cycle4"/>
    <dgm:cxn modelId="{C0916800-235D-4826-B858-506E5A0B8712}" type="presParOf" srcId="{14E56C0F-C25A-415F-AE02-8364814010B8}" destId="{B61BCBC4-69BC-40C0-AB04-6CD7AB26BA43}" srcOrd="3" destOrd="0" presId="urn:microsoft.com/office/officeart/2005/8/layout/cycle4"/>
    <dgm:cxn modelId="{F4B85545-A152-4A7D-B005-BE9BEC1E96B1}" type="presParOf" srcId="{B61BCBC4-69BC-40C0-AB04-6CD7AB26BA43}" destId="{25AAF26E-17CD-4BA6-B784-7A9F488A9C25}" srcOrd="0" destOrd="0" presId="urn:microsoft.com/office/officeart/2005/8/layout/cycle4"/>
    <dgm:cxn modelId="{C3FAA329-960D-4974-BC9E-BDA056454554}" type="presParOf" srcId="{B61BCBC4-69BC-40C0-AB04-6CD7AB26BA43}" destId="{D04F177C-43C3-4530-95D1-26642BADF05A}" srcOrd="1" destOrd="0" presId="urn:microsoft.com/office/officeart/2005/8/layout/cycle4"/>
    <dgm:cxn modelId="{94AEB4FE-CEBB-45AE-9ABA-846CCDA3C79E}" type="presParOf" srcId="{14E56C0F-C25A-415F-AE02-8364814010B8}" destId="{83A874D7-5D6F-4939-A166-644EED554170}" srcOrd="4" destOrd="0" presId="urn:microsoft.com/office/officeart/2005/8/layout/cycle4"/>
    <dgm:cxn modelId="{1DE2BF26-1D80-452C-B64F-C539EBC22DCE}" type="presParOf" srcId="{A3AA1AB3-DA9E-4159-8DD8-AFD766F7B109}" destId="{C547127D-7179-474B-AD00-F8BABBA76CD9}" srcOrd="1" destOrd="0" presId="urn:microsoft.com/office/officeart/2005/8/layout/cycle4"/>
    <dgm:cxn modelId="{D4715BFC-E2A5-4AAC-8F1E-889F4A69697D}" type="presParOf" srcId="{C547127D-7179-474B-AD00-F8BABBA76CD9}" destId="{6EB2CA03-9246-4478-8DD9-64068B036015}" srcOrd="0" destOrd="0" presId="urn:microsoft.com/office/officeart/2005/8/layout/cycle4"/>
    <dgm:cxn modelId="{955B212A-BAEE-48F9-BC5D-E24348237C24}" type="presParOf" srcId="{C547127D-7179-474B-AD00-F8BABBA76CD9}" destId="{0A207EB2-22D2-4C37-B515-6EAA7F32A4FB}" srcOrd="1" destOrd="0" presId="urn:microsoft.com/office/officeart/2005/8/layout/cycle4"/>
    <dgm:cxn modelId="{F3318670-BEED-4D3B-A4A8-493A06281113}" type="presParOf" srcId="{C547127D-7179-474B-AD00-F8BABBA76CD9}" destId="{34A952DE-4339-4449-BC49-C7AAC690FF28}" srcOrd="2" destOrd="0" presId="urn:microsoft.com/office/officeart/2005/8/layout/cycle4"/>
    <dgm:cxn modelId="{240F2E80-FAB2-4877-8795-393A2A98A55B}" type="presParOf" srcId="{C547127D-7179-474B-AD00-F8BABBA76CD9}" destId="{0B6EECB7-4AD4-41DD-9020-655859EFA510}" srcOrd="3" destOrd="0" presId="urn:microsoft.com/office/officeart/2005/8/layout/cycle4"/>
    <dgm:cxn modelId="{D16E6A94-652C-49B9-90D4-299C00F864DC}" type="presParOf" srcId="{C547127D-7179-474B-AD00-F8BABBA76CD9}" destId="{0E4C3B87-B253-4C51-8FC9-A2039E9E9C06}" srcOrd="4" destOrd="0" presId="urn:microsoft.com/office/officeart/2005/8/layout/cycle4"/>
    <dgm:cxn modelId="{028571C0-6D18-4890-A87C-C9B5D81D70CB}" type="presParOf" srcId="{A3AA1AB3-DA9E-4159-8DD8-AFD766F7B109}" destId="{16D72346-00ED-4DE9-B6E2-E1F46858ECBC}" srcOrd="2" destOrd="0" presId="urn:microsoft.com/office/officeart/2005/8/layout/cycle4"/>
    <dgm:cxn modelId="{F7346B52-690C-4558-8913-CEE485D94E61}" type="presParOf" srcId="{A3AA1AB3-DA9E-4159-8DD8-AFD766F7B109}" destId="{9C5355C4-B1B8-4C0B-B847-5697AC895E8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A2ADE-9CF4-4EB1-98EE-06B420916D1F}">
      <dsp:nvSpPr>
        <dsp:cNvPr id="0" name=""/>
        <dsp:cNvSpPr/>
      </dsp:nvSpPr>
      <dsp:spPr>
        <a:xfrm>
          <a:off x="1354666" y="0"/>
          <a:ext cx="5418667" cy="54186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smtClean="0">
              <a:latin typeface="微软雅黑" pitchFamily="34" charset="-122"/>
              <a:ea typeface="微软雅黑" pitchFamily="34" charset="-122"/>
            </a:rPr>
            <a:t>开放平台</a:t>
          </a:r>
          <a:endParaRPr lang="en-US" altLang="zh-CN" sz="1300" kern="1200" smtClean="0">
            <a:latin typeface="微软雅黑" pitchFamily="34" charset="-122"/>
            <a:ea typeface="微软雅黑" pitchFamily="34" charset="-122"/>
          </a:endParaRPr>
        </a:p>
        <a:p>
          <a:pPr lvl="0" algn="ctr" defTabSz="577850">
            <a:lnSpc>
              <a:spcPct val="90000"/>
            </a:lnSpc>
            <a:spcBef>
              <a:spcPct val="0"/>
            </a:spcBef>
            <a:spcAft>
              <a:spcPct val="35000"/>
            </a:spcAft>
          </a:pPr>
          <a:endParaRPr lang="zh-CN" altLang="en-US" sz="1300" kern="1200" dirty="0">
            <a:latin typeface="微软雅黑" pitchFamily="34" charset="-122"/>
            <a:ea typeface="微软雅黑" pitchFamily="34" charset="-122"/>
          </a:endParaRPr>
        </a:p>
      </dsp:txBody>
      <dsp:txXfrm>
        <a:off x="3117087" y="270933"/>
        <a:ext cx="1893824" cy="812800"/>
      </dsp:txXfrm>
    </dsp:sp>
    <dsp:sp modelId="{0C9F027F-705A-4A57-8F75-7F6FA782C59A}">
      <dsp:nvSpPr>
        <dsp:cNvPr id="0" name=""/>
        <dsp:cNvSpPr/>
      </dsp:nvSpPr>
      <dsp:spPr>
        <a:xfrm>
          <a:off x="2031999" y="1354666"/>
          <a:ext cx="4064000" cy="4064000"/>
        </a:xfrm>
        <a:prstGeom prst="ellipse">
          <a:avLst/>
        </a:prstGeom>
        <a:solidFill>
          <a:srgbClr val="21C8C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微软雅黑" pitchFamily="34" charset="-122"/>
              <a:ea typeface="微软雅黑" pitchFamily="34" charset="-122"/>
            </a:rPr>
            <a:t>开发平台</a:t>
          </a:r>
          <a:endParaRPr lang="zh-CN" altLang="en-US" sz="1300" kern="1200" dirty="0">
            <a:latin typeface="微软雅黑" pitchFamily="34" charset="-122"/>
            <a:ea typeface="微软雅黑" pitchFamily="34" charset="-122"/>
          </a:endParaRPr>
        </a:p>
      </dsp:txBody>
      <dsp:txXfrm>
        <a:off x="3117087" y="1608666"/>
        <a:ext cx="1893824" cy="762000"/>
      </dsp:txXfrm>
    </dsp:sp>
    <dsp:sp modelId="{80F2A8A9-7C8B-4927-8323-71D8DA038C45}">
      <dsp:nvSpPr>
        <dsp:cNvPr id="0" name=""/>
        <dsp:cNvSpPr/>
      </dsp:nvSpPr>
      <dsp:spPr>
        <a:xfrm>
          <a:off x="2709333" y="2709333"/>
          <a:ext cx="2709333" cy="2709333"/>
        </a:xfrm>
        <a:prstGeom prst="ellipse">
          <a:avLst/>
        </a:prstGeom>
        <a:solidFill>
          <a:srgbClr val="1788E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altLang="zh-CN" sz="1300" kern="1200" dirty="0" smtClean="0">
              <a:latin typeface="微软雅黑" pitchFamily="34" charset="-122"/>
              <a:ea typeface="微软雅黑" pitchFamily="34" charset="-122"/>
            </a:rPr>
            <a:t>BOS</a:t>
          </a:r>
          <a:r>
            <a:rPr lang="zh-CN" altLang="en-US" sz="1300" kern="1200" dirty="0" smtClean="0">
              <a:latin typeface="微软雅黑" pitchFamily="34" charset="-122"/>
              <a:ea typeface="微软雅黑" pitchFamily="34" charset="-122"/>
            </a:rPr>
            <a:t>设计器</a:t>
          </a:r>
          <a:endParaRPr lang="zh-CN" altLang="en-US" sz="1300" kern="1200" dirty="0">
            <a:latin typeface="微软雅黑" pitchFamily="34" charset="-122"/>
            <a:ea typeface="微软雅黑" pitchFamily="34" charset="-122"/>
          </a:endParaRPr>
        </a:p>
      </dsp:txBody>
      <dsp:txXfrm>
        <a:off x="3106105" y="3386666"/>
        <a:ext cx="1915788" cy="135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F00A6-A940-4D63-A9C3-151C5C8E33D7}">
      <dsp:nvSpPr>
        <dsp:cNvPr id="0" name=""/>
        <dsp:cNvSpPr/>
      </dsp:nvSpPr>
      <dsp:spPr>
        <a:xfrm>
          <a:off x="4422224" y="3219687"/>
          <a:ext cx="2339008" cy="1515147"/>
        </a:xfrm>
        <a:prstGeom prst="roundRect">
          <a:avLst>
            <a:gd name="adj" fmla="val 10000"/>
          </a:avLst>
        </a:prstGeom>
        <a:solidFill>
          <a:srgbClr val="1788EE">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smtClean="0">
              <a:latin typeface="微软雅黑" pitchFamily="34" charset="-122"/>
              <a:ea typeface="微软雅黑" pitchFamily="34" charset="-122"/>
            </a:rPr>
            <a:t>统一通道突破地域</a:t>
          </a:r>
          <a:endParaRPr lang="zh-CN" altLang="en-US" sz="1900" kern="1200" dirty="0">
            <a:latin typeface="微软雅黑" pitchFamily="34" charset="-122"/>
            <a:ea typeface="微软雅黑" pitchFamily="34" charset="-122"/>
          </a:endParaRPr>
        </a:p>
      </dsp:txBody>
      <dsp:txXfrm>
        <a:off x="5157210" y="3631757"/>
        <a:ext cx="1570739" cy="1069794"/>
      </dsp:txXfrm>
    </dsp:sp>
    <dsp:sp modelId="{25AAF26E-17CD-4BA6-B784-7A9F488A9C25}">
      <dsp:nvSpPr>
        <dsp:cNvPr id="0" name=""/>
        <dsp:cNvSpPr/>
      </dsp:nvSpPr>
      <dsp:spPr>
        <a:xfrm>
          <a:off x="605947" y="3219687"/>
          <a:ext cx="2339008" cy="1515147"/>
        </a:xfrm>
        <a:prstGeom prst="roundRect">
          <a:avLst>
            <a:gd name="adj" fmla="val 10000"/>
          </a:avLst>
        </a:prstGeom>
        <a:solidFill>
          <a:srgbClr val="B073FC">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检析报告</a:t>
          </a:r>
          <a:r>
            <a:rPr lang="en-US" altLang="zh-CN" sz="1900" kern="1200" dirty="0" smtClean="0">
              <a:latin typeface="微软雅黑" pitchFamily="34" charset="-122"/>
              <a:ea typeface="微软雅黑" pitchFamily="34" charset="-122"/>
            </a:rPr>
            <a:t>CASE</a:t>
          </a:r>
          <a:r>
            <a:rPr lang="zh-CN" altLang="en-US" sz="1900" kern="1200" dirty="0" smtClean="0">
              <a:latin typeface="微软雅黑" pitchFamily="34" charset="-122"/>
              <a:ea typeface="微软雅黑" pitchFamily="34" charset="-122"/>
            </a:rPr>
            <a:t>服务</a:t>
          </a:r>
          <a:endParaRPr lang="zh-CN" altLang="en-US" sz="1900" kern="1200" dirty="0">
            <a:latin typeface="微软雅黑" pitchFamily="34" charset="-122"/>
            <a:ea typeface="微软雅黑" pitchFamily="34" charset="-122"/>
          </a:endParaRPr>
        </a:p>
      </dsp:txBody>
      <dsp:txXfrm>
        <a:off x="639230" y="3631757"/>
        <a:ext cx="1570739" cy="1069794"/>
      </dsp:txXfrm>
    </dsp:sp>
    <dsp:sp modelId="{7873C494-745A-498A-8339-9064DC604BF8}">
      <dsp:nvSpPr>
        <dsp:cNvPr id="0" name=""/>
        <dsp:cNvSpPr/>
      </dsp:nvSpPr>
      <dsp:spPr>
        <a:xfrm>
          <a:off x="4422224" y="0"/>
          <a:ext cx="2339008" cy="1515147"/>
        </a:xfrm>
        <a:prstGeom prst="roundRect">
          <a:avLst>
            <a:gd name="adj" fmla="val 10000"/>
          </a:avLst>
        </a:prstGeom>
        <a:solidFill>
          <a:srgbClr val="B073FC">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应用商城</a:t>
          </a:r>
          <a:endParaRPr lang="zh-CN" altLang="en-US" sz="1900" kern="1200" dirty="0">
            <a:latin typeface="微软雅黑" pitchFamily="34" charset="-122"/>
            <a:ea typeface="微软雅黑" pitchFamily="34" charset="-122"/>
          </a:endParaRPr>
        </a:p>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半成品导出</a:t>
          </a:r>
          <a:endParaRPr lang="zh-CN" altLang="en-US" sz="1900" kern="1200" dirty="0">
            <a:latin typeface="微软雅黑" pitchFamily="34" charset="-122"/>
            <a:ea typeface="微软雅黑" pitchFamily="34" charset="-122"/>
          </a:endParaRPr>
        </a:p>
      </dsp:txBody>
      <dsp:txXfrm>
        <a:off x="5157210" y="33283"/>
        <a:ext cx="1570739" cy="1069794"/>
      </dsp:txXfrm>
    </dsp:sp>
    <dsp:sp modelId="{29A5C0B3-0633-4B3A-91B7-5D27DBB5AA96}">
      <dsp:nvSpPr>
        <dsp:cNvPr id="0" name=""/>
        <dsp:cNvSpPr/>
      </dsp:nvSpPr>
      <dsp:spPr>
        <a:xfrm>
          <a:off x="605947" y="0"/>
          <a:ext cx="2339008" cy="1515147"/>
        </a:xfrm>
        <a:prstGeom prst="roundRect">
          <a:avLst>
            <a:gd name="adj" fmla="val 10000"/>
          </a:avLst>
        </a:prstGeom>
        <a:solidFill>
          <a:srgbClr val="1788EE">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latin typeface="微软雅黑" pitchFamily="34" charset="-122"/>
              <a:ea typeface="微软雅黑" pitchFamily="34" charset="-122"/>
            </a:rPr>
            <a:t>全面开放简化调用</a:t>
          </a:r>
          <a:endParaRPr lang="zh-CN" altLang="en-US" sz="1900" kern="1200" dirty="0">
            <a:latin typeface="微软雅黑" pitchFamily="34" charset="-122"/>
            <a:ea typeface="微软雅黑" pitchFamily="34" charset="-122"/>
          </a:endParaRPr>
        </a:p>
      </dsp:txBody>
      <dsp:txXfrm>
        <a:off x="639230" y="33283"/>
        <a:ext cx="1570739" cy="1069794"/>
      </dsp:txXfrm>
    </dsp:sp>
    <dsp:sp modelId="{6EB2CA03-9246-4478-8DD9-64068B036015}">
      <dsp:nvSpPr>
        <dsp:cNvPr id="0" name=""/>
        <dsp:cNvSpPr/>
      </dsp:nvSpPr>
      <dsp:spPr>
        <a:xfrm>
          <a:off x="1586058" y="269885"/>
          <a:ext cx="2050183" cy="2050183"/>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en-US" altLang="zh-CN" sz="2300" kern="1200" dirty="0" smtClean="0">
              <a:latin typeface="微软雅黑" pitchFamily="34" charset="-122"/>
              <a:ea typeface="微软雅黑" pitchFamily="34" charset="-122"/>
            </a:rPr>
            <a:t> </a:t>
          </a:r>
          <a:r>
            <a:rPr lang="zh-CN" altLang="en-US" sz="2300" kern="1200" dirty="0" smtClean="0">
              <a:latin typeface="微软雅黑" pitchFamily="34" charset="-122"/>
              <a:ea typeface="微软雅黑" pitchFamily="34" charset="-122"/>
            </a:rPr>
            <a:t>开放</a:t>
          </a:r>
          <a:r>
            <a:rPr lang="en-US" altLang="zh-CN" sz="2300" kern="1200" dirty="0" err="1" smtClean="0">
              <a:latin typeface="微软雅黑" pitchFamily="34" charset="-122"/>
              <a:ea typeface="微软雅黑" pitchFamily="34" charset="-122"/>
            </a:rPr>
            <a:t>WebAPI</a:t>
          </a:r>
          <a:endParaRPr lang="zh-CN" altLang="en-US" sz="2300" kern="1200" dirty="0">
            <a:latin typeface="微软雅黑" pitchFamily="34" charset="-122"/>
            <a:ea typeface="微软雅黑" pitchFamily="34" charset="-122"/>
          </a:endParaRPr>
        </a:p>
      </dsp:txBody>
      <dsp:txXfrm>
        <a:off x="2186543" y="870370"/>
        <a:ext cx="1449698" cy="1449698"/>
      </dsp:txXfrm>
    </dsp:sp>
    <dsp:sp modelId="{0A207EB2-22D2-4C37-B515-6EAA7F32A4FB}">
      <dsp:nvSpPr>
        <dsp:cNvPr id="0" name=""/>
        <dsp:cNvSpPr/>
      </dsp:nvSpPr>
      <dsp:spPr>
        <a:xfrm rot="5400000">
          <a:off x="3730938" y="269885"/>
          <a:ext cx="2050183" cy="2050183"/>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产品</a:t>
          </a:r>
          <a:endParaRPr lang="en-US" altLang="zh-CN" sz="2300" kern="1200" dirty="0" smtClean="0">
            <a:latin typeface="微软雅黑" pitchFamily="34" charset="-122"/>
            <a:ea typeface="微软雅黑" pitchFamily="34" charset="-122"/>
          </a:endParaRPr>
        </a:p>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服务</a:t>
          </a:r>
          <a:endParaRPr lang="zh-CN" altLang="en-US" sz="2300" kern="1200" dirty="0">
            <a:latin typeface="微软雅黑" pitchFamily="34" charset="-122"/>
            <a:ea typeface="微软雅黑" pitchFamily="34" charset="-122"/>
          </a:endParaRPr>
        </a:p>
      </dsp:txBody>
      <dsp:txXfrm rot="-5400000">
        <a:off x="3730938" y="870370"/>
        <a:ext cx="1449698" cy="1449698"/>
      </dsp:txXfrm>
    </dsp:sp>
    <dsp:sp modelId="{34A952DE-4339-4449-BC49-C7AAC690FF28}">
      <dsp:nvSpPr>
        <dsp:cNvPr id="0" name=""/>
        <dsp:cNvSpPr/>
      </dsp:nvSpPr>
      <dsp:spPr>
        <a:xfrm rot="10800000">
          <a:off x="3730938" y="2414765"/>
          <a:ext cx="2050183" cy="2050183"/>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推广</a:t>
          </a:r>
          <a:endParaRPr lang="en-US" altLang="zh-CN" sz="2300" kern="1200" dirty="0" smtClean="0">
            <a:latin typeface="微软雅黑" pitchFamily="34" charset="-122"/>
            <a:ea typeface="微软雅黑" pitchFamily="34" charset="-122"/>
          </a:endParaRPr>
        </a:p>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服务</a:t>
          </a:r>
          <a:endParaRPr lang="zh-CN" altLang="en-US" sz="2300" kern="1200" dirty="0">
            <a:latin typeface="微软雅黑" pitchFamily="34" charset="-122"/>
            <a:ea typeface="微软雅黑" pitchFamily="34" charset="-122"/>
          </a:endParaRPr>
        </a:p>
      </dsp:txBody>
      <dsp:txXfrm rot="10800000">
        <a:off x="3730938" y="2414765"/>
        <a:ext cx="1449698" cy="1449698"/>
      </dsp:txXfrm>
    </dsp:sp>
    <dsp:sp modelId="{0B6EECB7-4AD4-41DD-9020-655859EFA510}">
      <dsp:nvSpPr>
        <dsp:cNvPr id="0" name=""/>
        <dsp:cNvSpPr/>
      </dsp:nvSpPr>
      <dsp:spPr>
        <a:xfrm rot="16200000">
          <a:off x="1575418" y="2425406"/>
          <a:ext cx="2050183" cy="2050183"/>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开发</a:t>
          </a:r>
          <a:endParaRPr lang="en-US" altLang="zh-CN" sz="2300" kern="1200" dirty="0" smtClean="0">
            <a:latin typeface="微软雅黑" pitchFamily="34" charset="-122"/>
            <a:ea typeface="微软雅黑" pitchFamily="34" charset="-122"/>
          </a:endParaRPr>
        </a:p>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服务</a:t>
          </a:r>
          <a:r>
            <a:rPr lang="en-US" altLang="zh-CN" sz="2300" kern="1200" dirty="0" smtClean="0">
              <a:latin typeface="微软雅黑" pitchFamily="34" charset="-122"/>
              <a:ea typeface="微软雅黑" pitchFamily="34" charset="-122"/>
            </a:rPr>
            <a:t>	</a:t>
          </a:r>
          <a:endParaRPr lang="zh-CN" altLang="en-US" sz="2300" kern="1200" dirty="0">
            <a:latin typeface="微软雅黑" pitchFamily="34" charset="-122"/>
            <a:ea typeface="微软雅黑" pitchFamily="34" charset="-122"/>
          </a:endParaRPr>
        </a:p>
      </dsp:txBody>
      <dsp:txXfrm rot="5400000">
        <a:off x="2175903" y="2425406"/>
        <a:ext cx="1449698" cy="1449698"/>
      </dsp:txXfrm>
    </dsp:sp>
    <dsp:sp modelId="{16D72346-00ED-4DE9-B6E2-E1F46858ECBC}">
      <dsp:nvSpPr>
        <dsp:cNvPr id="0" name=""/>
        <dsp:cNvSpPr/>
      </dsp:nvSpPr>
      <dsp:spPr>
        <a:xfrm>
          <a:off x="3329661" y="1941282"/>
          <a:ext cx="707857" cy="615528"/>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355C4-B1B8-4C0B-B847-5697AC895E85}">
      <dsp:nvSpPr>
        <dsp:cNvPr id="0" name=""/>
        <dsp:cNvSpPr/>
      </dsp:nvSpPr>
      <dsp:spPr>
        <a:xfrm rot="10800000">
          <a:off x="3329661" y="2178024"/>
          <a:ext cx="707857" cy="615528"/>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ADEDF-954D-4FFC-81C8-186AE3BD86B8}" type="datetimeFigureOut">
              <a:rPr lang="zh-CN" altLang="en-US" smtClean="0"/>
              <a:t>2019/5/28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5CFD-88A1-4230-820C-E669D1ED6739}" type="slidenum">
              <a:rPr lang="zh-CN" altLang="en-US" smtClean="0"/>
              <a:t>‹#›</a:t>
            </a:fld>
            <a:endParaRPr lang="zh-CN" altLang="en-US"/>
          </a:p>
        </p:txBody>
      </p:sp>
    </p:spTree>
    <p:extLst>
      <p:ext uri="{BB962C8B-B14F-4D97-AF65-F5344CB8AC3E}">
        <p14:creationId xmlns:p14="http://schemas.microsoft.com/office/powerpoint/2010/main" val="133685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47C3CA4-1A3F-43E3-944D-8257F97CD276}" type="slidenum">
              <a:rPr lang="en-US" altLang="zh-CN" smtClean="0"/>
              <a:t>4</a:t>
            </a:fld>
            <a:endParaRPr lang="en-US" altLang="zh-CN" dirty="0"/>
          </a:p>
        </p:txBody>
      </p:sp>
    </p:spTree>
    <p:extLst>
      <p:ext uri="{BB962C8B-B14F-4D97-AF65-F5344CB8AC3E}">
        <p14:creationId xmlns:p14="http://schemas.microsoft.com/office/powerpoint/2010/main" val="126354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在传统的</a:t>
            </a:r>
            <a:r>
              <a:rPr lang="en-US" altLang="zh-CN" dirty="0"/>
              <a:t>BOS</a:t>
            </a:r>
            <a:r>
              <a:rPr lang="zh-CN" altLang="en-US" dirty="0"/>
              <a:t>开发模式下，协同开发平台集成了很多新功能，主要作用于更好的管理项目应用、更便捷的开发方式和开发环境</a:t>
            </a:r>
            <a:endParaRPr lang="en-US" altLang="zh-CN" dirty="0"/>
          </a:p>
          <a:p>
            <a:r>
              <a:rPr lang="zh-CN" altLang="en-US" dirty="0"/>
              <a:t>这些不仅仅是为协同平台的便捷性，更重要的是为发开者提供更优质的开发环境和服务。</a:t>
            </a:r>
            <a:endParaRPr lang="en-US" altLang="zh-CN" dirty="0"/>
          </a:p>
        </p:txBody>
      </p:sp>
      <p:sp>
        <p:nvSpPr>
          <p:cNvPr id="4" name="灯片编号占位符 3"/>
          <p:cNvSpPr>
            <a:spLocks noGrp="1"/>
          </p:cNvSpPr>
          <p:nvPr>
            <p:ph type="sldNum" sz="quarter" idx="10"/>
          </p:nvPr>
        </p:nvSpPr>
        <p:spPr/>
        <p:txBody>
          <a:bodyPr/>
          <a:lstStyle/>
          <a:p>
            <a:fld id="{7BE95D54-5D9D-D342-8F74-A78D7D6503E8}" type="slidenum">
              <a:rPr kumimoji="1" lang="zh-CN" altLang="en-US" smtClean="0"/>
              <a:t>13</a:t>
            </a:fld>
            <a:endParaRPr kumimoji="1" lang="zh-CN" altLang="en-US"/>
          </a:p>
        </p:txBody>
      </p:sp>
    </p:spTree>
    <p:extLst>
      <p:ext uri="{BB962C8B-B14F-4D97-AF65-F5344CB8AC3E}">
        <p14:creationId xmlns:p14="http://schemas.microsoft.com/office/powerpoint/2010/main" val="110725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从协同开发平台到网站，金蝶云开放平台希望打造一个从开发到成果展示再到成果交易的完整生态圈；</a:t>
            </a:r>
            <a:endParaRPr lang="en-US" altLang="zh-CN" dirty="0"/>
          </a:p>
          <a:p>
            <a:r>
              <a:rPr lang="zh-CN" altLang="en-US" dirty="0"/>
              <a:t>我们不仅提供开发的平台和环境，更希望一个项目能形成一个行业产品，能提供给更多符合该产品需求的客户使用；</a:t>
            </a:r>
            <a:endParaRPr lang="en-US" altLang="zh-CN" dirty="0"/>
          </a:p>
          <a:p>
            <a:r>
              <a:rPr lang="zh-CN" altLang="en-US" dirty="0"/>
              <a:t>平台不单单只提供技术层面的服务和支持，更希望逐步形成一个成熟的行业生态圈，想客户伙伴所想，提客户伙伴所需，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BE95D54-5D9D-D342-8F74-A78D7D6503E8}" type="slidenum">
              <a:rPr kumimoji="1" lang="zh-CN" altLang="en-US" smtClean="0"/>
              <a:t>14</a:t>
            </a:fld>
            <a:endParaRPr kumimoji="1" lang="zh-CN" altLang="en-US"/>
          </a:p>
        </p:txBody>
      </p:sp>
    </p:spTree>
    <p:extLst>
      <p:ext uri="{BB962C8B-B14F-4D97-AF65-F5344CB8AC3E}">
        <p14:creationId xmlns:p14="http://schemas.microsoft.com/office/powerpoint/2010/main" val="3787102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8365" y="391262"/>
            <a:ext cx="7685635" cy="5442940"/>
          </a:xfrm>
          <a:prstGeom prst="rect">
            <a:avLst/>
          </a:prstGeom>
        </p:spPr>
      </p:pic>
      <p:pic>
        <p:nvPicPr>
          <p:cNvPr id="21" name="Picture 20" descr="171009_interbrand_kingdee_to jonan-29.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000" y="-17450"/>
            <a:ext cx="12240000" cy="6892903"/>
          </a:xfrm>
          <a:prstGeom prst="rect">
            <a:avLst/>
          </a:prstGeom>
        </p:spPr>
      </p:pic>
      <p:sp>
        <p:nvSpPr>
          <p:cNvPr id="10" name="Title 14"/>
          <p:cNvSpPr>
            <a:spLocks noGrp="1"/>
          </p:cNvSpPr>
          <p:nvPr>
            <p:ph type="title" hasCustomPrompt="1"/>
          </p:nvPr>
        </p:nvSpPr>
        <p:spPr>
          <a:xfrm>
            <a:off x="1010616" y="718162"/>
            <a:ext cx="5137349" cy="2544691"/>
          </a:xfrm>
          <a:prstGeom prst="rect">
            <a:avLst/>
          </a:prstGeom>
        </p:spPr>
        <p:txBody>
          <a:bodyPr anchor="t">
            <a:noAutofit/>
          </a:bodyPr>
          <a:lstStyle>
            <a:lvl1pPr algn="l">
              <a:lnSpc>
                <a:spcPct val="90000"/>
              </a:lnSpc>
              <a:defRPr sz="4800" b="1" i="0" baseline="0">
                <a:solidFill>
                  <a:schemeClr val="bg1"/>
                </a:solidFill>
                <a:latin typeface="Microsoft YaHei" charset="-122"/>
                <a:ea typeface="Microsoft YaHei" charset="-122"/>
                <a:cs typeface="Microsoft YaHei" charset="-122"/>
              </a:defRPr>
            </a:lvl1pPr>
          </a:lstStyle>
          <a:p>
            <a:r>
              <a:rPr lang="zh-CN" altLang="en-US" dirty="0" smtClean="0"/>
              <a:t>标题可多行</a:t>
            </a:r>
            <a:r>
              <a:rPr lang="en-US" altLang="zh-CN" dirty="0" smtClean="0"/>
              <a:t/>
            </a:r>
            <a:br>
              <a:rPr lang="en-US" altLang="zh-CN" dirty="0" smtClean="0"/>
            </a:br>
            <a:r>
              <a:rPr lang="zh-CN" altLang="en-US" dirty="0" smtClean="0"/>
              <a:t>图片可在母版替换</a:t>
            </a:r>
            <a:r>
              <a:rPr lang="en-US" altLang="zh-CN" dirty="0" smtClean="0"/>
              <a:t/>
            </a:r>
            <a:br>
              <a:rPr lang="en-US" altLang="zh-CN" dirty="0" smtClean="0"/>
            </a:br>
            <a:r>
              <a:rPr lang="en-US" dirty="0" smtClean="0"/>
              <a:t>HEADER </a:t>
            </a:r>
            <a:r>
              <a:rPr lang="en-US" altLang="zh-CN" dirty="0" smtClean="0"/>
              <a:t>36</a:t>
            </a:r>
            <a:r>
              <a:rPr lang="en-US" dirty="0" smtClean="0"/>
              <a:t>PT </a:t>
            </a:r>
            <a:br>
              <a:rPr lang="en-US" dirty="0" smtClean="0"/>
            </a:br>
            <a:endParaRPr lang="en-US" dirty="0"/>
          </a:p>
        </p:txBody>
      </p:sp>
      <p:sp>
        <p:nvSpPr>
          <p:cNvPr id="12" name="Text Placeholder 4"/>
          <p:cNvSpPr>
            <a:spLocks noGrp="1"/>
          </p:cNvSpPr>
          <p:nvPr>
            <p:ph type="body" sz="quarter" idx="13" hasCustomPrompt="1"/>
          </p:nvPr>
        </p:nvSpPr>
        <p:spPr>
          <a:xfrm>
            <a:off x="1010617" y="3284180"/>
            <a:ext cx="4755444" cy="884472"/>
          </a:xfrm>
          <a:prstGeom prst="rect">
            <a:avLst/>
          </a:prstGeom>
        </p:spPr>
        <p:txBody>
          <a:bodyPr>
            <a:normAutofit/>
          </a:bodyPr>
          <a:lstStyle>
            <a:lvl1pPr marL="0" marR="0" indent="0" algn="l" defTabSz="609585" rtl="0" eaLnBrk="1" fontAlgn="auto" latinLnBrk="0" hangingPunct="1">
              <a:lnSpc>
                <a:spcPct val="100000"/>
              </a:lnSpc>
              <a:spcBef>
                <a:spcPct val="20000"/>
              </a:spcBef>
              <a:spcAft>
                <a:spcPts val="0"/>
              </a:spcAft>
              <a:buClrTx/>
              <a:buSzTx/>
              <a:buFont typeface="Arial"/>
              <a:buNone/>
              <a:tabLst/>
              <a:defRPr sz="1600" b="0" i="0">
                <a:solidFill>
                  <a:schemeClr val="bg1"/>
                </a:solidFill>
                <a:latin typeface="Microsoft YaHei Light" charset="-122"/>
                <a:ea typeface="Microsoft YaHei Light" charset="-122"/>
                <a:cs typeface="Microsoft YaHei Light" charset="-122"/>
              </a:defRPr>
            </a:lvl1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zh-CN" altLang="en-US" dirty="0" smtClean="0"/>
              <a:t>讲者姓名</a:t>
            </a:r>
            <a:endParaRPr lang="en-US" altLang="zh-CN" dirty="0" smtClean="0"/>
          </a:p>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zh-CN" altLang="en-US" dirty="0" smtClean="0"/>
              <a:t>讲演日期</a:t>
            </a:r>
            <a:endParaRPr lang="en-US" altLang="zh-CN" dirty="0" smtClean="0"/>
          </a:p>
        </p:txBody>
      </p:sp>
      <p:grpSp>
        <p:nvGrpSpPr>
          <p:cNvPr id="13" name="Group 12"/>
          <p:cNvGrpSpPr/>
          <p:nvPr userDrawn="1"/>
        </p:nvGrpSpPr>
        <p:grpSpPr>
          <a:xfrm>
            <a:off x="12997839" y="-649546"/>
            <a:ext cx="1806225" cy="785735"/>
            <a:chOff x="9891888" y="701477"/>
            <a:chExt cx="1989130" cy="688613"/>
          </a:xfrm>
        </p:grpSpPr>
        <p:sp>
          <p:nvSpPr>
            <p:cNvPr id="14" name="Rounded Rectangular Callout 13"/>
            <p:cNvSpPr/>
            <p:nvPr userDrawn="1"/>
          </p:nvSpPr>
          <p:spPr>
            <a:xfrm>
              <a:off x="9891888" y="701477"/>
              <a:ext cx="1989130" cy="688613"/>
            </a:xfrm>
            <a:prstGeom prst="wedgeRoundRectCallout">
              <a:avLst>
                <a:gd name="adj1" fmla="val -46720"/>
                <a:gd name="adj2" fmla="val 97979"/>
                <a:gd name="adj3" fmla="val 16667"/>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467">
                <a:solidFill>
                  <a:srgbClr val="FFFFFF"/>
                </a:solidFill>
              </a:endParaRPr>
            </a:p>
          </p:txBody>
        </p:sp>
        <p:sp>
          <p:nvSpPr>
            <p:cNvPr id="15" name="TextBox 14"/>
            <p:cNvSpPr txBox="1"/>
            <p:nvPr userDrawn="1"/>
          </p:nvSpPr>
          <p:spPr>
            <a:xfrm>
              <a:off x="9962442" y="757396"/>
              <a:ext cx="1785101" cy="512493"/>
            </a:xfrm>
            <a:prstGeom prst="rect">
              <a:avLst/>
            </a:prstGeom>
            <a:noFill/>
          </p:spPr>
          <p:txBody>
            <a:bodyPr wrap="none" rtlCol="0">
              <a:spAutoFit/>
            </a:bodyPr>
            <a:lstStyle/>
            <a:p>
              <a:pPr defTabSz="609585"/>
              <a:r>
                <a:rPr lang="zh-CN" altLang="en-US" sz="1600" dirty="0">
                  <a:solidFill>
                    <a:srgbClr val="837A80"/>
                  </a:solidFill>
                </a:rPr>
                <a:t>图片在母版替换</a:t>
              </a:r>
              <a:endParaRPr lang="en-US" altLang="zh-CN" sz="1600" dirty="0">
                <a:solidFill>
                  <a:srgbClr val="837A80"/>
                </a:solidFill>
              </a:endParaRPr>
            </a:p>
            <a:p>
              <a:pPr defTabSz="609585"/>
              <a:r>
                <a:rPr lang="zh-CN" altLang="en-US" sz="1600" dirty="0">
                  <a:solidFill>
                    <a:srgbClr val="837A80"/>
                  </a:solidFill>
                </a:rPr>
                <a:t>置于最底层</a:t>
              </a:r>
              <a:endParaRPr lang="en-US" sz="1600" dirty="0">
                <a:solidFill>
                  <a:srgbClr val="837A80"/>
                </a:solidFill>
              </a:endParaRPr>
            </a:p>
          </p:txBody>
        </p:sp>
      </p:grpSp>
      <p:sp>
        <p:nvSpPr>
          <p:cNvPr id="9" name="Oval 8"/>
          <p:cNvSpPr/>
          <p:nvPr userDrawn="1"/>
        </p:nvSpPr>
        <p:spPr>
          <a:xfrm>
            <a:off x="9683988" y="2917132"/>
            <a:ext cx="1662765" cy="1662765"/>
          </a:xfrm>
          <a:prstGeom prst="ellipse">
            <a:avLst/>
          </a:prstGeom>
          <a:solidFill>
            <a:srgbClr val="24BEB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19" name="Oval 18"/>
          <p:cNvSpPr/>
          <p:nvPr userDrawn="1"/>
        </p:nvSpPr>
        <p:spPr>
          <a:xfrm>
            <a:off x="5418769" y="2461620"/>
            <a:ext cx="597075" cy="597073"/>
          </a:xfrm>
          <a:prstGeom prst="ellipse">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5" name="TextBox 4"/>
          <p:cNvSpPr txBox="1"/>
          <p:nvPr userDrawn="1"/>
        </p:nvSpPr>
        <p:spPr>
          <a:xfrm>
            <a:off x="15587833" y="5802685"/>
            <a:ext cx="184731" cy="461665"/>
          </a:xfrm>
          <a:prstGeom prst="rect">
            <a:avLst/>
          </a:prstGeom>
          <a:noFill/>
        </p:spPr>
        <p:txBody>
          <a:bodyPr wrap="none" rtlCol="0">
            <a:spAutoFit/>
          </a:bodyPr>
          <a:lstStyle/>
          <a:p>
            <a:pPr defTabSz="609585"/>
            <a:endParaRPr lang="en-US" sz="2400" dirty="0">
              <a:solidFill>
                <a:srgbClr val="000000"/>
              </a:solidFill>
            </a:endParaRPr>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3200" y="5359401"/>
            <a:ext cx="2782200" cy="1422399"/>
          </a:xfrm>
          <a:prstGeom prst="rect">
            <a:avLst/>
          </a:prstGeom>
        </p:spPr>
      </p:pic>
      <p:sp>
        <p:nvSpPr>
          <p:cNvPr id="16" name="矩形 15"/>
          <p:cNvSpPr/>
          <p:nvPr userDrawn="1"/>
        </p:nvSpPr>
        <p:spPr>
          <a:xfrm>
            <a:off x="8026400" y="6550613"/>
            <a:ext cx="2641600" cy="215444"/>
          </a:xfrm>
          <a:prstGeom prst="rect">
            <a:avLst/>
          </a:prstGeom>
        </p:spPr>
        <p:txBody>
          <a:bodyPr wrap="square" anchor="ctr">
            <a:spAutoFit/>
          </a:bodyPr>
          <a:lstStyle/>
          <a:p>
            <a:pPr algn="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版权所有 </a:t>
            </a:r>
            <a:r>
              <a:rPr lang="en-US" altLang="zh-CN" sz="800" dirty="0">
                <a:solidFill>
                  <a:srgbClr val="FFFFFF">
                    <a:lumMod val="85000"/>
                  </a:srgbClr>
                </a:solidFill>
                <a:latin typeface="微软雅黑" panose="020B0503020204020204" pitchFamily="34" charset="-122"/>
                <a:ea typeface="微软雅黑" panose="020B0503020204020204" pitchFamily="34" charset="-122"/>
              </a:rPr>
              <a:t>©1993-2017  </a:t>
            </a:r>
            <a:r>
              <a:rPr lang="zh-CN" altLang="en-US" sz="800" dirty="0">
                <a:solidFill>
                  <a:srgbClr val="FFFFFF">
                    <a:lumMod val="85000"/>
                  </a:srgbClr>
                </a:solidFill>
                <a:latin typeface="微软雅黑" panose="020B0503020204020204" pitchFamily="34" charset="-122"/>
                <a:ea typeface="微软雅黑" panose="020B0503020204020204" pitchFamily="34" charset="-122"/>
              </a:rPr>
              <a:t>金蝶国际软件集团有限公司</a:t>
            </a:r>
          </a:p>
        </p:txBody>
      </p:sp>
      <p:sp>
        <p:nvSpPr>
          <p:cNvPr id="17" name="文本框 16"/>
          <p:cNvSpPr txBox="1"/>
          <p:nvPr userDrawn="1"/>
        </p:nvSpPr>
        <p:spPr>
          <a:xfrm>
            <a:off x="10363200" y="6588746"/>
            <a:ext cx="1219200" cy="1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9324722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3923645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226287" cy="6883400"/>
          </a:xfrm>
          <a:prstGeom prst="rect">
            <a:avLst/>
          </a:prstGeom>
        </p:spPr>
      </p:pic>
      <p:sp>
        <p:nvSpPr>
          <p:cNvPr id="8" name="Title 14"/>
          <p:cNvSpPr>
            <a:spLocks noGrp="1"/>
          </p:cNvSpPr>
          <p:nvPr>
            <p:ph type="title" hasCustomPrompt="1"/>
          </p:nvPr>
        </p:nvSpPr>
        <p:spPr>
          <a:xfrm>
            <a:off x="609601" y="2228018"/>
            <a:ext cx="4567161" cy="3334583"/>
          </a:xfrm>
          <a:prstGeom prst="rect">
            <a:avLst/>
          </a:prstGeom>
        </p:spPr>
        <p:txBody>
          <a:bodyPr anchor="t">
            <a:normAutofit/>
          </a:bodyPr>
          <a:lstStyle>
            <a:lvl1pPr algn="l">
              <a:lnSpc>
                <a:spcPct val="80000"/>
              </a:lnSpc>
              <a:defRPr sz="4267" b="1" i="0">
                <a:solidFill>
                  <a:schemeClr val="bg1"/>
                </a:solidFill>
                <a:latin typeface="Microsoft YaHei" charset="-122"/>
                <a:ea typeface="Microsoft YaHei" charset="-122"/>
                <a:cs typeface="Microsoft YaHei" charset="-122"/>
              </a:defRPr>
            </a:lvl1pPr>
          </a:lstStyle>
          <a:p>
            <a:r>
              <a:rPr lang="en-US" dirty="0" smtClean="0"/>
              <a:t>HEADER </a:t>
            </a:r>
            <a:r>
              <a:rPr lang="en-US" altLang="zh-CN" dirty="0" smtClean="0"/>
              <a:t>3</a:t>
            </a:r>
            <a:r>
              <a:rPr lang="en-US" dirty="0" smtClean="0"/>
              <a:t>2PT</a:t>
            </a:r>
            <a:br>
              <a:rPr lang="en-US" dirty="0" smtClean="0"/>
            </a:br>
            <a:r>
              <a:rPr lang="zh-CN" altLang="en-US" dirty="0" smtClean="0"/>
              <a:t>单击此处编辑母版样式</a:t>
            </a:r>
            <a:endParaRPr 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200" y="5359401"/>
            <a:ext cx="2782200" cy="1422399"/>
          </a:xfrm>
          <a:prstGeom prst="rect">
            <a:avLst/>
          </a:prstGeom>
        </p:spPr>
      </p:pic>
      <p:sp>
        <p:nvSpPr>
          <p:cNvPr id="10" name="矩形 9"/>
          <p:cNvSpPr/>
          <p:nvPr userDrawn="1"/>
        </p:nvSpPr>
        <p:spPr>
          <a:xfrm>
            <a:off x="8026400" y="6550613"/>
            <a:ext cx="2641600" cy="215444"/>
          </a:xfrm>
          <a:prstGeom prst="rect">
            <a:avLst/>
          </a:prstGeom>
        </p:spPr>
        <p:txBody>
          <a:bodyPr wrap="square" anchor="ctr">
            <a:spAutoFit/>
          </a:bodyPr>
          <a:lstStyle/>
          <a:p>
            <a:pPr algn="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版权所有 </a:t>
            </a:r>
            <a:r>
              <a:rPr lang="en-US" altLang="zh-CN" sz="800" dirty="0">
                <a:solidFill>
                  <a:srgbClr val="FFFFFF">
                    <a:lumMod val="85000"/>
                  </a:srgbClr>
                </a:solidFill>
                <a:latin typeface="微软雅黑" panose="020B0503020204020204" pitchFamily="34" charset="-122"/>
                <a:ea typeface="微软雅黑" panose="020B0503020204020204" pitchFamily="34" charset="-122"/>
              </a:rPr>
              <a:t>©1993-2017  </a:t>
            </a:r>
            <a:r>
              <a:rPr lang="zh-CN" altLang="en-US" sz="800" dirty="0">
                <a:solidFill>
                  <a:srgbClr val="FFFFFF">
                    <a:lumMod val="85000"/>
                  </a:srgbClr>
                </a:solidFill>
                <a:latin typeface="微软雅黑" panose="020B0503020204020204" pitchFamily="34" charset="-122"/>
                <a:ea typeface="微软雅黑" panose="020B0503020204020204" pitchFamily="34" charset="-122"/>
              </a:rPr>
              <a:t>金蝶国际软件集团有限公司</a:t>
            </a:r>
          </a:p>
        </p:txBody>
      </p:sp>
      <p:sp>
        <p:nvSpPr>
          <p:cNvPr id="12" name="文本框 16"/>
          <p:cNvSpPr txBox="1"/>
          <p:nvPr userDrawn="1"/>
        </p:nvSpPr>
        <p:spPr>
          <a:xfrm>
            <a:off x="10363200" y="6588746"/>
            <a:ext cx="1219200" cy="1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27470114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纯蓝">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9936427" y="287531"/>
            <a:ext cx="1728000" cy="412184"/>
          </a:xfrm>
          <a:prstGeom prst="rect">
            <a:avLst/>
          </a:prstGeom>
        </p:spPr>
      </p:pic>
    </p:spTree>
    <p:extLst>
      <p:ext uri="{BB962C8B-B14F-4D97-AF65-F5344CB8AC3E}">
        <p14:creationId xmlns:p14="http://schemas.microsoft.com/office/powerpoint/2010/main" val="19462741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分栏">
    <p:spTree>
      <p:nvGrpSpPr>
        <p:cNvPr id="1" name=""/>
        <p:cNvGrpSpPr/>
        <p:nvPr/>
      </p:nvGrpSpPr>
      <p:grpSpPr>
        <a:xfrm>
          <a:off x="0" y="0"/>
          <a:ext cx="0" cy="0"/>
          <a:chOff x="0" y="0"/>
          <a:chExt cx="0" cy="0"/>
        </a:xfrm>
      </p:grpSpPr>
      <p:sp>
        <p:nvSpPr>
          <p:cNvPr id="5"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2" name="标题 1"/>
          <p:cNvSpPr>
            <a:spLocks noGrp="1"/>
          </p:cNvSpPr>
          <p:nvPr>
            <p:ph type="title"/>
          </p:nvPr>
        </p:nvSpPr>
        <p:spPr>
          <a:xfrm>
            <a:off x="963084" y="4406900"/>
            <a:ext cx="103632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a:p>
        </p:txBody>
      </p:sp>
      <p:sp>
        <p:nvSpPr>
          <p:cNvPr id="10" name="文本占位符 3"/>
          <p:cNvSpPr>
            <a:spLocks noGrp="1"/>
          </p:cNvSpPr>
          <p:nvPr>
            <p:ph type="body" sz="quarter" idx="10"/>
          </p:nvPr>
        </p:nvSpPr>
        <p:spPr>
          <a:xfrm>
            <a:off x="963084" y="2906185"/>
            <a:ext cx="10363200" cy="1500716"/>
          </a:xfrm>
        </p:spPr>
        <p:txBody>
          <a:bodyPr>
            <a:normAutofit/>
          </a:bodyPr>
          <a:lstStyle>
            <a:lvl1pPr marL="0" indent="0">
              <a:buNone/>
              <a:defRPr sz="2400">
                <a:solidFill>
                  <a:schemeClr val="tx1">
                    <a:lumMod val="50000"/>
                    <a:lumOff val="50000"/>
                  </a:schemeClr>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163362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常规文本">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a:spLocks noGrp="1"/>
          </p:cNvSpPr>
          <p:nvPr>
            <p:ph type="title"/>
          </p:nvPr>
        </p:nvSpPr>
        <p:spPr>
          <a:xfrm>
            <a:off x="609600" y="275167"/>
            <a:ext cx="109728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dirty="0"/>
          </a:p>
        </p:txBody>
      </p:sp>
      <p:sp>
        <p:nvSpPr>
          <p:cNvPr id="6" name="文本占位符 3"/>
          <p:cNvSpPr>
            <a:spLocks noGrp="1"/>
          </p:cNvSpPr>
          <p:nvPr>
            <p:ph type="body" sz="quarter" idx="11"/>
          </p:nvPr>
        </p:nvSpPr>
        <p:spPr>
          <a:xfrm>
            <a:off x="609601" y="1881719"/>
            <a:ext cx="10970684" cy="4087283"/>
          </a:xfrm>
        </p:spPr>
        <p:txBody>
          <a:bodyPr>
            <a:normAutofit/>
          </a:bodyPr>
          <a:lstStyle>
            <a:lvl1pPr>
              <a:defRPr sz="3200">
                <a:solidFill>
                  <a:schemeClr val="tx1">
                    <a:lumMod val="85000"/>
                    <a:lumOff val="15000"/>
                  </a:schemeClr>
                </a:solidFill>
              </a:defRPr>
            </a:lvl1pPr>
            <a:lvl2pPr>
              <a:defRPr sz="2667">
                <a:solidFill>
                  <a:schemeClr val="tx1">
                    <a:lumMod val="85000"/>
                    <a:lumOff val="15000"/>
                  </a:schemeClr>
                </a:solidFill>
              </a:defRPr>
            </a:lvl2pPr>
            <a:lvl3pPr>
              <a:defRPr sz="2400">
                <a:solidFill>
                  <a:schemeClr val="tx1">
                    <a:lumMod val="85000"/>
                    <a:lumOff val="15000"/>
                  </a:schemeClr>
                </a:solidFill>
              </a:defRPr>
            </a:lvl3pPr>
            <a:lvl4pPr>
              <a:defRPr sz="2133">
                <a:solidFill>
                  <a:schemeClr val="tx1">
                    <a:lumMod val="85000"/>
                    <a:lumOff val="15000"/>
                  </a:schemeClr>
                </a:solidFill>
              </a:defRPr>
            </a:lvl4pPr>
            <a:lvl5pPr>
              <a:defRPr sz="2133">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53931942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690">
          <p15:clr>
            <a:srgbClr val="FBAE40"/>
          </p15:clr>
        </p15:guide>
        <p15:guide id="2" pos="54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深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24215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7"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2"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2" name="标题 1"/>
          <p:cNvSpPr>
            <a:spLocks noGrp="1"/>
          </p:cNvSpPr>
          <p:nvPr>
            <p:ph type="title"/>
          </p:nvPr>
        </p:nvSpPr>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1"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1883807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蓝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8"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1"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9" name="标题 1"/>
          <p:cNvSpPr>
            <a:spLocks noGrp="1"/>
          </p:cNvSpPr>
          <p:nvPr>
            <p:ph type="title"/>
          </p:nvPr>
        </p:nvSpPr>
        <p:spPr>
          <a:xfrm>
            <a:off x="609600" y="275167"/>
            <a:ext cx="10972800" cy="1143000"/>
          </a:xfrm>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2"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403650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绿底文本">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3875" y="6070600"/>
            <a:ext cx="1438124" cy="493504"/>
          </a:xfrm>
          <a:prstGeom prst="rect">
            <a:avLst/>
          </a:prstGeom>
        </p:spPr>
      </p:pic>
      <p:sp>
        <p:nvSpPr>
          <p:cNvPr id="7"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solidFill>
                  <a:srgbClr val="FFFFFF">
                    <a:lumMod val="85000"/>
                  </a:srgbClr>
                </a:solidFill>
                <a:latin typeface="微软雅黑" panose="020B0503020204020204" pitchFamily="34" charset="-122"/>
                <a:ea typeface="微软雅黑" panose="020B0503020204020204" pitchFamily="34" charset="-122"/>
              </a:rPr>
              <a:t>④内部公开 请勿外传</a:t>
            </a:r>
          </a:p>
        </p:txBody>
      </p:sp>
      <p:sp>
        <p:nvSpPr>
          <p:cNvPr id="12" name="Text Box 5"/>
          <p:cNvSpPr txBox="1">
            <a:spLocks noChangeArrowheads="1"/>
          </p:cNvSpPr>
          <p:nvPr userDrawn="1"/>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FFFFFF">
                    <a:lumMod val="95000"/>
                  </a:srgbClr>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FFFFFF">
                  <a:lumMod val="95000"/>
                </a:srgbClr>
              </a:solidFill>
              <a:latin typeface="微软雅黑" panose="020B0503020204020204" pitchFamily="34" charset="-122"/>
              <a:ea typeface="微软雅黑" panose="020B0503020204020204" pitchFamily="34" charset="-122"/>
              <a:cs typeface="MS PGothic" charset="0"/>
            </a:endParaRPr>
          </a:p>
        </p:txBody>
      </p:sp>
      <p:sp>
        <p:nvSpPr>
          <p:cNvPr id="11" name="标题 1"/>
          <p:cNvSpPr>
            <a:spLocks noGrp="1"/>
          </p:cNvSpPr>
          <p:nvPr>
            <p:ph type="title"/>
          </p:nvPr>
        </p:nvSpPr>
        <p:spPr>
          <a:xfrm>
            <a:off x="609600" y="275167"/>
            <a:ext cx="10972800" cy="1143000"/>
          </a:xfrm>
        </p:spPr>
        <p:txBody>
          <a:bodyPr anchor="t">
            <a:normAutofit/>
          </a:bodyPr>
          <a:lstStyle>
            <a:lvl1pPr algn="l">
              <a:defRPr sz="3200">
                <a:solidFill>
                  <a:schemeClr val="bg1"/>
                </a:solidFill>
              </a:defRPr>
            </a:lvl1pPr>
          </a:lstStyle>
          <a:p>
            <a:r>
              <a:rPr lang="zh-CN" altLang="en-US" smtClean="0"/>
              <a:t>单击此处编辑母版标题样式</a:t>
            </a:r>
            <a:endParaRPr lang="zh-CN" altLang="en-US"/>
          </a:p>
        </p:txBody>
      </p:sp>
      <p:sp>
        <p:nvSpPr>
          <p:cNvPr id="13" name="文本占位符 3"/>
          <p:cNvSpPr>
            <a:spLocks noGrp="1"/>
          </p:cNvSpPr>
          <p:nvPr>
            <p:ph type="body" sz="quarter" idx="11"/>
          </p:nvPr>
        </p:nvSpPr>
        <p:spPr>
          <a:xfrm>
            <a:off x="609601" y="1881719"/>
            <a:ext cx="10970684" cy="4087283"/>
          </a:xfrm>
        </p:spPr>
        <p:txBody>
          <a:bodyPr>
            <a:normAutofit/>
          </a:bodyPr>
          <a:lstStyle>
            <a:lvl1pPr>
              <a:defRPr sz="3200">
                <a:solidFill>
                  <a:schemeClr val="bg1"/>
                </a:solidFill>
              </a:defRPr>
            </a:lvl1pPr>
            <a:lvl2pPr>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17859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11" name="Group 10"/>
          <p:cNvGrpSpPr/>
          <p:nvPr userDrawn="1"/>
        </p:nvGrpSpPr>
        <p:grpSpPr>
          <a:xfrm>
            <a:off x="-268113" y="278020"/>
            <a:ext cx="182439" cy="5851109"/>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12"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20" name="标题 1"/>
          <p:cNvSpPr>
            <a:spLocks noGrp="1"/>
          </p:cNvSpPr>
          <p:nvPr>
            <p:ph type="title"/>
          </p:nvPr>
        </p:nvSpPr>
        <p:spPr>
          <a:xfrm>
            <a:off x="609600" y="275167"/>
            <a:ext cx="10972800" cy="1143000"/>
          </a:xfrm>
        </p:spPr>
        <p:txBody>
          <a:bodyPr anchor="t">
            <a:normAutofit/>
          </a:bodyPr>
          <a:lstStyle>
            <a:lvl1pPr algn="l">
              <a:defRPr sz="3200">
                <a:solidFill>
                  <a:srgbClr val="1771EA"/>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9876602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txBox="1">
            <a:spLocks/>
          </p:cNvSpPr>
          <p:nvPr userDrawn="1"/>
        </p:nvSpPr>
        <p:spPr>
          <a:xfrm>
            <a:off x="609600" y="275167"/>
            <a:ext cx="5280000" cy="1143000"/>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pitchFamily="34" charset="-122"/>
                <a:ea typeface="微软雅黑" panose="020B0503020204020204" pitchFamily="34" charset="-122"/>
                <a:cs typeface="Arial"/>
              </a:defRPr>
            </a:lvl1pPr>
          </a:lstStyle>
          <a:p>
            <a:r>
              <a:rPr lang="zh-CN" altLang="en-US" sz="3200" dirty="0" smtClean="0">
                <a:solidFill>
                  <a:srgbClr val="9F55FB"/>
                </a:solidFill>
              </a:rPr>
              <a:t>单击此处编辑母版标题样式</a:t>
            </a:r>
            <a:endParaRPr lang="zh-CN" altLang="en-US" sz="3200" dirty="0">
              <a:solidFill>
                <a:srgbClr val="9F55FB"/>
              </a:solidFill>
            </a:endParaRPr>
          </a:p>
        </p:txBody>
      </p:sp>
      <p:sp>
        <p:nvSpPr>
          <p:cNvPr id="8" name="内容占位符 6"/>
          <p:cNvSpPr>
            <a:spLocks noGrp="1"/>
          </p:cNvSpPr>
          <p:nvPr>
            <p:ph sz="quarter" idx="12"/>
          </p:nvPr>
        </p:nvSpPr>
        <p:spPr>
          <a:xfrm>
            <a:off x="592667" y="1913468"/>
            <a:ext cx="3822700" cy="4055533"/>
          </a:xfrm>
        </p:spPr>
        <p:txBody>
          <a:bodyPr>
            <a:normAutofit/>
          </a:bodyPr>
          <a:lstStyle>
            <a:lvl1pPr>
              <a:defRPr sz="1867">
                <a:solidFill>
                  <a:schemeClr val="tx1">
                    <a:lumMod val="50000"/>
                    <a:lumOff val="50000"/>
                  </a:schemeClr>
                </a:solidFill>
              </a:defRPr>
            </a:lvl1pPr>
            <a:lvl2pPr>
              <a:defRPr sz="1600">
                <a:solidFill>
                  <a:schemeClr val="tx1">
                    <a:lumMod val="50000"/>
                    <a:lumOff val="50000"/>
                  </a:schemeClr>
                </a:solidFill>
              </a:defRPr>
            </a:lvl2pPr>
            <a:lvl3pPr>
              <a:defRPr sz="1467">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9853140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文本框 16"/>
          <p:cNvSpPr txBox="1"/>
          <p:nvPr userDrawn="1"/>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
        <p:nvSpPr>
          <p:cNvPr id="5" name="标题 1"/>
          <p:cNvSpPr txBox="1">
            <a:spLocks/>
          </p:cNvSpPr>
          <p:nvPr userDrawn="1"/>
        </p:nvSpPr>
        <p:spPr>
          <a:xfrm>
            <a:off x="609600" y="275167"/>
            <a:ext cx="5280000" cy="1143000"/>
          </a:xfrm>
          <a:prstGeom prst="rect">
            <a:avLst/>
          </a:prstGeom>
        </p:spPr>
        <p:txBody>
          <a:bodyPr vert="horz" lIns="121920" tIns="60960" rIns="121920" bIns="60960" rtlCol="0" anchor="t">
            <a:normAutofit/>
          </a:bodyPr>
          <a:lstStyle>
            <a:lvl1pPr algn="l" defTabSz="457200" rtl="0" eaLnBrk="1" latinLnBrk="0" hangingPunct="1">
              <a:spcBef>
                <a:spcPct val="0"/>
              </a:spcBef>
              <a:buNone/>
              <a:defRPr sz="2400" b="1" i="0" kern="1200">
                <a:solidFill>
                  <a:srgbClr val="1771EA"/>
                </a:solidFill>
                <a:latin typeface="微软雅黑" panose="020B0503020204020204" pitchFamily="34" charset="-122"/>
                <a:ea typeface="微软雅黑" panose="020B0503020204020204" pitchFamily="34" charset="-122"/>
                <a:cs typeface="Arial"/>
              </a:defRPr>
            </a:lvl1pPr>
          </a:lstStyle>
          <a:p>
            <a:r>
              <a:rPr lang="zh-CN" altLang="en-US" sz="3200" dirty="0" smtClean="0">
                <a:solidFill>
                  <a:srgbClr val="24BEBC"/>
                </a:solidFill>
              </a:rPr>
              <a:t>单击此处编辑母版标题样式</a:t>
            </a:r>
            <a:endParaRPr lang="zh-CN" altLang="en-US" sz="3200" dirty="0">
              <a:solidFill>
                <a:srgbClr val="24BEBC"/>
              </a:solidFill>
            </a:endParaRPr>
          </a:p>
        </p:txBody>
      </p:sp>
    </p:spTree>
    <p:extLst>
      <p:ext uri="{BB962C8B-B14F-4D97-AF65-F5344CB8AC3E}">
        <p14:creationId xmlns:p14="http://schemas.microsoft.com/office/powerpoint/2010/main" val="20110668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4215F"/>
        </a:solidFill>
        <a:effectLst/>
      </p:bgPr>
    </p:bg>
    <p:spTree>
      <p:nvGrpSpPr>
        <p:cNvPr id="1" name=""/>
        <p:cNvGrpSpPr/>
        <p:nvPr/>
      </p:nvGrpSpPr>
      <p:grpSpPr>
        <a:xfrm>
          <a:off x="0" y="0"/>
          <a:ext cx="0" cy="0"/>
          <a:chOff x="0" y="0"/>
          <a:chExt cx="0" cy="0"/>
        </a:xfrm>
      </p:grpSpPr>
      <p:grpSp>
        <p:nvGrpSpPr>
          <p:cNvPr id="64" name="Group 63"/>
          <p:cNvGrpSpPr/>
          <p:nvPr/>
        </p:nvGrpSpPr>
        <p:grpSpPr>
          <a:xfrm>
            <a:off x="605163" y="-296738"/>
            <a:ext cx="10977237" cy="225779"/>
            <a:chOff x="453872" y="-222553"/>
            <a:chExt cx="8232928" cy="186268"/>
          </a:xfrm>
        </p:grpSpPr>
        <p:grpSp>
          <p:nvGrpSpPr>
            <p:cNvPr id="13" name="Group 12"/>
            <p:cNvGrpSpPr/>
            <p:nvPr userDrawn="1"/>
          </p:nvGrpSpPr>
          <p:grpSpPr>
            <a:xfrm>
              <a:off x="3196165" y="-205619"/>
              <a:ext cx="690488" cy="169334"/>
              <a:chOff x="2818189" y="-243417"/>
              <a:chExt cx="690488" cy="243417"/>
            </a:xfrm>
          </p:grpSpPr>
          <p:grpSp>
            <p:nvGrpSpPr>
              <p:cNvPr id="14" name="Group 13"/>
              <p:cNvGrpSpPr/>
              <p:nvPr userDrawn="1"/>
            </p:nvGrpSpPr>
            <p:grpSpPr>
              <a:xfrm rot="5400000">
                <a:off x="2867502" y="-292730"/>
                <a:ext cx="243417" cy="342044"/>
                <a:chOff x="-91018" y="1216025"/>
                <a:chExt cx="243417" cy="342044"/>
              </a:xfrm>
            </p:grpSpPr>
            <p:cxnSp>
              <p:nvCxnSpPr>
                <p:cNvPr id="16" name="Straight Connector 15"/>
                <p:cNvCxnSpPr/>
                <p:nvPr userDrawn="1"/>
              </p:nvCxnSpPr>
              <p:spPr>
                <a:xfrm flipH="1">
                  <a:off x="-91018" y="15580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91018" y="12160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5" name="Straight Connector 14"/>
              <p:cNvCxnSpPr/>
              <p:nvPr userDrawn="1"/>
            </p:nvCxnSpPr>
            <p:spPr>
              <a:xfrm rot="5400000" flipH="1">
                <a:off x="3386968" y="-121708"/>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p:cNvCxnSpPr/>
            <p:nvPr userDrawn="1"/>
          </p:nvCxnSpPr>
          <p:spPr>
            <a:xfrm rot="5400000" flipH="1">
              <a:off x="369205"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rot="5400000" flipH="1">
              <a:off x="8602133" y="-137886"/>
              <a:ext cx="169334"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40" name="Text Box 5"/>
          <p:cNvSpPr txBox="1">
            <a:spLocks noChangeArrowheads="1"/>
          </p:cNvSpPr>
          <p:nvPr/>
        </p:nvSpPr>
        <p:spPr bwMode="auto">
          <a:xfrm>
            <a:off x="11580285" y="6597135"/>
            <a:ext cx="3069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r" defTabSz="609585">
              <a:spcBef>
                <a:spcPct val="50000"/>
              </a:spcBef>
              <a:defRPr/>
            </a:pPr>
            <a:fld id="{046AD7C7-DE3F-5E43-A3A8-CA80750AE375}" type="slidenum">
              <a:rPr kumimoji="0" lang="en-US" altLang="zh-CN" sz="800" smtClean="0">
                <a:solidFill>
                  <a:srgbClr val="837A80"/>
                </a:solidFill>
                <a:latin typeface="微软雅黑" panose="020B0503020204020204" pitchFamily="34" charset="-122"/>
                <a:ea typeface="微软雅黑" panose="020B0503020204020204" pitchFamily="34" charset="-122"/>
                <a:cs typeface="MS PGothic" charset="0"/>
              </a:rPr>
              <a:pPr algn="r" defTabSz="609585">
                <a:spcBef>
                  <a:spcPct val="50000"/>
                </a:spcBef>
                <a:defRPr/>
              </a:pPr>
              <a:t>‹#›</a:t>
            </a:fld>
            <a:endParaRPr kumimoji="0" lang="en-US" altLang="zh-CN" sz="800" dirty="0" smtClean="0">
              <a:solidFill>
                <a:srgbClr val="837A80"/>
              </a:solidFill>
              <a:latin typeface="微软雅黑" panose="020B0503020204020204" pitchFamily="34" charset="-122"/>
              <a:ea typeface="微软雅黑" panose="020B0503020204020204" pitchFamily="34" charset="-122"/>
              <a:cs typeface="MS PGothic" charset="0"/>
            </a:endParaRPr>
          </a:p>
        </p:txBody>
      </p:sp>
      <p:pic>
        <p:nvPicPr>
          <p:cNvPr id="41" name="Picture 40" descr="Untitled-2-03.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3874" y="6070600"/>
            <a:ext cx="1438127" cy="493504"/>
          </a:xfrm>
          <a:prstGeom prst="rect">
            <a:avLst/>
          </a:prstGeom>
        </p:spPr>
      </p:pic>
      <p:grpSp>
        <p:nvGrpSpPr>
          <p:cNvPr id="42" name="Group 41"/>
          <p:cNvGrpSpPr/>
          <p:nvPr/>
        </p:nvGrpSpPr>
        <p:grpSpPr>
          <a:xfrm>
            <a:off x="-1441783" y="-70959"/>
            <a:ext cx="861717" cy="861717"/>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44" name="TextBox 43"/>
            <p:cNvSpPr txBox="1"/>
            <p:nvPr userDrawn="1"/>
          </p:nvSpPr>
          <p:spPr>
            <a:xfrm>
              <a:off x="-1138755" y="0"/>
              <a:ext cx="334467" cy="438726"/>
            </a:xfrm>
            <a:prstGeom prst="rect">
              <a:avLst/>
            </a:prstGeom>
            <a:grpFill/>
          </p:spPr>
          <p:txBody>
            <a:bodyPr wrap="none" rtlCol="0">
              <a:spAutoFit/>
            </a:bodyPr>
            <a:lstStyle/>
            <a:p>
              <a:pPr defTabSz="609585"/>
              <a:r>
                <a:rPr lang="en-US" sz="1067" dirty="0">
                  <a:solidFill>
                    <a:srgbClr val="FFFFFF"/>
                  </a:solidFill>
                </a:rPr>
                <a:t>R:</a:t>
              </a:r>
              <a:r>
                <a:rPr lang="en-US" altLang="zh-CN" sz="1067" dirty="0">
                  <a:solidFill>
                    <a:srgbClr val="FFFFFF"/>
                  </a:solidFill>
                </a:rPr>
                <a:t>36</a:t>
              </a:r>
              <a:endParaRPr lang="en-US" sz="1067" dirty="0">
                <a:solidFill>
                  <a:srgbClr val="FFFFFF"/>
                </a:solidFill>
              </a:endParaRPr>
            </a:p>
            <a:p>
              <a:pPr defTabSz="609585"/>
              <a:r>
                <a:rPr lang="en-US" sz="1067" dirty="0">
                  <a:solidFill>
                    <a:srgbClr val="FFFFFF"/>
                  </a:solidFill>
                </a:rPr>
                <a:t>G:</a:t>
              </a:r>
              <a:r>
                <a:rPr lang="en-US" altLang="zh-CN" sz="1067" dirty="0">
                  <a:solidFill>
                    <a:srgbClr val="FFFFFF"/>
                  </a:solidFill>
                </a:rPr>
                <a:t>33</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9</a:t>
              </a:r>
              <a:r>
                <a:rPr lang="en-US" sz="1067" dirty="0">
                  <a:solidFill>
                    <a:srgbClr val="FFFFFF"/>
                  </a:solidFill>
                </a:rPr>
                <a:t>5</a:t>
              </a:r>
            </a:p>
          </p:txBody>
        </p:sp>
      </p:grpSp>
      <p:grpSp>
        <p:nvGrpSpPr>
          <p:cNvPr id="45" name="Group 44"/>
          <p:cNvGrpSpPr/>
          <p:nvPr/>
        </p:nvGrpSpPr>
        <p:grpSpPr>
          <a:xfrm>
            <a:off x="-1441783" y="878958"/>
            <a:ext cx="861717" cy="861717"/>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47" name="TextBox 46"/>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en-US" altLang="zh-CN" sz="1067" dirty="0">
                  <a:solidFill>
                    <a:srgbClr val="FFFFFF"/>
                  </a:solidFill>
                </a:rPr>
                <a:t>23</a:t>
              </a:r>
              <a:endParaRPr lang="en-US" sz="1067" dirty="0">
                <a:solidFill>
                  <a:srgbClr val="FFFFFF"/>
                </a:solidFill>
              </a:endParaRPr>
            </a:p>
            <a:p>
              <a:pPr defTabSz="609585"/>
              <a:r>
                <a:rPr lang="en-US" sz="1067" dirty="0">
                  <a:solidFill>
                    <a:srgbClr val="FFFFFF"/>
                  </a:solidFill>
                </a:rPr>
                <a:t>G:1</a:t>
              </a:r>
              <a:r>
                <a:rPr lang="en-US" altLang="zh-CN" sz="1067" dirty="0">
                  <a:solidFill>
                    <a:srgbClr val="FFFFFF"/>
                  </a:solidFill>
                </a:rPr>
                <a:t>36</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238</a:t>
              </a:r>
              <a:endParaRPr lang="en-US" sz="1067" dirty="0">
                <a:solidFill>
                  <a:srgbClr val="FFFFFF"/>
                </a:solidFill>
              </a:endParaRPr>
            </a:p>
          </p:txBody>
        </p:sp>
      </p:grpSp>
      <p:grpSp>
        <p:nvGrpSpPr>
          <p:cNvPr id="48" name="Group 47"/>
          <p:cNvGrpSpPr/>
          <p:nvPr/>
        </p:nvGrpSpPr>
        <p:grpSpPr>
          <a:xfrm>
            <a:off x="-1441783" y="1828874"/>
            <a:ext cx="861717" cy="861717"/>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50" name="TextBox 49"/>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000000"/>
                  </a:solidFill>
                </a:rPr>
                <a:t>R:</a:t>
              </a:r>
              <a:r>
                <a:rPr lang="en-US" altLang="zh-CN" sz="1067" dirty="0">
                  <a:solidFill>
                    <a:srgbClr val="000000"/>
                  </a:solidFill>
                </a:rPr>
                <a:t>35</a:t>
              </a:r>
              <a:endParaRPr lang="en-US" sz="1067" dirty="0">
                <a:solidFill>
                  <a:srgbClr val="000000"/>
                </a:solidFill>
              </a:endParaRPr>
            </a:p>
            <a:p>
              <a:pPr defTabSz="609585"/>
              <a:r>
                <a:rPr lang="en-US" sz="1067" dirty="0">
                  <a:solidFill>
                    <a:srgbClr val="000000"/>
                  </a:solidFill>
                </a:rPr>
                <a:t>G:2</a:t>
              </a:r>
              <a:r>
                <a:rPr lang="en-US" altLang="zh-CN" sz="1067" dirty="0">
                  <a:solidFill>
                    <a:srgbClr val="000000"/>
                  </a:solidFill>
                </a:rPr>
                <a:t>04</a:t>
              </a:r>
              <a:endParaRPr lang="en-US" sz="1067" dirty="0">
                <a:solidFill>
                  <a:srgbClr val="000000"/>
                </a:solidFill>
              </a:endParaRPr>
            </a:p>
            <a:p>
              <a:pPr defTabSz="609585"/>
              <a:r>
                <a:rPr lang="en-US" sz="1067" dirty="0">
                  <a:solidFill>
                    <a:srgbClr val="000000"/>
                  </a:solidFill>
                </a:rPr>
                <a:t>B:2</a:t>
              </a:r>
              <a:r>
                <a:rPr lang="en-US" altLang="zh-CN" sz="1067" dirty="0">
                  <a:solidFill>
                    <a:srgbClr val="000000"/>
                  </a:solidFill>
                </a:rPr>
                <a:t>52</a:t>
              </a:r>
              <a:endParaRPr lang="en-US" sz="1067" dirty="0">
                <a:solidFill>
                  <a:srgbClr val="000000"/>
                </a:solidFill>
              </a:endParaRPr>
            </a:p>
          </p:txBody>
        </p:sp>
      </p:grpSp>
      <p:grpSp>
        <p:nvGrpSpPr>
          <p:cNvPr id="51" name="Group 50"/>
          <p:cNvGrpSpPr/>
          <p:nvPr/>
        </p:nvGrpSpPr>
        <p:grpSpPr>
          <a:xfrm>
            <a:off x="-1441783" y="2778790"/>
            <a:ext cx="861717" cy="861717"/>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53" name="TextBox 52"/>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en-US" altLang="zh-CN" sz="1067" dirty="0">
                  <a:solidFill>
                    <a:srgbClr val="FFFFFF"/>
                  </a:solidFill>
                </a:rPr>
                <a:t>33</a:t>
              </a:r>
              <a:endParaRPr lang="en-US" sz="1067" dirty="0">
                <a:solidFill>
                  <a:srgbClr val="FFFFFF"/>
                </a:solidFill>
              </a:endParaRPr>
            </a:p>
            <a:p>
              <a:pPr defTabSz="609585"/>
              <a:r>
                <a:rPr lang="en-US" sz="1067" dirty="0">
                  <a:solidFill>
                    <a:srgbClr val="FFFFFF"/>
                  </a:solidFill>
                </a:rPr>
                <a:t>G:</a:t>
              </a:r>
              <a:r>
                <a:rPr lang="en-US" altLang="zh-CN" sz="1067" dirty="0">
                  <a:solidFill>
                    <a:srgbClr val="FFFFFF"/>
                  </a:solidFill>
                </a:rPr>
                <a:t>200</a:t>
              </a:r>
              <a:endParaRPr lang="en-US" sz="1067" dirty="0">
                <a:solidFill>
                  <a:srgbClr val="FFFFFF"/>
                </a:solidFill>
              </a:endParaRPr>
            </a:p>
            <a:p>
              <a:pPr defTabSz="609585"/>
              <a:r>
                <a:rPr lang="en-US" sz="1067" dirty="0">
                  <a:solidFill>
                    <a:srgbClr val="FFFFFF"/>
                  </a:solidFill>
                </a:rPr>
                <a:t>B:</a:t>
              </a:r>
              <a:r>
                <a:rPr lang="en-US" altLang="zh-CN" sz="1067" dirty="0">
                  <a:solidFill>
                    <a:srgbClr val="FFFFFF"/>
                  </a:solidFill>
                </a:rPr>
                <a:t>200</a:t>
              </a:r>
              <a:endParaRPr lang="en-US" sz="1067" dirty="0">
                <a:solidFill>
                  <a:srgbClr val="FFFFFF"/>
                </a:solidFill>
              </a:endParaRPr>
            </a:p>
          </p:txBody>
        </p:sp>
      </p:grpSp>
      <p:sp>
        <p:nvSpPr>
          <p:cNvPr id="59" name="TextBox 58"/>
          <p:cNvSpPr txBox="1"/>
          <p:nvPr/>
        </p:nvSpPr>
        <p:spPr>
          <a:xfrm>
            <a:off x="-1460597" y="4946798"/>
            <a:ext cx="1257397" cy="523220"/>
          </a:xfrm>
          <a:prstGeom prst="rect">
            <a:avLst/>
          </a:prstGeom>
          <a:noFill/>
        </p:spPr>
        <p:txBody>
          <a:bodyPr wrap="square" rtlCol="0">
            <a:spAutoFit/>
          </a:bodyPr>
          <a:lstStyle/>
          <a:p>
            <a:pPr defTabSz="609585"/>
            <a:r>
              <a:rPr lang="zh-CN" altLang="en-US" sz="933" dirty="0">
                <a:solidFill>
                  <a:srgbClr val="FFFFFF"/>
                </a:solidFill>
              </a:rPr>
              <a:t>中文字体：</a:t>
            </a:r>
            <a:endParaRPr lang="en-US" altLang="zh-CN" sz="933" dirty="0">
              <a:solidFill>
                <a:srgbClr val="1EA19F"/>
              </a:solidFill>
            </a:endParaRPr>
          </a:p>
          <a:p>
            <a:pPr defTabSz="609585">
              <a:defRPr/>
            </a:pPr>
            <a:r>
              <a:rPr lang="zh-CN" altLang="en-US" sz="1867" dirty="0">
                <a:solidFill>
                  <a:srgbClr val="FFFFFF"/>
                </a:solidFill>
                <a:latin typeface="Heiti SC Medium"/>
                <a:ea typeface="Heiti SC Medium"/>
                <a:cs typeface="Heiti SC Medium"/>
              </a:rPr>
              <a:t>微软雅黑</a:t>
            </a:r>
            <a:endParaRPr lang="en-US" altLang="zh-CN" sz="1867" dirty="0">
              <a:solidFill>
                <a:srgbClr val="FFFFFF"/>
              </a:solidFill>
              <a:latin typeface="Heiti SC Medium"/>
              <a:ea typeface="Heiti SC Medium"/>
              <a:cs typeface="Heiti SC Medium"/>
            </a:endParaRPr>
          </a:p>
        </p:txBody>
      </p:sp>
      <p:grpSp>
        <p:nvGrpSpPr>
          <p:cNvPr id="60" name="Group 59"/>
          <p:cNvGrpSpPr/>
          <p:nvPr/>
        </p:nvGrpSpPr>
        <p:grpSpPr>
          <a:xfrm>
            <a:off x="-1441783" y="3728703"/>
            <a:ext cx="861717" cy="861717"/>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1067">
                <a:solidFill>
                  <a:srgbClr val="FFFFFF"/>
                </a:solidFill>
              </a:endParaRPr>
            </a:p>
          </p:txBody>
        </p:sp>
        <p:sp>
          <p:nvSpPr>
            <p:cNvPr id="62" name="TextBox 61"/>
            <p:cNvSpPr txBox="1"/>
            <p:nvPr userDrawn="1"/>
          </p:nvSpPr>
          <p:spPr>
            <a:xfrm>
              <a:off x="-1138755" y="0"/>
              <a:ext cx="386164" cy="438726"/>
            </a:xfrm>
            <a:prstGeom prst="rect">
              <a:avLst/>
            </a:prstGeom>
            <a:noFill/>
          </p:spPr>
          <p:txBody>
            <a:bodyPr wrap="none" rtlCol="0">
              <a:spAutoFit/>
            </a:bodyPr>
            <a:lstStyle/>
            <a:p>
              <a:pPr defTabSz="609585"/>
              <a:r>
                <a:rPr lang="en-US" sz="1067" dirty="0">
                  <a:solidFill>
                    <a:srgbClr val="FFFFFF"/>
                  </a:solidFill>
                </a:rPr>
                <a:t>R:</a:t>
              </a:r>
              <a:r>
                <a:rPr lang="zh-CN" altLang="zh-CN" sz="1067" dirty="0">
                  <a:solidFill>
                    <a:srgbClr val="FFFFFF"/>
                  </a:solidFill>
                </a:rPr>
                <a:t>1</a:t>
              </a:r>
              <a:r>
                <a:rPr lang="en-US" altLang="zh-CN" sz="1067" dirty="0">
                  <a:solidFill>
                    <a:srgbClr val="FFFFFF"/>
                  </a:solidFill>
                </a:rPr>
                <a:t>76</a:t>
              </a:r>
              <a:endParaRPr lang="en-US" sz="1067" dirty="0">
                <a:solidFill>
                  <a:srgbClr val="FFFFFF"/>
                </a:solidFill>
              </a:endParaRPr>
            </a:p>
            <a:p>
              <a:pPr defTabSz="609585"/>
              <a:r>
                <a:rPr lang="en-US" sz="1067" dirty="0">
                  <a:solidFill>
                    <a:srgbClr val="FFFFFF"/>
                  </a:solidFill>
                </a:rPr>
                <a:t>G:</a:t>
              </a:r>
              <a:r>
                <a:rPr lang="zh-CN" altLang="zh-CN" sz="1067" dirty="0">
                  <a:solidFill>
                    <a:srgbClr val="FFFFFF"/>
                  </a:solidFill>
                </a:rPr>
                <a:t>1</a:t>
              </a:r>
              <a:r>
                <a:rPr lang="en-US" altLang="zh-CN" sz="1067" dirty="0">
                  <a:solidFill>
                    <a:srgbClr val="FFFFFF"/>
                  </a:solidFill>
                </a:rPr>
                <a:t>15</a:t>
              </a:r>
              <a:endParaRPr lang="en-US" sz="1067" dirty="0">
                <a:solidFill>
                  <a:srgbClr val="FFFFFF"/>
                </a:solidFill>
              </a:endParaRPr>
            </a:p>
            <a:p>
              <a:pPr defTabSz="609585"/>
              <a:r>
                <a:rPr lang="en-US" sz="1067" dirty="0">
                  <a:solidFill>
                    <a:srgbClr val="FFFFFF"/>
                  </a:solidFill>
                </a:rPr>
                <a:t>B:</a:t>
              </a:r>
              <a:r>
                <a:rPr lang="zh-CN" altLang="zh-CN" sz="1067" dirty="0">
                  <a:solidFill>
                    <a:srgbClr val="FFFFFF"/>
                  </a:solidFill>
                </a:rPr>
                <a:t>2</a:t>
              </a:r>
              <a:r>
                <a:rPr lang="en-US" altLang="zh-CN" sz="1067" dirty="0">
                  <a:solidFill>
                    <a:srgbClr val="FFFFFF"/>
                  </a:solidFill>
                </a:rPr>
                <a:t>52</a:t>
              </a:r>
              <a:endParaRPr lang="en-US" sz="1067" dirty="0">
                <a:solidFill>
                  <a:srgbClr val="FFFFFF"/>
                </a:solidFill>
              </a:endParaRPr>
            </a:p>
          </p:txBody>
        </p:sp>
      </p:grpSp>
      <p:sp>
        <p:nvSpPr>
          <p:cNvPr id="63" name="Rectangle 62"/>
          <p:cNvSpPr/>
          <p:nvPr/>
        </p:nvSpPr>
        <p:spPr>
          <a:xfrm>
            <a:off x="-1460597" y="5545254"/>
            <a:ext cx="1027857" cy="564129"/>
          </a:xfrm>
          <a:prstGeom prst="rect">
            <a:avLst/>
          </a:prstGeom>
        </p:spPr>
        <p:txBody>
          <a:bodyPr wrap="square">
            <a:spAutoFit/>
          </a:bodyPr>
          <a:lstStyle/>
          <a:p>
            <a:pPr defTabSz="609585">
              <a:defRPr/>
            </a:pPr>
            <a:r>
              <a:rPr lang="zh-CN" altLang="en-US" sz="933" dirty="0">
                <a:solidFill>
                  <a:srgbClr val="FFFFFF"/>
                </a:solidFill>
              </a:rPr>
              <a:t>英文字体：</a:t>
            </a:r>
            <a:endParaRPr lang="en-US" altLang="zh-CN" sz="933" b="1" dirty="0">
              <a:solidFill>
                <a:srgbClr val="FFFFFF"/>
              </a:solidFill>
              <a:latin typeface="Arial"/>
              <a:cs typeface="Arial"/>
            </a:endParaRPr>
          </a:p>
          <a:p>
            <a:pPr defTabSz="609585"/>
            <a:r>
              <a:rPr lang="en-US" altLang="zh-CN" sz="2133" b="1" dirty="0">
                <a:solidFill>
                  <a:srgbClr val="FFFFFF"/>
                </a:solidFill>
                <a:latin typeface="Arial"/>
                <a:cs typeface="Arial"/>
              </a:rPr>
              <a:t>Arial</a:t>
            </a:r>
          </a:p>
        </p:txBody>
      </p:sp>
      <p:grpSp>
        <p:nvGrpSpPr>
          <p:cNvPr id="76" name="Group 75"/>
          <p:cNvGrpSpPr/>
          <p:nvPr/>
        </p:nvGrpSpPr>
        <p:grpSpPr>
          <a:xfrm>
            <a:off x="-268113" y="278020"/>
            <a:ext cx="182439" cy="5851109"/>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12262554" y="278020"/>
            <a:ext cx="182439" cy="5851109"/>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6" name="标题占位符 5"/>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7" name="文本占位符 6"/>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4" name="文本框 16"/>
          <p:cNvSpPr txBox="1"/>
          <p:nvPr/>
        </p:nvSpPr>
        <p:spPr>
          <a:xfrm>
            <a:off x="10363200" y="6597135"/>
            <a:ext cx="12192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800" dirty="0">
                <a:latin typeface="微软雅黑" panose="020B0503020204020204" pitchFamily="34" charset="-122"/>
                <a:ea typeface="微软雅黑" panose="020B0503020204020204" pitchFamily="34" charset="-122"/>
              </a:rPr>
              <a:t>④内部公开 请勿外传</a:t>
            </a:r>
          </a:p>
        </p:txBody>
      </p:sp>
    </p:spTree>
    <p:extLst>
      <p:ext uri="{BB962C8B-B14F-4D97-AF65-F5344CB8AC3E}">
        <p14:creationId xmlns:p14="http://schemas.microsoft.com/office/powerpoint/2010/main" val="796759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defTabSz="609585" rtl="0" eaLnBrk="1" latinLnBrk="0" hangingPunct="1">
        <a:spcBef>
          <a:spcPct val="0"/>
        </a:spcBef>
        <a:buNone/>
        <a:defRPr sz="3600" b="1" i="0" kern="1200">
          <a:solidFill>
            <a:schemeClr val="tx1"/>
          </a:solidFill>
          <a:latin typeface="微软雅黑" panose="020B0503020204020204" pitchFamily="34" charset="-122"/>
          <a:ea typeface="微软雅黑" panose="020B0503020204020204" pitchFamily="34" charset="-122"/>
          <a:cs typeface="Arial"/>
        </a:defRPr>
      </a:lvl1pPr>
    </p:titleStyle>
    <p:body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10616" y="718162"/>
            <a:ext cx="7431635" cy="2544691"/>
          </a:xfrm>
        </p:spPr>
        <p:txBody>
          <a:bodyPr/>
          <a:lstStyle/>
          <a:p>
            <a:r>
              <a:rPr kumimoji="1" lang="zh-CN" altLang="en-US" dirty="0"/>
              <a:t>金蝶云星空协同</a:t>
            </a:r>
            <a:r>
              <a:rPr kumimoji="1" lang="zh-CN" altLang="en-US" dirty="0" smtClean="0"/>
              <a:t>开发平台</a:t>
            </a:r>
            <a:r>
              <a:rPr kumimoji="1" lang="en-US" altLang="zh-CN" dirty="0" smtClean="0"/>
              <a:t/>
            </a:r>
            <a:br>
              <a:rPr kumimoji="1" lang="en-US" altLang="zh-CN" dirty="0" smtClean="0"/>
            </a:br>
            <a:r>
              <a:rPr kumimoji="1" lang="zh-CN" altLang="en-US" dirty="0" smtClean="0"/>
              <a:t>概述</a:t>
            </a:r>
            <a:endParaRPr kumimoji="1" lang="zh-CN" altLang="en-US" dirty="0"/>
          </a:p>
        </p:txBody>
      </p:sp>
      <p:sp>
        <p:nvSpPr>
          <p:cNvPr id="5" name="文本占位符 4"/>
          <p:cNvSpPr>
            <a:spLocks noGrp="1"/>
          </p:cNvSpPr>
          <p:nvPr>
            <p:ph type="body" sz="quarter" idx="13"/>
          </p:nvPr>
        </p:nvSpPr>
        <p:spPr>
          <a:xfrm>
            <a:off x="1010617" y="2841944"/>
            <a:ext cx="4755444" cy="884472"/>
          </a:xfrm>
        </p:spPr>
        <p:txBody>
          <a:bodyPr/>
          <a:lstStyle/>
          <a:p>
            <a:r>
              <a:rPr kumimoji="1" lang="en-US" altLang="zh-CN" dirty="0" smtClean="0">
                <a:latin typeface="微软雅黑" pitchFamily="34" charset="-122"/>
                <a:ea typeface="微软雅黑" pitchFamily="34" charset="-122"/>
              </a:rPr>
              <a:t>2019-5-28</a:t>
            </a:r>
            <a:endParaRPr kumimoji="1" lang="en-US" altLang="zh-CN" dirty="0" smtClean="0">
              <a:latin typeface="微软雅黑" pitchFamily="34" charset="-122"/>
              <a:ea typeface="微软雅黑" pitchFamily="34" charset="-122"/>
            </a:endParaRPr>
          </a:p>
          <a:p>
            <a:r>
              <a:rPr kumimoji="1" lang="zh-CN" altLang="en-US" dirty="0" smtClean="0">
                <a:latin typeface="微软雅黑" pitchFamily="34" charset="-122"/>
                <a:ea typeface="微软雅黑" pitchFamily="34" charset="-122"/>
              </a:rPr>
              <a:t>龚助平</a:t>
            </a:r>
            <a:endParaRPr kumimoji="1"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07932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1991" y="274640"/>
            <a:ext cx="10540410" cy="659858"/>
          </a:xfrm>
        </p:spPr>
        <p:txBody>
          <a:bodyPr/>
          <a:lstStyle/>
          <a:p>
            <a:r>
              <a:rPr lang="en-US" altLang="zh-CN" dirty="0" smtClean="0">
                <a:solidFill>
                  <a:srgbClr val="24BEBC"/>
                </a:solidFill>
                <a:cs typeface="黑体"/>
              </a:rPr>
              <a:t>2019</a:t>
            </a:r>
            <a:r>
              <a:rPr lang="zh-CN" altLang="en-US" dirty="0" smtClean="0">
                <a:solidFill>
                  <a:srgbClr val="24BEBC"/>
                </a:solidFill>
                <a:cs typeface="黑体"/>
              </a:rPr>
              <a:t>生态提能</a:t>
            </a:r>
            <a:r>
              <a:rPr lang="en-US" altLang="zh-CN" dirty="0" smtClean="0">
                <a:solidFill>
                  <a:srgbClr val="24BEBC"/>
                </a:solidFill>
                <a:cs typeface="黑体"/>
              </a:rPr>
              <a:t>-</a:t>
            </a:r>
            <a:r>
              <a:rPr lang="zh-CN" altLang="en-US" dirty="0">
                <a:solidFill>
                  <a:srgbClr val="24BEBC"/>
                </a:solidFill>
                <a:cs typeface="黑体"/>
              </a:rPr>
              <a:t>推广</a:t>
            </a:r>
            <a:r>
              <a:rPr lang="zh-CN" altLang="en-US" dirty="0" smtClean="0">
                <a:solidFill>
                  <a:srgbClr val="24BEBC"/>
                </a:solidFill>
                <a:cs typeface="黑体"/>
              </a:rPr>
              <a:t>服务</a:t>
            </a:r>
            <a:endParaRPr lang="en-US" b="1" dirty="0">
              <a:solidFill>
                <a:srgbClr val="24BEBC"/>
              </a:solidFill>
              <a:latin typeface="微软雅黑" pitchFamily="34" charset="-122"/>
              <a:ea typeface="微软雅黑" pitchFamily="34" charset="-122"/>
              <a:cs typeface="黑体"/>
            </a:endParaRPr>
          </a:p>
        </p:txBody>
      </p:sp>
      <p:sp>
        <p:nvSpPr>
          <p:cNvPr id="5" name="内容占位符 2"/>
          <p:cNvSpPr txBox="1">
            <a:spLocks/>
          </p:cNvSpPr>
          <p:nvPr/>
        </p:nvSpPr>
        <p:spPr>
          <a:xfrm>
            <a:off x="4185994" y="1783896"/>
            <a:ext cx="6063792" cy="3531875"/>
          </a:xfrm>
          <a:prstGeom prst="rect">
            <a:avLst/>
          </a:prstGeom>
        </p:spPr>
        <p:txBody>
          <a:bodyPr>
            <a:normAutofit/>
          </a:bodyPr>
          <a:lst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nSpc>
                <a:spcPct val="150000"/>
              </a:lnSpc>
              <a:buFont typeface="Arial"/>
              <a:buNone/>
            </a:pPr>
            <a:r>
              <a:rPr lang="zh-CN" altLang="en-US" sz="2000" b="1" dirty="0" smtClean="0">
                <a:solidFill>
                  <a:srgbClr val="21C8C8"/>
                </a:solidFill>
              </a:rPr>
              <a:t>全平台集中推广</a:t>
            </a:r>
          </a:p>
          <a:p>
            <a:pPr marL="0" indent="0" algn="just">
              <a:lnSpc>
                <a:spcPct val="150000"/>
              </a:lnSpc>
              <a:buNone/>
            </a:pPr>
            <a:r>
              <a:rPr lang="zh-CN" altLang="en-US" sz="1200" dirty="0" smtClean="0"/>
              <a:t>　　</a:t>
            </a:r>
            <a:r>
              <a:rPr lang="zh-CN" altLang="en-US" sz="1800" dirty="0" smtClean="0">
                <a:solidFill>
                  <a:srgbClr val="1788EE"/>
                </a:solidFill>
              </a:rPr>
              <a:t>建立统一的推广平台，供销售顾问，客户及各机构统一查阅</a:t>
            </a:r>
            <a:r>
              <a:rPr lang="zh-CN" altLang="en-US" sz="1800" dirty="0" smtClean="0">
                <a:solidFill>
                  <a:srgbClr val="21C8C8"/>
                </a:solidFill>
              </a:rPr>
              <a:t>。</a:t>
            </a:r>
          </a:p>
          <a:p>
            <a:pPr marL="0" indent="0">
              <a:lnSpc>
                <a:spcPct val="150000"/>
              </a:lnSpc>
              <a:buNone/>
            </a:pPr>
            <a:r>
              <a:rPr lang="zh-CN" altLang="en-US" sz="2000" b="1" dirty="0" smtClean="0">
                <a:solidFill>
                  <a:srgbClr val="21C8C8"/>
                </a:solidFill>
              </a:rPr>
              <a:t>建立统一的体验平台</a:t>
            </a:r>
            <a:endParaRPr lang="zh-CN" altLang="en-US" sz="2000" b="1" dirty="0">
              <a:solidFill>
                <a:srgbClr val="21C8C8"/>
              </a:solidFill>
            </a:endParaRPr>
          </a:p>
          <a:p>
            <a:pPr marL="0" indent="0" algn="just">
              <a:lnSpc>
                <a:spcPct val="150000"/>
              </a:lnSpc>
              <a:buNone/>
            </a:pPr>
            <a:r>
              <a:rPr lang="zh-CN" altLang="en-US" sz="1200" dirty="0"/>
              <a:t>　　</a:t>
            </a:r>
            <a:r>
              <a:rPr lang="zh-CN" altLang="en-US" sz="1800" dirty="0" smtClean="0">
                <a:solidFill>
                  <a:srgbClr val="1788EE"/>
                </a:solidFill>
              </a:rPr>
              <a:t>让顾问，让客户体验，减化沟通成本，提升沟通效率</a:t>
            </a:r>
            <a:endParaRPr lang="en-US" altLang="zh-CN" sz="1800" dirty="0">
              <a:solidFill>
                <a:srgbClr val="1788EE"/>
              </a:solidFill>
            </a:endParaRPr>
          </a:p>
          <a:p>
            <a:pPr marL="0" indent="0" algn="just">
              <a:lnSpc>
                <a:spcPct val="150000"/>
              </a:lnSpc>
              <a:buNone/>
            </a:pPr>
            <a:endParaRPr lang="zh-CN" altLang="en-US" sz="1200" dirty="0">
              <a:solidFill>
                <a:srgbClr val="21C8C8"/>
              </a:solidFill>
            </a:endParaRPr>
          </a:p>
        </p:txBody>
      </p:sp>
      <p:cxnSp>
        <p:nvCxnSpPr>
          <p:cNvPr id="6" name="直接连接符 5"/>
          <p:cNvCxnSpPr/>
          <p:nvPr/>
        </p:nvCxnSpPr>
        <p:spPr>
          <a:xfrm flipH="1">
            <a:off x="3790040" y="1984568"/>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781755" y="2191971"/>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05971" y="1603418"/>
            <a:ext cx="0" cy="38115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7755" y="2407971"/>
            <a:ext cx="0" cy="2700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4432" y="438343"/>
            <a:ext cx="72000" cy="324000"/>
          </a:xfrm>
          <a:prstGeom prst="rect">
            <a:avLst/>
          </a:prstGeom>
          <a:solidFill>
            <a:srgbClr val="B073FC"/>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7469" y="1536357"/>
            <a:ext cx="2824286" cy="2854889"/>
          </a:xfrm>
          <a:prstGeom prst="rect">
            <a:avLst/>
          </a:prstGeom>
          <a:blipFill>
            <a:blip r:embed="rId2"/>
            <a:stretch>
              <a:fillRect/>
            </a:stretch>
          </a:blipFill>
          <a:ln w="19050">
            <a:no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225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9064" y="253534"/>
            <a:ext cx="12211083" cy="6553690"/>
            <a:chOff x="-19064" y="253534"/>
            <a:chExt cx="12211083" cy="6553690"/>
          </a:xfrm>
        </p:grpSpPr>
        <p:grpSp>
          <p:nvGrpSpPr>
            <p:cNvPr id="15" name="组合 14"/>
            <p:cNvGrpSpPr/>
            <p:nvPr/>
          </p:nvGrpSpPr>
          <p:grpSpPr>
            <a:xfrm>
              <a:off x="-19064" y="253534"/>
              <a:ext cx="12211083" cy="6553690"/>
              <a:chOff x="-19064" y="253534"/>
              <a:chExt cx="12211083" cy="6553690"/>
            </a:xfrm>
          </p:grpSpPr>
          <p:sp>
            <p:nvSpPr>
              <p:cNvPr id="17" name="Rectangle 11"/>
              <p:cNvSpPr>
                <a:spLocks noChangeArrowheads="1"/>
              </p:cNvSpPr>
              <p:nvPr/>
            </p:nvSpPr>
            <p:spPr bwMode="gray">
              <a:xfrm flipH="1">
                <a:off x="205524" y="255990"/>
                <a:ext cx="11986495" cy="597132"/>
              </a:xfrm>
              <a:prstGeom prst="rect">
                <a:avLst/>
              </a:prstGeom>
              <a:gradFill flip="none" rotWithShape="0">
                <a:gsLst>
                  <a:gs pos="0">
                    <a:srgbClr val="008780"/>
                  </a:gs>
                  <a:gs pos="100000">
                    <a:srgbClr val="00878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en-US" altLang="zh-CN" sz="1900" dirty="0">
                  <a:solidFill>
                    <a:srgbClr val="FFFFFF"/>
                  </a:solidFill>
                  <a:latin typeface="Foundry Gridnik Medium"/>
                  <a:ea typeface="宋体" pitchFamily="2" charset="-122"/>
                </a:endParaRPr>
              </a:p>
            </p:txBody>
          </p:sp>
          <p:sp>
            <p:nvSpPr>
              <p:cNvPr id="18" name="Rectangle 7"/>
              <p:cNvSpPr>
                <a:spLocks noChangeArrowheads="1"/>
              </p:cNvSpPr>
              <p:nvPr/>
            </p:nvSpPr>
            <p:spPr bwMode="invGray">
              <a:xfrm flipH="1">
                <a:off x="97525" y="6501805"/>
                <a:ext cx="428024" cy="176519"/>
              </a:xfrm>
              <a:prstGeom prst="rect">
                <a:avLst/>
              </a:prstGeom>
              <a:gradFill flip="none" rotWithShape="0">
                <a:gsLst>
                  <a:gs pos="0">
                    <a:srgbClr val="008780"/>
                  </a:gs>
                  <a:gs pos="100000">
                    <a:srgbClr val="00878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endParaRPr lang="en-US" sz="1900" dirty="0">
                  <a:solidFill>
                    <a:srgbClr val="FFFFFF"/>
                  </a:solidFill>
                  <a:latin typeface="Foundry Gridnik Medium"/>
                  <a:ea typeface="宋体" pitchFamily="2" charset="-122"/>
                </a:endParaRPr>
              </a:p>
            </p:txBody>
          </p:sp>
          <p:sp>
            <p:nvSpPr>
              <p:cNvPr id="19" name="Freeform 8"/>
              <p:cNvSpPr>
                <a:spLocks/>
              </p:cNvSpPr>
              <p:nvPr/>
            </p:nvSpPr>
            <p:spPr bwMode="invGray">
              <a:xfrm flipH="1">
                <a:off x="-19064" y="6501805"/>
                <a:ext cx="119868" cy="305419"/>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solidFill>
                <a:srgbClr val="0032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6" tIns="60948" rIns="121896" bIns="60948" numCol="1" spcCol="0" rtlCol="0" fromWordArt="0" anchor="ctr" anchorCtr="0" forceAA="0" compatLnSpc="1">
                <a:prstTxWarp prst="textNoShape">
                  <a:avLst/>
                </a:prstTxWarp>
                <a:noAutofit/>
              </a:bodyPr>
              <a:lstStyle/>
              <a:p>
                <a:pPr algn="ctr"/>
                <a:endParaRPr lang="en-US" sz="1900" dirty="0">
                  <a:latin typeface="Foundry Gridnik Medium" pitchFamily="50" charset="0"/>
                </a:endParaRPr>
              </a:p>
            </p:txBody>
          </p:sp>
          <p:sp>
            <p:nvSpPr>
              <p:cNvPr id="20" name="Rectangle 13"/>
              <p:cNvSpPr/>
              <p:nvPr/>
            </p:nvSpPr>
            <p:spPr bwMode="invGray">
              <a:xfrm>
                <a:off x="153936" y="6445134"/>
                <a:ext cx="324720" cy="292364"/>
              </a:xfrm>
              <a:prstGeom prst="rect">
                <a:avLst/>
              </a:prstGeom>
            </p:spPr>
            <p:txBody>
              <a:bodyPr wrap="none" lIns="121896" tIns="60948" rIns="121896" bIns="60948">
                <a:spAutoFit/>
              </a:bodyPr>
              <a:lstStyle/>
              <a:p>
                <a:pPr algn="ctr"/>
                <a:r>
                  <a:rPr lang="en-US" sz="1100" dirty="0">
                    <a:solidFill>
                      <a:schemeClr val="bg1"/>
                    </a:solidFill>
                    <a:latin typeface="Arial" pitchFamily="34" charset="0"/>
                    <a:cs typeface="Arial" pitchFamily="34" charset="0"/>
                  </a:rPr>
                  <a:t>4</a:t>
                </a:r>
              </a:p>
            </p:txBody>
          </p:sp>
          <p:sp>
            <p:nvSpPr>
              <p:cNvPr id="22" name="Freeform 12"/>
              <p:cNvSpPr>
                <a:spLocks/>
              </p:cNvSpPr>
              <p:nvPr/>
            </p:nvSpPr>
            <p:spPr bwMode="gray">
              <a:xfrm>
                <a:off x="19" y="253534"/>
                <a:ext cx="205496" cy="792721"/>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2000">
                    <a:srgbClr val="003231"/>
                  </a:gs>
                  <a:gs pos="100000">
                    <a:srgbClr val="00323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6" tIns="60948" rIns="121896" bIns="60948" numCol="1" spcCol="0" rtlCol="0" fromWordArt="0" anchor="ctr" anchorCtr="0" forceAA="0" compatLnSpc="1">
                <a:prstTxWarp prst="textNoShape">
                  <a:avLst/>
                </a:prstTxWarp>
                <a:noAutofit/>
              </a:bodyPr>
              <a:lstStyle/>
              <a:p>
                <a:pPr algn="ctr"/>
                <a:endParaRPr lang="en-US" sz="1900" dirty="0">
                  <a:solidFill>
                    <a:schemeClr val="lt1"/>
                  </a:solidFill>
                  <a:latin typeface="Foundry Gridnik Medium" pitchFamily="50" charset="0"/>
                </a:endParaRPr>
              </a:p>
            </p:txBody>
          </p:sp>
        </p:grpSp>
        <p:sp>
          <p:nvSpPr>
            <p:cNvPr id="16" name="文本框 15"/>
            <p:cNvSpPr txBox="1"/>
            <p:nvPr/>
          </p:nvSpPr>
          <p:spPr>
            <a:xfrm>
              <a:off x="296839" y="344379"/>
              <a:ext cx="2164375" cy="461665"/>
            </a:xfrm>
            <a:prstGeom prst="rect">
              <a:avLst/>
            </a:prstGeom>
            <a:noFill/>
          </p:spPr>
          <p:txBody>
            <a:bodyPr wrap="none" rtlCol="0">
              <a:spAutoFit/>
            </a:bodyPr>
            <a:lstStyle/>
            <a:p>
              <a:r>
                <a:rPr lang="zh-CN" altLang="en-US" sz="2400" dirty="0" smtClean="0">
                  <a:solidFill>
                    <a:schemeClr val="bg1"/>
                  </a:solidFill>
                  <a:latin typeface="微软雅黑" pitchFamily="34" charset="-122"/>
                  <a:ea typeface="微软雅黑" pitchFamily="34" charset="-122"/>
                </a:rPr>
                <a:t>活</a:t>
              </a:r>
              <a:r>
                <a:rPr lang="zh-CN" altLang="en-US" sz="2400" dirty="0">
                  <a:solidFill>
                    <a:schemeClr val="bg1"/>
                  </a:solidFill>
                  <a:latin typeface="微软雅黑" pitchFamily="34" charset="-122"/>
                  <a:ea typeface="微软雅黑" pitchFamily="34" charset="-122"/>
                </a:rPr>
                <a:t>用</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平台亮</a:t>
              </a:r>
              <a:r>
                <a:rPr lang="zh-CN" altLang="en-US" sz="2400" dirty="0">
                  <a:solidFill>
                    <a:schemeClr val="bg1"/>
                  </a:solidFill>
                  <a:latin typeface="微软雅黑" pitchFamily="34" charset="-122"/>
                  <a:ea typeface="微软雅黑" pitchFamily="34" charset="-122"/>
                </a:rPr>
                <a:t>点</a:t>
              </a:r>
            </a:p>
          </p:txBody>
        </p:sp>
      </p:grpSp>
      <p:sp>
        <p:nvSpPr>
          <p:cNvPr id="55" name="矩形 54"/>
          <p:cNvSpPr/>
          <p:nvPr/>
        </p:nvSpPr>
        <p:spPr>
          <a:xfrm>
            <a:off x="498142" y="1874095"/>
            <a:ext cx="3468081" cy="954107"/>
          </a:xfrm>
          <a:prstGeom prst="rect">
            <a:avLst/>
          </a:prstGeom>
        </p:spPr>
        <p:txBody>
          <a:bodyPr wrap="square">
            <a:spAutoFit/>
          </a:bodyPr>
          <a:lstStyle/>
          <a:p>
            <a:r>
              <a:rPr lang="zh-CN" altLang="en-US" sz="2400" b="1" dirty="0" smtClean="0">
                <a:solidFill>
                  <a:srgbClr val="008780"/>
                </a:solidFill>
                <a:latin typeface="微软雅黑" pitchFamily="34" charset="-122"/>
                <a:ea typeface="微软雅黑" pitchFamily="34" charset="-122"/>
              </a:rPr>
              <a:t>开发托管</a:t>
            </a:r>
            <a:endParaRPr lang="en-US" altLang="zh-CN" sz="2400" b="1" dirty="0" smtClean="0">
              <a:solidFill>
                <a:srgbClr val="008780"/>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smtClean="0">
                <a:solidFill>
                  <a:srgbClr val="404040"/>
                </a:solidFill>
                <a:latin typeface="微软雅黑" pitchFamily="34" charset="-122"/>
                <a:ea typeface="微软雅黑" pitchFamily="34" charset="-122"/>
              </a:rPr>
              <a:t>开发过程自带版本管制；</a:t>
            </a:r>
            <a:endParaRPr lang="en-US" altLang="zh-CN" sz="1600" dirty="0" smtClean="0">
              <a:solidFill>
                <a:srgbClr val="404040"/>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smtClean="0">
                <a:solidFill>
                  <a:srgbClr val="404040"/>
                </a:solidFill>
                <a:latin typeface="微软雅黑" pitchFamily="34" charset="-122"/>
                <a:ea typeface="微软雅黑" pitchFamily="34" charset="-122"/>
              </a:rPr>
              <a:t>云构建，云检测分析评级。</a:t>
            </a:r>
            <a:endParaRPr lang="zh-CN" altLang="en-US" sz="1600" dirty="0">
              <a:solidFill>
                <a:srgbClr val="404040"/>
              </a:solidFill>
              <a:latin typeface="微软雅黑" pitchFamily="34" charset="-122"/>
              <a:ea typeface="微软雅黑" pitchFamily="34" charset="-122"/>
            </a:endParaRPr>
          </a:p>
        </p:txBody>
      </p:sp>
      <p:sp>
        <p:nvSpPr>
          <p:cNvPr id="56" name="矩形 55"/>
          <p:cNvSpPr/>
          <p:nvPr/>
        </p:nvSpPr>
        <p:spPr>
          <a:xfrm>
            <a:off x="4549563" y="1845737"/>
            <a:ext cx="3468081" cy="1200329"/>
          </a:xfrm>
          <a:prstGeom prst="rect">
            <a:avLst/>
          </a:prstGeom>
        </p:spPr>
        <p:txBody>
          <a:bodyPr wrap="square">
            <a:spAutoFit/>
          </a:bodyPr>
          <a:lstStyle/>
          <a:p>
            <a:r>
              <a:rPr lang="zh-CN" altLang="en-US" sz="2400" b="1" dirty="0" smtClean="0">
                <a:solidFill>
                  <a:srgbClr val="B073FC"/>
                </a:solidFill>
                <a:latin typeface="微软雅黑" pitchFamily="34" charset="-122"/>
                <a:ea typeface="微软雅黑" pitchFamily="34" charset="-122"/>
              </a:rPr>
              <a:t>目录引导开发</a:t>
            </a:r>
            <a:endParaRPr lang="en-US" altLang="zh-CN" sz="2400" b="1" dirty="0">
              <a:solidFill>
                <a:srgbClr val="FF888C"/>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a:solidFill>
                  <a:srgbClr val="404040"/>
                </a:solidFill>
                <a:latin typeface="微软雅黑" pitchFamily="34" charset="-122"/>
                <a:ea typeface="微软雅黑" pitchFamily="34" charset="-122"/>
              </a:rPr>
              <a:t>类</a:t>
            </a:r>
            <a:r>
              <a:rPr lang="zh-CN" altLang="en-US" sz="1600" dirty="0" smtClean="0">
                <a:solidFill>
                  <a:srgbClr val="404040"/>
                </a:solidFill>
                <a:latin typeface="微软雅黑" pitchFamily="34" charset="-122"/>
                <a:ea typeface="微软雅黑" pitchFamily="34" charset="-122"/>
              </a:rPr>
              <a:t>目引导，上手容易；</a:t>
            </a:r>
            <a:endParaRPr lang="en-US" altLang="zh-CN" sz="1600" dirty="0" smtClean="0">
              <a:solidFill>
                <a:srgbClr val="404040"/>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smtClean="0">
                <a:solidFill>
                  <a:srgbClr val="404040"/>
                </a:solidFill>
                <a:latin typeface="微软雅黑" pitchFamily="34" charset="-122"/>
                <a:ea typeface="微软雅黑" pitchFamily="34" charset="-122"/>
              </a:rPr>
              <a:t>梯次配置，层层深入</a:t>
            </a:r>
            <a:r>
              <a:rPr lang="en-US" altLang="zh-CN" sz="1600" dirty="0" smtClean="0">
                <a:solidFill>
                  <a:srgbClr val="404040"/>
                </a:solidFill>
                <a:latin typeface="微软雅黑" pitchFamily="34" charset="-122"/>
                <a:ea typeface="微软雅黑" pitchFamily="34" charset="-122"/>
              </a:rPr>
              <a:t>;</a:t>
            </a:r>
          </a:p>
          <a:p>
            <a:pPr marL="285750" indent="-285750">
              <a:buFont typeface="Wingdings" panose="05000000000000000000" pitchFamily="2" charset="2"/>
              <a:buChar char="l"/>
            </a:pPr>
            <a:r>
              <a:rPr lang="zh-CN" altLang="en-US" sz="1600" dirty="0">
                <a:solidFill>
                  <a:srgbClr val="404040"/>
                </a:solidFill>
                <a:latin typeface="微软雅黑" pitchFamily="34" charset="-122"/>
                <a:ea typeface="微软雅黑" pitchFamily="34" charset="-122"/>
              </a:rPr>
              <a:t>统一入口，不折腾。</a:t>
            </a:r>
          </a:p>
        </p:txBody>
      </p:sp>
      <p:grpSp>
        <p:nvGrpSpPr>
          <p:cNvPr id="57" name="组合 56"/>
          <p:cNvGrpSpPr/>
          <p:nvPr/>
        </p:nvGrpSpPr>
        <p:grpSpPr>
          <a:xfrm>
            <a:off x="508989" y="3938954"/>
            <a:ext cx="2794306" cy="1104406"/>
            <a:chOff x="1706116" y="3783012"/>
            <a:chExt cx="3426251" cy="1227137"/>
          </a:xfrm>
        </p:grpSpPr>
        <p:grpSp>
          <p:nvGrpSpPr>
            <p:cNvPr id="58" name="组合 57"/>
            <p:cNvGrpSpPr/>
            <p:nvPr/>
          </p:nvGrpSpPr>
          <p:grpSpPr>
            <a:xfrm>
              <a:off x="1706116" y="3783012"/>
              <a:ext cx="3426251" cy="1227137"/>
              <a:chOff x="1706116" y="1704673"/>
              <a:chExt cx="3913414" cy="1401618"/>
            </a:xfrm>
          </p:grpSpPr>
          <p:sp>
            <p:nvSpPr>
              <p:cNvPr id="60" name="任意多边形 59"/>
              <p:cNvSpPr/>
              <p:nvPr/>
            </p:nvSpPr>
            <p:spPr>
              <a:xfrm flipH="1">
                <a:off x="1706116" y="1704674"/>
                <a:ext cx="3913414" cy="1401617"/>
              </a:xfrm>
              <a:custGeom>
                <a:avLst/>
                <a:gdLst>
                  <a:gd name="connsiteX0" fmla="*/ 3437573 w 4361498"/>
                  <a:gd name="connsiteY0" fmla="*/ 0 h 1562102"/>
                  <a:gd name="connsiteX1" fmla="*/ 3437549 w 4361498"/>
                  <a:gd name="connsiteY1" fmla="*/ 1 h 1562102"/>
                  <a:gd name="connsiteX2" fmla="*/ 2837724 w 4361498"/>
                  <a:gd name="connsiteY2" fmla="*/ 1 h 1562102"/>
                  <a:gd name="connsiteX3" fmla="*/ 1523774 w 4361498"/>
                  <a:gd name="connsiteY3" fmla="*/ 1 h 1562102"/>
                  <a:gd name="connsiteX4" fmla="*/ 923949 w 4361498"/>
                  <a:gd name="connsiteY4" fmla="*/ 1 h 1562102"/>
                  <a:gd name="connsiteX5" fmla="*/ 923925 w 4361498"/>
                  <a:gd name="connsiteY5" fmla="*/ 0 h 1562102"/>
                  <a:gd name="connsiteX6" fmla="*/ 923902 w 4361498"/>
                  <a:gd name="connsiteY6" fmla="*/ 1 h 1562102"/>
                  <a:gd name="connsiteX7" fmla="*/ 914400 w 4361498"/>
                  <a:gd name="connsiteY7" fmla="*/ 1 h 1562102"/>
                  <a:gd name="connsiteX8" fmla="*/ 914400 w 4361498"/>
                  <a:gd name="connsiteY8" fmla="*/ 407 h 1562102"/>
                  <a:gd name="connsiteX9" fmla="*/ 829459 w 4361498"/>
                  <a:gd name="connsiteY9" fmla="*/ 4033 h 1562102"/>
                  <a:gd name="connsiteX10" fmla="*/ 0 w 4361498"/>
                  <a:gd name="connsiteY10" fmla="*/ 781051 h 1562102"/>
                  <a:gd name="connsiteX11" fmla="*/ 829459 w 4361498"/>
                  <a:gd name="connsiteY11" fmla="*/ 1558070 h 1562102"/>
                  <a:gd name="connsiteX12" fmla="*/ 914400 w 4361498"/>
                  <a:gd name="connsiteY12" fmla="*/ 1561696 h 1562102"/>
                  <a:gd name="connsiteX13" fmla="*/ 914400 w 4361498"/>
                  <a:gd name="connsiteY13" fmla="*/ 1562101 h 1562102"/>
                  <a:gd name="connsiteX14" fmla="*/ 923902 w 4361498"/>
                  <a:gd name="connsiteY14" fmla="*/ 1562101 h 1562102"/>
                  <a:gd name="connsiteX15" fmla="*/ 923925 w 4361498"/>
                  <a:gd name="connsiteY15" fmla="*/ 1562102 h 1562102"/>
                  <a:gd name="connsiteX16" fmla="*/ 923949 w 4361498"/>
                  <a:gd name="connsiteY16" fmla="*/ 1562101 h 1562102"/>
                  <a:gd name="connsiteX17" fmla="*/ 1523774 w 4361498"/>
                  <a:gd name="connsiteY17" fmla="*/ 1562101 h 1562102"/>
                  <a:gd name="connsiteX18" fmla="*/ 2837724 w 4361498"/>
                  <a:gd name="connsiteY18" fmla="*/ 1562101 h 1562102"/>
                  <a:gd name="connsiteX19" fmla="*/ 3437549 w 4361498"/>
                  <a:gd name="connsiteY19" fmla="*/ 1562101 h 1562102"/>
                  <a:gd name="connsiteX20" fmla="*/ 3437573 w 4361498"/>
                  <a:gd name="connsiteY20" fmla="*/ 1562102 h 1562102"/>
                  <a:gd name="connsiteX21" fmla="*/ 3437596 w 4361498"/>
                  <a:gd name="connsiteY21" fmla="*/ 1562101 h 1562102"/>
                  <a:gd name="connsiteX22" fmla="*/ 3447098 w 4361498"/>
                  <a:gd name="connsiteY22" fmla="*/ 1562101 h 1562102"/>
                  <a:gd name="connsiteX23" fmla="*/ 3447098 w 4361498"/>
                  <a:gd name="connsiteY23" fmla="*/ 1561696 h 1562102"/>
                  <a:gd name="connsiteX24" fmla="*/ 3532039 w 4361498"/>
                  <a:gd name="connsiteY24" fmla="*/ 1558070 h 1562102"/>
                  <a:gd name="connsiteX25" fmla="*/ 4361498 w 4361498"/>
                  <a:gd name="connsiteY25" fmla="*/ 781051 h 1562102"/>
                  <a:gd name="connsiteX26" fmla="*/ 3532039 w 4361498"/>
                  <a:gd name="connsiteY26" fmla="*/ 4033 h 1562102"/>
                  <a:gd name="connsiteX27" fmla="*/ 3447098 w 4361498"/>
                  <a:gd name="connsiteY27" fmla="*/ 407 h 1562102"/>
                  <a:gd name="connsiteX28" fmla="*/ 3447098 w 4361498"/>
                  <a:gd name="connsiteY28" fmla="*/ 1 h 1562102"/>
                  <a:gd name="connsiteX29" fmla="*/ 3437596 w 4361498"/>
                  <a:gd name="connsiteY29" fmla="*/ 1 h 1562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61498" h="1562102">
                    <a:moveTo>
                      <a:pt x="3437573" y="0"/>
                    </a:moveTo>
                    <a:lnTo>
                      <a:pt x="3437549" y="1"/>
                    </a:lnTo>
                    <a:lnTo>
                      <a:pt x="2837724" y="1"/>
                    </a:lnTo>
                    <a:lnTo>
                      <a:pt x="1523774" y="1"/>
                    </a:lnTo>
                    <a:lnTo>
                      <a:pt x="923949" y="1"/>
                    </a:lnTo>
                    <a:lnTo>
                      <a:pt x="923925" y="0"/>
                    </a:lnTo>
                    <a:lnTo>
                      <a:pt x="923902" y="1"/>
                    </a:lnTo>
                    <a:lnTo>
                      <a:pt x="914400" y="1"/>
                    </a:lnTo>
                    <a:lnTo>
                      <a:pt x="914400" y="407"/>
                    </a:lnTo>
                    <a:lnTo>
                      <a:pt x="829459" y="4033"/>
                    </a:lnTo>
                    <a:cubicBezTo>
                      <a:pt x="363564" y="44030"/>
                      <a:pt x="0" y="376648"/>
                      <a:pt x="0" y="781051"/>
                    </a:cubicBezTo>
                    <a:cubicBezTo>
                      <a:pt x="0" y="1185454"/>
                      <a:pt x="363564" y="1518072"/>
                      <a:pt x="829459" y="1558070"/>
                    </a:cubicBezTo>
                    <a:lnTo>
                      <a:pt x="914400" y="1561696"/>
                    </a:lnTo>
                    <a:lnTo>
                      <a:pt x="914400" y="1562101"/>
                    </a:lnTo>
                    <a:lnTo>
                      <a:pt x="923902" y="1562101"/>
                    </a:lnTo>
                    <a:lnTo>
                      <a:pt x="923925" y="1562102"/>
                    </a:lnTo>
                    <a:lnTo>
                      <a:pt x="923949" y="1562101"/>
                    </a:lnTo>
                    <a:lnTo>
                      <a:pt x="1523774" y="1562101"/>
                    </a:lnTo>
                    <a:lnTo>
                      <a:pt x="2837724" y="1562101"/>
                    </a:lnTo>
                    <a:lnTo>
                      <a:pt x="3437549" y="1562101"/>
                    </a:lnTo>
                    <a:lnTo>
                      <a:pt x="3437573" y="1562102"/>
                    </a:lnTo>
                    <a:lnTo>
                      <a:pt x="3437596" y="1562101"/>
                    </a:lnTo>
                    <a:lnTo>
                      <a:pt x="3447098" y="1562101"/>
                    </a:lnTo>
                    <a:lnTo>
                      <a:pt x="3447098" y="1561696"/>
                    </a:lnTo>
                    <a:lnTo>
                      <a:pt x="3532039" y="1558070"/>
                    </a:lnTo>
                    <a:cubicBezTo>
                      <a:pt x="3997934" y="1518072"/>
                      <a:pt x="4361498" y="1185454"/>
                      <a:pt x="4361498" y="781051"/>
                    </a:cubicBezTo>
                    <a:cubicBezTo>
                      <a:pt x="4361498" y="376648"/>
                      <a:pt x="3997934" y="44030"/>
                      <a:pt x="3532039" y="4033"/>
                    </a:cubicBezTo>
                    <a:lnTo>
                      <a:pt x="3447098" y="407"/>
                    </a:lnTo>
                    <a:lnTo>
                      <a:pt x="3447098" y="1"/>
                    </a:lnTo>
                    <a:lnTo>
                      <a:pt x="3437596" y="1"/>
                    </a:lnTo>
                    <a:close/>
                  </a:path>
                </a:pathLst>
              </a:custGeom>
              <a:solidFill>
                <a:srgbClr val="4BC1DB"/>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60"/>
              <p:cNvSpPr/>
              <p:nvPr/>
            </p:nvSpPr>
            <p:spPr>
              <a:xfrm flipH="1">
                <a:off x="3425371" y="1704673"/>
                <a:ext cx="2194158" cy="1401618"/>
              </a:xfrm>
              <a:custGeom>
                <a:avLst/>
                <a:gdLst>
                  <a:gd name="connsiteX0" fmla="*/ 1739850 w 2590800"/>
                  <a:gd name="connsiteY0" fmla="*/ 0 h 1438722"/>
                  <a:gd name="connsiteX1" fmla="*/ 1739828 w 2590800"/>
                  <a:gd name="connsiteY1" fmla="*/ 1 h 1438722"/>
                  <a:gd name="connsiteX2" fmla="*/ 1295400 w 2590800"/>
                  <a:gd name="connsiteY2" fmla="*/ 1 h 1438722"/>
                  <a:gd name="connsiteX3" fmla="*/ 1295400 w 2590800"/>
                  <a:gd name="connsiteY3" fmla="*/ 2 h 1438722"/>
                  <a:gd name="connsiteX4" fmla="*/ 850972 w 2590800"/>
                  <a:gd name="connsiteY4" fmla="*/ 2 h 1438722"/>
                  <a:gd name="connsiteX5" fmla="*/ 850950 w 2590800"/>
                  <a:gd name="connsiteY5" fmla="*/ 1 h 1438722"/>
                  <a:gd name="connsiteX6" fmla="*/ 850929 w 2590800"/>
                  <a:gd name="connsiteY6" fmla="*/ 2 h 1438722"/>
                  <a:gd name="connsiteX7" fmla="*/ 842177 w 2590800"/>
                  <a:gd name="connsiteY7" fmla="*/ 2 h 1438722"/>
                  <a:gd name="connsiteX8" fmla="*/ 842177 w 2590800"/>
                  <a:gd name="connsiteY8" fmla="*/ 376 h 1438722"/>
                  <a:gd name="connsiteX9" fmla="*/ 763945 w 2590800"/>
                  <a:gd name="connsiteY9" fmla="*/ 3716 h 1438722"/>
                  <a:gd name="connsiteX10" fmla="*/ 0 w 2590800"/>
                  <a:gd name="connsiteY10" fmla="*/ 719362 h 1438722"/>
                  <a:gd name="connsiteX11" fmla="*/ 763945 w 2590800"/>
                  <a:gd name="connsiteY11" fmla="*/ 1435009 h 1438722"/>
                  <a:gd name="connsiteX12" fmla="*/ 842177 w 2590800"/>
                  <a:gd name="connsiteY12" fmla="*/ 1438348 h 1438722"/>
                  <a:gd name="connsiteX13" fmla="*/ 842177 w 2590800"/>
                  <a:gd name="connsiteY13" fmla="*/ 1438721 h 1438722"/>
                  <a:gd name="connsiteX14" fmla="*/ 850929 w 2590800"/>
                  <a:gd name="connsiteY14" fmla="*/ 1438721 h 1438722"/>
                  <a:gd name="connsiteX15" fmla="*/ 850950 w 2590800"/>
                  <a:gd name="connsiteY15" fmla="*/ 1438722 h 1438722"/>
                  <a:gd name="connsiteX16" fmla="*/ 850972 w 2590800"/>
                  <a:gd name="connsiteY16" fmla="*/ 1438721 h 1438722"/>
                  <a:gd name="connsiteX17" fmla="*/ 1295400 w 2590800"/>
                  <a:gd name="connsiteY17" fmla="*/ 1438721 h 1438722"/>
                  <a:gd name="connsiteX18" fmla="*/ 1295400 w 2590800"/>
                  <a:gd name="connsiteY18" fmla="*/ 1438720 h 1438722"/>
                  <a:gd name="connsiteX19" fmla="*/ 1739828 w 2590800"/>
                  <a:gd name="connsiteY19" fmla="*/ 1438720 h 1438722"/>
                  <a:gd name="connsiteX20" fmla="*/ 1739850 w 2590800"/>
                  <a:gd name="connsiteY20" fmla="*/ 1438721 h 1438722"/>
                  <a:gd name="connsiteX21" fmla="*/ 1739871 w 2590800"/>
                  <a:gd name="connsiteY21" fmla="*/ 1438720 h 1438722"/>
                  <a:gd name="connsiteX22" fmla="*/ 1748623 w 2590800"/>
                  <a:gd name="connsiteY22" fmla="*/ 1438720 h 1438722"/>
                  <a:gd name="connsiteX23" fmla="*/ 1748623 w 2590800"/>
                  <a:gd name="connsiteY23" fmla="*/ 1438347 h 1438722"/>
                  <a:gd name="connsiteX24" fmla="*/ 1826855 w 2590800"/>
                  <a:gd name="connsiteY24" fmla="*/ 1435008 h 1438722"/>
                  <a:gd name="connsiteX25" fmla="*/ 2590800 w 2590800"/>
                  <a:gd name="connsiteY25" fmla="*/ 719361 h 1438722"/>
                  <a:gd name="connsiteX26" fmla="*/ 1826855 w 2590800"/>
                  <a:gd name="connsiteY26" fmla="*/ 3715 h 1438722"/>
                  <a:gd name="connsiteX27" fmla="*/ 1748623 w 2590800"/>
                  <a:gd name="connsiteY27" fmla="*/ 375 h 1438722"/>
                  <a:gd name="connsiteX28" fmla="*/ 1748623 w 2590800"/>
                  <a:gd name="connsiteY28" fmla="*/ 1 h 1438722"/>
                  <a:gd name="connsiteX29" fmla="*/ 1739871 w 2590800"/>
                  <a:gd name="connsiteY29" fmla="*/ 1 h 143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90800" h="1438722">
                    <a:moveTo>
                      <a:pt x="1739850" y="0"/>
                    </a:moveTo>
                    <a:lnTo>
                      <a:pt x="1739828" y="1"/>
                    </a:lnTo>
                    <a:lnTo>
                      <a:pt x="1295400" y="1"/>
                    </a:lnTo>
                    <a:lnTo>
                      <a:pt x="1295400" y="2"/>
                    </a:lnTo>
                    <a:lnTo>
                      <a:pt x="850972" y="2"/>
                    </a:lnTo>
                    <a:lnTo>
                      <a:pt x="850950" y="1"/>
                    </a:lnTo>
                    <a:lnTo>
                      <a:pt x="850929" y="2"/>
                    </a:lnTo>
                    <a:lnTo>
                      <a:pt x="842177" y="2"/>
                    </a:lnTo>
                    <a:lnTo>
                      <a:pt x="842177" y="376"/>
                    </a:lnTo>
                    <a:lnTo>
                      <a:pt x="763945" y="3716"/>
                    </a:lnTo>
                    <a:cubicBezTo>
                      <a:pt x="334849" y="40553"/>
                      <a:pt x="0" y="346900"/>
                      <a:pt x="0" y="719362"/>
                    </a:cubicBezTo>
                    <a:cubicBezTo>
                      <a:pt x="0" y="1091823"/>
                      <a:pt x="334849" y="1398170"/>
                      <a:pt x="763945" y="1435009"/>
                    </a:cubicBezTo>
                    <a:lnTo>
                      <a:pt x="842177" y="1438348"/>
                    </a:lnTo>
                    <a:lnTo>
                      <a:pt x="842177" y="1438721"/>
                    </a:lnTo>
                    <a:lnTo>
                      <a:pt x="850929" y="1438721"/>
                    </a:lnTo>
                    <a:lnTo>
                      <a:pt x="850950" y="1438722"/>
                    </a:lnTo>
                    <a:lnTo>
                      <a:pt x="850972" y="1438721"/>
                    </a:lnTo>
                    <a:lnTo>
                      <a:pt x="1295400" y="1438721"/>
                    </a:lnTo>
                    <a:lnTo>
                      <a:pt x="1295400" y="1438720"/>
                    </a:lnTo>
                    <a:lnTo>
                      <a:pt x="1739828" y="1438720"/>
                    </a:lnTo>
                    <a:lnTo>
                      <a:pt x="1739850" y="1438721"/>
                    </a:lnTo>
                    <a:lnTo>
                      <a:pt x="1739871" y="1438720"/>
                    </a:lnTo>
                    <a:lnTo>
                      <a:pt x="1748623" y="1438720"/>
                    </a:lnTo>
                    <a:lnTo>
                      <a:pt x="1748623" y="1438347"/>
                    </a:lnTo>
                    <a:lnTo>
                      <a:pt x="1826855" y="1435008"/>
                    </a:lnTo>
                    <a:cubicBezTo>
                      <a:pt x="2255951" y="1398169"/>
                      <a:pt x="2590800" y="1091822"/>
                      <a:pt x="2590800" y="719361"/>
                    </a:cubicBezTo>
                    <a:cubicBezTo>
                      <a:pt x="2590800" y="346899"/>
                      <a:pt x="2255951" y="40552"/>
                      <a:pt x="1826855" y="3715"/>
                    </a:cubicBezTo>
                    <a:lnTo>
                      <a:pt x="1748623" y="375"/>
                    </a:lnTo>
                    <a:lnTo>
                      <a:pt x="1748623" y="1"/>
                    </a:lnTo>
                    <a:lnTo>
                      <a:pt x="1739871" y="1"/>
                    </a:lnTo>
                    <a:close/>
                  </a:path>
                </a:pathLst>
              </a:custGeom>
              <a:solidFill>
                <a:srgbClr val="7F7F7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2" name="组合 61"/>
              <p:cNvGrpSpPr/>
              <p:nvPr/>
            </p:nvGrpSpPr>
            <p:grpSpPr>
              <a:xfrm>
                <a:off x="4321858" y="1713285"/>
                <a:ext cx="1170125" cy="1325363"/>
                <a:chOff x="7252084" y="1697898"/>
                <a:chExt cx="2855872" cy="3234754"/>
              </a:xfrm>
              <a:effectLst>
                <a:outerShdw blurRad="50800" dist="63500" dir="2700000" algn="tl" rotWithShape="0">
                  <a:prstClr val="black">
                    <a:alpha val="80000"/>
                  </a:prstClr>
                </a:outerShdw>
              </a:effectLst>
            </p:grpSpPr>
            <p:sp>
              <p:nvSpPr>
                <p:cNvPr id="63" name="任意多边形 62"/>
                <p:cNvSpPr/>
                <p:nvPr/>
              </p:nvSpPr>
              <p:spPr>
                <a:xfrm>
                  <a:off x="7357190" y="3392947"/>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任意多边形 63"/>
                <p:cNvSpPr/>
                <p:nvPr/>
              </p:nvSpPr>
              <p:spPr>
                <a:xfrm rot="7200000">
                  <a:off x="6696627" y="2253356"/>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任意多边形 64"/>
                <p:cNvSpPr/>
                <p:nvPr/>
              </p:nvSpPr>
              <p:spPr>
                <a:xfrm rot="14400000">
                  <a:off x="8012794" y="2253355"/>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59" name="矩形 58"/>
            <p:cNvSpPr/>
            <p:nvPr/>
          </p:nvSpPr>
          <p:spPr>
            <a:xfrm>
              <a:off x="2332788" y="4042637"/>
              <a:ext cx="537613" cy="707886"/>
            </a:xfrm>
            <a:prstGeom prst="rect">
              <a:avLst/>
            </a:prstGeom>
          </p:spPr>
          <p:txBody>
            <a:bodyPr wrap="square">
              <a:spAutoFit/>
            </a:bodyPr>
            <a:lstStyle/>
            <a:p>
              <a:r>
                <a:rPr lang="en-US" altLang="zh-CN" sz="4000" dirty="0">
                  <a:solidFill>
                    <a:schemeClr val="bg1"/>
                  </a:solidFill>
                  <a:latin typeface="+mn-ea"/>
                </a:rPr>
                <a:t>A</a:t>
              </a:r>
              <a:endParaRPr lang="zh-CN" altLang="en-US" sz="2800" dirty="0">
                <a:solidFill>
                  <a:schemeClr val="bg1"/>
                </a:solidFill>
                <a:latin typeface="+mn-ea"/>
              </a:endParaRPr>
            </a:p>
          </p:txBody>
        </p:sp>
      </p:grpSp>
      <p:sp>
        <p:nvSpPr>
          <p:cNvPr id="75" name="矩形 74"/>
          <p:cNvSpPr/>
          <p:nvPr/>
        </p:nvSpPr>
        <p:spPr>
          <a:xfrm>
            <a:off x="8392163" y="1874095"/>
            <a:ext cx="3468081" cy="954107"/>
          </a:xfrm>
          <a:prstGeom prst="rect">
            <a:avLst/>
          </a:prstGeom>
        </p:spPr>
        <p:txBody>
          <a:bodyPr wrap="square">
            <a:spAutoFit/>
          </a:bodyPr>
          <a:lstStyle/>
          <a:p>
            <a:r>
              <a:rPr lang="zh-CN" altLang="en-US" sz="2400" b="1" dirty="0" smtClean="0">
                <a:solidFill>
                  <a:srgbClr val="FF888C"/>
                </a:solidFill>
                <a:latin typeface="微软雅黑" pitchFamily="34" charset="-122"/>
                <a:ea typeface="微软雅黑" pitchFamily="34" charset="-122"/>
              </a:rPr>
              <a:t>协同作业</a:t>
            </a:r>
            <a:endParaRPr lang="en-US" altLang="zh-CN" sz="2400" b="1" dirty="0">
              <a:solidFill>
                <a:srgbClr val="FF888C"/>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smtClean="0">
                <a:solidFill>
                  <a:srgbClr val="404040"/>
                </a:solidFill>
                <a:latin typeface="微软雅黑" pitchFamily="34" charset="-122"/>
                <a:ea typeface="微软雅黑" pitchFamily="34" charset="-122"/>
              </a:rPr>
              <a:t>管理团队，以人为本；</a:t>
            </a:r>
            <a:endParaRPr lang="en-US" altLang="zh-CN" sz="1600" dirty="0" smtClean="0">
              <a:solidFill>
                <a:srgbClr val="404040"/>
              </a:solidFill>
              <a:latin typeface="微软雅黑" pitchFamily="34" charset="-122"/>
              <a:ea typeface="微软雅黑" pitchFamily="34" charset="-122"/>
            </a:endParaRPr>
          </a:p>
          <a:p>
            <a:pPr marL="285750" indent="-285750">
              <a:buFont typeface="Wingdings" panose="05000000000000000000" pitchFamily="2" charset="2"/>
              <a:buChar char="l"/>
            </a:pPr>
            <a:r>
              <a:rPr lang="zh-CN" altLang="en-US" sz="1600" dirty="0" smtClean="0">
                <a:solidFill>
                  <a:srgbClr val="404040"/>
                </a:solidFill>
                <a:latin typeface="微软雅黑" pitchFamily="34" charset="-122"/>
                <a:ea typeface="微软雅黑" pitchFamily="34" charset="-122"/>
              </a:rPr>
              <a:t>多人多地，分工协作。</a:t>
            </a:r>
            <a:endParaRPr lang="zh-CN" altLang="en-US" sz="1600" dirty="0">
              <a:solidFill>
                <a:srgbClr val="404040"/>
              </a:solidFill>
              <a:latin typeface="微软雅黑" pitchFamily="34" charset="-122"/>
              <a:ea typeface="微软雅黑" pitchFamily="34" charset="-122"/>
            </a:endParaRPr>
          </a:p>
        </p:txBody>
      </p:sp>
      <p:grpSp>
        <p:nvGrpSpPr>
          <p:cNvPr id="76" name="组合 75"/>
          <p:cNvGrpSpPr/>
          <p:nvPr/>
        </p:nvGrpSpPr>
        <p:grpSpPr>
          <a:xfrm>
            <a:off x="8481205" y="3938954"/>
            <a:ext cx="2794306" cy="1104406"/>
            <a:chOff x="6529958" y="3783012"/>
            <a:chExt cx="3426251" cy="1227137"/>
          </a:xfrm>
        </p:grpSpPr>
        <p:grpSp>
          <p:nvGrpSpPr>
            <p:cNvPr id="77" name="组合 76"/>
            <p:cNvGrpSpPr/>
            <p:nvPr/>
          </p:nvGrpSpPr>
          <p:grpSpPr>
            <a:xfrm flipH="1">
              <a:off x="6529958" y="3783012"/>
              <a:ext cx="3426251" cy="1227137"/>
              <a:chOff x="1706116" y="1704673"/>
              <a:chExt cx="3913414" cy="1401618"/>
            </a:xfrm>
          </p:grpSpPr>
          <p:sp>
            <p:nvSpPr>
              <p:cNvPr id="79" name="任意多边形 78"/>
              <p:cNvSpPr/>
              <p:nvPr/>
            </p:nvSpPr>
            <p:spPr>
              <a:xfrm flipH="1">
                <a:off x="1706116" y="1704674"/>
                <a:ext cx="3913414" cy="1401617"/>
              </a:xfrm>
              <a:custGeom>
                <a:avLst/>
                <a:gdLst>
                  <a:gd name="connsiteX0" fmla="*/ 3437573 w 4361498"/>
                  <a:gd name="connsiteY0" fmla="*/ 0 h 1562102"/>
                  <a:gd name="connsiteX1" fmla="*/ 3437549 w 4361498"/>
                  <a:gd name="connsiteY1" fmla="*/ 1 h 1562102"/>
                  <a:gd name="connsiteX2" fmla="*/ 2837724 w 4361498"/>
                  <a:gd name="connsiteY2" fmla="*/ 1 h 1562102"/>
                  <a:gd name="connsiteX3" fmla="*/ 1523774 w 4361498"/>
                  <a:gd name="connsiteY3" fmla="*/ 1 h 1562102"/>
                  <a:gd name="connsiteX4" fmla="*/ 923949 w 4361498"/>
                  <a:gd name="connsiteY4" fmla="*/ 1 h 1562102"/>
                  <a:gd name="connsiteX5" fmla="*/ 923925 w 4361498"/>
                  <a:gd name="connsiteY5" fmla="*/ 0 h 1562102"/>
                  <a:gd name="connsiteX6" fmla="*/ 923902 w 4361498"/>
                  <a:gd name="connsiteY6" fmla="*/ 1 h 1562102"/>
                  <a:gd name="connsiteX7" fmla="*/ 914400 w 4361498"/>
                  <a:gd name="connsiteY7" fmla="*/ 1 h 1562102"/>
                  <a:gd name="connsiteX8" fmla="*/ 914400 w 4361498"/>
                  <a:gd name="connsiteY8" fmla="*/ 407 h 1562102"/>
                  <a:gd name="connsiteX9" fmla="*/ 829459 w 4361498"/>
                  <a:gd name="connsiteY9" fmla="*/ 4033 h 1562102"/>
                  <a:gd name="connsiteX10" fmla="*/ 0 w 4361498"/>
                  <a:gd name="connsiteY10" fmla="*/ 781051 h 1562102"/>
                  <a:gd name="connsiteX11" fmla="*/ 829459 w 4361498"/>
                  <a:gd name="connsiteY11" fmla="*/ 1558070 h 1562102"/>
                  <a:gd name="connsiteX12" fmla="*/ 914400 w 4361498"/>
                  <a:gd name="connsiteY12" fmla="*/ 1561696 h 1562102"/>
                  <a:gd name="connsiteX13" fmla="*/ 914400 w 4361498"/>
                  <a:gd name="connsiteY13" fmla="*/ 1562101 h 1562102"/>
                  <a:gd name="connsiteX14" fmla="*/ 923902 w 4361498"/>
                  <a:gd name="connsiteY14" fmla="*/ 1562101 h 1562102"/>
                  <a:gd name="connsiteX15" fmla="*/ 923925 w 4361498"/>
                  <a:gd name="connsiteY15" fmla="*/ 1562102 h 1562102"/>
                  <a:gd name="connsiteX16" fmla="*/ 923949 w 4361498"/>
                  <a:gd name="connsiteY16" fmla="*/ 1562101 h 1562102"/>
                  <a:gd name="connsiteX17" fmla="*/ 1523774 w 4361498"/>
                  <a:gd name="connsiteY17" fmla="*/ 1562101 h 1562102"/>
                  <a:gd name="connsiteX18" fmla="*/ 2837724 w 4361498"/>
                  <a:gd name="connsiteY18" fmla="*/ 1562101 h 1562102"/>
                  <a:gd name="connsiteX19" fmla="*/ 3437549 w 4361498"/>
                  <a:gd name="connsiteY19" fmla="*/ 1562101 h 1562102"/>
                  <a:gd name="connsiteX20" fmla="*/ 3437573 w 4361498"/>
                  <a:gd name="connsiteY20" fmla="*/ 1562102 h 1562102"/>
                  <a:gd name="connsiteX21" fmla="*/ 3437596 w 4361498"/>
                  <a:gd name="connsiteY21" fmla="*/ 1562101 h 1562102"/>
                  <a:gd name="connsiteX22" fmla="*/ 3447098 w 4361498"/>
                  <a:gd name="connsiteY22" fmla="*/ 1562101 h 1562102"/>
                  <a:gd name="connsiteX23" fmla="*/ 3447098 w 4361498"/>
                  <a:gd name="connsiteY23" fmla="*/ 1561696 h 1562102"/>
                  <a:gd name="connsiteX24" fmla="*/ 3532039 w 4361498"/>
                  <a:gd name="connsiteY24" fmla="*/ 1558070 h 1562102"/>
                  <a:gd name="connsiteX25" fmla="*/ 4361498 w 4361498"/>
                  <a:gd name="connsiteY25" fmla="*/ 781051 h 1562102"/>
                  <a:gd name="connsiteX26" fmla="*/ 3532039 w 4361498"/>
                  <a:gd name="connsiteY26" fmla="*/ 4033 h 1562102"/>
                  <a:gd name="connsiteX27" fmla="*/ 3447098 w 4361498"/>
                  <a:gd name="connsiteY27" fmla="*/ 407 h 1562102"/>
                  <a:gd name="connsiteX28" fmla="*/ 3447098 w 4361498"/>
                  <a:gd name="connsiteY28" fmla="*/ 1 h 1562102"/>
                  <a:gd name="connsiteX29" fmla="*/ 3437596 w 4361498"/>
                  <a:gd name="connsiteY29" fmla="*/ 1 h 1562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61498" h="1562102">
                    <a:moveTo>
                      <a:pt x="3437573" y="0"/>
                    </a:moveTo>
                    <a:lnTo>
                      <a:pt x="3437549" y="1"/>
                    </a:lnTo>
                    <a:lnTo>
                      <a:pt x="2837724" y="1"/>
                    </a:lnTo>
                    <a:lnTo>
                      <a:pt x="1523774" y="1"/>
                    </a:lnTo>
                    <a:lnTo>
                      <a:pt x="923949" y="1"/>
                    </a:lnTo>
                    <a:lnTo>
                      <a:pt x="923925" y="0"/>
                    </a:lnTo>
                    <a:lnTo>
                      <a:pt x="923902" y="1"/>
                    </a:lnTo>
                    <a:lnTo>
                      <a:pt x="914400" y="1"/>
                    </a:lnTo>
                    <a:lnTo>
                      <a:pt x="914400" y="407"/>
                    </a:lnTo>
                    <a:lnTo>
                      <a:pt x="829459" y="4033"/>
                    </a:lnTo>
                    <a:cubicBezTo>
                      <a:pt x="363564" y="44030"/>
                      <a:pt x="0" y="376648"/>
                      <a:pt x="0" y="781051"/>
                    </a:cubicBezTo>
                    <a:cubicBezTo>
                      <a:pt x="0" y="1185454"/>
                      <a:pt x="363564" y="1518072"/>
                      <a:pt x="829459" y="1558070"/>
                    </a:cubicBezTo>
                    <a:lnTo>
                      <a:pt x="914400" y="1561696"/>
                    </a:lnTo>
                    <a:lnTo>
                      <a:pt x="914400" y="1562101"/>
                    </a:lnTo>
                    <a:lnTo>
                      <a:pt x="923902" y="1562101"/>
                    </a:lnTo>
                    <a:lnTo>
                      <a:pt x="923925" y="1562102"/>
                    </a:lnTo>
                    <a:lnTo>
                      <a:pt x="923949" y="1562101"/>
                    </a:lnTo>
                    <a:lnTo>
                      <a:pt x="1523774" y="1562101"/>
                    </a:lnTo>
                    <a:lnTo>
                      <a:pt x="2837724" y="1562101"/>
                    </a:lnTo>
                    <a:lnTo>
                      <a:pt x="3437549" y="1562101"/>
                    </a:lnTo>
                    <a:lnTo>
                      <a:pt x="3437573" y="1562102"/>
                    </a:lnTo>
                    <a:lnTo>
                      <a:pt x="3437596" y="1562101"/>
                    </a:lnTo>
                    <a:lnTo>
                      <a:pt x="3447098" y="1562101"/>
                    </a:lnTo>
                    <a:lnTo>
                      <a:pt x="3447098" y="1561696"/>
                    </a:lnTo>
                    <a:lnTo>
                      <a:pt x="3532039" y="1558070"/>
                    </a:lnTo>
                    <a:cubicBezTo>
                      <a:pt x="3997934" y="1518072"/>
                      <a:pt x="4361498" y="1185454"/>
                      <a:pt x="4361498" y="781051"/>
                    </a:cubicBezTo>
                    <a:cubicBezTo>
                      <a:pt x="4361498" y="376648"/>
                      <a:pt x="3997934" y="44030"/>
                      <a:pt x="3532039" y="4033"/>
                    </a:cubicBezTo>
                    <a:lnTo>
                      <a:pt x="3447098" y="407"/>
                    </a:lnTo>
                    <a:lnTo>
                      <a:pt x="3447098" y="1"/>
                    </a:lnTo>
                    <a:lnTo>
                      <a:pt x="3437596" y="1"/>
                    </a:lnTo>
                    <a:close/>
                  </a:path>
                </a:pathLst>
              </a:custGeom>
              <a:solidFill>
                <a:srgbClr val="FF888C"/>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79"/>
              <p:cNvSpPr/>
              <p:nvPr/>
            </p:nvSpPr>
            <p:spPr>
              <a:xfrm flipH="1">
                <a:off x="3425371" y="1704673"/>
                <a:ext cx="2194158" cy="1401618"/>
              </a:xfrm>
              <a:custGeom>
                <a:avLst/>
                <a:gdLst>
                  <a:gd name="connsiteX0" fmla="*/ 1739850 w 2590800"/>
                  <a:gd name="connsiteY0" fmla="*/ 0 h 1438722"/>
                  <a:gd name="connsiteX1" fmla="*/ 1739828 w 2590800"/>
                  <a:gd name="connsiteY1" fmla="*/ 1 h 1438722"/>
                  <a:gd name="connsiteX2" fmla="*/ 1295400 w 2590800"/>
                  <a:gd name="connsiteY2" fmla="*/ 1 h 1438722"/>
                  <a:gd name="connsiteX3" fmla="*/ 1295400 w 2590800"/>
                  <a:gd name="connsiteY3" fmla="*/ 2 h 1438722"/>
                  <a:gd name="connsiteX4" fmla="*/ 850972 w 2590800"/>
                  <a:gd name="connsiteY4" fmla="*/ 2 h 1438722"/>
                  <a:gd name="connsiteX5" fmla="*/ 850950 w 2590800"/>
                  <a:gd name="connsiteY5" fmla="*/ 1 h 1438722"/>
                  <a:gd name="connsiteX6" fmla="*/ 850929 w 2590800"/>
                  <a:gd name="connsiteY6" fmla="*/ 2 h 1438722"/>
                  <a:gd name="connsiteX7" fmla="*/ 842177 w 2590800"/>
                  <a:gd name="connsiteY7" fmla="*/ 2 h 1438722"/>
                  <a:gd name="connsiteX8" fmla="*/ 842177 w 2590800"/>
                  <a:gd name="connsiteY8" fmla="*/ 376 h 1438722"/>
                  <a:gd name="connsiteX9" fmla="*/ 763945 w 2590800"/>
                  <a:gd name="connsiteY9" fmla="*/ 3716 h 1438722"/>
                  <a:gd name="connsiteX10" fmla="*/ 0 w 2590800"/>
                  <a:gd name="connsiteY10" fmla="*/ 719362 h 1438722"/>
                  <a:gd name="connsiteX11" fmla="*/ 763945 w 2590800"/>
                  <a:gd name="connsiteY11" fmla="*/ 1435009 h 1438722"/>
                  <a:gd name="connsiteX12" fmla="*/ 842177 w 2590800"/>
                  <a:gd name="connsiteY12" fmla="*/ 1438348 h 1438722"/>
                  <a:gd name="connsiteX13" fmla="*/ 842177 w 2590800"/>
                  <a:gd name="connsiteY13" fmla="*/ 1438721 h 1438722"/>
                  <a:gd name="connsiteX14" fmla="*/ 850929 w 2590800"/>
                  <a:gd name="connsiteY14" fmla="*/ 1438721 h 1438722"/>
                  <a:gd name="connsiteX15" fmla="*/ 850950 w 2590800"/>
                  <a:gd name="connsiteY15" fmla="*/ 1438722 h 1438722"/>
                  <a:gd name="connsiteX16" fmla="*/ 850972 w 2590800"/>
                  <a:gd name="connsiteY16" fmla="*/ 1438721 h 1438722"/>
                  <a:gd name="connsiteX17" fmla="*/ 1295400 w 2590800"/>
                  <a:gd name="connsiteY17" fmla="*/ 1438721 h 1438722"/>
                  <a:gd name="connsiteX18" fmla="*/ 1295400 w 2590800"/>
                  <a:gd name="connsiteY18" fmla="*/ 1438720 h 1438722"/>
                  <a:gd name="connsiteX19" fmla="*/ 1739828 w 2590800"/>
                  <a:gd name="connsiteY19" fmla="*/ 1438720 h 1438722"/>
                  <a:gd name="connsiteX20" fmla="*/ 1739850 w 2590800"/>
                  <a:gd name="connsiteY20" fmla="*/ 1438721 h 1438722"/>
                  <a:gd name="connsiteX21" fmla="*/ 1739871 w 2590800"/>
                  <a:gd name="connsiteY21" fmla="*/ 1438720 h 1438722"/>
                  <a:gd name="connsiteX22" fmla="*/ 1748623 w 2590800"/>
                  <a:gd name="connsiteY22" fmla="*/ 1438720 h 1438722"/>
                  <a:gd name="connsiteX23" fmla="*/ 1748623 w 2590800"/>
                  <a:gd name="connsiteY23" fmla="*/ 1438347 h 1438722"/>
                  <a:gd name="connsiteX24" fmla="*/ 1826855 w 2590800"/>
                  <a:gd name="connsiteY24" fmla="*/ 1435008 h 1438722"/>
                  <a:gd name="connsiteX25" fmla="*/ 2590800 w 2590800"/>
                  <a:gd name="connsiteY25" fmla="*/ 719361 h 1438722"/>
                  <a:gd name="connsiteX26" fmla="*/ 1826855 w 2590800"/>
                  <a:gd name="connsiteY26" fmla="*/ 3715 h 1438722"/>
                  <a:gd name="connsiteX27" fmla="*/ 1748623 w 2590800"/>
                  <a:gd name="connsiteY27" fmla="*/ 375 h 1438722"/>
                  <a:gd name="connsiteX28" fmla="*/ 1748623 w 2590800"/>
                  <a:gd name="connsiteY28" fmla="*/ 1 h 1438722"/>
                  <a:gd name="connsiteX29" fmla="*/ 1739871 w 2590800"/>
                  <a:gd name="connsiteY29" fmla="*/ 1 h 143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90800" h="1438722">
                    <a:moveTo>
                      <a:pt x="1739850" y="0"/>
                    </a:moveTo>
                    <a:lnTo>
                      <a:pt x="1739828" y="1"/>
                    </a:lnTo>
                    <a:lnTo>
                      <a:pt x="1295400" y="1"/>
                    </a:lnTo>
                    <a:lnTo>
                      <a:pt x="1295400" y="2"/>
                    </a:lnTo>
                    <a:lnTo>
                      <a:pt x="850972" y="2"/>
                    </a:lnTo>
                    <a:lnTo>
                      <a:pt x="850950" y="1"/>
                    </a:lnTo>
                    <a:lnTo>
                      <a:pt x="850929" y="2"/>
                    </a:lnTo>
                    <a:lnTo>
                      <a:pt x="842177" y="2"/>
                    </a:lnTo>
                    <a:lnTo>
                      <a:pt x="842177" y="376"/>
                    </a:lnTo>
                    <a:lnTo>
                      <a:pt x="763945" y="3716"/>
                    </a:lnTo>
                    <a:cubicBezTo>
                      <a:pt x="334849" y="40553"/>
                      <a:pt x="0" y="346900"/>
                      <a:pt x="0" y="719362"/>
                    </a:cubicBezTo>
                    <a:cubicBezTo>
                      <a:pt x="0" y="1091823"/>
                      <a:pt x="334849" y="1398170"/>
                      <a:pt x="763945" y="1435009"/>
                    </a:cubicBezTo>
                    <a:lnTo>
                      <a:pt x="842177" y="1438348"/>
                    </a:lnTo>
                    <a:lnTo>
                      <a:pt x="842177" y="1438721"/>
                    </a:lnTo>
                    <a:lnTo>
                      <a:pt x="850929" y="1438721"/>
                    </a:lnTo>
                    <a:lnTo>
                      <a:pt x="850950" y="1438722"/>
                    </a:lnTo>
                    <a:lnTo>
                      <a:pt x="850972" y="1438721"/>
                    </a:lnTo>
                    <a:lnTo>
                      <a:pt x="1295400" y="1438721"/>
                    </a:lnTo>
                    <a:lnTo>
                      <a:pt x="1295400" y="1438720"/>
                    </a:lnTo>
                    <a:lnTo>
                      <a:pt x="1739828" y="1438720"/>
                    </a:lnTo>
                    <a:lnTo>
                      <a:pt x="1739850" y="1438721"/>
                    </a:lnTo>
                    <a:lnTo>
                      <a:pt x="1739871" y="1438720"/>
                    </a:lnTo>
                    <a:lnTo>
                      <a:pt x="1748623" y="1438720"/>
                    </a:lnTo>
                    <a:lnTo>
                      <a:pt x="1748623" y="1438347"/>
                    </a:lnTo>
                    <a:lnTo>
                      <a:pt x="1826855" y="1435008"/>
                    </a:lnTo>
                    <a:cubicBezTo>
                      <a:pt x="2255951" y="1398169"/>
                      <a:pt x="2590800" y="1091822"/>
                      <a:pt x="2590800" y="719361"/>
                    </a:cubicBezTo>
                    <a:cubicBezTo>
                      <a:pt x="2590800" y="346899"/>
                      <a:pt x="2255951" y="40552"/>
                      <a:pt x="1826855" y="3715"/>
                    </a:cubicBezTo>
                    <a:lnTo>
                      <a:pt x="1748623" y="375"/>
                    </a:lnTo>
                    <a:lnTo>
                      <a:pt x="1748623" y="1"/>
                    </a:lnTo>
                    <a:lnTo>
                      <a:pt x="1739871" y="1"/>
                    </a:lnTo>
                    <a:close/>
                  </a:path>
                </a:pathLst>
              </a:custGeom>
              <a:solidFill>
                <a:srgbClr val="7F7F7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1" name="组合 80"/>
              <p:cNvGrpSpPr/>
              <p:nvPr/>
            </p:nvGrpSpPr>
            <p:grpSpPr>
              <a:xfrm>
                <a:off x="4321858" y="1713285"/>
                <a:ext cx="1170125" cy="1325363"/>
                <a:chOff x="7252084" y="1697898"/>
                <a:chExt cx="2855872" cy="3234754"/>
              </a:xfrm>
              <a:effectLst>
                <a:outerShdw blurRad="50800" dist="63500" dir="2700000" algn="tl" rotWithShape="0">
                  <a:prstClr val="black">
                    <a:alpha val="80000"/>
                  </a:prstClr>
                </a:outerShdw>
              </a:effectLst>
            </p:grpSpPr>
            <p:sp>
              <p:nvSpPr>
                <p:cNvPr id="82" name="任意多边形 81"/>
                <p:cNvSpPr/>
                <p:nvPr/>
              </p:nvSpPr>
              <p:spPr>
                <a:xfrm>
                  <a:off x="7357190" y="3392947"/>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任意多边形 82"/>
                <p:cNvSpPr/>
                <p:nvPr/>
              </p:nvSpPr>
              <p:spPr>
                <a:xfrm rot="7200000">
                  <a:off x="6696627" y="2253356"/>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任意多边形 83"/>
                <p:cNvSpPr/>
                <p:nvPr/>
              </p:nvSpPr>
              <p:spPr>
                <a:xfrm rot="14400000">
                  <a:off x="8012794" y="2253355"/>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8" name="矩形 77"/>
            <p:cNvSpPr/>
            <p:nvPr/>
          </p:nvSpPr>
          <p:spPr>
            <a:xfrm>
              <a:off x="8786651" y="4042637"/>
              <a:ext cx="537613" cy="707886"/>
            </a:xfrm>
            <a:prstGeom prst="rect">
              <a:avLst/>
            </a:prstGeom>
          </p:spPr>
          <p:txBody>
            <a:bodyPr wrap="square">
              <a:spAutoFit/>
            </a:bodyPr>
            <a:lstStyle/>
            <a:p>
              <a:r>
                <a:rPr lang="en-US" altLang="zh-CN" sz="4000" dirty="0" smtClean="0">
                  <a:solidFill>
                    <a:schemeClr val="bg1"/>
                  </a:solidFill>
                  <a:latin typeface="+mn-ea"/>
                </a:rPr>
                <a:t>B</a:t>
              </a:r>
              <a:endParaRPr lang="zh-CN" altLang="en-US" sz="2800" dirty="0">
                <a:solidFill>
                  <a:schemeClr val="bg1"/>
                </a:solidFill>
                <a:latin typeface="+mn-ea"/>
              </a:endParaRPr>
            </a:p>
          </p:txBody>
        </p:sp>
      </p:grpSp>
      <p:grpSp>
        <p:nvGrpSpPr>
          <p:cNvPr id="85" name="组合 84"/>
          <p:cNvGrpSpPr/>
          <p:nvPr/>
        </p:nvGrpSpPr>
        <p:grpSpPr>
          <a:xfrm>
            <a:off x="4639333" y="3977616"/>
            <a:ext cx="2794306" cy="1104406"/>
            <a:chOff x="1706116" y="3783012"/>
            <a:chExt cx="3426251" cy="1227137"/>
          </a:xfrm>
        </p:grpSpPr>
        <p:grpSp>
          <p:nvGrpSpPr>
            <p:cNvPr id="86" name="组合 85"/>
            <p:cNvGrpSpPr/>
            <p:nvPr/>
          </p:nvGrpSpPr>
          <p:grpSpPr>
            <a:xfrm>
              <a:off x="1706116" y="3783012"/>
              <a:ext cx="3426251" cy="1227137"/>
              <a:chOff x="1706116" y="1704673"/>
              <a:chExt cx="3913414" cy="1401618"/>
            </a:xfrm>
          </p:grpSpPr>
          <p:sp>
            <p:nvSpPr>
              <p:cNvPr id="88" name="任意多边形 87"/>
              <p:cNvSpPr/>
              <p:nvPr/>
            </p:nvSpPr>
            <p:spPr>
              <a:xfrm flipH="1">
                <a:off x="1706116" y="1704674"/>
                <a:ext cx="3913414" cy="1401617"/>
              </a:xfrm>
              <a:custGeom>
                <a:avLst/>
                <a:gdLst>
                  <a:gd name="connsiteX0" fmla="*/ 3437573 w 4361498"/>
                  <a:gd name="connsiteY0" fmla="*/ 0 h 1562102"/>
                  <a:gd name="connsiteX1" fmla="*/ 3437549 w 4361498"/>
                  <a:gd name="connsiteY1" fmla="*/ 1 h 1562102"/>
                  <a:gd name="connsiteX2" fmla="*/ 2837724 w 4361498"/>
                  <a:gd name="connsiteY2" fmla="*/ 1 h 1562102"/>
                  <a:gd name="connsiteX3" fmla="*/ 1523774 w 4361498"/>
                  <a:gd name="connsiteY3" fmla="*/ 1 h 1562102"/>
                  <a:gd name="connsiteX4" fmla="*/ 923949 w 4361498"/>
                  <a:gd name="connsiteY4" fmla="*/ 1 h 1562102"/>
                  <a:gd name="connsiteX5" fmla="*/ 923925 w 4361498"/>
                  <a:gd name="connsiteY5" fmla="*/ 0 h 1562102"/>
                  <a:gd name="connsiteX6" fmla="*/ 923902 w 4361498"/>
                  <a:gd name="connsiteY6" fmla="*/ 1 h 1562102"/>
                  <a:gd name="connsiteX7" fmla="*/ 914400 w 4361498"/>
                  <a:gd name="connsiteY7" fmla="*/ 1 h 1562102"/>
                  <a:gd name="connsiteX8" fmla="*/ 914400 w 4361498"/>
                  <a:gd name="connsiteY8" fmla="*/ 407 h 1562102"/>
                  <a:gd name="connsiteX9" fmla="*/ 829459 w 4361498"/>
                  <a:gd name="connsiteY9" fmla="*/ 4033 h 1562102"/>
                  <a:gd name="connsiteX10" fmla="*/ 0 w 4361498"/>
                  <a:gd name="connsiteY10" fmla="*/ 781051 h 1562102"/>
                  <a:gd name="connsiteX11" fmla="*/ 829459 w 4361498"/>
                  <a:gd name="connsiteY11" fmla="*/ 1558070 h 1562102"/>
                  <a:gd name="connsiteX12" fmla="*/ 914400 w 4361498"/>
                  <a:gd name="connsiteY12" fmla="*/ 1561696 h 1562102"/>
                  <a:gd name="connsiteX13" fmla="*/ 914400 w 4361498"/>
                  <a:gd name="connsiteY13" fmla="*/ 1562101 h 1562102"/>
                  <a:gd name="connsiteX14" fmla="*/ 923902 w 4361498"/>
                  <a:gd name="connsiteY14" fmla="*/ 1562101 h 1562102"/>
                  <a:gd name="connsiteX15" fmla="*/ 923925 w 4361498"/>
                  <a:gd name="connsiteY15" fmla="*/ 1562102 h 1562102"/>
                  <a:gd name="connsiteX16" fmla="*/ 923949 w 4361498"/>
                  <a:gd name="connsiteY16" fmla="*/ 1562101 h 1562102"/>
                  <a:gd name="connsiteX17" fmla="*/ 1523774 w 4361498"/>
                  <a:gd name="connsiteY17" fmla="*/ 1562101 h 1562102"/>
                  <a:gd name="connsiteX18" fmla="*/ 2837724 w 4361498"/>
                  <a:gd name="connsiteY18" fmla="*/ 1562101 h 1562102"/>
                  <a:gd name="connsiteX19" fmla="*/ 3437549 w 4361498"/>
                  <a:gd name="connsiteY19" fmla="*/ 1562101 h 1562102"/>
                  <a:gd name="connsiteX20" fmla="*/ 3437573 w 4361498"/>
                  <a:gd name="connsiteY20" fmla="*/ 1562102 h 1562102"/>
                  <a:gd name="connsiteX21" fmla="*/ 3437596 w 4361498"/>
                  <a:gd name="connsiteY21" fmla="*/ 1562101 h 1562102"/>
                  <a:gd name="connsiteX22" fmla="*/ 3447098 w 4361498"/>
                  <a:gd name="connsiteY22" fmla="*/ 1562101 h 1562102"/>
                  <a:gd name="connsiteX23" fmla="*/ 3447098 w 4361498"/>
                  <a:gd name="connsiteY23" fmla="*/ 1561696 h 1562102"/>
                  <a:gd name="connsiteX24" fmla="*/ 3532039 w 4361498"/>
                  <a:gd name="connsiteY24" fmla="*/ 1558070 h 1562102"/>
                  <a:gd name="connsiteX25" fmla="*/ 4361498 w 4361498"/>
                  <a:gd name="connsiteY25" fmla="*/ 781051 h 1562102"/>
                  <a:gd name="connsiteX26" fmla="*/ 3532039 w 4361498"/>
                  <a:gd name="connsiteY26" fmla="*/ 4033 h 1562102"/>
                  <a:gd name="connsiteX27" fmla="*/ 3447098 w 4361498"/>
                  <a:gd name="connsiteY27" fmla="*/ 407 h 1562102"/>
                  <a:gd name="connsiteX28" fmla="*/ 3447098 w 4361498"/>
                  <a:gd name="connsiteY28" fmla="*/ 1 h 1562102"/>
                  <a:gd name="connsiteX29" fmla="*/ 3437596 w 4361498"/>
                  <a:gd name="connsiteY29" fmla="*/ 1 h 1562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61498" h="1562102">
                    <a:moveTo>
                      <a:pt x="3437573" y="0"/>
                    </a:moveTo>
                    <a:lnTo>
                      <a:pt x="3437549" y="1"/>
                    </a:lnTo>
                    <a:lnTo>
                      <a:pt x="2837724" y="1"/>
                    </a:lnTo>
                    <a:lnTo>
                      <a:pt x="1523774" y="1"/>
                    </a:lnTo>
                    <a:lnTo>
                      <a:pt x="923949" y="1"/>
                    </a:lnTo>
                    <a:lnTo>
                      <a:pt x="923925" y="0"/>
                    </a:lnTo>
                    <a:lnTo>
                      <a:pt x="923902" y="1"/>
                    </a:lnTo>
                    <a:lnTo>
                      <a:pt x="914400" y="1"/>
                    </a:lnTo>
                    <a:lnTo>
                      <a:pt x="914400" y="407"/>
                    </a:lnTo>
                    <a:lnTo>
                      <a:pt x="829459" y="4033"/>
                    </a:lnTo>
                    <a:cubicBezTo>
                      <a:pt x="363564" y="44030"/>
                      <a:pt x="0" y="376648"/>
                      <a:pt x="0" y="781051"/>
                    </a:cubicBezTo>
                    <a:cubicBezTo>
                      <a:pt x="0" y="1185454"/>
                      <a:pt x="363564" y="1518072"/>
                      <a:pt x="829459" y="1558070"/>
                    </a:cubicBezTo>
                    <a:lnTo>
                      <a:pt x="914400" y="1561696"/>
                    </a:lnTo>
                    <a:lnTo>
                      <a:pt x="914400" y="1562101"/>
                    </a:lnTo>
                    <a:lnTo>
                      <a:pt x="923902" y="1562101"/>
                    </a:lnTo>
                    <a:lnTo>
                      <a:pt x="923925" y="1562102"/>
                    </a:lnTo>
                    <a:lnTo>
                      <a:pt x="923949" y="1562101"/>
                    </a:lnTo>
                    <a:lnTo>
                      <a:pt x="1523774" y="1562101"/>
                    </a:lnTo>
                    <a:lnTo>
                      <a:pt x="2837724" y="1562101"/>
                    </a:lnTo>
                    <a:lnTo>
                      <a:pt x="3437549" y="1562101"/>
                    </a:lnTo>
                    <a:lnTo>
                      <a:pt x="3437573" y="1562102"/>
                    </a:lnTo>
                    <a:lnTo>
                      <a:pt x="3437596" y="1562101"/>
                    </a:lnTo>
                    <a:lnTo>
                      <a:pt x="3447098" y="1562101"/>
                    </a:lnTo>
                    <a:lnTo>
                      <a:pt x="3447098" y="1561696"/>
                    </a:lnTo>
                    <a:lnTo>
                      <a:pt x="3532039" y="1558070"/>
                    </a:lnTo>
                    <a:cubicBezTo>
                      <a:pt x="3997934" y="1518072"/>
                      <a:pt x="4361498" y="1185454"/>
                      <a:pt x="4361498" y="781051"/>
                    </a:cubicBezTo>
                    <a:cubicBezTo>
                      <a:pt x="4361498" y="376648"/>
                      <a:pt x="3997934" y="44030"/>
                      <a:pt x="3532039" y="4033"/>
                    </a:cubicBezTo>
                    <a:lnTo>
                      <a:pt x="3447098" y="407"/>
                    </a:lnTo>
                    <a:lnTo>
                      <a:pt x="3447098" y="1"/>
                    </a:lnTo>
                    <a:lnTo>
                      <a:pt x="3437596" y="1"/>
                    </a:lnTo>
                    <a:close/>
                  </a:path>
                </a:pathLst>
              </a:custGeom>
              <a:solidFill>
                <a:srgbClr val="B073FC"/>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任意多边形 88"/>
              <p:cNvSpPr/>
              <p:nvPr/>
            </p:nvSpPr>
            <p:spPr>
              <a:xfrm flipH="1">
                <a:off x="3425371" y="1704673"/>
                <a:ext cx="2194158" cy="1401618"/>
              </a:xfrm>
              <a:custGeom>
                <a:avLst/>
                <a:gdLst>
                  <a:gd name="connsiteX0" fmla="*/ 1739850 w 2590800"/>
                  <a:gd name="connsiteY0" fmla="*/ 0 h 1438722"/>
                  <a:gd name="connsiteX1" fmla="*/ 1739828 w 2590800"/>
                  <a:gd name="connsiteY1" fmla="*/ 1 h 1438722"/>
                  <a:gd name="connsiteX2" fmla="*/ 1295400 w 2590800"/>
                  <a:gd name="connsiteY2" fmla="*/ 1 h 1438722"/>
                  <a:gd name="connsiteX3" fmla="*/ 1295400 w 2590800"/>
                  <a:gd name="connsiteY3" fmla="*/ 2 h 1438722"/>
                  <a:gd name="connsiteX4" fmla="*/ 850972 w 2590800"/>
                  <a:gd name="connsiteY4" fmla="*/ 2 h 1438722"/>
                  <a:gd name="connsiteX5" fmla="*/ 850950 w 2590800"/>
                  <a:gd name="connsiteY5" fmla="*/ 1 h 1438722"/>
                  <a:gd name="connsiteX6" fmla="*/ 850929 w 2590800"/>
                  <a:gd name="connsiteY6" fmla="*/ 2 h 1438722"/>
                  <a:gd name="connsiteX7" fmla="*/ 842177 w 2590800"/>
                  <a:gd name="connsiteY7" fmla="*/ 2 h 1438722"/>
                  <a:gd name="connsiteX8" fmla="*/ 842177 w 2590800"/>
                  <a:gd name="connsiteY8" fmla="*/ 376 h 1438722"/>
                  <a:gd name="connsiteX9" fmla="*/ 763945 w 2590800"/>
                  <a:gd name="connsiteY9" fmla="*/ 3716 h 1438722"/>
                  <a:gd name="connsiteX10" fmla="*/ 0 w 2590800"/>
                  <a:gd name="connsiteY10" fmla="*/ 719362 h 1438722"/>
                  <a:gd name="connsiteX11" fmla="*/ 763945 w 2590800"/>
                  <a:gd name="connsiteY11" fmla="*/ 1435009 h 1438722"/>
                  <a:gd name="connsiteX12" fmla="*/ 842177 w 2590800"/>
                  <a:gd name="connsiteY12" fmla="*/ 1438348 h 1438722"/>
                  <a:gd name="connsiteX13" fmla="*/ 842177 w 2590800"/>
                  <a:gd name="connsiteY13" fmla="*/ 1438721 h 1438722"/>
                  <a:gd name="connsiteX14" fmla="*/ 850929 w 2590800"/>
                  <a:gd name="connsiteY14" fmla="*/ 1438721 h 1438722"/>
                  <a:gd name="connsiteX15" fmla="*/ 850950 w 2590800"/>
                  <a:gd name="connsiteY15" fmla="*/ 1438722 h 1438722"/>
                  <a:gd name="connsiteX16" fmla="*/ 850972 w 2590800"/>
                  <a:gd name="connsiteY16" fmla="*/ 1438721 h 1438722"/>
                  <a:gd name="connsiteX17" fmla="*/ 1295400 w 2590800"/>
                  <a:gd name="connsiteY17" fmla="*/ 1438721 h 1438722"/>
                  <a:gd name="connsiteX18" fmla="*/ 1295400 w 2590800"/>
                  <a:gd name="connsiteY18" fmla="*/ 1438720 h 1438722"/>
                  <a:gd name="connsiteX19" fmla="*/ 1739828 w 2590800"/>
                  <a:gd name="connsiteY19" fmla="*/ 1438720 h 1438722"/>
                  <a:gd name="connsiteX20" fmla="*/ 1739850 w 2590800"/>
                  <a:gd name="connsiteY20" fmla="*/ 1438721 h 1438722"/>
                  <a:gd name="connsiteX21" fmla="*/ 1739871 w 2590800"/>
                  <a:gd name="connsiteY21" fmla="*/ 1438720 h 1438722"/>
                  <a:gd name="connsiteX22" fmla="*/ 1748623 w 2590800"/>
                  <a:gd name="connsiteY22" fmla="*/ 1438720 h 1438722"/>
                  <a:gd name="connsiteX23" fmla="*/ 1748623 w 2590800"/>
                  <a:gd name="connsiteY23" fmla="*/ 1438347 h 1438722"/>
                  <a:gd name="connsiteX24" fmla="*/ 1826855 w 2590800"/>
                  <a:gd name="connsiteY24" fmla="*/ 1435008 h 1438722"/>
                  <a:gd name="connsiteX25" fmla="*/ 2590800 w 2590800"/>
                  <a:gd name="connsiteY25" fmla="*/ 719361 h 1438722"/>
                  <a:gd name="connsiteX26" fmla="*/ 1826855 w 2590800"/>
                  <a:gd name="connsiteY26" fmla="*/ 3715 h 1438722"/>
                  <a:gd name="connsiteX27" fmla="*/ 1748623 w 2590800"/>
                  <a:gd name="connsiteY27" fmla="*/ 375 h 1438722"/>
                  <a:gd name="connsiteX28" fmla="*/ 1748623 w 2590800"/>
                  <a:gd name="connsiteY28" fmla="*/ 1 h 1438722"/>
                  <a:gd name="connsiteX29" fmla="*/ 1739871 w 2590800"/>
                  <a:gd name="connsiteY29" fmla="*/ 1 h 1438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90800" h="1438722">
                    <a:moveTo>
                      <a:pt x="1739850" y="0"/>
                    </a:moveTo>
                    <a:lnTo>
                      <a:pt x="1739828" y="1"/>
                    </a:lnTo>
                    <a:lnTo>
                      <a:pt x="1295400" y="1"/>
                    </a:lnTo>
                    <a:lnTo>
                      <a:pt x="1295400" y="2"/>
                    </a:lnTo>
                    <a:lnTo>
                      <a:pt x="850972" y="2"/>
                    </a:lnTo>
                    <a:lnTo>
                      <a:pt x="850950" y="1"/>
                    </a:lnTo>
                    <a:lnTo>
                      <a:pt x="850929" y="2"/>
                    </a:lnTo>
                    <a:lnTo>
                      <a:pt x="842177" y="2"/>
                    </a:lnTo>
                    <a:lnTo>
                      <a:pt x="842177" y="376"/>
                    </a:lnTo>
                    <a:lnTo>
                      <a:pt x="763945" y="3716"/>
                    </a:lnTo>
                    <a:cubicBezTo>
                      <a:pt x="334849" y="40553"/>
                      <a:pt x="0" y="346900"/>
                      <a:pt x="0" y="719362"/>
                    </a:cubicBezTo>
                    <a:cubicBezTo>
                      <a:pt x="0" y="1091823"/>
                      <a:pt x="334849" y="1398170"/>
                      <a:pt x="763945" y="1435009"/>
                    </a:cubicBezTo>
                    <a:lnTo>
                      <a:pt x="842177" y="1438348"/>
                    </a:lnTo>
                    <a:lnTo>
                      <a:pt x="842177" y="1438721"/>
                    </a:lnTo>
                    <a:lnTo>
                      <a:pt x="850929" y="1438721"/>
                    </a:lnTo>
                    <a:lnTo>
                      <a:pt x="850950" y="1438722"/>
                    </a:lnTo>
                    <a:lnTo>
                      <a:pt x="850972" y="1438721"/>
                    </a:lnTo>
                    <a:lnTo>
                      <a:pt x="1295400" y="1438721"/>
                    </a:lnTo>
                    <a:lnTo>
                      <a:pt x="1295400" y="1438720"/>
                    </a:lnTo>
                    <a:lnTo>
                      <a:pt x="1739828" y="1438720"/>
                    </a:lnTo>
                    <a:lnTo>
                      <a:pt x="1739850" y="1438721"/>
                    </a:lnTo>
                    <a:lnTo>
                      <a:pt x="1739871" y="1438720"/>
                    </a:lnTo>
                    <a:lnTo>
                      <a:pt x="1748623" y="1438720"/>
                    </a:lnTo>
                    <a:lnTo>
                      <a:pt x="1748623" y="1438347"/>
                    </a:lnTo>
                    <a:lnTo>
                      <a:pt x="1826855" y="1435008"/>
                    </a:lnTo>
                    <a:cubicBezTo>
                      <a:pt x="2255951" y="1398169"/>
                      <a:pt x="2590800" y="1091822"/>
                      <a:pt x="2590800" y="719361"/>
                    </a:cubicBezTo>
                    <a:cubicBezTo>
                      <a:pt x="2590800" y="346899"/>
                      <a:pt x="2255951" y="40552"/>
                      <a:pt x="1826855" y="3715"/>
                    </a:cubicBezTo>
                    <a:lnTo>
                      <a:pt x="1748623" y="375"/>
                    </a:lnTo>
                    <a:lnTo>
                      <a:pt x="1748623" y="1"/>
                    </a:lnTo>
                    <a:lnTo>
                      <a:pt x="1739871" y="1"/>
                    </a:lnTo>
                    <a:close/>
                  </a:path>
                </a:pathLst>
              </a:custGeom>
              <a:solidFill>
                <a:srgbClr val="7F7F7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0" name="组合 89"/>
              <p:cNvGrpSpPr/>
              <p:nvPr/>
            </p:nvGrpSpPr>
            <p:grpSpPr>
              <a:xfrm>
                <a:off x="4321858" y="1713285"/>
                <a:ext cx="1170125" cy="1325363"/>
                <a:chOff x="7252084" y="1697898"/>
                <a:chExt cx="2855872" cy="3234754"/>
              </a:xfrm>
              <a:effectLst>
                <a:outerShdw blurRad="50800" dist="63500" dir="2700000" algn="tl" rotWithShape="0">
                  <a:prstClr val="black">
                    <a:alpha val="80000"/>
                  </a:prstClr>
                </a:outerShdw>
              </a:effectLst>
            </p:grpSpPr>
            <p:sp>
              <p:nvSpPr>
                <p:cNvPr id="91" name="任意多边形 90"/>
                <p:cNvSpPr/>
                <p:nvPr/>
              </p:nvSpPr>
              <p:spPr>
                <a:xfrm>
                  <a:off x="7357190" y="3392947"/>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2" name="任意多边形 91"/>
                <p:cNvSpPr/>
                <p:nvPr/>
              </p:nvSpPr>
              <p:spPr>
                <a:xfrm rot="7200000">
                  <a:off x="6696627" y="2253356"/>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3" name="任意多边形 92"/>
                <p:cNvSpPr/>
                <p:nvPr/>
              </p:nvSpPr>
              <p:spPr>
                <a:xfrm rot="14400000">
                  <a:off x="8012794" y="2253355"/>
                  <a:ext cx="2650620" cy="1539705"/>
                </a:xfrm>
                <a:custGeom>
                  <a:avLst/>
                  <a:gdLst>
                    <a:gd name="connsiteX0" fmla="*/ 1325210 w 2650620"/>
                    <a:gd name="connsiteY0" fmla="*/ 6403 h 1539705"/>
                    <a:gd name="connsiteX1" fmla="*/ 2650620 w 2650620"/>
                    <a:gd name="connsiteY1" fmla="*/ 775140 h 1539705"/>
                    <a:gd name="connsiteX2" fmla="*/ 2596847 w 2650620"/>
                    <a:gd name="connsiteY2" fmla="*/ 863653 h 1539705"/>
                    <a:gd name="connsiteX3" fmla="*/ 1325345 w 2650620"/>
                    <a:gd name="connsiteY3" fmla="*/ 1539705 h 1539705"/>
                    <a:gd name="connsiteX4" fmla="*/ 53843 w 2650620"/>
                    <a:gd name="connsiteY4" fmla="*/ 863653 h 1539705"/>
                    <a:gd name="connsiteX5" fmla="*/ 0 w 2650620"/>
                    <a:gd name="connsiteY5" fmla="*/ 775025 h 1539705"/>
                    <a:gd name="connsiteX6" fmla="*/ 1314440 w 2650620"/>
                    <a:gd name="connsiteY6" fmla="*/ 0 h 1539705"/>
                    <a:gd name="connsiteX7" fmla="*/ 1335981 w 2650620"/>
                    <a:gd name="connsiteY7" fmla="*/ 0 h 1539705"/>
                    <a:gd name="connsiteX8" fmla="*/ 1325210 w 2650620"/>
                    <a:gd name="connsiteY8" fmla="*/ 6247 h 153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620" h="1539705">
                      <a:moveTo>
                        <a:pt x="1325210" y="6403"/>
                      </a:moveTo>
                      <a:lnTo>
                        <a:pt x="2650620" y="775140"/>
                      </a:lnTo>
                      <a:lnTo>
                        <a:pt x="2596847" y="863653"/>
                      </a:lnTo>
                      <a:cubicBezTo>
                        <a:pt x="2321288" y="1271535"/>
                        <a:pt x="1854634" y="1539705"/>
                        <a:pt x="1325345" y="1539705"/>
                      </a:cubicBezTo>
                      <a:cubicBezTo>
                        <a:pt x="796056" y="1539705"/>
                        <a:pt x="329402" y="1271535"/>
                        <a:pt x="53843" y="863653"/>
                      </a:cubicBezTo>
                      <a:lnTo>
                        <a:pt x="0" y="775025"/>
                      </a:lnTo>
                      <a:close/>
                      <a:moveTo>
                        <a:pt x="1314440" y="0"/>
                      </a:moveTo>
                      <a:lnTo>
                        <a:pt x="1335981" y="0"/>
                      </a:lnTo>
                      <a:lnTo>
                        <a:pt x="1325210" y="6247"/>
                      </a:lnTo>
                      <a:close/>
                    </a:path>
                  </a:pathLst>
                </a:custGeom>
                <a:gradFill>
                  <a:gsLst>
                    <a:gs pos="100000">
                      <a:schemeClr val="bg1">
                        <a:alpha val="0"/>
                      </a:schemeClr>
                    </a:gs>
                    <a:gs pos="49000">
                      <a:schemeClr val="bg1"/>
                    </a:gs>
                    <a:gs pos="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87" name="矩形 86"/>
            <p:cNvSpPr/>
            <p:nvPr/>
          </p:nvSpPr>
          <p:spPr>
            <a:xfrm>
              <a:off x="2332788" y="4042637"/>
              <a:ext cx="537613" cy="707886"/>
            </a:xfrm>
            <a:prstGeom prst="rect">
              <a:avLst/>
            </a:prstGeom>
          </p:spPr>
          <p:txBody>
            <a:bodyPr wrap="square">
              <a:spAutoFit/>
            </a:bodyPr>
            <a:lstStyle/>
            <a:p>
              <a:r>
                <a:rPr lang="en-US" altLang="zh-CN" sz="4000" dirty="0" smtClean="0">
                  <a:solidFill>
                    <a:schemeClr val="bg1"/>
                  </a:solidFill>
                  <a:latin typeface="+mn-ea"/>
                </a:rPr>
                <a:t>A</a:t>
              </a:r>
              <a:endParaRPr lang="zh-CN" altLang="en-US" sz="2800" dirty="0">
                <a:solidFill>
                  <a:schemeClr val="bg1"/>
                </a:solidFill>
                <a:latin typeface="+mn-ea"/>
              </a:endParaRPr>
            </a:p>
          </p:txBody>
        </p:sp>
      </p:grpSp>
    </p:spTree>
    <p:extLst>
      <p:ext uri="{BB962C8B-B14F-4D97-AF65-F5344CB8AC3E}">
        <p14:creationId xmlns:p14="http://schemas.microsoft.com/office/powerpoint/2010/main" val="199547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云形 34"/>
          <p:cNvSpPr/>
          <p:nvPr/>
        </p:nvSpPr>
        <p:spPr>
          <a:xfrm>
            <a:off x="5280896" y="1869881"/>
            <a:ext cx="3306513" cy="1791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公有云</a:t>
            </a:r>
            <a:endParaRPr lang="zh-CN" altLang="en-US" dirty="0">
              <a:latin typeface="微软雅黑" pitchFamily="34" charset="-122"/>
              <a:ea typeface="微软雅黑" pitchFamily="34" charset="-122"/>
            </a:endParaRPr>
          </a:p>
        </p:txBody>
      </p:sp>
      <p:grpSp>
        <p:nvGrpSpPr>
          <p:cNvPr id="14" name="组合 13"/>
          <p:cNvGrpSpPr/>
          <p:nvPr/>
        </p:nvGrpSpPr>
        <p:grpSpPr>
          <a:xfrm>
            <a:off x="-19064" y="253534"/>
            <a:ext cx="12211083" cy="6553690"/>
            <a:chOff x="-19064" y="253534"/>
            <a:chExt cx="12211083" cy="6553690"/>
          </a:xfrm>
        </p:grpSpPr>
        <p:grpSp>
          <p:nvGrpSpPr>
            <p:cNvPr id="15" name="组合 14"/>
            <p:cNvGrpSpPr/>
            <p:nvPr/>
          </p:nvGrpSpPr>
          <p:grpSpPr>
            <a:xfrm>
              <a:off x="-19064" y="253534"/>
              <a:ext cx="12211083" cy="6553690"/>
              <a:chOff x="-19064" y="253534"/>
              <a:chExt cx="12211083" cy="6553690"/>
            </a:xfrm>
          </p:grpSpPr>
          <p:sp>
            <p:nvSpPr>
              <p:cNvPr id="17" name="Rectangle 11"/>
              <p:cNvSpPr>
                <a:spLocks noChangeArrowheads="1"/>
              </p:cNvSpPr>
              <p:nvPr/>
            </p:nvSpPr>
            <p:spPr bwMode="gray">
              <a:xfrm flipH="1">
                <a:off x="205524" y="255990"/>
                <a:ext cx="11986495" cy="597132"/>
              </a:xfrm>
              <a:prstGeom prst="rect">
                <a:avLst/>
              </a:prstGeom>
              <a:gradFill flip="none" rotWithShape="0">
                <a:gsLst>
                  <a:gs pos="0">
                    <a:srgbClr val="008780"/>
                  </a:gs>
                  <a:gs pos="100000">
                    <a:srgbClr val="00878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defRPr/>
                </a:pPr>
                <a:endParaRPr lang="en-US" altLang="zh-CN" sz="1900" dirty="0">
                  <a:solidFill>
                    <a:srgbClr val="FFFFFF"/>
                  </a:solidFill>
                  <a:latin typeface="Foundry Gridnik Medium"/>
                  <a:ea typeface="宋体" pitchFamily="2" charset="-122"/>
                </a:endParaRPr>
              </a:p>
            </p:txBody>
          </p:sp>
          <p:sp>
            <p:nvSpPr>
              <p:cNvPr id="18" name="Rectangle 7"/>
              <p:cNvSpPr>
                <a:spLocks noChangeArrowheads="1"/>
              </p:cNvSpPr>
              <p:nvPr/>
            </p:nvSpPr>
            <p:spPr bwMode="invGray">
              <a:xfrm flipH="1">
                <a:off x="97525" y="6501805"/>
                <a:ext cx="428024" cy="176519"/>
              </a:xfrm>
              <a:prstGeom prst="rect">
                <a:avLst/>
              </a:prstGeom>
              <a:gradFill flip="none" rotWithShape="0">
                <a:gsLst>
                  <a:gs pos="0">
                    <a:srgbClr val="008780"/>
                  </a:gs>
                  <a:gs pos="100000">
                    <a:srgbClr val="00878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121896" tIns="60948" rIns="121896" bIns="60948" anchor="ctr"/>
              <a:lstStyle/>
              <a:p>
                <a:pPr algn="ctr"/>
                <a:endParaRPr lang="en-US" sz="1900" dirty="0">
                  <a:solidFill>
                    <a:srgbClr val="FFFFFF"/>
                  </a:solidFill>
                  <a:latin typeface="Foundry Gridnik Medium"/>
                  <a:ea typeface="宋体" pitchFamily="2" charset="-122"/>
                </a:endParaRPr>
              </a:p>
            </p:txBody>
          </p:sp>
          <p:sp>
            <p:nvSpPr>
              <p:cNvPr id="19" name="Freeform 8"/>
              <p:cNvSpPr>
                <a:spLocks/>
              </p:cNvSpPr>
              <p:nvPr/>
            </p:nvSpPr>
            <p:spPr bwMode="invGray">
              <a:xfrm flipH="1">
                <a:off x="-19064" y="6501805"/>
                <a:ext cx="119868" cy="305419"/>
              </a:xfrm>
              <a:custGeom>
                <a:avLst/>
                <a:gdLst>
                  <a:gd name="T0" fmla="*/ 0 w 219"/>
                  <a:gd name="T1" fmla="*/ 0 h 744"/>
                  <a:gd name="T2" fmla="*/ 219 w 219"/>
                  <a:gd name="T3" fmla="*/ 314 h 744"/>
                  <a:gd name="T4" fmla="*/ 219 w 219"/>
                  <a:gd name="T5" fmla="*/ 744 h 744"/>
                  <a:gd name="T6" fmla="*/ 0 w 219"/>
                  <a:gd name="T7" fmla="*/ 430 h 744"/>
                  <a:gd name="T8" fmla="*/ 0 w 219"/>
                  <a:gd name="T9" fmla="*/ 0 h 744"/>
                </a:gdLst>
                <a:ahLst/>
                <a:cxnLst>
                  <a:cxn ang="0">
                    <a:pos x="T0" y="T1"/>
                  </a:cxn>
                  <a:cxn ang="0">
                    <a:pos x="T2" y="T3"/>
                  </a:cxn>
                  <a:cxn ang="0">
                    <a:pos x="T4" y="T5"/>
                  </a:cxn>
                  <a:cxn ang="0">
                    <a:pos x="T6" y="T7"/>
                  </a:cxn>
                  <a:cxn ang="0">
                    <a:pos x="T8" y="T9"/>
                  </a:cxn>
                </a:cxnLst>
                <a:rect l="0" t="0" r="r" b="b"/>
                <a:pathLst>
                  <a:path w="219" h="744">
                    <a:moveTo>
                      <a:pt x="0" y="0"/>
                    </a:moveTo>
                    <a:lnTo>
                      <a:pt x="219" y="314"/>
                    </a:lnTo>
                    <a:lnTo>
                      <a:pt x="219" y="744"/>
                    </a:lnTo>
                    <a:lnTo>
                      <a:pt x="0" y="430"/>
                    </a:lnTo>
                    <a:lnTo>
                      <a:pt x="0" y="0"/>
                    </a:lnTo>
                    <a:close/>
                  </a:path>
                </a:pathLst>
              </a:custGeom>
              <a:solidFill>
                <a:srgbClr val="0032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6" tIns="60948" rIns="121896" bIns="60948" numCol="1" spcCol="0" rtlCol="0" fromWordArt="0" anchor="ctr" anchorCtr="0" forceAA="0" compatLnSpc="1">
                <a:prstTxWarp prst="textNoShape">
                  <a:avLst/>
                </a:prstTxWarp>
                <a:noAutofit/>
              </a:bodyPr>
              <a:lstStyle/>
              <a:p>
                <a:pPr algn="ctr"/>
                <a:endParaRPr lang="en-US" sz="1900" dirty="0">
                  <a:latin typeface="Foundry Gridnik Medium" pitchFamily="50" charset="0"/>
                </a:endParaRPr>
              </a:p>
            </p:txBody>
          </p:sp>
          <p:sp>
            <p:nvSpPr>
              <p:cNvPr id="20" name="Rectangle 13"/>
              <p:cNvSpPr/>
              <p:nvPr/>
            </p:nvSpPr>
            <p:spPr bwMode="invGray">
              <a:xfrm>
                <a:off x="153937" y="6445134"/>
                <a:ext cx="324719" cy="292364"/>
              </a:xfrm>
              <a:prstGeom prst="rect">
                <a:avLst/>
              </a:prstGeom>
            </p:spPr>
            <p:txBody>
              <a:bodyPr wrap="none" lIns="121896" tIns="60948" rIns="121896" bIns="60948">
                <a:spAutoFit/>
              </a:bodyPr>
              <a:lstStyle/>
              <a:p>
                <a:pPr algn="ctr"/>
                <a:r>
                  <a:rPr lang="en-US" sz="1100" dirty="0" smtClean="0">
                    <a:solidFill>
                      <a:schemeClr val="bg1"/>
                    </a:solidFill>
                    <a:latin typeface="Arial" pitchFamily="34" charset="0"/>
                    <a:cs typeface="Arial" pitchFamily="34" charset="0"/>
                  </a:rPr>
                  <a:t>5</a:t>
                </a:r>
                <a:endParaRPr lang="en-US" sz="1100" dirty="0">
                  <a:solidFill>
                    <a:schemeClr val="bg1"/>
                  </a:solidFill>
                  <a:latin typeface="Arial" pitchFamily="34" charset="0"/>
                  <a:cs typeface="Arial" pitchFamily="34" charset="0"/>
                </a:endParaRPr>
              </a:p>
            </p:txBody>
          </p:sp>
          <p:sp>
            <p:nvSpPr>
              <p:cNvPr id="22" name="Freeform 12"/>
              <p:cNvSpPr>
                <a:spLocks/>
              </p:cNvSpPr>
              <p:nvPr/>
            </p:nvSpPr>
            <p:spPr bwMode="gray">
              <a:xfrm>
                <a:off x="19" y="253534"/>
                <a:ext cx="205496" cy="792721"/>
              </a:xfrm>
              <a:custGeom>
                <a:avLst/>
                <a:gdLst>
                  <a:gd name="T0" fmla="*/ 0 w 215"/>
                  <a:gd name="T1" fmla="*/ 308 h 703"/>
                  <a:gd name="T2" fmla="*/ 0 w 215"/>
                  <a:gd name="T3" fmla="*/ 703 h 703"/>
                  <a:gd name="T4" fmla="*/ 215 w 215"/>
                  <a:gd name="T5" fmla="*/ 395 h 703"/>
                  <a:gd name="T6" fmla="*/ 215 w 215"/>
                  <a:gd name="T7" fmla="*/ 0 h 703"/>
                  <a:gd name="T8" fmla="*/ 0 w 215"/>
                  <a:gd name="T9" fmla="*/ 308 h 703"/>
                  <a:gd name="connsiteX0" fmla="*/ 0 w 10000"/>
                  <a:gd name="connsiteY0" fmla="*/ 4381 h 7400"/>
                  <a:gd name="connsiteX1" fmla="*/ 6119 w 10000"/>
                  <a:gd name="connsiteY1" fmla="*/ 7400 h 7400"/>
                  <a:gd name="connsiteX2" fmla="*/ 10000 w 10000"/>
                  <a:gd name="connsiteY2" fmla="*/ 5619 h 7400"/>
                  <a:gd name="connsiteX3" fmla="*/ 10000 w 10000"/>
                  <a:gd name="connsiteY3" fmla="*/ 0 h 7400"/>
                  <a:gd name="connsiteX4" fmla="*/ 0 w 10000"/>
                  <a:gd name="connsiteY4" fmla="*/ 4381 h 7400"/>
                  <a:gd name="connsiteX0" fmla="*/ 0 w 3881"/>
                  <a:gd name="connsiteY0" fmla="*/ 2482 h 10000"/>
                  <a:gd name="connsiteX1" fmla="*/ 0 w 3881"/>
                  <a:gd name="connsiteY1" fmla="*/ 10000 h 10000"/>
                  <a:gd name="connsiteX2" fmla="*/ 3881 w 3881"/>
                  <a:gd name="connsiteY2" fmla="*/ 7593 h 10000"/>
                  <a:gd name="connsiteX3" fmla="*/ 3881 w 3881"/>
                  <a:gd name="connsiteY3" fmla="*/ 0 h 10000"/>
                  <a:gd name="connsiteX4" fmla="*/ 0 w 3881"/>
                  <a:gd name="connsiteY4" fmla="*/ 248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1" h="10000">
                    <a:moveTo>
                      <a:pt x="0" y="2482"/>
                    </a:moveTo>
                    <a:lnTo>
                      <a:pt x="0" y="10000"/>
                    </a:lnTo>
                    <a:lnTo>
                      <a:pt x="3881" y="7593"/>
                    </a:lnTo>
                    <a:lnTo>
                      <a:pt x="3881" y="0"/>
                    </a:lnTo>
                    <a:lnTo>
                      <a:pt x="0" y="2482"/>
                    </a:lnTo>
                    <a:close/>
                  </a:path>
                </a:pathLst>
              </a:custGeom>
              <a:gradFill flip="none" rotWithShape="0">
                <a:gsLst>
                  <a:gs pos="42000">
                    <a:srgbClr val="003231"/>
                  </a:gs>
                  <a:gs pos="100000">
                    <a:srgbClr val="00323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6" tIns="60948" rIns="121896" bIns="60948" numCol="1" spcCol="0" rtlCol="0" fromWordArt="0" anchor="ctr" anchorCtr="0" forceAA="0" compatLnSpc="1">
                <a:prstTxWarp prst="textNoShape">
                  <a:avLst/>
                </a:prstTxWarp>
                <a:noAutofit/>
              </a:bodyPr>
              <a:lstStyle/>
              <a:p>
                <a:pPr algn="ctr"/>
                <a:endParaRPr lang="en-US" sz="1900" dirty="0">
                  <a:solidFill>
                    <a:schemeClr val="lt1"/>
                  </a:solidFill>
                  <a:latin typeface="Foundry Gridnik Medium" pitchFamily="50" charset="0"/>
                </a:endParaRPr>
              </a:p>
            </p:txBody>
          </p:sp>
        </p:grpSp>
        <p:sp>
          <p:nvSpPr>
            <p:cNvPr id="16" name="文本框 15"/>
            <p:cNvSpPr txBox="1"/>
            <p:nvPr/>
          </p:nvSpPr>
          <p:spPr>
            <a:xfrm>
              <a:off x="296839" y="344379"/>
              <a:ext cx="2164375" cy="461665"/>
            </a:xfrm>
            <a:prstGeom prst="rect">
              <a:avLst/>
            </a:prstGeom>
            <a:noFill/>
          </p:spPr>
          <p:txBody>
            <a:bodyPr wrap="none" rtlCol="0">
              <a:spAutoFit/>
            </a:bodyPr>
            <a:lstStyle/>
            <a:p>
              <a:r>
                <a:rPr lang="zh-CN" altLang="en-US" sz="2400" dirty="0" smtClean="0">
                  <a:solidFill>
                    <a:schemeClr val="bg1"/>
                  </a:solidFill>
                  <a:latin typeface="微软雅黑" pitchFamily="34" charset="-122"/>
                  <a:ea typeface="微软雅黑" pitchFamily="34" charset="-122"/>
                </a:rPr>
                <a:t>活</a:t>
              </a:r>
              <a:r>
                <a:rPr lang="zh-CN" altLang="en-US" sz="2400" dirty="0">
                  <a:solidFill>
                    <a:schemeClr val="bg1"/>
                  </a:solidFill>
                  <a:latin typeface="微软雅黑" pitchFamily="34" charset="-122"/>
                  <a:ea typeface="微软雅黑" pitchFamily="34" charset="-122"/>
                </a:rPr>
                <a:t>用</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成果迁</a:t>
              </a:r>
              <a:r>
                <a:rPr lang="zh-CN" altLang="en-US" sz="2400" dirty="0">
                  <a:solidFill>
                    <a:schemeClr val="bg1"/>
                  </a:solidFill>
                  <a:latin typeface="微软雅黑" pitchFamily="34" charset="-122"/>
                  <a:ea typeface="微软雅黑" pitchFamily="34" charset="-122"/>
                </a:rPr>
                <a:t>移</a:t>
              </a:r>
            </a:p>
          </p:txBody>
        </p:sp>
      </p:grpSp>
      <p:sp>
        <p:nvSpPr>
          <p:cNvPr id="32" name="矩形 31"/>
          <p:cNvSpPr/>
          <p:nvPr/>
        </p:nvSpPr>
        <p:spPr>
          <a:xfrm>
            <a:off x="9044361" y="1176210"/>
            <a:ext cx="2995585" cy="1902059"/>
          </a:xfrm>
          <a:prstGeom prst="rect">
            <a:avLst/>
          </a:prstGeom>
        </p:spPr>
        <p:txBody>
          <a:bodyPr wrap="square">
            <a:spAutoFit/>
          </a:bodyPr>
          <a:lstStyle/>
          <a:p>
            <a:pPr algn="just">
              <a:lnSpc>
                <a:spcPct val="140000"/>
              </a:lnSpc>
            </a:pPr>
            <a:r>
              <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rPr>
              <a:t>1.</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目标环境</a:t>
            </a:r>
            <a:r>
              <a:rPr lang="zh-CN" altLang="en-US" sz="1400" kern="100" dirty="0">
                <a:solidFill>
                  <a:srgbClr val="21C8C8"/>
                </a:solidFill>
                <a:latin typeface="微软雅黑" pitchFamily="34" charset="-122"/>
                <a:ea typeface="微软雅黑" pitchFamily="34" charset="-122"/>
                <a:cs typeface="Times New Roman" panose="02020603050405020304" pitchFamily="18" charset="0"/>
              </a:rPr>
              <a:t>无</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版本：</a:t>
            </a:r>
            <a:endPar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endParaRPr>
          </a:p>
          <a:p>
            <a:pPr algn="just">
              <a:lnSpc>
                <a:spcPct val="140000"/>
              </a:lnSpc>
            </a:pPr>
            <a:r>
              <a:rPr lang="en-US" altLang="zh-CN" sz="1400" kern="100" dirty="0">
                <a:solidFill>
                  <a:srgbClr val="21C8C8"/>
                </a:solidFill>
                <a:latin typeface="微软雅黑" pitchFamily="34" charset="-122"/>
                <a:ea typeface="微软雅黑" pitchFamily="34" charset="-122"/>
                <a:cs typeface="Times New Roman" panose="02020603050405020304" pitchFamily="18" charset="0"/>
              </a:rPr>
              <a:t>	</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支持不同产品版本</a:t>
            </a:r>
            <a:endPar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endParaRPr>
          </a:p>
          <a:p>
            <a:pPr algn="just">
              <a:lnSpc>
                <a:spcPct val="140000"/>
              </a:lnSpc>
            </a:pPr>
            <a:r>
              <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rPr>
              <a:t>2.</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轻装简行</a:t>
            </a:r>
            <a:r>
              <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rPr>
              <a:t>:</a:t>
            </a:r>
          </a:p>
          <a:p>
            <a:pPr algn="just">
              <a:lnSpc>
                <a:spcPct val="140000"/>
              </a:lnSpc>
            </a:pPr>
            <a:r>
              <a:rPr lang="en-US" altLang="zh-CN" sz="1400" kern="100" dirty="0">
                <a:solidFill>
                  <a:srgbClr val="21C8C8"/>
                </a:solidFill>
                <a:latin typeface="微软雅黑" pitchFamily="34" charset="-122"/>
                <a:ea typeface="微软雅黑" pitchFamily="34" charset="-122"/>
                <a:cs typeface="Times New Roman" panose="02020603050405020304" pitchFamily="18" charset="0"/>
              </a:rPr>
              <a:t>	</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无需账套</a:t>
            </a:r>
            <a:endPar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endParaRPr>
          </a:p>
          <a:p>
            <a:pPr algn="just">
              <a:lnSpc>
                <a:spcPct val="140000"/>
              </a:lnSpc>
            </a:pPr>
            <a:r>
              <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rPr>
              <a:t>3.</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开发成果有版本：</a:t>
            </a:r>
            <a:endParaRPr lang="en-US" altLang="zh-CN" sz="1400" kern="100" dirty="0" smtClean="0">
              <a:solidFill>
                <a:srgbClr val="21C8C8"/>
              </a:solidFill>
              <a:latin typeface="微软雅黑" pitchFamily="34" charset="-122"/>
              <a:ea typeface="微软雅黑" pitchFamily="34" charset="-122"/>
              <a:cs typeface="Times New Roman" panose="02020603050405020304" pitchFamily="18" charset="0"/>
            </a:endParaRPr>
          </a:p>
          <a:p>
            <a:pPr algn="just">
              <a:lnSpc>
                <a:spcPct val="140000"/>
              </a:lnSpc>
            </a:pPr>
            <a:r>
              <a:rPr lang="en-US" altLang="zh-CN" sz="1400" kern="100" dirty="0">
                <a:solidFill>
                  <a:srgbClr val="21C8C8"/>
                </a:solidFill>
                <a:latin typeface="微软雅黑" pitchFamily="34" charset="-122"/>
                <a:ea typeface="微软雅黑" pitchFamily="34" charset="-122"/>
                <a:cs typeface="Times New Roman" panose="02020603050405020304" pitchFamily="18" charset="0"/>
              </a:rPr>
              <a:t>	</a:t>
            </a:r>
            <a:r>
              <a:rPr lang="zh-CN" altLang="en-US" sz="1400" kern="100" dirty="0" smtClean="0">
                <a:solidFill>
                  <a:srgbClr val="21C8C8"/>
                </a:solidFill>
                <a:latin typeface="微软雅黑" pitchFamily="34" charset="-122"/>
                <a:ea typeface="微软雅黑" pitchFamily="34" charset="-122"/>
                <a:cs typeface="Times New Roman" panose="02020603050405020304" pitchFamily="18" charset="0"/>
              </a:rPr>
              <a:t>成果有版本历史</a:t>
            </a:r>
            <a:endParaRPr lang="zh-CN" altLang="en-US" sz="1400" kern="100" dirty="0">
              <a:solidFill>
                <a:srgbClr val="21C8C8"/>
              </a:solidFill>
              <a:latin typeface="微软雅黑" pitchFamily="34" charset="-122"/>
              <a:ea typeface="微软雅黑" pitchFamily="34" charset="-122"/>
              <a:cs typeface="Times New Roman" panose="02020603050405020304" pitchFamily="18" charset="0"/>
            </a:endParaRPr>
          </a:p>
        </p:txBody>
      </p:sp>
      <p:sp>
        <p:nvSpPr>
          <p:cNvPr id="42" name="矩形 41"/>
          <p:cNvSpPr/>
          <p:nvPr/>
        </p:nvSpPr>
        <p:spPr>
          <a:xfrm>
            <a:off x="7984950" y="1201136"/>
            <a:ext cx="800219" cy="461665"/>
          </a:xfrm>
          <a:prstGeom prst="rect">
            <a:avLst/>
          </a:prstGeom>
        </p:spPr>
        <p:txBody>
          <a:bodyPr wrap="none">
            <a:spAutoFit/>
          </a:bodyPr>
          <a:lstStyle/>
          <a:p>
            <a:r>
              <a:rPr lang="zh-CN" altLang="en-US" sz="2400" dirty="0" smtClean="0">
                <a:solidFill>
                  <a:srgbClr val="008780"/>
                </a:solidFill>
                <a:latin typeface="微软雅黑" pitchFamily="34" charset="-122"/>
                <a:ea typeface="微软雅黑" pitchFamily="34" charset="-122"/>
              </a:rPr>
              <a:t>特点</a:t>
            </a:r>
            <a:endParaRPr lang="zh-CN" altLang="en-US" sz="2400" dirty="0">
              <a:solidFill>
                <a:srgbClr val="008780"/>
              </a:solidFill>
              <a:latin typeface="微软雅黑" pitchFamily="34" charset="-122"/>
              <a:ea typeface="微软雅黑" pitchFamily="34" charset="-122"/>
            </a:endParaRPr>
          </a:p>
        </p:txBody>
      </p:sp>
      <p:sp>
        <p:nvSpPr>
          <p:cNvPr id="2" name="云形 1"/>
          <p:cNvSpPr/>
          <p:nvPr/>
        </p:nvSpPr>
        <p:spPr>
          <a:xfrm>
            <a:off x="1296062" y="1176793"/>
            <a:ext cx="3005593" cy="161411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开发平台</a:t>
            </a:r>
            <a:endParaRPr lang="zh-CN" altLang="en-US" dirty="0">
              <a:latin typeface="微软雅黑" pitchFamily="34" charset="-122"/>
              <a:ea typeface="微软雅黑" pitchFamily="34" charset="-122"/>
            </a:endParaRPr>
          </a:p>
        </p:txBody>
      </p:sp>
      <p:sp>
        <p:nvSpPr>
          <p:cNvPr id="4" name="笑脸 3"/>
          <p:cNvSpPr/>
          <p:nvPr/>
        </p:nvSpPr>
        <p:spPr>
          <a:xfrm>
            <a:off x="1875994" y="5064981"/>
            <a:ext cx="1296062" cy="87464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开发</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实施</a:t>
            </a:r>
            <a:endParaRPr lang="zh-CN" altLang="en-US" dirty="0">
              <a:latin typeface="微软雅黑" pitchFamily="34" charset="-122"/>
              <a:ea typeface="微软雅黑" pitchFamily="34" charset="-122"/>
            </a:endParaRPr>
          </a:p>
        </p:txBody>
      </p:sp>
      <p:grpSp>
        <p:nvGrpSpPr>
          <p:cNvPr id="7" name="组合 6"/>
          <p:cNvGrpSpPr/>
          <p:nvPr/>
        </p:nvGrpSpPr>
        <p:grpSpPr>
          <a:xfrm>
            <a:off x="205515" y="3172570"/>
            <a:ext cx="1289330" cy="1176793"/>
            <a:chOff x="205515" y="3172570"/>
            <a:chExt cx="1289330" cy="1176793"/>
          </a:xfrm>
        </p:grpSpPr>
        <p:sp>
          <p:nvSpPr>
            <p:cNvPr id="5" name="矩形 4"/>
            <p:cNvSpPr/>
            <p:nvPr/>
          </p:nvSpPr>
          <p:spPr>
            <a:xfrm>
              <a:off x="478655" y="3172570"/>
              <a:ext cx="674283" cy="8348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V7.1</a:t>
              </a:r>
              <a:r>
                <a:rPr lang="zh-CN" altLang="en-US" dirty="0" smtClean="0">
                  <a:latin typeface="微软雅黑" pitchFamily="34" charset="-122"/>
                  <a:ea typeface="微软雅黑" pitchFamily="34" charset="-122"/>
                </a:rPr>
                <a:t>开</a:t>
              </a:r>
              <a:r>
                <a:rPr lang="zh-CN" altLang="en-US" dirty="0">
                  <a:latin typeface="微软雅黑" pitchFamily="34" charset="-122"/>
                  <a:ea typeface="微软雅黑" pitchFamily="34" charset="-122"/>
                </a:rPr>
                <a:t>发</a:t>
              </a:r>
            </a:p>
          </p:txBody>
        </p:sp>
        <p:sp>
          <p:nvSpPr>
            <p:cNvPr id="6" name="矩形 5"/>
            <p:cNvSpPr/>
            <p:nvPr/>
          </p:nvSpPr>
          <p:spPr>
            <a:xfrm>
              <a:off x="205515" y="4007457"/>
              <a:ext cx="1289330" cy="3419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363402" y="3244132"/>
            <a:ext cx="1289330" cy="1176793"/>
            <a:chOff x="205515" y="3172570"/>
            <a:chExt cx="1289330" cy="1176793"/>
          </a:xfrm>
        </p:grpSpPr>
        <p:sp>
          <p:nvSpPr>
            <p:cNvPr id="28" name="矩形 27"/>
            <p:cNvSpPr/>
            <p:nvPr/>
          </p:nvSpPr>
          <p:spPr>
            <a:xfrm>
              <a:off x="478655" y="3172570"/>
              <a:ext cx="674283" cy="8348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V7.3</a:t>
              </a:r>
              <a:r>
                <a:rPr lang="zh-CN" altLang="en-US" dirty="0">
                  <a:latin typeface="微软雅黑" pitchFamily="34" charset="-122"/>
                  <a:ea typeface="微软雅黑" pitchFamily="34" charset="-122"/>
                </a:rPr>
                <a:t>生产</a:t>
              </a:r>
            </a:p>
          </p:txBody>
        </p:sp>
        <p:sp>
          <p:nvSpPr>
            <p:cNvPr id="29" name="矩形 28"/>
            <p:cNvSpPr/>
            <p:nvPr/>
          </p:nvSpPr>
          <p:spPr>
            <a:xfrm>
              <a:off x="205515" y="4007457"/>
              <a:ext cx="1289330" cy="3419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7056833" y="2202511"/>
            <a:ext cx="1289330" cy="1176793"/>
            <a:chOff x="205515" y="3172570"/>
            <a:chExt cx="1289330" cy="1176793"/>
          </a:xfrm>
        </p:grpSpPr>
        <p:sp>
          <p:nvSpPr>
            <p:cNvPr id="31" name="矩形 30"/>
            <p:cNvSpPr/>
            <p:nvPr/>
          </p:nvSpPr>
          <p:spPr>
            <a:xfrm>
              <a:off x="478655" y="3172570"/>
              <a:ext cx="674283" cy="8348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latin typeface="微软雅黑" pitchFamily="34" charset="-122"/>
                  <a:ea typeface="微软雅黑" pitchFamily="34" charset="-122"/>
                </a:rPr>
                <a:t>V7.x</a:t>
              </a:r>
              <a:r>
                <a:rPr lang="zh-CN" altLang="en-US" sz="1600" dirty="0">
                  <a:latin typeface="微软雅黑" pitchFamily="34" charset="-122"/>
                  <a:ea typeface="微软雅黑" pitchFamily="34" charset="-122"/>
                </a:rPr>
                <a:t>生产</a:t>
              </a:r>
            </a:p>
          </p:txBody>
        </p:sp>
        <p:sp>
          <p:nvSpPr>
            <p:cNvPr id="34" name="矩形 33"/>
            <p:cNvSpPr/>
            <p:nvPr/>
          </p:nvSpPr>
          <p:spPr>
            <a:xfrm>
              <a:off x="205515" y="4007457"/>
              <a:ext cx="1289330" cy="3419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cxnSp>
        <p:nvCxnSpPr>
          <p:cNvPr id="11" name="直接箭头连接符 10"/>
          <p:cNvCxnSpPr>
            <a:stCxn id="4" idx="1"/>
            <a:endCxn id="6" idx="2"/>
          </p:cNvCxnSpPr>
          <p:nvPr/>
        </p:nvCxnSpPr>
        <p:spPr>
          <a:xfrm flipH="1" flipV="1">
            <a:off x="850180" y="4349363"/>
            <a:ext cx="1215618" cy="843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5" idx="0"/>
            <a:endCxn id="2" idx="1"/>
          </p:cNvCxnSpPr>
          <p:nvPr/>
        </p:nvCxnSpPr>
        <p:spPr>
          <a:xfrm flipV="1">
            <a:off x="815797" y="2789189"/>
            <a:ext cx="1983062" cy="383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2" idx="1"/>
            <a:endCxn id="28" idx="1"/>
          </p:cNvCxnSpPr>
          <p:nvPr/>
        </p:nvCxnSpPr>
        <p:spPr>
          <a:xfrm>
            <a:off x="2798859" y="2789189"/>
            <a:ext cx="837683" cy="87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2" idx="1"/>
            <a:endCxn id="34" idx="1"/>
          </p:cNvCxnSpPr>
          <p:nvPr/>
        </p:nvCxnSpPr>
        <p:spPr>
          <a:xfrm>
            <a:off x="2798859" y="2789189"/>
            <a:ext cx="4257974" cy="419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589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90631780"/>
              </p:ext>
            </p:extLst>
          </p:nvPr>
        </p:nvGraphicFramePr>
        <p:xfrm>
          <a:off x="304800" y="482600"/>
          <a:ext cx="11582400" cy="5715335"/>
        </p:xfrm>
        <a:graphic>
          <a:graphicData uri="http://schemas.openxmlformats.org/drawingml/2006/table">
            <a:tbl>
              <a:tblPr firstRow="1" bandRow="1">
                <a:tableStyleId>{7DF18680-E054-41AD-8BC1-D1AEF772440D}</a:tableStyleId>
              </a:tblPr>
              <a:tblGrid>
                <a:gridCol w="5685907">
                  <a:extLst>
                    <a:ext uri="{9D8B030D-6E8A-4147-A177-3AD203B41FA5}">
                      <a16:colId xmlns:a16="http://schemas.microsoft.com/office/drawing/2014/main" xmlns="" val="20001"/>
                    </a:ext>
                  </a:extLst>
                </a:gridCol>
                <a:gridCol w="5896493">
                  <a:extLst>
                    <a:ext uri="{9D8B030D-6E8A-4147-A177-3AD203B41FA5}">
                      <a16:colId xmlns:a16="http://schemas.microsoft.com/office/drawing/2014/main" xmlns="" val="20002"/>
                    </a:ext>
                  </a:extLst>
                </a:gridCol>
              </a:tblGrid>
              <a:tr h="609600">
                <a:tc>
                  <a:txBody>
                    <a:bodyPr/>
                    <a:lstStyle/>
                    <a:p>
                      <a:pPr algn="ctr"/>
                      <a:r>
                        <a:rPr lang="zh-CN" altLang="en-US" sz="3200" dirty="0"/>
                        <a:t>传统开发模式</a:t>
                      </a:r>
                      <a:endParaRPr lang="zh-CN" altLang="en-US" sz="3200" dirty="0">
                        <a:latin typeface="微软雅黑" panose="020B0503020204020204" pitchFamily="34" charset="-122"/>
                        <a:ea typeface="微软雅黑" panose="020B0503020204020204" pitchFamily="34" charset="-122"/>
                      </a:endParaRPr>
                    </a:p>
                  </a:txBody>
                  <a:tcPr marL="121920" marR="121920" marT="60960" marB="60960">
                    <a:solidFill>
                      <a:srgbClr val="1771EA"/>
                    </a:solidFill>
                  </a:tcPr>
                </a:tc>
                <a:tc>
                  <a:txBody>
                    <a:bodyPr/>
                    <a:lstStyle/>
                    <a:p>
                      <a:pPr algn="ctr"/>
                      <a:r>
                        <a:rPr lang="zh-CN" altLang="en-US" sz="3200" dirty="0"/>
                        <a:t>协同开发模式</a:t>
                      </a:r>
                      <a:endParaRPr lang="zh-CN" altLang="en-US" sz="3200" dirty="0">
                        <a:latin typeface="微软雅黑" panose="020B0503020204020204" pitchFamily="34" charset="-122"/>
                        <a:ea typeface="微软雅黑" panose="020B0503020204020204" pitchFamily="34" charset="-122"/>
                      </a:endParaRPr>
                    </a:p>
                  </a:txBody>
                  <a:tcPr marL="121920" marR="121920" marT="60960" marB="60960">
                    <a:solidFill>
                      <a:srgbClr val="1771EA"/>
                    </a:solidFill>
                  </a:tcPr>
                </a:tc>
                <a:extLst>
                  <a:ext uri="{0D108BD9-81ED-4DB2-BD59-A6C34878D82A}">
                    <a16:rowId xmlns:a16="http://schemas.microsoft.com/office/drawing/2014/main" xmlns="" val="10000"/>
                  </a:ext>
                </a:extLst>
              </a:tr>
              <a:tr h="1259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b="1" kern="1200" dirty="0">
                          <a:solidFill>
                            <a:srgbClr val="1771EA"/>
                          </a:solidFill>
                        </a:rPr>
                        <a:t>独立开发</a:t>
                      </a:r>
                      <a:r>
                        <a:rPr lang="zh-CN" altLang="en-US" sz="1900" kern="1200" dirty="0"/>
                        <a:t>，手工合并全部开发内容，并且需要开发环境在同一个服务器和数据中心</a:t>
                      </a:r>
                      <a:endParaRPr lang="zh-CN" altLang="en-US" sz="1900" kern="1200" dirty="0">
                        <a:solidFill>
                          <a:schemeClr val="dk1"/>
                        </a:solidFill>
                        <a:latin typeface="+mn-lt"/>
                        <a:ea typeface="+mn-ea"/>
                        <a:cs typeface="+mn-cs"/>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b="1" kern="1200" dirty="0">
                          <a:solidFill>
                            <a:srgbClr val="1771EA"/>
                          </a:solidFill>
                        </a:rPr>
                        <a:t>多人异地协同开发，随时随地获取最新开发内容</a:t>
                      </a:r>
                      <a:endParaRPr lang="en-US" altLang="zh-CN" sz="1900" b="1" kern="1200" dirty="0">
                        <a:solidFill>
                          <a:srgbClr val="1771EA"/>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同一个云之家账号即使是在不同的服务器、数据中心，仍可从协同服务上获取到该账号的全部应用内容</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sz="1900" kern="1200" dirty="0">
                        <a:solidFill>
                          <a:schemeClr val="dk1"/>
                        </a:solidFill>
                        <a:latin typeface="+mn-lt"/>
                        <a:ea typeface="+mn-ea"/>
                        <a:cs typeface="+mn-cs"/>
                      </a:endParaRPr>
                    </a:p>
                  </a:txBody>
                  <a:tcPr marL="121920" marR="121920" marT="60960" marB="60960"/>
                </a:tc>
                <a:extLst>
                  <a:ext uri="{0D108BD9-81ED-4DB2-BD59-A6C34878D82A}">
                    <a16:rowId xmlns:a16="http://schemas.microsoft.com/office/drawing/2014/main" xmlns="" val="10002"/>
                  </a:ext>
                </a:extLst>
              </a:tr>
              <a:tr h="406400">
                <a:tc>
                  <a:txBody>
                    <a:bodyPr/>
                    <a:lstStyle/>
                    <a:p>
                      <a:pPr algn="ctr"/>
                      <a:r>
                        <a:rPr lang="zh-CN" altLang="en-US" sz="1900" kern="1200" dirty="0">
                          <a:solidFill>
                            <a:schemeClr val="dk1"/>
                          </a:solidFill>
                          <a:latin typeface="+mn-lt"/>
                          <a:ea typeface="+mn-ea"/>
                          <a:cs typeface="+mn-cs"/>
                        </a:rPr>
                        <a:t>无调试环境</a:t>
                      </a: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solidFill>
                            <a:schemeClr val="dk1"/>
                          </a:solidFill>
                          <a:latin typeface="+mn-lt"/>
                          <a:ea typeface="+mn-ea"/>
                          <a:cs typeface="+mn-cs"/>
                        </a:rPr>
                        <a:t>一键搭建开发环境以供插件调试</a:t>
                      </a:r>
                    </a:p>
                  </a:txBody>
                  <a:tcPr marL="121920" marR="121920" marT="60960" marB="60960"/>
                </a:tc>
                <a:extLst>
                  <a:ext uri="{0D108BD9-81ED-4DB2-BD59-A6C34878D82A}">
                    <a16:rowId xmlns:a16="http://schemas.microsoft.com/office/drawing/2014/main" xmlns="" val="532949015"/>
                  </a:ext>
                </a:extLst>
              </a:tr>
              <a:tr h="8940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b="1" kern="1200" dirty="0">
                          <a:solidFill>
                            <a:srgbClr val="1771EA"/>
                          </a:solidFill>
                          <a:latin typeface="+mn-lt"/>
                          <a:ea typeface="+mn-ea"/>
                          <a:cs typeface="+mn-cs"/>
                        </a:rPr>
                        <a:t>无</a:t>
                      </a:r>
                      <a:r>
                        <a:rPr lang="en-US" altLang="zh-CN" sz="1900" b="1" kern="1200" dirty="0">
                          <a:solidFill>
                            <a:srgbClr val="1771EA"/>
                          </a:solidFill>
                          <a:latin typeface="+mn-lt"/>
                          <a:ea typeface="+mn-ea"/>
                          <a:cs typeface="+mn-cs"/>
                        </a:rPr>
                        <a:t>SVN</a:t>
                      </a:r>
                      <a:r>
                        <a:rPr lang="zh-CN" altLang="en-US" sz="1900" b="1" kern="1200" dirty="0">
                          <a:solidFill>
                            <a:srgbClr val="1771EA"/>
                          </a:solidFill>
                          <a:latin typeface="+mn-lt"/>
                          <a:ea typeface="+mn-ea"/>
                          <a:cs typeface="+mn-cs"/>
                        </a:rPr>
                        <a:t>管理功能</a:t>
                      </a:r>
                      <a:r>
                        <a:rPr lang="zh-CN" altLang="en-US" sz="1900" kern="1200" dirty="0"/>
                        <a:t>，易出现平行扩展导致冲突</a:t>
                      </a:r>
                    </a:p>
                    <a:p>
                      <a:pPr algn="ctr"/>
                      <a:endParaRPr lang="zh-CN" altLang="en-US" sz="32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b="1" kern="1200" dirty="0">
                          <a:solidFill>
                            <a:srgbClr val="1771EA"/>
                          </a:solidFill>
                          <a:latin typeface="+mn-lt"/>
                          <a:ea typeface="+mn-ea"/>
                          <a:cs typeface="+mn-cs"/>
                        </a:rPr>
                        <a:t>协同平台提供</a:t>
                      </a:r>
                      <a:r>
                        <a:rPr lang="en-US" altLang="zh-CN" sz="1900" b="1" kern="1200" dirty="0">
                          <a:solidFill>
                            <a:srgbClr val="1771EA"/>
                          </a:solidFill>
                          <a:latin typeface="+mn-lt"/>
                          <a:ea typeface="+mn-ea"/>
                          <a:cs typeface="+mn-cs"/>
                        </a:rPr>
                        <a:t>SVN</a:t>
                      </a:r>
                      <a:r>
                        <a:rPr lang="zh-CN" altLang="en-US" sz="1900" b="1" kern="1200" dirty="0">
                          <a:solidFill>
                            <a:srgbClr val="1771EA"/>
                          </a:solidFill>
                          <a:latin typeface="+mn-lt"/>
                          <a:ea typeface="+mn-ea"/>
                          <a:cs typeface="+mn-cs"/>
                        </a:rPr>
                        <a:t>服务</a:t>
                      </a:r>
                      <a:endParaRPr lang="en-US" altLang="zh-CN" sz="1900" b="1" kern="1200" dirty="0">
                        <a:solidFill>
                          <a:srgbClr val="1771EA"/>
                        </a:solidFill>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严格的源码、元数据统一版本管控</a:t>
                      </a:r>
                      <a:endParaRPr lang="zh-CN" altLang="en-US" sz="32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tc>
                <a:extLst>
                  <a:ext uri="{0D108BD9-81ED-4DB2-BD59-A6C34878D82A}">
                    <a16:rowId xmlns:a16="http://schemas.microsoft.com/office/drawing/2014/main" xmlns="" val="2455605349"/>
                  </a:ext>
                </a:extLst>
              </a:tr>
              <a:tr h="44968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先目后纲：零散开发，再合并制作部署包</a:t>
                      </a:r>
                      <a:endParaRPr lang="zh-CN" altLang="en-US" sz="1900" kern="1200" dirty="0">
                        <a:solidFill>
                          <a:schemeClr val="dk1"/>
                        </a:solidFill>
                        <a:latin typeface="+mn-lt"/>
                        <a:ea typeface="+mn-ea"/>
                        <a:cs typeface="+mn-cs"/>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应用整体管理：</a:t>
                      </a:r>
                      <a:r>
                        <a:rPr lang="zh-CN" altLang="en-US" sz="1900" b="1" kern="1200" dirty="0">
                          <a:solidFill>
                            <a:srgbClr val="1771EA"/>
                          </a:solidFill>
                          <a:latin typeface="+mn-lt"/>
                          <a:ea typeface="+mn-ea"/>
                          <a:cs typeface="+mn-cs"/>
                        </a:rPr>
                        <a:t>一键构建生成部署包</a:t>
                      </a:r>
                      <a:endParaRPr lang="en-US" altLang="zh-CN" sz="1900" b="1" kern="1200" dirty="0">
                        <a:solidFill>
                          <a:srgbClr val="1771EA"/>
                        </a:solidFill>
                        <a:latin typeface="+mn-lt"/>
                        <a:ea typeface="+mn-ea"/>
                        <a:cs typeface="+mn-cs"/>
                      </a:endParaRPr>
                    </a:p>
                  </a:txBody>
                  <a:tcPr marL="121920" marR="121920" marT="60960" marB="60960"/>
                </a:tc>
                <a:extLst>
                  <a:ext uri="{0D108BD9-81ED-4DB2-BD59-A6C34878D82A}">
                    <a16:rowId xmlns:a16="http://schemas.microsoft.com/office/drawing/2014/main" xmlns="" val="2764859172"/>
                  </a:ext>
                </a:extLst>
              </a:tr>
              <a:tr h="6908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solidFill>
                            <a:schemeClr val="dk1"/>
                          </a:solidFill>
                          <a:latin typeface="+mn-lt"/>
                          <a:ea typeface="+mn-ea"/>
                          <a:cs typeface="+mn-cs"/>
                        </a:rPr>
                        <a:t>无源代码分析功能</a:t>
                      </a: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solidFill>
                            <a:schemeClr val="dk1"/>
                          </a:solidFill>
                          <a:latin typeface="+mn-lt"/>
                          <a:ea typeface="+mn-ea"/>
                          <a:cs typeface="+mn-cs"/>
                        </a:rPr>
                        <a:t>源代码分析，检查代码、脚本的风险，保障正式环境安全性</a:t>
                      </a:r>
                      <a:endParaRPr lang="en-US" altLang="zh-CN" sz="1900" kern="1200" dirty="0">
                        <a:solidFill>
                          <a:schemeClr val="dk1"/>
                        </a:solidFill>
                        <a:latin typeface="+mn-lt"/>
                        <a:ea typeface="+mn-ea"/>
                        <a:cs typeface="+mn-cs"/>
                      </a:endParaRPr>
                    </a:p>
                  </a:txBody>
                  <a:tcPr marL="121920" marR="121920" marT="60960" marB="60960"/>
                </a:tc>
                <a:extLst>
                  <a:ext uri="{0D108BD9-81ED-4DB2-BD59-A6C34878D82A}">
                    <a16:rowId xmlns:a16="http://schemas.microsoft.com/office/drawing/2014/main" xmlns="" val="668819634"/>
                  </a:ext>
                </a:extLst>
              </a:tr>
              <a:tr h="4547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无</a:t>
                      </a:r>
                      <a:endParaRPr lang="zh-CN" altLang="en-US" sz="1900" kern="1200" dirty="0">
                        <a:solidFill>
                          <a:schemeClr val="dk1"/>
                        </a:solidFill>
                        <a:latin typeface="+mn-lt"/>
                        <a:ea typeface="+mn-ea"/>
                        <a:cs typeface="+mn-cs"/>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打通云</a:t>
                      </a:r>
                      <a:r>
                        <a:rPr lang="en-US" altLang="zh-CN" sz="1900" kern="1200" dirty="0"/>
                        <a:t>ERP</a:t>
                      </a:r>
                      <a:r>
                        <a:rPr lang="zh-CN" altLang="en-US" sz="1900" kern="1200" dirty="0"/>
                        <a:t>通道，快速实现二开包上线</a:t>
                      </a:r>
                      <a:endParaRPr lang="zh-CN" altLang="en-US" sz="1900" kern="1200" dirty="0">
                        <a:solidFill>
                          <a:schemeClr val="dk1"/>
                        </a:solidFill>
                        <a:latin typeface="+mn-lt"/>
                        <a:ea typeface="+mn-ea"/>
                        <a:cs typeface="+mn-cs"/>
                      </a:endParaRPr>
                    </a:p>
                  </a:txBody>
                  <a:tcPr marL="121920" marR="121920" marT="60960" marB="60960"/>
                </a:tc>
                <a:extLst>
                  <a:ext uri="{0D108BD9-81ED-4DB2-BD59-A6C34878D82A}">
                    <a16:rowId xmlns:a16="http://schemas.microsoft.com/office/drawing/2014/main" xmlns="" val="635578330"/>
                  </a:ext>
                </a:extLst>
              </a:tr>
              <a:tr h="4547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无</a:t>
                      </a:r>
                      <a:endParaRPr lang="zh-CN" altLang="en-US" sz="1900" kern="1200" dirty="0">
                        <a:solidFill>
                          <a:schemeClr val="dk1"/>
                        </a:solidFill>
                        <a:latin typeface="+mn-lt"/>
                        <a:ea typeface="+mn-ea"/>
                        <a:cs typeface="+mn-cs"/>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项目零成本提炼成产品</a:t>
                      </a:r>
                      <a:endParaRPr lang="zh-CN" altLang="en-US" sz="1900" kern="1200" dirty="0">
                        <a:solidFill>
                          <a:schemeClr val="dk1"/>
                        </a:solidFill>
                        <a:latin typeface="+mn-lt"/>
                        <a:ea typeface="+mn-ea"/>
                        <a:cs typeface="+mn-cs"/>
                      </a:endParaRPr>
                    </a:p>
                  </a:txBody>
                  <a:tcPr marL="121920" marR="121920" marT="60960" marB="60960"/>
                </a:tc>
                <a:extLst>
                  <a:ext uri="{0D108BD9-81ED-4DB2-BD59-A6C34878D82A}">
                    <a16:rowId xmlns:a16="http://schemas.microsoft.com/office/drawing/2014/main" xmlns="" val="3758255267"/>
                  </a:ext>
                </a:extLst>
              </a:tr>
              <a:tr h="4547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无</a:t>
                      </a:r>
                      <a:endParaRPr lang="zh-CN" altLang="en-US" sz="1900" kern="1200" dirty="0">
                        <a:solidFill>
                          <a:schemeClr val="dk1"/>
                        </a:solidFill>
                        <a:latin typeface="+mn-lt"/>
                        <a:ea typeface="+mn-ea"/>
                        <a:cs typeface="+mn-cs"/>
                      </a:endParaRPr>
                    </a:p>
                  </a:txBody>
                  <a:tcPr marL="121920" marR="121920" marT="60960" marB="609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900" kern="1200" dirty="0"/>
                        <a:t>行业产品直接发布到金蝶云开放平台</a:t>
                      </a:r>
                      <a:endParaRPr lang="zh-CN" altLang="en-US" sz="1900" kern="1200" dirty="0">
                        <a:solidFill>
                          <a:schemeClr val="dk1"/>
                        </a:solidFill>
                        <a:latin typeface="+mn-lt"/>
                        <a:ea typeface="+mn-ea"/>
                        <a:cs typeface="+mn-cs"/>
                      </a:endParaRPr>
                    </a:p>
                  </a:txBody>
                  <a:tcPr marL="121920" marR="121920" marT="60960" marB="60960"/>
                </a:tc>
                <a:extLst>
                  <a:ext uri="{0D108BD9-81ED-4DB2-BD59-A6C34878D82A}">
                    <a16:rowId xmlns:a16="http://schemas.microsoft.com/office/drawing/2014/main" xmlns="" val="3791333760"/>
                  </a:ext>
                </a:extLst>
              </a:tr>
            </a:tbl>
          </a:graphicData>
        </a:graphic>
      </p:graphicFrame>
    </p:spTree>
    <p:extLst>
      <p:ext uri="{BB962C8B-B14F-4D97-AF65-F5344CB8AC3E}">
        <p14:creationId xmlns:p14="http://schemas.microsoft.com/office/powerpoint/2010/main" val="288391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a:extLst>
              <a:ext uri="{FF2B5EF4-FFF2-40B4-BE49-F238E27FC236}">
                <a16:creationId xmlns:a16="http://schemas.microsoft.com/office/drawing/2014/main" xmlns="" id="{E09A4FAC-0EB3-47E2-848A-0183400F7CC8}"/>
              </a:ext>
            </a:extLst>
          </p:cNvPr>
          <p:cNvSpPr/>
          <p:nvPr/>
        </p:nvSpPr>
        <p:spPr>
          <a:xfrm rot="2777009">
            <a:off x="1899476" y="4966406"/>
            <a:ext cx="1103248" cy="1067929"/>
          </a:xfrm>
          <a:prstGeom prst="rtTriangle">
            <a:avLst/>
          </a:prstGeom>
          <a:gradFill>
            <a:gsLst>
              <a:gs pos="62000">
                <a:schemeClr val="bg1">
                  <a:lumMod val="95000"/>
                  <a:alpha val="79000"/>
                </a:schemeClr>
              </a:gs>
              <a:gs pos="100000">
                <a:schemeClr val="bg1">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4" name="Title 3"/>
          <p:cNvSpPr>
            <a:spLocks noGrp="1"/>
          </p:cNvSpPr>
          <p:nvPr>
            <p:ph type="title"/>
          </p:nvPr>
        </p:nvSpPr>
        <p:spPr>
          <a:xfrm>
            <a:off x="196748" y="162721"/>
            <a:ext cx="10985704" cy="614361"/>
          </a:xfrm>
        </p:spPr>
        <p:txBody>
          <a:bodyPr/>
          <a:lstStyle/>
          <a:p>
            <a:r>
              <a:rPr lang="en-US" altLang="zh-CN" dirty="0">
                <a:solidFill>
                  <a:srgbClr val="24BEBC"/>
                </a:solidFill>
                <a:latin typeface="黑体"/>
                <a:ea typeface="黑体"/>
                <a:cs typeface="黑体"/>
              </a:rPr>
              <a:t>4.</a:t>
            </a:r>
            <a:r>
              <a:rPr lang="zh-CN" altLang="en-US" dirty="0">
                <a:solidFill>
                  <a:srgbClr val="24BEBC"/>
                </a:solidFill>
                <a:latin typeface="黑体"/>
                <a:ea typeface="黑体"/>
                <a:cs typeface="黑体"/>
              </a:rPr>
              <a:t>平台生态愿景</a:t>
            </a:r>
            <a:endParaRPr lang="en-US" dirty="0">
              <a:solidFill>
                <a:srgbClr val="24BEBC"/>
              </a:solidFill>
              <a:latin typeface="黑体"/>
              <a:ea typeface="黑体"/>
              <a:cs typeface="黑体"/>
            </a:endParaRPr>
          </a:p>
        </p:txBody>
      </p:sp>
      <p:sp>
        <p:nvSpPr>
          <p:cNvPr id="2" name="矩形 1"/>
          <p:cNvSpPr/>
          <p:nvPr/>
        </p:nvSpPr>
        <p:spPr>
          <a:xfrm>
            <a:off x="2514600" y="939800"/>
            <a:ext cx="6299200" cy="5441553"/>
          </a:xfrm>
          <a:prstGeom prst="rect">
            <a:avLst/>
          </a:prstGeom>
          <a:solidFill>
            <a:srgbClr val="1771EA">
              <a:alpha val="16000"/>
            </a:srgbClr>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 name="圆角矩形 2"/>
          <p:cNvSpPr/>
          <p:nvPr/>
        </p:nvSpPr>
        <p:spPr>
          <a:xfrm>
            <a:off x="2540001" y="5715000"/>
            <a:ext cx="6286500" cy="609600"/>
          </a:xfrm>
          <a:prstGeom prst="roundRect">
            <a:avLst/>
          </a:prstGeom>
          <a:solidFill>
            <a:srgbClr val="9F55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协同开发平台</a:t>
            </a:r>
          </a:p>
        </p:txBody>
      </p:sp>
      <p:sp>
        <p:nvSpPr>
          <p:cNvPr id="5" name="圆角矩形 4"/>
          <p:cNvSpPr/>
          <p:nvPr/>
        </p:nvSpPr>
        <p:spPr>
          <a:xfrm>
            <a:off x="6438900" y="4648200"/>
            <a:ext cx="2235200" cy="609600"/>
          </a:xfrm>
          <a:prstGeom prst="roundRect">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项目交付二开</a:t>
            </a:r>
          </a:p>
        </p:txBody>
      </p:sp>
      <p:sp>
        <p:nvSpPr>
          <p:cNvPr id="6" name="圆角矩形 5"/>
          <p:cNvSpPr/>
          <p:nvPr/>
        </p:nvSpPr>
        <p:spPr>
          <a:xfrm>
            <a:off x="2679700" y="4648200"/>
            <a:ext cx="2235200" cy="609600"/>
          </a:xfrm>
          <a:prstGeom prst="roundRect">
            <a:avLst/>
          </a:prstGeom>
          <a:solidFill>
            <a:srgbClr val="25C1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行业产品开发</a:t>
            </a:r>
          </a:p>
        </p:txBody>
      </p:sp>
      <p:sp>
        <p:nvSpPr>
          <p:cNvPr id="7" name="圆角矩形 6"/>
          <p:cNvSpPr/>
          <p:nvPr/>
        </p:nvSpPr>
        <p:spPr>
          <a:xfrm>
            <a:off x="2705100" y="3632200"/>
            <a:ext cx="2235200" cy="609600"/>
          </a:xfrm>
          <a:prstGeom prst="round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产品发布</a:t>
            </a:r>
          </a:p>
        </p:txBody>
      </p:sp>
      <p:sp>
        <p:nvSpPr>
          <p:cNvPr id="8" name="圆角矩形 7"/>
          <p:cNvSpPr/>
          <p:nvPr/>
        </p:nvSpPr>
        <p:spPr>
          <a:xfrm>
            <a:off x="6438900" y="3670300"/>
            <a:ext cx="2235200" cy="609600"/>
          </a:xfrm>
          <a:prstGeom prst="roundRect">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2100" dirty="0">
                <a:latin typeface="微软雅黑" panose="020B0503020204020204" pitchFamily="34" charset="-122"/>
                <a:ea typeface="微软雅黑" panose="020B0503020204020204" pitchFamily="34" charset="-122"/>
              </a:rPr>
              <a:t>公有云二开上线</a:t>
            </a:r>
          </a:p>
        </p:txBody>
      </p:sp>
      <p:sp>
        <p:nvSpPr>
          <p:cNvPr id="9" name="左箭头 8"/>
          <p:cNvSpPr/>
          <p:nvPr/>
        </p:nvSpPr>
        <p:spPr>
          <a:xfrm>
            <a:off x="5016500" y="4695627"/>
            <a:ext cx="1219200" cy="603647"/>
          </a:xfrm>
          <a:prstGeom prst="leftArrow">
            <a:avLst/>
          </a:prstGeom>
          <a:solidFill>
            <a:srgbClr val="9F55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600" dirty="0">
                <a:latin typeface="微软雅黑" panose="020B0503020204020204" pitchFamily="34" charset="-122"/>
                <a:ea typeface="微软雅黑" panose="020B0503020204020204" pitchFamily="34" charset="-122"/>
              </a:rPr>
              <a:t>应用提炼</a:t>
            </a:r>
          </a:p>
        </p:txBody>
      </p:sp>
      <p:sp>
        <p:nvSpPr>
          <p:cNvPr id="10" name="圆角矩形 9"/>
          <p:cNvSpPr/>
          <p:nvPr/>
        </p:nvSpPr>
        <p:spPr>
          <a:xfrm>
            <a:off x="2679700" y="2616200"/>
            <a:ext cx="5994400" cy="609600"/>
          </a:xfrm>
          <a:prstGeom prst="roundRect">
            <a:avLst/>
          </a:prstGeom>
          <a:solidFill>
            <a:srgbClr val="25C1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成果展示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体验）平台</a:t>
            </a:r>
          </a:p>
        </p:txBody>
      </p:sp>
      <p:sp>
        <p:nvSpPr>
          <p:cNvPr id="11" name="圆角矩形 10"/>
          <p:cNvSpPr/>
          <p:nvPr/>
        </p:nvSpPr>
        <p:spPr>
          <a:xfrm>
            <a:off x="2705100" y="1511300"/>
            <a:ext cx="5994400" cy="609600"/>
          </a:xfrm>
          <a:prstGeom prst="roundRect">
            <a:avLst/>
          </a:prstGeom>
          <a:solidFill>
            <a:srgbClr val="9F55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a:latin typeface="微软雅黑" panose="020B0503020204020204" pitchFamily="34" charset="-122"/>
                <a:ea typeface="微软雅黑" panose="020B0503020204020204" pitchFamily="34" charset="-122"/>
              </a:rPr>
              <a:t>成果交易平台</a:t>
            </a:r>
          </a:p>
        </p:txBody>
      </p:sp>
      <p:sp>
        <p:nvSpPr>
          <p:cNvPr id="13" name="矩形 12"/>
          <p:cNvSpPr/>
          <p:nvPr/>
        </p:nvSpPr>
        <p:spPr>
          <a:xfrm>
            <a:off x="8978900" y="966401"/>
            <a:ext cx="1727200" cy="1916500"/>
          </a:xfrm>
          <a:prstGeom prst="rect">
            <a:avLst/>
          </a:prstGeom>
          <a:solidFill>
            <a:srgbClr val="B2DBD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14" name="矩形 13"/>
          <p:cNvSpPr/>
          <p:nvPr/>
        </p:nvSpPr>
        <p:spPr>
          <a:xfrm>
            <a:off x="9525000" y="4349353"/>
            <a:ext cx="2057400" cy="2032000"/>
          </a:xfrm>
          <a:prstGeom prst="rect">
            <a:avLst/>
          </a:prstGeom>
          <a:solidFill>
            <a:srgbClr val="24BEBC">
              <a:alpha val="27000"/>
            </a:srgbClr>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15" name="TextBox 14"/>
          <p:cNvSpPr txBox="1"/>
          <p:nvPr/>
        </p:nvSpPr>
        <p:spPr>
          <a:xfrm>
            <a:off x="9004301" y="1308258"/>
            <a:ext cx="1689100" cy="369332"/>
          </a:xfrm>
          <a:prstGeom prst="rect">
            <a:avLst/>
          </a:prstGeom>
          <a:noFill/>
        </p:spPr>
        <p:txBody>
          <a:bodyPr wrap="square" lIns="121917" tIns="60958" rIns="121917" bIns="60958"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金蝶云运营平台</a:t>
            </a:r>
          </a:p>
        </p:txBody>
      </p:sp>
      <p:sp>
        <p:nvSpPr>
          <p:cNvPr id="16" name="TextBox 15"/>
          <p:cNvSpPr txBox="1"/>
          <p:nvPr/>
        </p:nvSpPr>
        <p:spPr>
          <a:xfrm>
            <a:off x="9499600" y="4888469"/>
            <a:ext cx="2159000" cy="369332"/>
          </a:xfrm>
          <a:prstGeom prst="rect">
            <a:avLst/>
          </a:prstGeom>
          <a:noFill/>
        </p:spPr>
        <p:txBody>
          <a:bodyPr wrap="square" lIns="121917" tIns="60958" rIns="121917" bIns="60958"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金蝶云项目管理系统</a:t>
            </a:r>
          </a:p>
        </p:txBody>
      </p:sp>
      <p:sp>
        <p:nvSpPr>
          <p:cNvPr id="19" name="圆角矩形 18"/>
          <p:cNvSpPr/>
          <p:nvPr/>
        </p:nvSpPr>
        <p:spPr>
          <a:xfrm>
            <a:off x="9134475" y="1994287"/>
            <a:ext cx="1422400" cy="508000"/>
          </a:xfrm>
          <a:prstGeom prst="roundRect">
            <a:avLst/>
          </a:prstGeom>
          <a:solidFill>
            <a:srgbClr val="9F55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a:latin typeface="微软雅黑" panose="020B0503020204020204" pitchFamily="34" charset="-122"/>
                <a:ea typeface="微软雅黑" panose="020B0503020204020204" pitchFamily="34" charset="-122"/>
              </a:rPr>
              <a:t>二开自助发布</a:t>
            </a:r>
            <a:endParaRPr lang="zh-CN" altLang="en-US" sz="1300" dirty="0">
              <a:latin typeface="微软雅黑" panose="020B0503020204020204" pitchFamily="34" charset="-122"/>
              <a:ea typeface="微软雅黑" panose="020B0503020204020204" pitchFamily="34" charset="-122"/>
            </a:endParaRPr>
          </a:p>
        </p:txBody>
      </p:sp>
      <p:sp>
        <p:nvSpPr>
          <p:cNvPr id="20" name="圆角矩形 19"/>
          <p:cNvSpPr/>
          <p:nvPr/>
        </p:nvSpPr>
        <p:spPr>
          <a:xfrm>
            <a:off x="9760052" y="5314553"/>
            <a:ext cx="1422400" cy="508000"/>
          </a:xfrm>
          <a:prstGeom prst="roundRect">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anose="020B0503020204020204" pitchFamily="34" charset="-122"/>
                <a:ea typeface="微软雅黑" panose="020B0503020204020204" pitchFamily="34" charset="-122"/>
              </a:rPr>
              <a:t>项目管理</a:t>
            </a:r>
          </a:p>
        </p:txBody>
      </p:sp>
      <p:sp>
        <p:nvSpPr>
          <p:cNvPr id="21" name="TextBox 20"/>
          <p:cNvSpPr txBox="1"/>
          <p:nvPr/>
        </p:nvSpPr>
        <p:spPr>
          <a:xfrm>
            <a:off x="4578351" y="917020"/>
            <a:ext cx="2908300" cy="400105"/>
          </a:xfrm>
          <a:prstGeom prst="rect">
            <a:avLst/>
          </a:prstGeom>
          <a:noFill/>
        </p:spPr>
        <p:txBody>
          <a:bodyPr wrap="square" lIns="121917" tIns="60958" rIns="121917" bIns="60958" rtlCol="0">
            <a:spAutoFit/>
          </a:bodyPr>
          <a:lstStyle/>
          <a:p>
            <a:r>
              <a:rPr lang="zh-CN" altLang="en-US" b="1" dirty="0">
                <a:solidFill>
                  <a:srgbClr val="1771EA"/>
                </a:solidFill>
                <a:latin typeface="微软雅黑" panose="020B0503020204020204" pitchFamily="34" charset="-122"/>
                <a:ea typeface="微软雅黑" panose="020B0503020204020204" pitchFamily="34" charset="-122"/>
              </a:rPr>
              <a:t>金蝶云开放平台</a:t>
            </a:r>
          </a:p>
        </p:txBody>
      </p:sp>
      <p:sp>
        <p:nvSpPr>
          <p:cNvPr id="23" name="右箭头 22"/>
          <p:cNvSpPr/>
          <p:nvPr/>
        </p:nvSpPr>
        <p:spPr>
          <a:xfrm>
            <a:off x="8839201" y="4817846"/>
            <a:ext cx="673100" cy="400447"/>
          </a:xfrm>
          <a:prstGeom prst="rightArrow">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24" name="直角双向箭头 23"/>
          <p:cNvSpPr/>
          <p:nvPr/>
        </p:nvSpPr>
        <p:spPr>
          <a:xfrm>
            <a:off x="8877301" y="2953535"/>
            <a:ext cx="968375" cy="1117600"/>
          </a:xfrm>
          <a:prstGeom prst="leftUpArrow">
            <a:avLst>
              <a:gd name="adj1" fmla="val 19144"/>
              <a:gd name="adj2" fmla="val 25000"/>
              <a:gd name="adj3" fmla="val 25000"/>
            </a:avLst>
          </a:prstGeom>
          <a:solidFill>
            <a:srgbClr val="9F55FB"/>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25" name="笑脸 24"/>
          <p:cNvSpPr/>
          <p:nvPr/>
        </p:nvSpPr>
        <p:spPr>
          <a:xfrm>
            <a:off x="660856" y="5182605"/>
            <a:ext cx="1016000" cy="609600"/>
          </a:xfrm>
          <a:prstGeom prst="smileyFace">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600" dirty="0">
                <a:latin typeface="微软雅黑" panose="020B0503020204020204" pitchFamily="34" charset="-122"/>
                <a:ea typeface="微软雅黑" panose="020B0503020204020204" pitchFamily="34" charset="-122"/>
              </a:rPr>
              <a:t>开发人员</a:t>
            </a:r>
          </a:p>
        </p:txBody>
      </p:sp>
      <p:sp>
        <p:nvSpPr>
          <p:cNvPr id="26" name="笑脸 25"/>
          <p:cNvSpPr/>
          <p:nvPr/>
        </p:nvSpPr>
        <p:spPr>
          <a:xfrm>
            <a:off x="627267" y="3615057"/>
            <a:ext cx="1016000" cy="609600"/>
          </a:xfrm>
          <a:prstGeom prst="smileyFace">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600" dirty="0">
                <a:latin typeface="微软雅黑" panose="020B0503020204020204" pitchFamily="34" charset="-122"/>
                <a:ea typeface="微软雅黑" panose="020B0503020204020204" pitchFamily="34" charset="-122"/>
              </a:rPr>
              <a:t>开发伙伴</a:t>
            </a:r>
          </a:p>
        </p:txBody>
      </p:sp>
      <p:sp>
        <p:nvSpPr>
          <p:cNvPr id="27" name="笑脸 26"/>
          <p:cNvSpPr/>
          <p:nvPr/>
        </p:nvSpPr>
        <p:spPr>
          <a:xfrm>
            <a:off x="667944" y="2535244"/>
            <a:ext cx="1016000" cy="609600"/>
          </a:xfrm>
          <a:prstGeom prst="smileyFace">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600" dirty="0">
                <a:latin typeface="微软雅黑" panose="020B0503020204020204" pitchFamily="34" charset="-122"/>
                <a:ea typeface="微软雅黑" panose="020B0503020204020204" pitchFamily="34" charset="-122"/>
              </a:rPr>
              <a:t>前端顾问</a:t>
            </a:r>
          </a:p>
        </p:txBody>
      </p:sp>
      <p:sp>
        <p:nvSpPr>
          <p:cNvPr id="28" name="笑脸 27"/>
          <p:cNvSpPr/>
          <p:nvPr/>
        </p:nvSpPr>
        <p:spPr>
          <a:xfrm>
            <a:off x="642544" y="1459469"/>
            <a:ext cx="1016000" cy="609600"/>
          </a:xfrm>
          <a:prstGeom prst="smileyFace">
            <a:avLst/>
          </a:prstGeom>
          <a:solidFill>
            <a:srgbClr val="1771EA"/>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600" dirty="0">
                <a:latin typeface="微软雅黑" panose="020B0503020204020204" pitchFamily="34" charset="-122"/>
                <a:ea typeface="微软雅黑" panose="020B0503020204020204" pitchFamily="34" charset="-122"/>
              </a:rPr>
              <a:t>客户</a:t>
            </a:r>
          </a:p>
        </p:txBody>
      </p:sp>
      <p:sp>
        <p:nvSpPr>
          <p:cNvPr id="29" name="上箭头 28"/>
          <p:cNvSpPr/>
          <p:nvPr/>
        </p:nvSpPr>
        <p:spPr>
          <a:xfrm>
            <a:off x="7295412" y="5317460"/>
            <a:ext cx="508000" cy="304800"/>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0" name="上箭头 29"/>
          <p:cNvSpPr/>
          <p:nvPr/>
        </p:nvSpPr>
        <p:spPr>
          <a:xfrm>
            <a:off x="3568700" y="5321891"/>
            <a:ext cx="508000" cy="304800"/>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1" name="上箭头 30"/>
          <p:cNvSpPr/>
          <p:nvPr/>
        </p:nvSpPr>
        <p:spPr>
          <a:xfrm>
            <a:off x="3543300" y="4279900"/>
            <a:ext cx="508000" cy="304800"/>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2" name="上箭头 31"/>
          <p:cNvSpPr/>
          <p:nvPr/>
        </p:nvSpPr>
        <p:spPr>
          <a:xfrm>
            <a:off x="4127500" y="3276600"/>
            <a:ext cx="508000" cy="304800"/>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3" name="上箭头 32"/>
          <p:cNvSpPr/>
          <p:nvPr/>
        </p:nvSpPr>
        <p:spPr>
          <a:xfrm>
            <a:off x="5194300" y="2144116"/>
            <a:ext cx="508000" cy="419101"/>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8" name="上箭头 37"/>
          <p:cNvSpPr/>
          <p:nvPr/>
        </p:nvSpPr>
        <p:spPr>
          <a:xfrm>
            <a:off x="7251700" y="4301460"/>
            <a:ext cx="508000" cy="304800"/>
          </a:xfrm>
          <a:prstGeom prst="upArrow">
            <a:avLst/>
          </a:prstGeom>
          <a:solidFill>
            <a:srgbClr val="24BEBC"/>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4" name="直角三角形 33">
            <a:extLst>
              <a:ext uri="{FF2B5EF4-FFF2-40B4-BE49-F238E27FC236}">
                <a16:creationId xmlns:a16="http://schemas.microsoft.com/office/drawing/2014/main" xmlns="" id="{B9C5249D-E5EE-4171-B0A2-CC040E45CC5C}"/>
              </a:ext>
            </a:extLst>
          </p:cNvPr>
          <p:cNvSpPr/>
          <p:nvPr/>
        </p:nvSpPr>
        <p:spPr>
          <a:xfrm rot="2839070">
            <a:off x="1899476" y="3417009"/>
            <a:ext cx="1103248" cy="1067929"/>
          </a:xfrm>
          <a:prstGeom prst="rtTriangle">
            <a:avLst/>
          </a:prstGeom>
          <a:gradFill>
            <a:gsLst>
              <a:gs pos="62000">
                <a:schemeClr val="bg1">
                  <a:lumMod val="95000"/>
                  <a:alpha val="79000"/>
                </a:schemeClr>
              </a:gs>
              <a:gs pos="100000">
                <a:schemeClr val="bg1">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5" name="直角三角形 34">
            <a:extLst>
              <a:ext uri="{FF2B5EF4-FFF2-40B4-BE49-F238E27FC236}">
                <a16:creationId xmlns:a16="http://schemas.microsoft.com/office/drawing/2014/main" xmlns="" id="{7D1F8816-8ED8-47E0-B816-5A3032F22D60}"/>
              </a:ext>
            </a:extLst>
          </p:cNvPr>
          <p:cNvSpPr/>
          <p:nvPr/>
        </p:nvSpPr>
        <p:spPr>
          <a:xfrm rot="2580401">
            <a:off x="2231552" y="2587782"/>
            <a:ext cx="439099" cy="478233"/>
          </a:xfrm>
          <a:prstGeom prst="rtTriangle">
            <a:avLst/>
          </a:prstGeom>
          <a:gradFill>
            <a:gsLst>
              <a:gs pos="62000">
                <a:schemeClr val="bg1">
                  <a:lumMod val="95000"/>
                  <a:alpha val="79000"/>
                </a:schemeClr>
              </a:gs>
              <a:gs pos="100000">
                <a:schemeClr val="bg1">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6" name="直角三角形 35">
            <a:extLst>
              <a:ext uri="{FF2B5EF4-FFF2-40B4-BE49-F238E27FC236}">
                <a16:creationId xmlns:a16="http://schemas.microsoft.com/office/drawing/2014/main" xmlns="" id="{3B37046F-D088-4210-863F-DB91F903F6CF}"/>
              </a:ext>
            </a:extLst>
          </p:cNvPr>
          <p:cNvSpPr/>
          <p:nvPr/>
        </p:nvSpPr>
        <p:spPr>
          <a:xfrm rot="2777009">
            <a:off x="1905825" y="1203053"/>
            <a:ext cx="1103248" cy="1067929"/>
          </a:xfrm>
          <a:prstGeom prst="rtTriangle">
            <a:avLst/>
          </a:prstGeom>
          <a:gradFill>
            <a:gsLst>
              <a:gs pos="62000">
                <a:schemeClr val="bg1">
                  <a:lumMod val="95000"/>
                  <a:alpha val="79000"/>
                </a:schemeClr>
              </a:gs>
              <a:gs pos="100000">
                <a:schemeClr val="bg1">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Tree>
    <p:extLst>
      <p:ext uri="{BB962C8B-B14F-4D97-AF65-F5344CB8AC3E}">
        <p14:creationId xmlns:p14="http://schemas.microsoft.com/office/powerpoint/2010/main" val="147757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0400" y="1793631"/>
            <a:ext cx="3884012" cy="830997"/>
          </a:xfrm>
          <a:prstGeom prst="rect">
            <a:avLst/>
          </a:prstGeom>
          <a:noFill/>
        </p:spPr>
        <p:txBody>
          <a:bodyPr wrap="none" rtlCol="0">
            <a:spAutoFit/>
          </a:bodyPr>
          <a:lstStyle/>
          <a:p>
            <a:pPr defTabSz="609585"/>
            <a:r>
              <a:rPr lang="en-US" altLang="zh-CN" sz="4800" dirty="0">
                <a:solidFill>
                  <a:srgbClr val="FFFFFF"/>
                </a:solidFill>
                <a:latin typeface="Arial Black" pitchFamily="34" charset="0"/>
              </a:rPr>
              <a:t>Thank you!</a:t>
            </a:r>
            <a:endParaRPr lang="zh-CN" altLang="en-US" sz="4800" dirty="0">
              <a:solidFill>
                <a:srgbClr val="FFFFFF"/>
              </a:solidFill>
              <a:latin typeface="Arial Black" pitchFamily="34" charset="0"/>
            </a:endParaRPr>
          </a:p>
        </p:txBody>
      </p:sp>
    </p:spTree>
    <p:extLst>
      <p:ext uri="{BB962C8B-B14F-4D97-AF65-F5344CB8AC3E}">
        <p14:creationId xmlns:p14="http://schemas.microsoft.com/office/powerpoint/2010/main" val="235206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74759" y="1460500"/>
            <a:ext cx="7907791" cy="3965214"/>
            <a:chOff x="2661971" y="671058"/>
            <a:chExt cx="7907791" cy="3965214"/>
          </a:xfrm>
        </p:grpSpPr>
        <p:sp>
          <p:nvSpPr>
            <p:cNvPr id="5" name="矩形 4"/>
            <p:cNvSpPr/>
            <p:nvPr/>
          </p:nvSpPr>
          <p:spPr>
            <a:xfrm>
              <a:off x="2661971" y="671058"/>
              <a:ext cx="7907791" cy="3965214"/>
            </a:xfrm>
            <a:prstGeom prst="rect">
              <a:avLst/>
            </a:prstGeom>
            <a:gradFill flip="none" rotWithShape="1">
              <a:gsLst>
                <a:gs pos="0">
                  <a:srgbClr val="FCFCFC"/>
                </a:gs>
                <a:gs pos="100000">
                  <a:srgbClr val="CFCDCA"/>
                </a:gs>
              </a:gsLst>
              <a:lin ang="18900000" scaled="1"/>
              <a:tileRect/>
            </a:gradFill>
            <a:ln w="635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2752259" y="1601454"/>
              <a:ext cx="6126774" cy="1477328"/>
            </a:xfrm>
            <a:prstGeom prst="rect">
              <a:avLst/>
            </a:prstGeom>
          </p:spPr>
          <p:txBody>
            <a:bodyPr wrap="square">
              <a:spAutoFit/>
            </a:bodyPr>
            <a:lstStyle/>
            <a:p>
              <a:pPr indent="457200" algn="just">
                <a:lnSpc>
                  <a:spcPct val="150000"/>
                </a:lnSpc>
              </a:pPr>
              <a:r>
                <a:rPr lang="zh-CN" altLang="en-US" sz="2000" kern="100" dirty="0" smtClean="0">
                  <a:solidFill>
                    <a:srgbClr val="404040"/>
                  </a:solidFill>
                  <a:latin typeface="微软雅黑" pitchFamily="34" charset="-122"/>
                  <a:ea typeface="微软雅黑" pitchFamily="34" charset="-122"/>
                  <a:cs typeface="Times New Roman" panose="02020603050405020304" pitchFamily="18" charset="0"/>
                </a:rPr>
                <a:t>金蝶云星空开发平台，用以支持金蝶云伙伴产品开发，线下项目交付开发，公有云项目二开及上线发布。</a:t>
              </a:r>
              <a:endParaRPr lang="zh-CN" altLang="en-US" sz="2000" kern="100" dirty="0">
                <a:solidFill>
                  <a:srgbClr val="404040"/>
                </a:solidFill>
                <a:latin typeface="微软雅黑" pitchFamily="34" charset="-122"/>
                <a:ea typeface="微软雅黑" pitchFamily="34" charset="-122"/>
                <a:cs typeface="Times New Roman" panose="02020603050405020304" pitchFamily="18" charset="0"/>
              </a:endParaRPr>
            </a:p>
          </p:txBody>
        </p:sp>
        <p:sp>
          <p:nvSpPr>
            <p:cNvPr id="7" name="文本框 12"/>
            <p:cNvSpPr txBox="1"/>
            <p:nvPr/>
          </p:nvSpPr>
          <p:spPr>
            <a:xfrm>
              <a:off x="2944812" y="844541"/>
              <a:ext cx="3028950" cy="461665"/>
            </a:xfrm>
            <a:prstGeom prst="rect">
              <a:avLst/>
            </a:prstGeom>
            <a:noFill/>
          </p:spPr>
          <p:txBody>
            <a:bodyPr wrap="square" rtlCol="0">
              <a:spAutoFit/>
            </a:bodyPr>
            <a:lstStyle/>
            <a:p>
              <a:endParaRPr lang="en-US" altLang="zh-CN" sz="2400" dirty="0" smtClean="0">
                <a:solidFill>
                  <a:prstClr val="white"/>
                </a:solidFill>
                <a:latin typeface="方正正准黑简体" panose="02000000000000000000" pitchFamily="2" charset="-122"/>
                <a:ea typeface="方正正准黑简体" panose="02000000000000000000" pitchFamily="2" charset="-122"/>
              </a:endParaRPr>
            </a:p>
          </p:txBody>
        </p:sp>
      </p:grpSp>
      <p:cxnSp>
        <p:nvCxnSpPr>
          <p:cNvPr id="8" name="直接连接符 7"/>
          <p:cNvCxnSpPr/>
          <p:nvPr/>
        </p:nvCxnSpPr>
        <p:spPr>
          <a:xfrm flipH="1">
            <a:off x="1374702" y="1005049"/>
            <a:ext cx="488324" cy="488324"/>
          </a:xfrm>
          <a:prstGeom prst="line">
            <a:avLst/>
          </a:prstGeom>
          <a:ln w="63500">
            <a:solidFill>
              <a:srgbClr val="2E3A4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40515" y="995826"/>
            <a:ext cx="488324" cy="488324"/>
          </a:xfrm>
          <a:prstGeom prst="line">
            <a:avLst/>
          </a:prstGeom>
          <a:ln w="63500">
            <a:solidFill>
              <a:srgbClr val="2E3A49"/>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86721" y="1460500"/>
            <a:ext cx="2235879" cy="1300665"/>
          </a:xfrm>
          <a:prstGeom prst="rect">
            <a:avLst/>
          </a:prstGeom>
          <a:gradFill flip="none" rotWithShape="1">
            <a:gsLst>
              <a:gs pos="0">
                <a:srgbClr val="FCFCFC"/>
              </a:gs>
              <a:gs pos="100000">
                <a:srgbClr val="CFCDCA"/>
              </a:gs>
            </a:gsLst>
            <a:lin ang="18900000" scaled="1"/>
            <a:tileRect/>
          </a:gradFill>
          <a:ln w="635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922885" y="1605209"/>
            <a:ext cx="1963550" cy="1011246"/>
          </a:xfrm>
          <a:prstGeom prst="rect">
            <a:avLst/>
          </a:prstGeom>
          <a:solidFill>
            <a:srgbClr val="00B9B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26861" y="808181"/>
            <a:ext cx="309780" cy="320985"/>
          </a:xfrm>
          <a:prstGeom prst="ellipse">
            <a:avLst/>
          </a:prstGeom>
          <a:gradFill flip="none" rotWithShape="1">
            <a:gsLst>
              <a:gs pos="30000">
                <a:srgbClr val="C6C6C6"/>
              </a:gs>
              <a:gs pos="0">
                <a:schemeClr val="bg1">
                  <a:lumMod val="75000"/>
                </a:schemeClr>
              </a:gs>
              <a:gs pos="61000">
                <a:srgbClr val="EEEEEE"/>
              </a:gs>
              <a:gs pos="100000">
                <a:schemeClr val="bg1">
                  <a:tint val="23500"/>
                  <a:satMod val="160000"/>
                  <a:lumMod val="96000"/>
                </a:schemeClr>
              </a:gs>
            </a:gsLst>
            <a:lin ang="7800000" scaled="0"/>
            <a:tileRect/>
          </a:gradFill>
          <a:ln w="34925" cap="flat" cmpd="sng">
            <a:gradFill flip="none" rotWithShape="1">
              <a:gsLst>
                <a:gs pos="100000">
                  <a:schemeClr val="bg1">
                    <a:lumMod val="65000"/>
                  </a:schemeClr>
                </a:gs>
                <a:gs pos="0">
                  <a:schemeClr val="bg1">
                    <a:lumMod val="0"/>
                    <a:lumOff val="100000"/>
                  </a:schemeClr>
                </a:gs>
                <a:gs pos="54000">
                  <a:schemeClr val="bg1">
                    <a:lumMod val="85000"/>
                  </a:schemeClr>
                </a:gs>
              </a:gsLst>
              <a:lin ang="7800000" scaled="0"/>
              <a:tileRect/>
            </a:gradFill>
            <a:prstDash val="solid"/>
            <a:round/>
          </a:ln>
          <a:effectLst>
            <a:outerShdw blurRad="381000" dist="177800" dir="7800000" sx="105000" sy="105000" algn="r" rotWithShape="0">
              <a:prstClr val="black">
                <a:alpha val="22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zh-CN" altLang="en-US" sz="3200" dirty="0">
              <a:solidFill>
                <a:schemeClr val="tx1">
                  <a:lumMod val="85000"/>
                  <a:lumOff val="15000"/>
                </a:schemeClr>
              </a:solidFill>
              <a:latin typeface="Adobe Gothic Std B" panose="020B0800000000000000" pitchFamily="34" charset="-128"/>
            </a:endParaRPr>
          </a:p>
        </p:txBody>
      </p:sp>
      <p:sp>
        <p:nvSpPr>
          <p:cNvPr id="13" name="文本框 26"/>
          <p:cNvSpPr txBox="1"/>
          <p:nvPr/>
        </p:nvSpPr>
        <p:spPr>
          <a:xfrm>
            <a:off x="922885" y="1864815"/>
            <a:ext cx="1963550" cy="584775"/>
          </a:xfrm>
          <a:prstGeom prst="rect">
            <a:avLst/>
          </a:prstGeom>
          <a:noFill/>
        </p:spPr>
        <p:txBody>
          <a:bodyPr wrap="square" rtlCol="0">
            <a:spAutoFit/>
          </a:bodyPr>
          <a:lstStyle/>
          <a:p>
            <a:pPr algn="ctr"/>
            <a:r>
              <a:rPr lang="zh-CN" altLang="en-US" sz="3200" dirty="0" smtClean="0">
                <a:solidFill>
                  <a:prstClr val="white"/>
                </a:solidFill>
                <a:latin typeface="微软雅黑" pitchFamily="34" charset="-122"/>
                <a:ea typeface="微软雅黑" pitchFamily="34" charset="-122"/>
              </a:rPr>
              <a:t>平台概述</a:t>
            </a:r>
            <a:endParaRPr lang="en-US" altLang="zh-CN" sz="3200" dirty="0" smtClean="0">
              <a:solidFill>
                <a:prstClr val="white"/>
              </a:solidFill>
              <a:latin typeface="微软雅黑" pitchFamily="34" charset="-122"/>
              <a:ea typeface="微软雅黑" pitchFamily="34" charset="-122"/>
            </a:endParaRPr>
          </a:p>
        </p:txBody>
      </p:sp>
      <p:grpSp>
        <p:nvGrpSpPr>
          <p:cNvPr id="14" name="组合 13"/>
          <p:cNvGrpSpPr/>
          <p:nvPr/>
        </p:nvGrpSpPr>
        <p:grpSpPr>
          <a:xfrm>
            <a:off x="9666895" y="3289892"/>
            <a:ext cx="1220260" cy="2064162"/>
            <a:chOff x="7249090" y="1504622"/>
            <a:chExt cx="2052637" cy="3472191"/>
          </a:xfrm>
        </p:grpSpPr>
        <p:sp>
          <p:nvSpPr>
            <p:cNvPr id="15" name="任意多边形 14"/>
            <p:cNvSpPr/>
            <p:nvPr/>
          </p:nvSpPr>
          <p:spPr>
            <a:xfrm>
              <a:off x="7249090" y="2801257"/>
              <a:ext cx="2052637" cy="2175556"/>
            </a:xfrm>
            <a:custGeom>
              <a:avLst/>
              <a:gdLst>
                <a:gd name="connsiteX0" fmla="*/ 274808 w 2052637"/>
                <a:gd name="connsiteY0" fmla="*/ 0 h 2175556"/>
                <a:gd name="connsiteX1" fmla="*/ 1899777 w 2052637"/>
                <a:gd name="connsiteY1" fmla="*/ 0 h 2175556"/>
                <a:gd name="connsiteX2" fmla="*/ 2000250 w 2052637"/>
                <a:gd name="connsiteY2" fmla="*/ 165781 h 2175556"/>
                <a:gd name="connsiteX3" fmla="*/ 2052637 w 2052637"/>
                <a:gd name="connsiteY3" fmla="*/ 475343 h 2175556"/>
                <a:gd name="connsiteX4" fmla="*/ 2033587 w 2052637"/>
                <a:gd name="connsiteY4" fmla="*/ 680131 h 2175556"/>
                <a:gd name="connsiteX5" fmla="*/ 1743075 w 2052637"/>
                <a:gd name="connsiteY5" fmla="*/ 1194481 h 2175556"/>
                <a:gd name="connsiteX6" fmla="*/ 1747837 w 2052637"/>
                <a:gd name="connsiteY6" fmla="*/ 1465943 h 2175556"/>
                <a:gd name="connsiteX7" fmla="*/ 1857375 w 2052637"/>
                <a:gd name="connsiteY7" fmla="*/ 1956481 h 2175556"/>
                <a:gd name="connsiteX8" fmla="*/ 1838325 w 2052637"/>
                <a:gd name="connsiteY8" fmla="*/ 2075543 h 2175556"/>
                <a:gd name="connsiteX9" fmla="*/ 1528762 w 2052637"/>
                <a:gd name="connsiteY9" fmla="*/ 2161268 h 2175556"/>
                <a:gd name="connsiteX10" fmla="*/ 1304925 w 2052637"/>
                <a:gd name="connsiteY10" fmla="*/ 2170793 h 2175556"/>
                <a:gd name="connsiteX11" fmla="*/ 1100137 w 2052637"/>
                <a:gd name="connsiteY11" fmla="*/ 2175556 h 2175556"/>
                <a:gd name="connsiteX12" fmla="*/ 866775 w 2052637"/>
                <a:gd name="connsiteY12" fmla="*/ 2151743 h 2175556"/>
                <a:gd name="connsiteX13" fmla="*/ 733425 w 2052637"/>
                <a:gd name="connsiteY13" fmla="*/ 1865993 h 2175556"/>
                <a:gd name="connsiteX14" fmla="*/ 642937 w 2052637"/>
                <a:gd name="connsiteY14" fmla="*/ 1675493 h 2175556"/>
                <a:gd name="connsiteX15" fmla="*/ 319087 w 2052637"/>
                <a:gd name="connsiteY15" fmla="*/ 1680256 h 2175556"/>
                <a:gd name="connsiteX16" fmla="*/ 223837 w 2052637"/>
                <a:gd name="connsiteY16" fmla="*/ 1585006 h 2175556"/>
                <a:gd name="connsiteX17" fmla="*/ 233362 w 2052637"/>
                <a:gd name="connsiteY17" fmla="*/ 1537381 h 2175556"/>
                <a:gd name="connsiteX18" fmla="*/ 228600 w 2052637"/>
                <a:gd name="connsiteY18" fmla="*/ 1365931 h 2175556"/>
                <a:gd name="connsiteX19" fmla="*/ 161925 w 2052637"/>
                <a:gd name="connsiteY19" fmla="*/ 1299256 h 2175556"/>
                <a:gd name="connsiteX20" fmla="*/ 171450 w 2052637"/>
                <a:gd name="connsiteY20" fmla="*/ 1227818 h 2175556"/>
                <a:gd name="connsiteX21" fmla="*/ 128587 w 2052637"/>
                <a:gd name="connsiteY21" fmla="*/ 1165906 h 2175556"/>
                <a:gd name="connsiteX22" fmla="*/ 147637 w 2052637"/>
                <a:gd name="connsiteY22" fmla="*/ 1127806 h 2175556"/>
                <a:gd name="connsiteX23" fmla="*/ 147637 w 2052637"/>
                <a:gd name="connsiteY23" fmla="*/ 1070656 h 2175556"/>
                <a:gd name="connsiteX24" fmla="*/ 14287 w 2052637"/>
                <a:gd name="connsiteY24" fmla="*/ 956356 h 2175556"/>
                <a:gd name="connsiteX25" fmla="*/ 0 w 2052637"/>
                <a:gd name="connsiteY25" fmla="*/ 899206 h 2175556"/>
                <a:gd name="connsiteX26" fmla="*/ 14287 w 2052637"/>
                <a:gd name="connsiteY26" fmla="*/ 865868 h 2175556"/>
                <a:gd name="connsiteX27" fmla="*/ 190500 w 2052637"/>
                <a:gd name="connsiteY27" fmla="*/ 646793 h 2175556"/>
                <a:gd name="connsiteX28" fmla="*/ 219075 w 2052637"/>
                <a:gd name="connsiteY28" fmla="*/ 594406 h 2175556"/>
                <a:gd name="connsiteX29" fmla="*/ 161925 w 2052637"/>
                <a:gd name="connsiteY29" fmla="*/ 461056 h 2175556"/>
                <a:gd name="connsiteX30" fmla="*/ 171450 w 2052637"/>
                <a:gd name="connsiteY30" fmla="*/ 246743 h 2175556"/>
                <a:gd name="connsiteX31" fmla="*/ 266700 w 2052637"/>
                <a:gd name="connsiteY31" fmla="*/ 32431 h 217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52637" h="2175556">
                  <a:moveTo>
                    <a:pt x="274808" y="0"/>
                  </a:moveTo>
                  <a:lnTo>
                    <a:pt x="1899777" y="0"/>
                  </a:lnTo>
                  <a:lnTo>
                    <a:pt x="2000250" y="165781"/>
                  </a:lnTo>
                  <a:lnTo>
                    <a:pt x="2052637" y="475343"/>
                  </a:lnTo>
                  <a:lnTo>
                    <a:pt x="2033587" y="680131"/>
                  </a:lnTo>
                  <a:lnTo>
                    <a:pt x="1743075" y="1194481"/>
                  </a:lnTo>
                  <a:cubicBezTo>
                    <a:pt x="1744662" y="1284968"/>
                    <a:pt x="1746250" y="1375456"/>
                    <a:pt x="1747837" y="1465943"/>
                  </a:cubicBezTo>
                  <a:lnTo>
                    <a:pt x="1857375" y="1956481"/>
                  </a:lnTo>
                  <a:lnTo>
                    <a:pt x="1838325" y="2075543"/>
                  </a:lnTo>
                  <a:lnTo>
                    <a:pt x="1528762" y="2161268"/>
                  </a:lnTo>
                  <a:lnTo>
                    <a:pt x="1304925" y="2170793"/>
                  </a:lnTo>
                  <a:lnTo>
                    <a:pt x="1100137" y="2175556"/>
                  </a:lnTo>
                  <a:lnTo>
                    <a:pt x="866775" y="2151743"/>
                  </a:lnTo>
                  <a:lnTo>
                    <a:pt x="733425" y="1865993"/>
                  </a:lnTo>
                  <a:lnTo>
                    <a:pt x="642937" y="1675493"/>
                  </a:lnTo>
                  <a:lnTo>
                    <a:pt x="319087" y="1680256"/>
                  </a:lnTo>
                  <a:lnTo>
                    <a:pt x="223837" y="1585006"/>
                  </a:lnTo>
                  <a:lnTo>
                    <a:pt x="233362" y="1537381"/>
                  </a:lnTo>
                  <a:lnTo>
                    <a:pt x="228600" y="1365931"/>
                  </a:lnTo>
                  <a:lnTo>
                    <a:pt x="161925" y="1299256"/>
                  </a:lnTo>
                  <a:lnTo>
                    <a:pt x="171450" y="1227818"/>
                  </a:lnTo>
                  <a:lnTo>
                    <a:pt x="128587" y="1165906"/>
                  </a:lnTo>
                  <a:lnTo>
                    <a:pt x="147637" y="1127806"/>
                  </a:lnTo>
                  <a:lnTo>
                    <a:pt x="147637" y="1070656"/>
                  </a:lnTo>
                  <a:lnTo>
                    <a:pt x="14287" y="956356"/>
                  </a:lnTo>
                  <a:lnTo>
                    <a:pt x="0" y="899206"/>
                  </a:lnTo>
                  <a:lnTo>
                    <a:pt x="14287" y="865868"/>
                  </a:lnTo>
                  <a:lnTo>
                    <a:pt x="190500" y="646793"/>
                  </a:lnTo>
                  <a:lnTo>
                    <a:pt x="219075" y="594406"/>
                  </a:lnTo>
                  <a:lnTo>
                    <a:pt x="161925" y="461056"/>
                  </a:lnTo>
                  <a:lnTo>
                    <a:pt x="171450" y="246743"/>
                  </a:lnTo>
                  <a:lnTo>
                    <a:pt x="266700" y="32431"/>
                  </a:lnTo>
                  <a:close/>
                </a:path>
              </a:pathLst>
            </a:custGeom>
            <a:solidFill>
              <a:srgbClr val="00B9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15"/>
            <p:cNvSpPr/>
            <p:nvPr/>
          </p:nvSpPr>
          <p:spPr>
            <a:xfrm>
              <a:off x="7633103" y="2098274"/>
              <a:ext cx="690356" cy="690553"/>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rgbClr val="FF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8120233" y="2440576"/>
              <a:ext cx="1018138" cy="1018429"/>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141637" y="2440576"/>
              <a:ext cx="961044" cy="360681"/>
            </a:xfrm>
            <a:custGeom>
              <a:avLst/>
              <a:gdLst>
                <a:gd name="connsiteX0" fmla="*/ 475033 w 961044"/>
                <a:gd name="connsiteY0" fmla="*/ 0 h 360681"/>
                <a:gd name="connsiteX1" fmla="*/ 551607 w 961044"/>
                <a:gd name="connsiteY1" fmla="*/ 0 h 360681"/>
                <a:gd name="connsiteX2" fmla="*/ 551607 w 961044"/>
                <a:gd name="connsiteY2" fmla="*/ 67997 h 360681"/>
                <a:gd name="connsiteX3" fmla="*/ 578014 w 961044"/>
                <a:gd name="connsiteY3" fmla="*/ 70658 h 360681"/>
                <a:gd name="connsiteX4" fmla="*/ 591132 w 961044"/>
                <a:gd name="connsiteY4" fmla="*/ 74249 h 360681"/>
                <a:gd name="connsiteX5" fmla="*/ 607367 w 961044"/>
                <a:gd name="connsiteY5" fmla="*/ 13659 h 360681"/>
                <a:gd name="connsiteX6" fmla="*/ 681331 w 961044"/>
                <a:gd name="connsiteY6" fmla="*/ 33478 h 360681"/>
                <a:gd name="connsiteX7" fmla="*/ 663903 w 961044"/>
                <a:gd name="connsiteY7" fmla="*/ 98518 h 360681"/>
                <a:gd name="connsiteX8" fmla="*/ 686749 w 961044"/>
                <a:gd name="connsiteY8" fmla="*/ 108094 h 360681"/>
                <a:gd name="connsiteX9" fmla="*/ 700162 w 961044"/>
                <a:gd name="connsiteY9" fmla="*/ 115858 h 360681"/>
                <a:gd name="connsiteX10" fmla="*/ 731551 w 961044"/>
                <a:gd name="connsiteY10" fmla="*/ 61492 h 360681"/>
                <a:gd name="connsiteX11" fmla="*/ 797866 w 961044"/>
                <a:gd name="connsiteY11" fmla="*/ 99778 h 360681"/>
                <a:gd name="connsiteX12" fmla="*/ 764190 w 961044"/>
                <a:gd name="connsiteY12" fmla="*/ 158108 h 360681"/>
                <a:gd name="connsiteX13" fmla="*/ 780752 w 961044"/>
                <a:gd name="connsiteY13" fmla="*/ 170725 h 360681"/>
                <a:gd name="connsiteX14" fmla="*/ 794331 w 961044"/>
                <a:gd name="connsiteY14" fmla="*/ 184632 h 360681"/>
                <a:gd name="connsiteX15" fmla="*/ 839127 w 961044"/>
                <a:gd name="connsiteY15" fmla="*/ 139836 h 360681"/>
                <a:gd name="connsiteX16" fmla="*/ 893273 w 961044"/>
                <a:gd name="connsiteY16" fmla="*/ 193982 h 360681"/>
                <a:gd name="connsiteX17" fmla="*/ 845326 w 961044"/>
                <a:gd name="connsiteY17" fmla="*/ 241928 h 360681"/>
                <a:gd name="connsiteX18" fmla="*/ 868158 w 961044"/>
                <a:gd name="connsiteY18" fmla="*/ 274875 h 360681"/>
                <a:gd name="connsiteX19" fmla="*/ 922757 w 961044"/>
                <a:gd name="connsiteY19" fmla="*/ 243352 h 360681"/>
                <a:gd name="connsiteX20" fmla="*/ 961044 w 961044"/>
                <a:gd name="connsiteY20" fmla="*/ 309667 h 360681"/>
                <a:gd name="connsiteX21" fmla="*/ 903226 w 961044"/>
                <a:gd name="connsiteY21" fmla="*/ 343048 h 360681"/>
                <a:gd name="connsiteX22" fmla="*/ 909249 w 961044"/>
                <a:gd name="connsiteY22" fmla="*/ 360681 h 360681"/>
                <a:gd name="connsiteX23" fmla="*/ 571934 w 961044"/>
                <a:gd name="connsiteY23" fmla="*/ 360681 h 360681"/>
                <a:gd name="connsiteX24" fmla="*/ 553001 w 961044"/>
                <a:gd name="connsiteY24" fmla="*/ 347916 h 360681"/>
                <a:gd name="connsiteX25" fmla="*/ 487497 w 961044"/>
                <a:gd name="connsiteY25" fmla="*/ 334691 h 360681"/>
                <a:gd name="connsiteX26" fmla="*/ 421993 w 961044"/>
                <a:gd name="connsiteY26" fmla="*/ 347916 h 360681"/>
                <a:gd name="connsiteX27" fmla="*/ 403060 w 961044"/>
                <a:gd name="connsiteY27" fmla="*/ 360681 h 360681"/>
                <a:gd name="connsiteX28" fmla="*/ 0 w 961044"/>
                <a:gd name="connsiteY28" fmla="*/ 360681 h 360681"/>
                <a:gd name="connsiteX29" fmla="*/ 12058 w 961044"/>
                <a:gd name="connsiteY29" fmla="*/ 315678 h 360681"/>
                <a:gd name="connsiteX30" fmla="*/ 76245 w 961044"/>
                <a:gd name="connsiteY30" fmla="*/ 332877 h 360681"/>
                <a:gd name="connsiteX31" fmla="*/ 96134 w 961044"/>
                <a:gd name="connsiteY31" fmla="*/ 297825 h 360681"/>
                <a:gd name="connsiteX32" fmla="*/ 40072 w 961044"/>
                <a:gd name="connsiteY32" fmla="*/ 265458 h 360681"/>
                <a:gd name="connsiteX33" fmla="*/ 78359 w 961044"/>
                <a:gd name="connsiteY33" fmla="*/ 199143 h 360681"/>
                <a:gd name="connsiteX34" fmla="*/ 136811 w 961044"/>
                <a:gd name="connsiteY34" fmla="*/ 232890 h 360681"/>
                <a:gd name="connsiteX35" fmla="*/ 162704 w 961044"/>
                <a:gd name="connsiteY35" fmla="*/ 202169 h 360681"/>
                <a:gd name="connsiteX36" fmla="*/ 118417 w 961044"/>
                <a:gd name="connsiteY36" fmla="*/ 157882 h 360681"/>
                <a:gd name="connsiteX37" fmla="*/ 172562 w 961044"/>
                <a:gd name="connsiteY37" fmla="*/ 103736 h 360681"/>
                <a:gd name="connsiteX38" fmla="*/ 219775 w 961044"/>
                <a:gd name="connsiteY38" fmla="*/ 150949 h 360681"/>
                <a:gd name="connsiteX39" fmla="*/ 253520 w 961044"/>
                <a:gd name="connsiteY39" fmla="*/ 128963 h 360681"/>
                <a:gd name="connsiteX40" fmla="*/ 221933 w 961044"/>
                <a:gd name="connsiteY40" fmla="*/ 74252 h 360681"/>
                <a:gd name="connsiteX41" fmla="*/ 288248 w 961044"/>
                <a:gd name="connsiteY41" fmla="*/ 35966 h 360681"/>
                <a:gd name="connsiteX42" fmla="*/ 321826 w 961044"/>
                <a:gd name="connsiteY42" fmla="*/ 94125 h 360681"/>
                <a:gd name="connsiteX43" fmla="*/ 332595 w 961044"/>
                <a:gd name="connsiteY43" fmla="*/ 89200 h 360681"/>
                <a:gd name="connsiteX44" fmla="*/ 359951 w 961044"/>
                <a:gd name="connsiteY44" fmla="*/ 81395 h 360681"/>
                <a:gd name="connsiteX45" fmla="*/ 343571 w 961044"/>
                <a:gd name="connsiteY45" fmla="*/ 20264 h 360681"/>
                <a:gd name="connsiteX46" fmla="*/ 417535 w 961044"/>
                <a:gd name="connsiteY46" fmla="*/ 445 h 360681"/>
                <a:gd name="connsiteX47" fmla="*/ 435329 w 961044"/>
                <a:gd name="connsiteY47" fmla="*/ 66853 h 360681"/>
                <a:gd name="connsiteX48" fmla="*/ 475033 w 961044"/>
                <a:gd name="connsiteY48" fmla="*/ 62851 h 3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61044" h="360681">
                  <a:moveTo>
                    <a:pt x="475033" y="0"/>
                  </a:moveTo>
                  <a:lnTo>
                    <a:pt x="551607" y="0"/>
                  </a:lnTo>
                  <a:lnTo>
                    <a:pt x="551607" y="67997"/>
                  </a:lnTo>
                  <a:lnTo>
                    <a:pt x="578014" y="70658"/>
                  </a:lnTo>
                  <a:lnTo>
                    <a:pt x="591132" y="74249"/>
                  </a:lnTo>
                  <a:lnTo>
                    <a:pt x="607367" y="13659"/>
                  </a:lnTo>
                  <a:lnTo>
                    <a:pt x="681331" y="33478"/>
                  </a:lnTo>
                  <a:lnTo>
                    <a:pt x="663903" y="98518"/>
                  </a:lnTo>
                  <a:lnTo>
                    <a:pt x="686749" y="108094"/>
                  </a:lnTo>
                  <a:lnTo>
                    <a:pt x="700162" y="115858"/>
                  </a:lnTo>
                  <a:lnTo>
                    <a:pt x="731551" y="61492"/>
                  </a:lnTo>
                  <a:lnTo>
                    <a:pt x="797866" y="99778"/>
                  </a:lnTo>
                  <a:lnTo>
                    <a:pt x="764190" y="158108"/>
                  </a:lnTo>
                  <a:lnTo>
                    <a:pt x="780752" y="170725"/>
                  </a:lnTo>
                  <a:lnTo>
                    <a:pt x="794331" y="184632"/>
                  </a:lnTo>
                  <a:lnTo>
                    <a:pt x="839127" y="139836"/>
                  </a:lnTo>
                  <a:lnTo>
                    <a:pt x="893273" y="193982"/>
                  </a:lnTo>
                  <a:lnTo>
                    <a:pt x="845326" y="241928"/>
                  </a:lnTo>
                  <a:lnTo>
                    <a:pt x="868158" y="274875"/>
                  </a:lnTo>
                  <a:lnTo>
                    <a:pt x="922757" y="243352"/>
                  </a:lnTo>
                  <a:lnTo>
                    <a:pt x="961044" y="309667"/>
                  </a:lnTo>
                  <a:lnTo>
                    <a:pt x="903226" y="343048"/>
                  </a:lnTo>
                  <a:lnTo>
                    <a:pt x="909249" y="360681"/>
                  </a:lnTo>
                  <a:lnTo>
                    <a:pt x="571934" y="360681"/>
                  </a:lnTo>
                  <a:lnTo>
                    <a:pt x="553001" y="347916"/>
                  </a:lnTo>
                  <a:cubicBezTo>
                    <a:pt x="532868" y="339400"/>
                    <a:pt x="510732" y="334691"/>
                    <a:pt x="487497" y="334691"/>
                  </a:cubicBezTo>
                  <a:cubicBezTo>
                    <a:pt x="464262" y="334691"/>
                    <a:pt x="442126" y="339400"/>
                    <a:pt x="421993" y="347916"/>
                  </a:cubicBezTo>
                  <a:lnTo>
                    <a:pt x="403060" y="360681"/>
                  </a:lnTo>
                  <a:lnTo>
                    <a:pt x="0" y="360681"/>
                  </a:lnTo>
                  <a:lnTo>
                    <a:pt x="12058" y="315678"/>
                  </a:lnTo>
                  <a:lnTo>
                    <a:pt x="76245" y="332877"/>
                  </a:lnTo>
                  <a:lnTo>
                    <a:pt x="96134" y="297825"/>
                  </a:lnTo>
                  <a:lnTo>
                    <a:pt x="40072" y="265458"/>
                  </a:lnTo>
                  <a:lnTo>
                    <a:pt x="78359" y="199143"/>
                  </a:lnTo>
                  <a:lnTo>
                    <a:pt x="136811" y="232890"/>
                  </a:lnTo>
                  <a:lnTo>
                    <a:pt x="162704" y="202169"/>
                  </a:lnTo>
                  <a:lnTo>
                    <a:pt x="118417" y="157882"/>
                  </a:lnTo>
                  <a:lnTo>
                    <a:pt x="172562" y="103736"/>
                  </a:lnTo>
                  <a:lnTo>
                    <a:pt x="219775" y="150949"/>
                  </a:lnTo>
                  <a:lnTo>
                    <a:pt x="253520" y="128963"/>
                  </a:lnTo>
                  <a:lnTo>
                    <a:pt x="221933" y="74252"/>
                  </a:lnTo>
                  <a:lnTo>
                    <a:pt x="288248" y="35966"/>
                  </a:lnTo>
                  <a:lnTo>
                    <a:pt x="321826" y="94125"/>
                  </a:lnTo>
                  <a:lnTo>
                    <a:pt x="332595" y="89200"/>
                  </a:lnTo>
                  <a:lnTo>
                    <a:pt x="359951" y="81395"/>
                  </a:lnTo>
                  <a:lnTo>
                    <a:pt x="343571" y="20264"/>
                  </a:lnTo>
                  <a:lnTo>
                    <a:pt x="417535" y="445"/>
                  </a:lnTo>
                  <a:lnTo>
                    <a:pt x="435329" y="66853"/>
                  </a:lnTo>
                  <a:lnTo>
                    <a:pt x="475033" y="62851"/>
                  </a:lnTo>
                  <a:close/>
                </a:path>
              </a:pathLst>
            </a:custGeom>
            <a:solidFill>
              <a:srgbClr val="00B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8275408" y="1889170"/>
              <a:ext cx="538822" cy="538976"/>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rgbClr val="00B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743950" y="1733551"/>
              <a:ext cx="341996" cy="353874"/>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rgbClr val="FF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8908714" y="1504622"/>
              <a:ext cx="256444" cy="265351"/>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rgbClr val="00B9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7588145" y="3192639"/>
              <a:ext cx="709980" cy="710183"/>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8267169" y="3461369"/>
              <a:ext cx="709980" cy="710183"/>
            </a:xfrm>
            <a:custGeom>
              <a:avLst/>
              <a:gdLst>
                <a:gd name="connsiteX0" fmla="*/ 509069 w 1018138"/>
                <a:gd name="connsiteY0" fmla="*/ 334691 h 1018429"/>
                <a:gd name="connsiteX1" fmla="*/ 340784 w 1018138"/>
                <a:gd name="connsiteY1" fmla="*/ 502976 h 1018429"/>
                <a:gd name="connsiteX2" fmla="*/ 509069 w 1018138"/>
                <a:gd name="connsiteY2" fmla="*/ 671261 h 1018429"/>
                <a:gd name="connsiteX3" fmla="*/ 677354 w 1018138"/>
                <a:gd name="connsiteY3" fmla="*/ 502976 h 1018429"/>
                <a:gd name="connsiteX4" fmla="*/ 509069 w 1018138"/>
                <a:gd name="connsiteY4" fmla="*/ 334691 h 1018429"/>
                <a:gd name="connsiteX5" fmla="*/ 496605 w 1018138"/>
                <a:gd name="connsiteY5" fmla="*/ 0 h 1018429"/>
                <a:gd name="connsiteX6" fmla="*/ 573179 w 1018138"/>
                <a:gd name="connsiteY6" fmla="*/ 0 h 1018429"/>
                <a:gd name="connsiteX7" fmla="*/ 573179 w 1018138"/>
                <a:gd name="connsiteY7" fmla="*/ 67997 h 1018429"/>
                <a:gd name="connsiteX8" fmla="*/ 599586 w 1018138"/>
                <a:gd name="connsiteY8" fmla="*/ 70658 h 1018429"/>
                <a:gd name="connsiteX9" fmla="*/ 612704 w 1018138"/>
                <a:gd name="connsiteY9" fmla="*/ 74249 h 1018429"/>
                <a:gd name="connsiteX10" fmla="*/ 628939 w 1018138"/>
                <a:gd name="connsiteY10" fmla="*/ 13659 h 1018429"/>
                <a:gd name="connsiteX11" fmla="*/ 702903 w 1018138"/>
                <a:gd name="connsiteY11" fmla="*/ 33478 h 1018429"/>
                <a:gd name="connsiteX12" fmla="*/ 685475 w 1018138"/>
                <a:gd name="connsiteY12" fmla="*/ 98518 h 1018429"/>
                <a:gd name="connsiteX13" fmla="*/ 708321 w 1018138"/>
                <a:gd name="connsiteY13" fmla="*/ 108094 h 1018429"/>
                <a:gd name="connsiteX14" fmla="*/ 721734 w 1018138"/>
                <a:gd name="connsiteY14" fmla="*/ 115858 h 1018429"/>
                <a:gd name="connsiteX15" fmla="*/ 753123 w 1018138"/>
                <a:gd name="connsiteY15" fmla="*/ 61492 h 1018429"/>
                <a:gd name="connsiteX16" fmla="*/ 819438 w 1018138"/>
                <a:gd name="connsiteY16" fmla="*/ 99778 h 1018429"/>
                <a:gd name="connsiteX17" fmla="*/ 785762 w 1018138"/>
                <a:gd name="connsiteY17" fmla="*/ 158108 h 1018429"/>
                <a:gd name="connsiteX18" fmla="*/ 802324 w 1018138"/>
                <a:gd name="connsiteY18" fmla="*/ 170725 h 1018429"/>
                <a:gd name="connsiteX19" fmla="*/ 815903 w 1018138"/>
                <a:gd name="connsiteY19" fmla="*/ 184632 h 1018429"/>
                <a:gd name="connsiteX20" fmla="*/ 860699 w 1018138"/>
                <a:gd name="connsiteY20" fmla="*/ 139836 h 1018429"/>
                <a:gd name="connsiteX21" fmla="*/ 914845 w 1018138"/>
                <a:gd name="connsiteY21" fmla="*/ 193982 h 1018429"/>
                <a:gd name="connsiteX22" fmla="*/ 866898 w 1018138"/>
                <a:gd name="connsiteY22" fmla="*/ 241928 h 1018429"/>
                <a:gd name="connsiteX23" fmla="*/ 889730 w 1018138"/>
                <a:gd name="connsiteY23" fmla="*/ 274875 h 1018429"/>
                <a:gd name="connsiteX24" fmla="*/ 944329 w 1018138"/>
                <a:gd name="connsiteY24" fmla="*/ 243352 h 1018429"/>
                <a:gd name="connsiteX25" fmla="*/ 982616 w 1018138"/>
                <a:gd name="connsiteY25" fmla="*/ 309667 h 1018429"/>
                <a:gd name="connsiteX26" fmla="*/ 924798 w 1018138"/>
                <a:gd name="connsiteY26" fmla="*/ 343048 h 1018429"/>
                <a:gd name="connsiteX27" fmla="*/ 937829 w 1018138"/>
                <a:gd name="connsiteY27" fmla="*/ 381198 h 1018429"/>
                <a:gd name="connsiteX28" fmla="*/ 998317 w 1018138"/>
                <a:gd name="connsiteY28" fmla="*/ 364990 h 1018429"/>
                <a:gd name="connsiteX29" fmla="*/ 1018136 w 1018138"/>
                <a:gd name="connsiteY29" fmla="*/ 438954 h 1018429"/>
                <a:gd name="connsiteX30" fmla="*/ 953514 w 1018138"/>
                <a:gd name="connsiteY30" fmla="*/ 456270 h 1018429"/>
                <a:gd name="connsiteX31" fmla="*/ 957021 w 1018138"/>
                <a:gd name="connsiteY31" fmla="*/ 509216 h 1018429"/>
                <a:gd name="connsiteX32" fmla="*/ 953515 w 1018138"/>
                <a:gd name="connsiteY32" fmla="*/ 562160 h 1018429"/>
                <a:gd name="connsiteX33" fmla="*/ 1018138 w 1018138"/>
                <a:gd name="connsiteY33" fmla="*/ 579476 h 1018429"/>
                <a:gd name="connsiteX34" fmla="*/ 998320 w 1018138"/>
                <a:gd name="connsiteY34" fmla="*/ 653440 h 1018429"/>
                <a:gd name="connsiteX35" fmla="*/ 937829 w 1018138"/>
                <a:gd name="connsiteY35" fmla="*/ 637232 h 1018429"/>
                <a:gd name="connsiteX36" fmla="*/ 924798 w 1018138"/>
                <a:gd name="connsiteY36" fmla="*/ 675381 h 1018429"/>
                <a:gd name="connsiteX37" fmla="*/ 982617 w 1018138"/>
                <a:gd name="connsiteY37" fmla="*/ 708762 h 1018429"/>
                <a:gd name="connsiteX38" fmla="*/ 944330 w 1018138"/>
                <a:gd name="connsiteY38" fmla="*/ 775077 h 1018429"/>
                <a:gd name="connsiteX39" fmla="*/ 889731 w 1018138"/>
                <a:gd name="connsiteY39" fmla="*/ 743554 h 1018429"/>
                <a:gd name="connsiteX40" fmla="*/ 866899 w 1018138"/>
                <a:gd name="connsiteY40" fmla="*/ 776503 h 1018429"/>
                <a:gd name="connsiteX41" fmla="*/ 914844 w 1018138"/>
                <a:gd name="connsiteY41" fmla="*/ 824446 h 1018429"/>
                <a:gd name="connsiteX42" fmla="*/ 860698 w 1018138"/>
                <a:gd name="connsiteY42" fmla="*/ 878592 h 1018429"/>
                <a:gd name="connsiteX43" fmla="*/ 815904 w 1018138"/>
                <a:gd name="connsiteY43" fmla="*/ 833798 h 1018429"/>
                <a:gd name="connsiteX44" fmla="*/ 802324 w 1018138"/>
                <a:gd name="connsiteY44" fmla="*/ 847707 h 1018429"/>
                <a:gd name="connsiteX45" fmla="*/ 785763 w 1018138"/>
                <a:gd name="connsiteY45" fmla="*/ 860324 h 1018429"/>
                <a:gd name="connsiteX46" fmla="*/ 819439 w 1018138"/>
                <a:gd name="connsiteY46" fmla="*/ 918652 h 1018429"/>
                <a:gd name="connsiteX47" fmla="*/ 753124 w 1018138"/>
                <a:gd name="connsiteY47" fmla="*/ 956938 h 1018429"/>
                <a:gd name="connsiteX48" fmla="*/ 721736 w 1018138"/>
                <a:gd name="connsiteY48" fmla="*/ 902573 h 1018429"/>
                <a:gd name="connsiteX49" fmla="*/ 708321 w 1018138"/>
                <a:gd name="connsiteY49" fmla="*/ 910338 h 1018429"/>
                <a:gd name="connsiteX50" fmla="*/ 685477 w 1018138"/>
                <a:gd name="connsiteY50" fmla="*/ 919913 h 1018429"/>
                <a:gd name="connsiteX51" fmla="*/ 702904 w 1018138"/>
                <a:gd name="connsiteY51" fmla="*/ 984953 h 1018429"/>
                <a:gd name="connsiteX52" fmla="*/ 628940 w 1018138"/>
                <a:gd name="connsiteY52" fmla="*/ 1004772 h 1018429"/>
                <a:gd name="connsiteX53" fmla="*/ 612705 w 1018138"/>
                <a:gd name="connsiteY53" fmla="*/ 944183 h 1018429"/>
                <a:gd name="connsiteX54" fmla="*/ 599586 w 1018138"/>
                <a:gd name="connsiteY54" fmla="*/ 947774 h 1018429"/>
                <a:gd name="connsiteX55" fmla="*/ 573179 w 1018138"/>
                <a:gd name="connsiteY55" fmla="*/ 950435 h 1018429"/>
                <a:gd name="connsiteX56" fmla="*/ 573179 w 1018138"/>
                <a:gd name="connsiteY56" fmla="*/ 1018429 h 1018429"/>
                <a:gd name="connsiteX57" fmla="*/ 496605 w 1018138"/>
                <a:gd name="connsiteY57" fmla="*/ 1018429 h 1018429"/>
                <a:gd name="connsiteX58" fmla="*/ 496605 w 1018138"/>
                <a:gd name="connsiteY58" fmla="*/ 955581 h 1018429"/>
                <a:gd name="connsiteX59" fmla="*/ 456899 w 1018138"/>
                <a:gd name="connsiteY59" fmla="*/ 951579 h 1018429"/>
                <a:gd name="connsiteX60" fmla="*/ 439106 w 1018138"/>
                <a:gd name="connsiteY60" fmla="*/ 1017986 h 1018429"/>
                <a:gd name="connsiteX61" fmla="*/ 365141 w 1018138"/>
                <a:gd name="connsiteY61" fmla="*/ 998167 h 1018429"/>
                <a:gd name="connsiteX62" fmla="*/ 381521 w 1018138"/>
                <a:gd name="connsiteY62" fmla="*/ 937037 h 1018429"/>
                <a:gd name="connsiteX63" fmla="*/ 354167 w 1018138"/>
                <a:gd name="connsiteY63" fmla="*/ 929232 h 1018429"/>
                <a:gd name="connsiteX64" fmla="*/ 343396 w 1018138"/>
                <a:gd name="connsiteY64" fmla="*/ 924307 h 1018429"/>
                <a:gd name="connsiteX65" fmla="*/ 309819 w 1018138"/>
                <a:gd name="connsiteY65" fmla="*/ 982464 h 1018429"/>
                <a:gd name="connsiteX66" fmla="*/ 243504 w 1018138"/>
                <a:gd name="connsiteY66" fmla="*/ 944178 h 1018429"/>
                <a:gd name="connsiteX67" fmla="*/ 275091 w 1018138"/>
                <a:gd name="connsiteY67" fmla="*/ 889469 h 1018429"/>
                <a:gd name="connsiteX68" fmla="*/ 241345 w 1018138"/>
                <a:gd name="connsiteY68" fmla="*/ 867481 h 1018429"/>
                <a:gd name="connsiteX69" fmla="*/ 194135 w 1018138"/>
                <a:gd name="connsiteY69" fmla="*/ 914692 h 1018429"/>
                <a:gd name="connsiteX70" fmla="*/ 139989 w 1018138"/>
                <a:gd name="connsiteY70" fmla="*/ 860546 h 1018429"/>
                <a:gd name="connsiteX71" fmla="*/ 184274 w 1018138"/>
                <a:gd name="connsiteY71" fmla="*/ 816261 h 1018429"/>
                <a:gd name="connsiteX72" fmla="*/ 158380 w 1018138"/>
                <a:gd name="connsiteY72" fmla="*/ 785540 h 1018429"/>
                <a:gd name="connsiteX73" fmla="*/ 99929 w 1018138"/>
                <a:gd name="connsiteY73" fmla="*/ 819286 h 1018429"/>
                <a:gd name="connsiteX74" fmla="*/ 61642 w 1018138"/>
                <a:gd name="connsiteY74" fmla="*/ 752971 h 1018429"/>
                <a:gd name="connsiteX75" fmla="*/ 117704 w 1018138"/>
                <a:gd name="connsiteY75" fmla="*/ 720604 h 1018429"/>
                <a:gd name="connsiteX76" fmla="*/ 97816 w 1018138"/>
                <a:gd name="connsiteY76" fmla="*/ 685553 h 1018429"/>
                <a:gd name="connsiteX77" fmla="*/ 33628 w 1018138"/>
                <a:gd name="connsiteY77" fmla="*/ 702752 h 1018429"/>
                <a:gd name="connsiteX78" fmla="*/ 13809 w 1018138"/>
                <a:gd name="connsiteY78" fmla="*/ 628788 h 1018429"/>
                <a:gd name="connsiteX79" fmla="*/ 74451 w 1018138"/>
                <a:gd name="connsiteY79" fmla="*/ 612539 h 1018429"/>
                <a:gd name="connsiteX80" fmla="*/ 68708 w 1018138"/>
                <a:gd name="connsiteY80" fmla="*/ 588458 h 1018429"/>
                <a:gd name="connsiteX81" fmla="*/ 65287 w 1018138"/>
                <a:gd name="connsiteY81" fmla="*/ 549672 h 1018429"/>
                <a:gd name="connsiteX82" fmla="*/ 0 w 1018138"/>
                <a:gd name="connsiteY82" fmla="*/ 549672 h 1018429"/>
                <a:gd name="connsiteX83" fmla="*/ 0 w 1018138"/>
                <a:gd name="connsiteY83" fmla="*/ 473099 h 1018429"/>
                <a:gd name="connsiteX84" fmla="*/ 64904 w 1018138"/>
                <a:gd name="connsiteY84" fmla="*/ 473099 h 1018429"/>
                <a:gd name="connsiteX85" fmla="*/ 68708 w 1018138"/>
                <a:gd name="connsiteY85" fmla="*/ 429974 h 1018429"/>
                <a:gd name="connsiteX86" fmla="*/ 74452 w 1018138"/>
                <a:gd name="connsiteY86" fmla="*/ 405891 h 1018429"/>
                <a:gd name="connsiteX87" fmla="*/ 13812 w 1018138"/>
                <a:gd name="connsiteY87" fmla="*/ 389642 h 1018429"/>
                <a:gd name="connsiteX88" fmla="*/ 33630 w 1018138"/>
                <a:gd name="connsiteY88" fmla="*/ 315678 h 1018429"/>
                <a:gd name="connsiteX89" fmla="*/ 97817 w 1018138"/>
                <a:gd name="connsiteY89" fmla="*/ 332877 h 1018429"/>
                <a:gd name="connsiteX90" fmla="*/ 117706 w 1018138"/>
                <a:gd name="connsiteY90" fmla="*/ 297825 h 1018429"/>
                <a:gd name="connsiteX91" fmla="*/ 61644 w 1018138"/>
                <a:gd name="connsiteY91" fmla="*/ 265458 h 1018429"/>
                <a:gd name="connsiteX92" fmla="*/ 99931 w 1018138"/>
                <a:gd name="connsiteY92" fmla="*/ 199143 h 1018429"/>
                <a:gd name="connsiteX93" fmla="*/ 158383 w 1018138"/>
                <a:gd name="connsiteY93" fmla="*/ 232890 h 1018429"/>
                <a:gd name="connsiteX94" fmla="*/ 184276 w 1018138"/>
                <a:gd name="connsiteY94" fmla="*/ 202169 h 1018429"/>
                <a:gd name="connsiteX95" fmla="*/ 139989 w 1018138"/>
                <a:gd name="connsiteY95" fmla="*/ 157882 h 1018429"/>
                <a:gd name="connsiteX96" fmla="*/ 194134 w 1018138"/>
                <a:gd name="connsiteY96" fmla="*/ 103736 h 1018429"/>
                <a:gd name="connsiteX97" fmla="*/ 241347 w 1018138"/>
                <a:gd name="connsiteY97" fmla="*/ 150949 h 1018429"/>
                <a:gd name="connsiteX98" fmla="*/ 275092 w 1018138"/>
                <a:gd name="connsiteY98" fmla="*/ 128963 h 1018429"/>
                <a:gd name="connsiteX99" fmla="*/ 243505 w 1018138"/>
                <a:gd name="connsiteY99" fmla="*/ 74252 h 1018429"/>
                <a:gd name="connsiteX100" fmla="*/ 309820 w 1018138"/>
                <a:gd name="connsiteY100" fmla="*/ 35966 h 1018429"/>
                <a:gd name="connsiteX101" fmla="*/ 343398 w 1018138"/>
                <a:gd name="connsiteY101" fmla="*/ 94125 h 1018429"/>
                <a:gd name="connsiteX102" fmla="*/ 354167 w 1018138"/>
                <a:gd name="connsiteY102" fmla="*/ 89200 h 1018429"/>
                <a:gd name="connsiteX103" fmla="*/ 381523 w 1018138"/>
                <a:gd name="connsiteY103" fmla="*/ 81395 h 1018429"/>
                <a:gd name="connsiteX104" fmla="*/ 365143 w 1018138"/>
                <a:gd name="connsiteY104" fmla="*/ 20264 h 1018429"/>
                <a:gd name="connsiteX105" fmla="*/ 439107 w 1018138"/>
                <a:gd name="connsiteY105" fmla="*/ 445 h 1018429"/>
                <a:gd name="connsiteX106" fmla="*/ 456901 w 1018138"/>
                <a:gd name="connsiteY106" fmla="*/ 66853 h 1018429"/>
                <a:gd name="connsiteX107" fmla="*/ 496605 w 1018138"/>
                <a:gd name="connsiteY107" fmla="*/ 62851 h 101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018138" h="1018429">
                  <a:moveTo>
                    <a:pt x="509069" y="334691"/>
                  </a:moveTo>
                  <a:cubicBezTo>
                    <a:pt x="416128" y="334691"/>
                    <a:pt x="340784" y="410035"/>
                    <a:pt x="340784" y="502976"/>
                  </a:cubicBezTo>
                  <a:cubicBezTo>
                    <a:pt x="340784" y="595917"/>
                    <a:pt x="416128" y="671261"/>
                    <a:pt x="509069" y="671261"/>
                  </a:cubicBezTo>
                  <a:cubicBezTo>
                    <a:pt x="602010" y="671261"/>
                    <a:pt x="677354" y="595917"/>
                    <a:pt x="677354" y="502976"/>
                  </a:cubicBezTo>
                  <a:cubicBezTo>
                    <a:pt x="677354" y="410035"/>
                    <a:pt x="602010" y="334691"/>
                    <a:pt x="509069" y="334691"/>
                  </a:cubicBezTo>
                  <a:close/>
                  <a:moveTo>
                    <a:pt x="496605" y="0"/>
                  </a:moveTo>
                  <a:lnTo>
                    <a:pt x="573179" y="0"/>
                  </a:lnTo>
                  <a:lnTo>
                    <a:pt x="573179" y="67997"/>
                  </a:lnTo>
                  <a:lnTo>
                    <a:pt x="599586" y="70658"/>
                  </a:lnTo>
                  <a:lnTo>
                    <a:pt x="612704" y="74249"/>
                  </a:lnTo>
                  <a:lnTo>
                    <a:pt x="628939" y="13659"/>
                  </a:lnTo>
                  <a:lnTo>
                    <a:pt x="702903" y="33478"/>
                  </a:lnTo>
                  <a:lnTo>
                    <a:pt x="685475" y="98518"/>
                  </a:lnTo>
                  <a:lnTo>
                    <a:pt x="708321" y="108094"/>
                  </a:lnTo>
                  <a:lnTo>
                    <a:pt x="721734" y="115858"/>
                  </a:lnTo>
                  <a:lnTo>
                    <a:pt x="753123" y="61492"/>
                  </a:lnTo>
                  <a:lnTo>
                    <a:pt x="819438" y="99778"/>
                  </a:lnTo>
                  <a:lnTo>
                    <a:pt x="785762" y="158108"/>
                  </a:lnTo>
                  <a:lnTo>
                    <a:pt x="802324" y="170725"/>
                  </a:lnTo>
                  <a:lnTo>
                    <a:pt x="815903" y="184632"/>
                  </a:lnTo>
                  <a:lnTo>
                    <a:pt x="860699" y="139836"/>
                  </a:lnTo>
                  <a:lnTo>
                    <a:pt x="914845" y="193982"/>
                  </a:lnTo>
                  <a:lnTo>
                    <a:pt x="866898" y="241928"/>
                  </a:lnTo>
                  <a:lnTo>
                    <a:pt x="889730" y="274875"/>
                  </a:lnTo>
                  <a:lnTo>
                    <a:pt x="944329" y="243352"/>
                  </a:lnTo>
                  <a:lnTo>
                    <a:pt x="982616" y="309667"/>
                  </a:lnTo>
                  <a:lnTo>
                    <a:pt x="924798" y="343048"/>
                  </a:lnTo>
                  <a:lnTo>
                    <a:pt x="937829" y="381198"/>
                  </a:lnTo>
                  <a:lnTo>
                    <a:pt x="998317" y="364990"/>
                  </a:lnTo>
                  <a:lnTo>
                    <a:pt x="1018136" y="438954"/>
                  </a:lnTo>
                  <a:lnTo>
                    <a:pt x="953514" y="456270"/>
                  </a:lnTo>
                  <a:lnTo>
                    <a:pt x="957021" y="509216"/>
                  </a:lnTo>
                  <a:lnTo>
                    <a:pt x="953515" y="562160"/>
                  </a:lnTo>
                  <a:lnTo>
                    <a:pt x="1018138" y="579476"/>
                  </a:lnTo>
                  <a:lnTo>
                    <a:pt x="998320" y="653440"/>
                  </a:lnTo>
                  <a:lnTo>
                    <a:pt x="937829" y="637232"/>
                  </a:lnTo>
                  <a:lnTo>
                    <a:pt x="924798" y="675381"/>
                  </a:lnTo>
                  <a:lnTo>
                    <a:pt x="982617" y="708762"/>
                  </a:lnTo>
                  <a:lnTo>
                    <a:pt x="944330" y="775077"/>
                  </a:lnTo>
                  <a:lnTo>
                    <a:pt x="889731" y="743554"/>
                  </a:lnTo>
                  <a:lnTo>
                    <a:pt x="866899" y="776503"/>
                  </a:lnTo>
                  <a:lnTo>
                    <a:pt x="914844" y="824446"/>
                  </a:lnTo>
                  <a:lnTo>
                    <a:pt x="860698" y="878592"/>
                  </a:lnTo>
                  <a:lnTo>
                    <a:pt x="815904" y="833798"/>
                  </a:lnTo>
                  <a:lnTo>
                    <a:pt x="802324" y="847707"/>
                  </a:lnTo>
                  <a:lnTo>
                    <a:pt x="785763" y="860324"/>
                  </a:lnTo>
                  <a:lnTo>
                    <a:pt x="819439" y="918652"/>
                  </a:lnTo>
                  <a:lnTo>
                    <a:pt x="753124" y="956938"/>
                  </a:lnTo>
                  <a:lnTo>
                    <a:pt x="721736" y="902573"/>
                  </a:lnTo>
                  <a:lnTo>
                    <a:pt x="708321" y="910338"/>
                  </a:lnTo>
                  <a:lnTo>
                    <a:pt x="685477" y="919913"/>
                  </a:lnTo>
                  <a:lnTo>
                    <a:pt x="702904" y="984953"/>
                  </a:lnTo>
                  <a:lnTo>
                    <a:pt x="628940" y="1004772"/>
                  </a:lnTo>
                  <a:lnTo>
                    <a:pt x="612705" y="944183"/>
                  </a:lnTo>
                  <a:lnTo>
                    <a:pt x="599586" y="947774"/>
                  </a:lnTo>
                  <a:lnTo>
                    <a:pt x="573179" y="950435"/>
                  </a:lnTo>
                  <a:lnTo>
                    <a:pt x="573179" y="1018429"/>
                  </a:lnTo>
                  <a:lnTo>
                    <a:pt x="496605" y="1018429"/>
                  </a:lnTo>
                  <a:lnTo>
                    <a:pt x="496605" y="955581"/>
                  </a:lnTo>
                  <a:lnTo>
                    <a:pt x="456899" y="951579"/>
                  </a:lnTo>
                  <a:lnTo>
                    <a:pt x="439106" y="1017986"/>
                  </a:lnTo>
                  <a:lnTo>
                    <a:pt x="365141" y="998167"/>
                  </a:lnTo>
                  <a:lnTo>
                    <a:pt x="381521" y="937037"/>
                  </a:lnTo>
                  <a:lnTo>
                    <a:pt x="354167" y="929232"/>
                  </a:lnTo>
                  <a:lnTo>
                    <a:pt x="343396" y="924307"/>
                  </a:lnTo>
                  <a:lnTo>
                    <a:pt x="309819" y="982464"/>
                  </a:lnTo>
                  <a:lnTo>
                    <a:pt x="243504" y="944178"/>
                  </a:lnTo>
                  <a:lnTo>
                    <a:pt x="275091" y="889469"/>
                  </a:lnTo>
                  <a:lnTo>
                    <a:pt x="241345" y="867481"/>
                  </a:lnTo>
                  <a:lnTo>
                    <a:pt x="194135" y="914692"/>
                  </a:lnTo>
                  <a:lnTo>
                    <a:pt x="139989" y="860546"/>
                  </a:lnTo>
                  <a:lnTo>
                    <a:pt x="184274" y="816261"/>
                  </a:lnTo>
                  <a:lnTo>
                    <a:pt x="158380" y="785540"/>
                  </a:lnTo>
                  <a:lnTo>
                    <a:pt x="99929" y="819286"/>
                  </a:lnTo>
                  <a:lnTo>
                    <a:pt x="61642" y="752971"/>
                  </a:lnTo>
                  <a:lnTo>
                    <a:pt x="117704" y="720604"/>
                  </a:lnTo>
                  <a:lnTo>
                    <a:pt x="97816" y="685553"/>
                  </a:lnTo>
                  <a:lnTo>
                    <a:pt x="33628" y="702752"/>
                  </a:lnTo>
                  <a:lnTo>
                    <a:pt x="13809" y="628788"/>
                  </a:lnTo>
                  <a:lnTo>
                    <a:pt x="74451" y="612539"/>
                  </a:lnTo>
                  <a:lnTo>
                    <a:pt x="68708" y="588458"/>
                  </a:lnTo>
                  <a:lnTo>
                    <a:pt x="65287" y="549672"/>
                  </a:lnTo>
                  <a:lnTo>
                    <a:pt x="0" y="549672"/>
                  </a:lnTo>
                  <a:lnTo>
                    <a:pt x="0" y="473099"/>
                  </a:lnTo>
                  <a:lnTo>
                    <a:pt x="64904" y="473099"/>
                  </a:lnTo>
                  <a:lnTo>
                    <a:pt x="68708" y="429974"/>
                  </a:lnTo>
                  <a:lnTo>
                    <a:pt x="74452" y="405891"/>
                  </a:lnTo>
                  <a:lnTo>
                    <a:pt x="13812" y="389642"/>
                  </a:lnTo>
                  <a:lnTo>
                    <a:pt x="33630" y="315678"/>
                  </a:lnTo>
                  <a:lnTo>
                    <a:pt x="97817" y="332877"/>
                  </a:lnTo>
                  <a:lnTo>
                    <a:pt x="117706" y="297825"/>
                  </a:lnTo>
                  <a:lnTo>
                    <a:pt x="61644" y="265458"/>
                  </a:lnTo>
                  <a:lnTo>
                    <a:pt x="99931" y="199143"/>
                  </a:lnTo>
                  <a:lnTo>
                    <a:pt x="158383" y="232890"/>
                  </a:lnTo>
                  <a:lnTo>
                    <a:pt x="184276" y="202169"/>
                  </a:lnTo>
                  <a:lnTo>
                    <a:pt x="139989" y="157882"/>
                  </a:lnTo>
                  <a:lnTo>
                    <a:pt x="194134" y="103736"/>
                  </a:lnTo>
                  <a:lnTo>
                    <a:pt x="241347" y="150949"/>
                  </a:lnTo>
                  <a:lnTo>
                    <a:pt x="275092" y="128963"/>
                  </a:lnTo>
                  <a:lnTo>
                    <a:pt x="243505" y="74252"/>
                  </a:lnTo>
                  <a:lnTo>
                    <a:pt x="309820" y="35966"/>
                  </a:lnTo>
                  <a:lnTo>
                    <a:pt x="343398" y="94125"/>
                  </a:lnTo>
                  <a:lnTo>
                    <a:pt x="354167" y="89200"/>
                  </a:lnTo>
                  <a:lnTo>
                    <a:pt x="381523" y="81395"/>
                  </a:lnTo>
                  <a:lnTo>
                    <a:pt x="365143" y="20264"/>
                  </a:lnTo>
                  <a:lnTo>
                    <a:pt x="439107" y="445"/>
                  </a:lnTo>
                  <a:lnTo>
                    <a:pt x="456901" y="66853"/>
                  </a:lnTo>
                  <a:lnTo>
                    <a:pt x="496605" y="628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Freeform 9"/>
          <p:cNvSpPr>
            <a:spLocks noEditPoints="1"/>
          </p:cNvSpPr>
          <p:nvPr/>
        </p:nvSpPr>
        <p:spPr bwMode="auto">
          <a:xfrm>
            <a:off x="3638549" y="1791737"/>
            <a:ext cx="648419" cy="579565"/>
          </a:xfrm>
          <a:custGeom>
            <a:avLst/>
            <a:gdLst>
              <a:gd name="T0" fmla="*/ 0 w 3172"/>
              <a:gd name="T1" fmla="*/ 2597 h 2597"/>
              <a:gd name="T2" fmla="*/ 0 w 3172"/>
              <a:gd name="T3" fmla="*/ 1579 h 2597"/>
              <a:gd name="T4" fmla="*/ 926 w 3172"/>
              <a:gd name="T5" fmla="*/ 0 h 2597"/>
              <a:gd name="T6" fmla="*/ 1347 w 3172"/>
              <a:gd name="T7" fmla="*/ 0 h 2597"/>
              <a:gd name="T8" fmla="*/ 682 w 3172"/>
              <a:gd name="T9" fmla="*/ 1425 h 2597"/>
              <a:gd name="T10" fmla="*/ 1170 w 3172"/>
              <a:gd name="T11" fmla="*/ 1425 h 2597"/>
              <a:gd name="T12" fmla="*/ 1170 w 3172"/>
              <a:gd name="T13" fmla="*/ 2597 h 2597"/>
              <a:gd name="T14" fmla="*/ 0 w 3172"/>
              <a:gd name="T15" fmla="*/ 2597 h 2597"/>
              <a:gd name="T16" fmla="*/ 1775 w 3172"/>
              <a:gd name="T17" fmla="*/ 2597 h 2597"/>
              <a:gd name="T18" fmla="*/ 1775 w 3172"/>
              <a:gd name="T19" fmla="*/ 1579 h 2597"/>
              <a:gd name="T20" fmla="*/ 2732 w 3172"/>
              <a:gd name="T21" fmla="*/ 0 h 2597"/>
              <a:gd name="T22" fmla="*/ 3172 w 3172"/>
              <a:gd name="T23" fmla="*/ 0 h 2597"/>
              <a:gd name="T24" fmla="*/ 2476 w 3172"/>
              <a:gd name="T25" fmla="*/ 1425 h 2597"/>
              <a:gd name="T26" fmla="*/ 2968 w 3172"/>
              <a:gd name="T27" fmla="*/ 1425 h 2597"/>
              <a:gd name="T28" fmla="*/ 2968 w 3172"/>
              <a:gd name="T29" fmla="*/ 2597 h 2597"/>
              <a:gd name="T30" fmla="*/ 1775 w 3172"/>
              <a:gd name="T31" fmla="*/ 2597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2" h="2597">
                <a:moveTo>
                  <a:pt x="0" y="2597"/>
                </a:moveTo>
                <a:lnTo>
                  <a:pt x="0" y="1579"/>
                </a:lnTo>
                <a:lnTo>
                  <a:pt x="926" y="0"/>
                </a:lnTo>
                <a:lnTo>
                  <a:pt x="1347" y="0"/>
                </a:lnTo>
                <a:lnTo>
                  <a:pt x="682" y="1425"/>
                </a:lnTo>
                <a:lnTo>
                  <a:pt x="1170" y="1425"/>
                </a:lnTo>
                <a:lnTo>
                  <a:pt x="1170" y="2597"/>
                </a:lnTo>
                <a:lnTo>
                  <a:pt x="0" y="2597"/>
                </a:lnTo>
                <a:close/>
                <a:moveTo>
                  <a:pt x="1775" y="2597"/>
                </a:moveTo>
                <a:lnTo>
                  <a:pt x="1775" y="1579"/>
                </a:lnTo>
                <a:lnTo>
                  <a:pt x="2732" y="0"/>
                </a:lnTo>
                <a:lnTo>
                  <a:pt x="3172" y="0"/>
                </a:lnTo>
                <a:lnTo>
                  <a:pt x="2476" y="1425"/>
                </a:lnTo>
                <a:lnTo>
                  <a:pt x="2968" y="1425"/>
                </a:lnTo>
                <a:lnTo>
                  <a:pt x="2968" y="2597"/>
                </a:lnTo>
                <a:lnTo>
                  <a:pt x="1775" y="2597"/>
                </a:lnTo>
                <a:close/>
              </a:path>
            </a:pathLst>
          </a:custGeom>
          <a:solidFill>
            <a:srgbClr val="7F7F7F"/>
          </a:solidFill>
          <a:ln>
            <a:noFill/>
          </a:ln>
          <a:effectLst>
            <a:innerShdw blurRad="63500" dist="50800" dir="162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dirty="0">
              <a:solidFill>
                <a:srgbClr val="00B9B3"/>
              </a:solidFill>
            </a:endParaRPr>
          </a:p>
        </p:txBody>
      </p:sp>
      <p:sp>
        <p:nvSpPr>
          <p:cNvPr id="25" name="Freeform 9"/>
          <p:cNvSpPr>
            <a:spLocks noEditPoints="1"/>
          </p:cNvSpPr>
          <p:nvPr/>
        </p:nvSpPr>
        <p:spPr bwMode="auto">
          <a:xfrm flipH="1" flipV="1">
            <a:off x="8782753" y="3924922"/>
            <a:ext cx="648419" cy="579565"/>
          </a:xfrm>
          <a:custGeom>
            <a:avLst/>
            <a:gdLst>
              <a:gd name="T0" fmla="*/ 0 w 3172"/>
              <a:gd name="T1" fmla="*/ 2597 h 2597"/>
              <a:gd name="T2" fmla="*/ 0 w 3172"/>
              <a:gd name="T3" fmla="*/ 1579 h 2597"/>
              <a:gd name="T4" fmla="*/ 926 w 3172"/>
              <a:gd name="T5" fmla="*/ 0 h 2597"/>
              <a:gd name="T6" fmla="*/ 1347 w 3172"/>
              <a:gd name="T7" fmla="*/ 0 h 2597"/>
              <a:gd name="T8" fmla="*/ 682 w 3172"/>
              <a:gd name="T9" fmla="*/ 1425 h 2597"/>
              <a:gd name="T10" fmla="*/ 1170 w 3172"/>
              <a:gd name="T11" fmla="*/ 1425 h 2597"/>
              <a:gd name="T12" fmla="*/ 1170 w 3172"/>
              <a:gd name="T13" fmla="*/ 2597 h 2597"/>
              <a:gd name="T14" fmla="*/ 0 w 3172"/>
              <a:gd name="T15" fmla="*/ 2597 h 2597"/>
              <a:gd name="T16" fmla="*/ 1775 w 3172"/>
              <a:gd name="T17" fmla="*/ 2597 h 2597"/>
              <a:gd name="T18" fmla="*/ 1775 w 3172"/>
              <a:gd name="T19" fmla="*/ 1579 h 2597"/>
              <a:gd name="T20" fmla="*/ 2732 w 3172"/>
              <a:gd name="T21" fmla="*/ 0 h 2597"/>
              <a:gd name="T22" fmla="*/ 3172 w 3172"/>
              <a:gd name="T23" fmla="*/ 0 h 2597"/>
              <a:gd name="T24" fmla="*/ 2476 w 3172"/>
              <a:gd name="T25" fmla="*/ 1425 h 2597"/>
              <a:gd name="T26" fmla="*/ 2968 w 3172"/>
              <a:gd name="T27" fmla="*/ 1425 h 2597"/>
              <a:gd name="T28" fmla="*/ 2968 w 3172"/>
              <a:gd name="T29" fmla="*/ 2597 h 2597"/>
              <a:gd name="T30" fmla="*/ 1775 w 3172"/>
              <a:gd name="T31" fmla="*/ 2597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2" h="2597">
                <a:moveTo>
                  <a:pt x="0" y="2597"/>
                </a:moveTo>
                <a:lnTo>
                  <a:pt x="0" y="1579"/>
                </a:lnTo>
                <a:lnTo>
                  <a:pt x="926" y="0"/>
                </a:lnTo>
                <a:lnTo>
                  <a:pt x="1347" y="0"/>
                </a:lnTo>
                <a:lnTo>
                  <a:pt x="682" y="1425"/>
                </a:lnTo>
                <a:lnTo>
                  <a:pt x="1170" y="1425"/>
                </a:lnTo>
                <a:lnTo>
                  <a:pt x="1170" y="2597"/>
                </a:lnTo>
                <a:lnTo>
                  <a:pt x="0" y="2597"/>
                </a:lnTo>
                <a:close/>
                <a:moveTo>
                  <a:pt x="1775" y="2597"/>
                </a:moveTo>
                <a:lnTo>
                  <a:pt x="1775" y="1579"/>
                </a:lnTo>
                <a:lnTo>
                  <a:pt x="2732" y="0"/>
                </a:lnTo>
                <a:lnTo>
                  <a:pt x="3172" y="0"/>
                </a:lnTo>
                <a:lnTo>
                  <a:pt x="2476" y="1425"/>
                </a:lnTo>
                <a:lnTo>
                  <a:pt x="2968" y="1425"/>
                </a:lnTo>
                <a:lnTo>
                  <a:pt x="2968" y="2597"/>
                </a:lnTo>
                <a:lnTo>
                  <a:pt x="1775" y="2597"/>
                </a:lnTo>
                <a:close/>
              </a:path>
            </a:pathLst>
          </a:custGeom>
          <a:solidFill>
            <a:srgbClr val="7F7F7F"/>
          </a:solidFill>
          <a:ln>
            <a:noFill/>
          </a:ln>
          <a:effectLst>
            <a:innerShdw blurRad="63500" dist="50800">
              <a:prstClr val="black">
                <a:alpha val="50000"/>
              </a:prstClr>
            </a:innerShdw>
          </a:effectLst>
        </p:spPr>
        <p:txBody>
          <a:bodyPr vert="horz" wrap="square" lIns="91440" tIns="45720" rIns="91440" bIns="45720" numCol="1" anchor="t" anchorCtr="0" compatLnSpc="1">
            <a:prstTxWarp prst="textNoShape">
              <a:avLst/>
            </a:prstTxWarp>
          </a:bodyPr>
          <a:lstStyle/>
          <a:p>
            <a:endParaRPr lang="en-US" dirty="0">
              <a:solidFill>
                <a:srgbClr val="00B9B3"/>
              </a:solidFill>
            </a:endParaRPr>
          </a:p>
        </p:txBody>
      </p:sp>
    </p:spTree>
    <p:extLst>
      <p:ext uri="{BB962C8B-B14F-4D97-AF65-F5344CB8AC3E}">
        <p14:creationId xmlns:p14="http://schemas.microsoft.com/office/powerpoint/2010/main" val="228247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847153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itle 3"/>
          <p:cNvSpPr>
            <a:spLocks noGrp="1"/>
          </p:cNvSpPr>
          <p:nvPr>
            <p:ph type="title"/>
          </p:nvPr>
        </p:nvSpPr>
        <p:spPr>
          <a:xfrm>
            <a:off x="596697" y="274639"/>
            <a:ext cx="3656326" cy="703555"/>
          </a:xfrm>
        </p:spPr>
        <p:txBody>
          <a:bodyPr/>
          <a:lstStyle/>
          <a:p>
            <a:r>
              <a:rPr lang="zh-CN" altLang="en-US" b="1" smtClean="0">
                <a:solidFill>
                  <a:srgbClr val="24BEBC"/>
                </a:solidFill>
                <a:latin typeface="微软雅黑" pitchFamily="34" charset="-122"/>
                <a:ea typeface="微软雅黑" pitchFamily="34" charset="-122"/>
                <a:cs typeface="黑体"/>
              </a:rPr>
              <a:t>关系理解</a:t>
            </a:r>
            <a:endParaRPr lang="en-US" b="1" dirty="0">
              <a:solidFill>
                <a:srgbClr val="24BEBC"/>
              </a:solidFill>
              <a:latin typeface="微软雅黑" pitchFamily="34" charset="-122"/>
              <a:ea typeface="微软雅黑" pitchFamily="34" charset="-122"/>
              <a:cs typeface="黑体"/>
            </a:endParaRPr>
          </a:p>
        </p:txBody>
      </p:sp>
    </p:spTree>
    <p:extLst>
      <p:ext uri="{BB962C8B-B14F-4D97-AF65-F5344CB8AC3E}">
        <p14:creationId xmlns:p14="http://schemas.microsoft.com/office/powerpoint/2010/main" val="16487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9984432" y="2878479"/>
            <a:ext cx="2061152" cy="3814884"/>
          </a:xfrm>
          <a:prstGeom prst="rect">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3791744" y="2852936"/>
            <a:ext cx="3733063" cy="3840427"/>
          </a:xfrm>
          <a:prstGeom prst="rect">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2" name="矩形 1"/>
          <p:cNvSpPr/>
          <p:nvPr/>
        </p:nvSpPr>
        <p:spPr>
          <a:xfrm>
            <a:off x="96011" y="2852936"/>
            <a:ext cx="3503712" cy="3840427"/>
          </a:xfrm>
          <a:prstGeom prst="rect">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11" name="标题 2"/>
          <p:cNvSpPr txBox="1">
            <a:spLocks/>
          </p:cNvSpPr>
          <p:nvPr/>
        </p:nvSpPr>
        <p:spPr>
          <a:xfrm>
            <a:off x="2341267" y="164638"/>
            <a:ext cx="6178166" cy="646223"/>
          </a:xfrm>
          <a:prstGeom prst="rect">
            <a:avLst/>
          </a:prstGeom>
        </p:spPr>
        <p:txBody>
          <a:bodyPr lIns="121917" tIns="60958" rIns="121917" bIns="60958">
            <a:noAutofit/>
          </a:bodyPr>
          <a:lstStyle>
            <a:lvl1pPr algn="l" defTabSz="457200" rtl="0" eaLnBrk="1" latinLnBrk="0" hangingPunct="1">
              <a:spcBef>
                <a:spcPct val="0"/>
              </a:spcBef>
              <a:buNone/>
              <a:defRPr kumimoji="1" lang="zh-CN" altLang="en-US" sz="2600" b="0" i="0" kern="1200" dirty="0">
                <a:solidFill>
                  <a:schemeClr val="tx1"/>
                </a:solidFill>
                <a:latin typeface="微软雅黑"/>
                <a:ea typeface="微软雅黑"/>
                <a:cs typeface="+mj-cs"/>
              </a:defRPr>
            </a:lvl1pPr>
          </a:lstStyle>
          <a:p>
            <a:pPr algn="ctr">
              <a:lnSpc>
                <a:spcPct val="120000"/>
              </a:lnSpc>
              <a:spcBef>
                <a:spcPct val="20000"/>
              </a:spcBef>
            </a:pPr>
            <a:r>
              <a:rPr lang="zh-CN" altLang="en-US" sz="3700" b="1" dirty="0" smtClean="0">
                <a:solidFill>
                  <a:schemeClr val="bg1"/>
                </a:solidFill>
                <a:latin typeface="微软雅黑" pitchFamily="34" charset="-122"/>
                <a:ea typeface="微软雅黑" pitchFamily="34" charset="-122"/>
                <a:cs typeface="+mn-cs"/>
              </a:rPr>
              <a:t>金蝶云星空开放平台</a:t>
            </a:r>
            <a:endParaRPr lang="zh-CN" altLang="en-US" sz="3700" b="1" dirty="0">
              <a:solidFill>
                <a:schemeClr val="bg1"/>
              </a:solidFill>
              <a:latin typeface="微软雅黑" pitchFamily="34" charset="-122"/>
              <a:ea typeface="微软雅黑" pitchFamily="34" charset="-122"/>
              <a:cs typeface="+mn-cs"/>
            </a:endParaRPr>
          </a:p>
        </p:txBody>
      </p:sp>
      <p:sp>
        <p:nvSpPr>
          <p:cNvPr id="3" name="椭圆 2"/>
          <p:cNvSpPr/>
          <p:nvPr/>
        </p:nvSpPr>
        <p:spPr>
          <a:xfrm>
            <a:off x="4561069" y="1316765"/>
            <a:ext cx="2591049" cy="1152128"/>
          </a:xfrm>
          <a:prstGeom prst="ellipse">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dirty="0" smtClean="0">
                <a:latin typeface="微软雅黑" pitchFamily="34" charset="-122"/>
                <a:ea typeface="微软雅黑" pitchFamily="34" charset="-122"/>
              </a:rPr>
              <a:t>星空</a:t>
            </a: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开放平台</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流程图: 可选过程 4"/>
          <p:cNvSpPr/>
          <p:nvPr/>
        </p:nvSpPr>
        <p:spPr>
          <a:xfrm>
            <a:off x="335360" y="3044958"/>
            <a:ext cx="2880320" cy="75168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2100" dirty="0">
                <a:latin typeface="微软雅黑" pitchFamily="34" charset="-122"/>
                <a:ea typeface="微软雅黑" pitchFamily="34" charset="-122"/>
              </a:rPr>
              <a:t>开发服务</a:t>
            </a:r>
          </a:p>
        </p:txBody>
      </p:sp>
      <p:sp>
        <p:nvSpPr>
          <p:cNvPr id="9" name="流程图: 可选过程 8"/>
          <p:cNvSpPr/>
          <p:nvPr/>
        </p:nvSpPr>
        <p:spPr>
          <a:xfrm>
            <a:off x="4085331" y="3051997"/>
            <a:ext cx="3145888" cy="75168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2100" dirty="0">
                <a:latin typeface="微软雅黑" pitchFamily="34" charset="-122"/>
                <a:ea typeface="微软雅黑" pitchFamily="34" charset="-122"/>
              </a:rPr>
              <a:t>产品服务</a:t>
            </a:r>
          </a:p>
        </p:txBody>
      </p:sp>
      <p:sp>
        <p:nvSpPr>
          <p:cNvPr id="10" name="流程图: 可选过程 9"/>
          <p:cNvSpPr/>
          <p:nvPr/>
        </p:nvSpPr>
        <p:spPr>
          <a:xfrm>
            <a:off x="10342933" y="3099995"/>
            <a:ext cx="1440160" cy="75168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2100" dirty="0">
                <a:latin typeface="微软雅黑" pitchFamily="34" charset="-122"/>
                <a:ea typeface="微软雅黑" pitchFamily="34" charset="-122"/>
              </a:rPr>
              <a:t>体验平台</a:t>
            </a:r>
          </a:p>
        </p:txBody>
      </p:sp>
      <p:sp>
        <p:nvSpPr>
          <p:cNvPr id="6" name="矩形 5"/>
          <p:cNvSpPr/>
          <p:nvPr/>
        </p:nvSpPr>
        <p:spPr>
          <a:xfrm>
            <a:off x="1871531" y="5829267"/>
            <a:ext cx="1344149" cy="57606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项目管理</a:t>
            </a:r>
          </a:p>
        </p:txBody>
      </p:sp>
      <p:sp>
        <p:nvSpPr>
          <p:cNvPr id="14" name="矩形 13"/>
          <p:cNvSpPr/>
          <p:nvPr/>
        </p:nvSpPr>
        <p:spPr>
          <a:xfrm>
            <a:off x="5841716" y="5038781"/>
            <a:ext cx="1344149" cy="57606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需求自动适配服务</a:t>
            </a:r>
          </a:p>
        </p:txBody>
      </p:sp>
      <p:sp>
        <p:nvSpPr>
          <p:cNvPr id="16" name="矩形 15"/>
          <p:cNvSpPr/>
          <p:nvPr/>
        </p:nvSpPr>
        <p:spPr>
          <a:xfrm>
            <a:off x="10245732" y="900015"/>
            <a:ext cx="1344149" cy="350463"/>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已实现</a:t>
            </a:r>
          </a:p>
        </p:txBody>
      </p:sp>
      <p:sp>
        <p:nvSpPr>
          <p:cNvPr id="17" name="矩形 16"/>
          <p:cNvSpPr/>
          <p:nvPr/>
        </p:nvSpPr>
        <p:spPr>
          <a:xfrm>
            <a:off x="10224458" y="1830399"/>
            <a:ext cx="1344149" cy="350463"/>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规划</a:t>
            </a:r>
            <a:endParaRPr lang="zh-CN" altLang="en-US" sz="1300" dirty="0">
              <a:latin typeface="微软雅黑" pitchFamily="34" charset="-122"/>
              <a:ea typeface="微软雅黑" pitchFamily="34" charset="-122"/>
            </a:endParaRPr>
          </a:p>
        </p:txBody>
      </p:sp>
      <p:sp>
        <p:nvSpPr>
          <p:cNvPr id="18" name="矩形 17"/>
          <p:cNvSpPr/>
          <p:nvPr/>
        </p:nvSpPr>
        <p:spPr>
          <a:xfrm>
            <a:off x="10224459" y="1376211"/>
            <a:ext cx="1344149" cy="32459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开发中</a:t>
            </a:r>
          </a:p>
        </p:txBody>
      </p:sp>
      <p:sp>
        <p:nvSpPr>
          <p:cNvPr id="19" name="矩形 18"/>
          <p:cNvSpPr/>
          <p:nvPr/>
        </p:nvSpPr>
        <p:spPr>
          <a:xfrm>
            <a:off x="221676" y="5061181"/>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源码管理</a:t>
            </a:r>
          </a:p>
        </p:txBody>
      </p:sp>
      <p:sp>
        <p:nvSpPr>
          <p:cNvPr id="20" name="矩形 19"/>
          <p:cNvSpPr/>
          <p:nvPr/>
        </p:nvSpPr>
        <p:spPr>
          <a:xfrm>
            <a:off x="1871531" y="5106147"/>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构建服务</a:t>
            </a:r>
          </a:p>
        </p:txBody>
      </p:sp>
      <p:sp>
        <p:nvSpPr>
          <p:cNvPr id="21" name="矩形 20"/>
          <p:cNvSpPr/>
          <p:nvPr/>
        </p:nvSpPr>
        <p:spPr>
          <a:xfrm>
            <a:off x="239349" y="4321371"/>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公有云自助</a:t>
            </a:r>
            <a:endParaRPr lang="en-US" altLang="zh-CN" sz="1300" dirty="0" smtClean="0">
              <a:latin typeface="微软雅黑" pitchFamily="34" charset="-122"/>
              <a:ea typeface="微软雅黑" pitchFamily="34" charset="-122"/>
            </a:endParaRPr>
          </a:p>
          <a:p>
            <a:pPr algn="ctr"/>
            <a:r>
              <a:rPr lang="zh-CN" altLang="en-US" sz="1300" dirty="0" smtClean="0">
                <a:latin typeface="微软雅黑" pitchFamily="34" charset="-122"/>
                <a:ea typeface="微软雅黑" pitchFamily="34" charset="-122"/>
              </a:rPr>
              <a:t>上线</a:t>
            </a:r>
            <a:endParaRPr lang="zh-CN" altLang="en-US" sz="1300" dirty="0">
              <a:latin typeface="微软雅黑" pitchFamily="34" charset="-122"/>
              <a:ea typeface="微软雅黑" pitchFamily="34" charset="-122"/>
            </a:endParaRPr>
          </a:p>
        </p:txBody>
      </p:sp>
      <p:sp>
        <p:nvSpPr>
          <p:cNvPr id="22" name="矩形 21"/>
          <p:cNvSpPr/>
          <p:nvPr/>
        </p:nvSpPr>
        <p:spPr>
          <a:xfrm>
            <a:off x="1871531" y="4305328"/>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代码评估</a:t>
            </a:r>
          </a:p>
        </p:txBody>
      </p:sp>
      <p:sp>
        <p:nvSpPr>
          <p:cNvPr id="24" name="矩形 23"/>
          <p:cNvSpPr/>
          <p:nvPr/>
        </p:nvSpPr>
        <p:spPr>
          <a:xfrm>
            <a:off x="4028867" y="5102572"/>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行业产品</a:t>
            </a:r>
            <a:r>
              <a:rPr lang="zh-CN" altLang="en-US" sz="1300" dirty="0">
                <a:latin typeface="微软雅黑" pitchFamily="34" charset="-122"/>
                <a:ea typeface="微软雅黑" pitchFamily="34" charset="-122"/>
              </a:rPr>
              <a:t>发布</a:t>
            </a:r>
          </a:p>
        </p:txBody>
      </p:sp>
      <p:sp>
        <p:nvSpPr>
          <p:cNvPr id="26" name="矩形 25"/>
          <p:cNvSpPr/>
          <p:nvPr/>
        </p:nvSpPr>
        <p:spPr>
          <a:xfrm>
            <a:off x="179961" y="5829267"/>
            <a:ext cx="1344149" cy="57606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模块化开发</a:t>
            </a:r>
            <a:endParaRPr lang="en-US" altLang="zh-CN" sz="1300" dirty="0" smtClean="0">
              <a:latin typeface="微软雅黑" pitchFamily="34" charset="-122"/>
              <a:ea typeface="微软雅黑" pitchFamily="34" charset="-122"/>
            </a:endParaRPr>
          </a:p>
          <a:p>
            <a:pPr algn="ctr"/>
            <a:r>
              <a:rPr lang="zh-CN" altLang="en-US" sz="1300" dirty="0" smtClean="0">
                <a:latin typeface="微软雅黑" pitchFamily="34" charset="-122"/>
                <a:ea typeface="微软雅黑" pitchFamily="34" charset="-122"/>
              </a:rPr>
              <a:t>服务</a:t>
            </a:r>
            <a:endParaRPr lang="zh-CN" altLang="en-US" sz="1300" dirty="0">
              <a:latin typeface="微软雅黑" pitchFamily="34" charset="-122"/>
              <a:ea typeface="微软雅黑" pitchFamily="34" charset="-122"/>
            </a:endParaRPr>
          </a:p>
        </p:txBody>
      </p:sp>
      <p:sp>
        <p:nvSpPr>
          <p:cNvPr id="29" name="矩形 28"/>
          <p:cNvSpPr/>
          <p:nvPr/>
        </p:nvSpPr>
        <p:spPr>
          <a:xfrm>
            <a:off x="4028867" y="5861184"/>
            <a:ext cx="1344149" cy="57606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伙伴产品许可管理</a:t>
            </a:r>
          </a:p>
        </p:txBody>
      </p:sp>
      <p:sp>
        <p:nvSpPr>
          <p:cNvPr id="30" name="矩形 29"/>
          <p:cNvSpPr/>
          <p:nvPr/>
        </p:nvSpPr>
        <p:spPr>
          <a:xfrm>
            <a:off x="4013910" y="4318400"/>
            <a:ext cx="1344149" cy="57606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开</a:t>
            </a:r>
            <a:r>
              <a:rPr lang="zh-CN" altLang="en-US" sz="1300" dirty="0">
                <a:latin typeface="微软雅黑" pitchFamily="34" charset="-122"/>
                <a:ea typeface="微软雅黑" pitchFamily="34" charset="-122"/>
              </a:rPr>
              <a:t>发</a:t>
            </a:r>
            <a:r>
              <a:rPr lang="zh-CN" altLang="en-US" sz="1300" dirty="0" smtClean="0">
                <a:latin typeface="微软雅黑" pitchFamily="34" charset="-122"/>
                <a:ea typeface="微软雅黑" pitchFamily="34" charset="-122"/>
              </a:rPr>
              <a:t>会员管理</a:t>
            </a:r>
            <a:endParaRPr lang="zh-CN" altLang="en-US" sz="1300" dirty="0">
              <a:latin typeface="微软雅黑" pitchFamily="34" charset="-122"/>
              <a:ea typeface="微软雅黑" pitchFamily="34" charset="-122"/>
            </a:endParaRPr>
          </a:p>
        </p:txBody>
      </p:sp>
      <p:sp>
        <p:nvSpPr>
          <p:cNvPr id="31" name="矩形 30"/>
          <p:cNvSpPr/>
          <p:nvPr/>
        </p:nvSpPr>
        <p:spPr>
          <a:xfrm>
            <a:off x="5830606" y="4293096"/>
            <a:ext cx="1344149" cy="57606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产品运营</a:t>
            </a:r>
            <a:endParaRPr lang="en-US" altLang="zh-CN" sz="1300" dirty="0">
              <a:latin typeface="微软雅黑" pitchFamily="34" charset="-122"/>
              <a:ea typeface="微软雅黑" pitchFamily="34" charset="-122"/>
            </a:endParaRPr>
          </a:p>
          <a:p>
            <a:pPr algn="ctr"/>
            <a:r>
              <a:rPr lang="zh-CN" altLang="en-US" sz="1300" dirty="0">
                <a:latin typeface="微软雅黑" pitchFamily="34" charset="-122"/>
                <a:ea typeface="微软雅黑" pitchFamily="34" charset="-122"/>
              </a:rPr>
              <a:t>仪表盘</a:t>
            </a:r>
          </a:p>
        </p:txBody>
      </p:sp>
      <p:sp>
        <p:nvSpPr>
          <p:cNvPr id="32" name="矩形 31"/>
          <p:cNvSpPr/>
          <p:nvPr/>
        </p:nvSpPr>
        <p:spPr>
          <a:xfrm>
            <a:off x="10342934" y="4389107"/>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体验环境发布</a:t>
            </a:r>
            <a:endParaRPr lang="en-US" altLang="zh-CN" sz="1300" dirty="0">
              <a:latin typeface="微软雅黑" pitchFamily="34" charset="-122"/>
              <a:ea typeface="微软雅黑" pitchFamily="34" charset="-122"/>
            </a:endParaRPr>
          </a:p>
        </p:txBody>
      </p:sp>
      <p:sp>
        <p:nvSpPr>
          <p:cNvPr id="38" name="矩形 37"/>
          <p:cNvSpPr/>
          <p:nvPr/>
        </p:nvSpPr>
        <p:spPr>
          <a:xfrm>
            <a:off x="7728181" y="2878479"/>
            <a:ext cx="2061152" cy="3814884"/>
          </a:xfrm>
          <a:prstGeom prst="rect">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zh-CN" altLang="en-US"/>
          </a:p>
        </p:txBody>
      </p:sp>
      <p:sp>
        <p:nvSpPr>
          <p:cNvPr id="39" name="流程图: 可选过程 38"/>
          <p:cNvSpPr/>
          <p:nvPr/>
        </p:nvSpPr>
        <p:spPr>
          <a:xfrm>
            <a:off x="8038677" y="3140969"/>
            <a:ext cx="1440160" cy="751684"/>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2100" dirty="0">
                <a:latin typeface="微软雅黑" pitchFamily="34" charset="-122"/>
                <a:ea typeface="微软雅黑" pitchFamily="34" charset="-122"/>
              </a:rPr>
              <a:t>应用商店</a:t>
            </a:r>
          </a:p>
        </p:txBody>
      </p:sp>
      <p:sp>
        <p:nvSpPr>
          <p:cNvPr id="40" name="矩形 39"/>
          <p:cNvSpPr/>
          <p:nvPr/>
        </p:nvSpPr>
        <p:spPr>
          <a:xfrm>
            <a:off x="8038678" y="5890843"/>
            <a:ext cx="1344149" cy="57606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smtClean="0">
                <a:latin typeface="微软雅黑" pitchFamily="34" charset="-122"/>
                <a:ea typeface="微软雅黑" pitchFamily="34" charset="-122"/>
              </a:rPr>
              <a:t>在线订购</a:t>
            </a:r>
            <a:endParaRPr lang="zh-CN" altLang="en-US" sz="1300" dirty="0">
              <a:latin typeface="微软雅黑" pitchFamily="34" charset="-122"/>
              <a:ea typeface="微软雅黑" pitchFamily="34" charset="-122"/>
            </a:endParaRPr>
          </a:p>
        </p:txBody>
      </p:sp>
      <p:sp>
        <p:nvSpPr>
          <p:cNvPr id="42" name="矩形 41"/>
          <p:cNvSpPr/>
          <p:nvPr/>
        </p:nvSpPr>
        <p:spPr>
          <a:xfrm>
            <a:off x="8038678" y="5061181"/>
            <a:ext cx="1344149" cy="576064"/>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应用上架</a:t>
            </a:r>
          </a:p>
        </p:txBody>
      </p:sp>
      <p:sp>
        <p:nvSpPr>
          <p:cNvPr id="43" name="矩形 42"/>
          <p:cNvSpPr/>
          <p:nvPr/>
        </p:nvSpPr>
        <p:spPr>
          <a:xfrm>
            <a:off x="10342934" y="5861184"/>
            <a:ext cx="1344149" cy="57606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体验行为分析</a:t>
            </a:r>
          </a:p>
        </p:txBody>
      </p:sp>
      <p:sp>
        <p:nvSpPr>
          <p:cNvPr id="44" name="矩形 43"/>
          <p:cNvSpPr/>
          <p:nvPr/>
        </p:nvSpPr>
        <p:spPr>
          <a:xfrm>
            <a:off x="8062226" y="4293096"/>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应用仓库</a:t>
            </a:r>
          </a:p>
        </p:txBody>
      </p:sp>
      <p:sp>
        <p:nvSpPr>
          <p:cNvPr id="37" name="矩形 36"/>
          <p:cNvSpPr/>
          <p:nvPr/>
        </p:nvSpPr>
        <p:spPr>
          <a:xfrm>
            <a:off x="5815517" y="5893008"/>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文档中心</a:t>
            </a:r>
          </a:p>
        </p:txBody>
      </p:sp>
      <p:sp>
        <p:nvSpPr>
          <p:cNvPr id="41" name="矩形 40"/>
          <p:cNvSpPr/>
          <p:nvPr/>
        </p:nvSpPr>
        <p:spPr>
          <a:xfrm>
            <a:off x="10342933" y="5117571"/>
            <a:ext cx="1344149" cy="576064"/>
          </a:xfrm>
          <a:prstGeom prst="rect">
            <a:avLst/>
          </a:prstGeom>
          <a:solidFill>
            <a:srgbClr val="279F5B"/>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zh-CN" altLang="en-US" sz="1300" dirty="0">
                <a:latin typeface="微软雅黑" pitchFamily="34" charset="-122"/>
                <a:ea typeface="微软雅黑" pitchFamily="34" charset="-122"/>
              </a:rPr>
              <a:t>行业产品体验</a:t>
            </a:r>
            <a:endParaRPr lang="en-US" altLang="zh-CN" sz="1300" dirty="0">
              <a:latin typeface="微软雅黑" pitchFamily="34" charset="-122"/>
              <a:ea typeface="微软雅黑" pitchFamily="34" charset="-122"/>
            </a:endParaRPr>
          </a:p>
        </p:txBody>
      </p:sp>
    </p:spTree>
    <p:extLst>
      <p:ext uri="{BB962C8B-B14F-4D97-AF65-F5344CB8AC3E}">
        <p14:creationId xmlns:p14="http://schemas.microsoft.com/office/powerpoint/2010/main" val="1361605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697" y="274640"/>
            <a:ext cx="10985704" cy="659858"/>
          </a:xfrm>
        </p:spPr>
        <p:txBody>
          <a:bodyPr/>
          <a:lstStyle/>
          <a:p>
            <a:r>
              <a:rPr lang="zh-CN" altLang="en-US" dirty="0" smtClean="0">
                <a:solidFill>
                  <a:srgbClr val="24BEBC"/>
                </a:solidFill>
                <a:cs typeface="黑体"/>
              </a:rPr>
              <a:t>协同平台</a:t>
            </a:r>
            <a:r>
              <a:rPr lang="en-US" altLang="zh-CN" dirty="0" smtClean="0">
                <a:solidFill>
                  <a:srgbClr val="24BEBC"/>
                </a:solidFill>
                <a:cs typeface="黑体"/>
              </a:rPr>
              <a:t>-</a:t>
            </a:r>
            <a:r>
              <a:rPr lang="zh-CN" altLang="en-US" dirty="0" smtClean="0">
                <a:solidFill>
                  <a:srgbClr val="24BEBC"/>
                </a:solidFill>
                <a:cs typeface="黑体"/>
              </a:rPr>
              <a:t>服务</a:t>
            </a:r>
            <a:r>
              <a:rPr lang="zh-CN" altLang="en-US" dirty="0">
                <a:solidFill>
                  <a:srgbClr val="24BEBC"/>
                </a:solidFill>
                <a:cs typeface="黑体"/>
              </a:rPr>
              <a:t>介绍</a:t>
            </a:r>
            <a:endParaRPr lang="en-US" b="1" dirty="0">
              <a:solidFill>
                <a:srgbClr val="24BEBC"/>
              </a:solidFill>
              <a:latin typeface="微软雅黑" pitchFamily="34" charset="-122"/>
              <a:ea typeface="微软雅黑" pitchFamily="34" charset="-122"/>
              <a:cs typeface="黑体"/>
            </a:endParaRPr>
          </a:p>
        </p:txBody>
      </p:sp>
      <p:grpSp>
        <p:nvGrpSpPr>
          <p:cNvPr id="45" name="组合 44"/>
          <p:cNvGrpSpPr/>
          <p:nvPr/>
        </p:nvGrpSpPr>
        <p:grpSpPr>
          <a:xfrm>
            <a:off x="1318723" y="1196750"/>
            <a:ext cx="2221402" cy="4061245"/>
            <a:chOff x="2060015" y="1202527"/>
            <a:chExt cx="2221402" cy="4061245"/>
          </a:xfrm>
        </p:grpSpPr>
        <p:sp>
          <p:nvSpPr>
            <p:cNvPr id="46" name="任意多边形 45"/>
            <p:cNvSpPr/>
            <p:nvPr/>
          </p:nvSpPr>
          <p:spPr>
            <a:xfrm>
              <a:off x="2060015" y="1202527"/>
              <a:ext cx="2221402" cy="4061245"/>
            </a:xfrm>
            <a:custGeom>
              <a:avLst/>
              <a:gdLst>
                <a:gd name="connsiteX0" fmla="*/ 1110701 w 2221402"/>
                <a:gd name="connsiteY0" fmla="*/ 0 h 4061245"/>
                <a:gd name="connsiteX1" fmla="*/ 1688404 w 2221402"/>
                <a:gd name="connsiteY1" fmla="*/ 307162 h 4061245"/>
                <a:gd name="connsiteX2" fmla="*/ 1750147 w 2221402"/>
                <a:gd name="connsiteY2" fmla="*/ 420915 h 4061245"/>
                <a:gd name="connsiteX3" fmla="*/ 2166800 w 2221402"/>
                <a:gd name="connsiteY3" fmla="*/ 420915 h 4061245"/>
                <a:gd name="connsiteX4" fmla="*/ 2221402 w 2221402"/>
                <a:gd name="connsiteY4" fmla="*/ 475517 h 4061245"/>
                <a:gd name="connsiteX5" fmla="*/ 2221402 w 2221402"/>
                <a:gd name="connsiteY5" fmla="*/ 4006643 h 4061245"/>
                <a:gd name="connsiteX6" fmla="*/ 2166800 w 2221402"/>
                <a:gd name="connsiteY6" fmla="*/ 4061245 h 4061245"/>
                <a:gd name="connsiteX7" fmla="*/ 54602 w 2221402"/>
                <a:gd name="connsiteY7" fmla="*/ 4061245 h 4061245"/>
                <a:gd name="connsiteX8" fmla="*/ 0 w 2221402"/>
                <a:gd name="connsiteY8" fmla="*/ 4006643 h 4061245"/>
                <a:gd name="connsiteX9" fmla="*/ 0 w 2221402"/>
                <a:gd name="connsiteY9" fmla="*/ 475517 h 4061245"/>
                <a:gd name="connsiteX10" fmla="*/ 54602 w 2221402"/>
                <a:gd name="connsiteY10" fmla="*/ 420915 h 4061245"/>
                <a:gd name="connsiteX11" fmla="*/ 471255 w 2221402"/>
                <a:gd name="connsiteY11" fmla="*/ 420915 h 4061245"/>
                <a:gd name="connsiteX12" fmla="*/ 532998 w 2221402"/>
                <a:gd name="connsiteY12" fmla="*/ 307162 h 4061245"/>
                <a:gd name="connsiteX13" fmla="*/ 1110701 w 2221402"/>
                <a:gd name="connsiteY13" fmla="*/ 0 h 40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1402" h="4061245">
                  <a:moveTo>
                    <a:pt x="1110701" y="0"/>
                  </a:moveTo>
                  <a:cubicBezTo>
                    <a:pt x="1351182" y="0"/>
                    <a:pt x="1563205" y="121843"/>
                    <a:pt x="1688404" y="307162"/>
                  </a:cubicBezTo>
                  <a:lnTo>
                    <a:pt x="1750147" y="420915"/>
                  </a:lnTo>
                  <a:lnTo>
                    <a:pt x="2166800" y="420915"/>
                  </a:lnTo>
                  <a:cubicBezTo>
                    <a:pt x="2196956" y="420915"/>
                    <a:pt x="2221402" y="445361"/>
                    <a:pt x="2221402" y="475517"/>
                  </a:cubicBezTo>
                  <a:lnTo>
                    <a:pt x="2221402" y="4006643"/>
                  </a:lnTo>
                  <a:cubicBezTo>
                    <a:pt x="2221402" y="4036799"/>
                    <a:pt x="2196956" y="4061245"/>
                    <a:pt x="2166800" y="4061245"/>
                  </a:cubicBezTo>
                  <a:lnTo>
                    <a:pt x="54602" y="4061245"/>
                  </a:lnTo>
                  <a:cubicBezTo>
                    <a:pt x="24446" y="4061245"/>
                    <a:pt x="0" y="4036799"/>
                    <a:pt x="0" y="4006643"/>
                  </a:cubicBezTo>
                  <a:lnTo>
                    <a:pt x="0" y="475517"/>
                  </a:lnTo>
                  <a:cubicBezTo>
                    <a:pt x="0" y="445361"/>
                    <a:pt x="24446" y="420915"/>
                    <a:pt x="54602" y="420915"/>
                  </a:cubicBezTo>
                  <a:lnTo>
                    <a:pt x="471255" y="420915"/>
                  </a:lnTo>
                  <a:lnTo>
                    <a:pt x="532998" y="307162"/>
                  </a:lnTo>
                  <a:cubicBezTo>
                    <a:pt x="658198" y="121843"/>
                    <a:pt x="870221" y="0"/>
                    <a:pt x="1110701" y="0"/>
                  </a:cubicBezTo>
                  <a:close/>
                </a:path>
              </a:pathLst>
            </a:custGeom>
            <a:gradFill flip="none" rotWithShape="1">
              <a:gsLst>
                <a:gs pos="0">
                  <a:srgbClr val="FCFCFC"/>
                </a:gs>
                <a:gs pos="100000">
                  <a:srgbClr val="CFCDCA"/>
                </a:gs>
              </a:gsLst>
              <a:lin ang="18900000" scaled="1"/>
              <a:tileRect/>
            </a:gradFill>
            <a:ln w="254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7" name="任意多边形 46"/>
            <p:cNvSpPr/>
            <p:nvPr/>
          </p:nvSpPr>
          <p:spPr>
            <a:xfrm>
              <a:off x="2138387" y="1736044"/>
              <a:ext cx="2054130" cy="3445556"/>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七角星 47"/>
            <p:cNvSpPr/>
            <p:nvPr/>
          </p:nvSpPr>
          <p:spPr>
            <a:xfrm rot="21593687">
              <a:off x="2791226" y="1331154"/>
              <a:ext cx="758979" cy="758979"/>
            </a:xfrm>
            <a:prstGeom prst="star7">
              <a:avLst/>
            </a:prstGeom>
            <a:solidFill>
              <a:srgbClr val="00B9B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矩形 48"/>
            <p:cNvSpPr/>
            <p:nvPr/>
          </p:nvSpPr>
          <p:spPr>
            <a:xfrm rot="21593687">
              <a:off x="2958748" y="1449032"/>
              <a:ext cx="411543" cy="523220"/>
            </a:xfrm>
            <a:prstGeom prst="rect">
              <a:avLst/>
            </a:prstGeom>
          </p:spPr>
          <p:txBody>
            <a:bodyPr wrap="square">
              <a:spAutoFit/>
            </a:bodyPr>
            <a:lstStyle/>
            <a:p>
              <a:r>
                <a:rPr lang="en-US" altLang="zh-CN" sz="2800" dirty="0">
                  <a:solidFill>
                    <a:schemeClr val="bg1"/>
                  </a:solidFill>
                  <a:ea typeface="MStiffHeiHK-UltraBold" panose="00000900000000000000" pitchFamily="50" charset="-120"/>
                  <a:cs typeface="Segoe UI Semilight" panose="020B0402040204020203" pitchFamily="34" charset="0"/>
                </a:rPr>
                <a:t>1</a:t>
              </a:r>
              <a:endParaRPr lang="zh-CN" altLang="en-US" sz="2800" dirty="0">
                <a:solidFill>
                  <a:schemeClr val="bg1"/>
                </a:solidFill>
                <a:ea typeface="MStiffHeiHK-UltraBold" panose="00000900000000000000" pitchFamily="50" charset="-120"/>
                <a:cs typeface="Segoe UI Semilight" panose="020B0402040204020203" pitchFamily="34" charset="0"/>
              </a:endParaRPr>
            </a:p>
          </p:txBody>
        </p:sp>
        <p:sp>
          <p:nvSpPr>
            <p:cNvPr id="50" name="流程图: 联系 49"/>
            <p:cNvSpPr/>
            <p:nvPr/>
          </p:nvSpPr>
          <p:spPr>
            <a:xfrm rot="21593687">
              <a:off x="2948999" y="1498454"/>
              <a:ext cx="443431" cy="443431"/>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矩形 50"/>
            <p:cNvSpPr/>
            <p:nvPr/>
          </p:nvSpPr>
          <p:spPr>
            <a:xfrm>
              <a:off x="2235200" y="2143312"/>
              <a:ext cx="1676400" cy="1471172"/>
            </a:xfrm>
            <a:prstGeom prst="rect">
              <a:avLst/>
            </a:prstGeom>
          </p:spPr>
          <p:txBody>
            <a:bodyPr wrap="square">
              <a:spAutoFit/>
            </a:bodyPr>
            <a:lstStyle/>
            <a:p>
              <a:pPr algn="just">
                <a:lnSpc>
                  <a:spcPct val="140000"/>
                </a:lnSpc>
              </a:pPr>
              <a:r>
                <a:rPr lang="en-US" altLang="zh-CN" sz="1600" dirty="0" smtClean="0">
                  <a:solidFill>
                    <a:srgbClr val="404040"/>
                  </a:solidFill>
                  <a:latin typeface="微软雅黑" pitchFamily="34" charset="-122"/>
                  <a:ea typeface="微软雅黑" pitchFamily="34" charset="-122"/>
                </a:rPr>
                <a:t>1.</a:t>
              </a:r>
              <a:r>
                <a:rPr lang="zh-CN" altLang="en-US" sz="1600" dirty="0" smtClean="0">
                  <a:solidFill>
                    <a:srgbClr val="404040"/>
                  </a:solidFill>
                  <a:latin typeface="微软雅黑" pitchFamily="34" charset="-122"/>
                  <a:ea typeface="微软雅黑" pitchFamily="34" charset="-122"/>
                </a:rPr>
                <a:t>项目</a:t>
              </a:r>
              <a:r>
                <a:rPr lang="zh-CN" altLang="en-US" sz="1600" dirty="0">
                  <a:solidFill>
                    <a:srgbClr val="404040"/>
                  </a:solidFill>
                  <a:latin typeface="微软雅黑" pitchFamily="34" charset="-122"/>
                  <a:ea typeface="微软雅黑" pitchFamily="34" charset="-122"/>
                </a:rPr>
                <a:t>管理</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2.</a:t>
              </a:r>
              <a:r>
                <a:rPr lang="zh-CN" altLang="en-US" sz="1600" dirty="0" smtClean="0">
                  <a:solidFill>
                    <a:srgbClr val="404040"/>
                  </a:solidFill>
                  <a:latin typeface="微软雅黑" pitchFamily="34" charset="-122"/>
                  <a:ea typeface="微软雅黑" pitchFamily="34" charset="-122"/>
                </a:rPr>
                <a:t>源</a:t>
              </a:r>
              <a:r>
                <a:rPr lang="zh-CN" altLang="en-US" sz="1600" dirty="0">
                  <a:solidFill>
                    <a:srgbClr val="404040"/>
                  </a:solidFill>
                  <a:latin typeface="微软雅黑" pitchFamily="34" charset="-122"/>
                  <a:ea typeface="微软雅黑" pitchFamily="34" charset="-122"/>
                </a:rPr>
                <a:t>码</a:t>
              </a:r>
              <a:r>
                <a:rPr lang="zh-CN" altLang="en-US" sz="1600" dirty="0" smtClean="0">
                  <a:solidFill>
                    <a:srgbClr val="404040"/>
                  </a:solidFill>
                  <a:latin typeface="微软雅黑" pitchFamily="34" charset="-122"/>
                  <a:ea typeface="微软雅黑" pitchFamily="34" charset="-122"/>
                </a:rPr>
                <a:t>托管</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3.</a:t>
              </a:r>
              <a:r>
                <a:rPr lang="zh-CN" altLang="en-US" sz="1600" dirty="0" smtClean="0">
                  <a:solidFill>
                    <a:srgbClr val="404040"/>
                  </a:solidFill>
                  <a:latin typeface="微软雅黑" pitchFamily="34" charset="-122"/>
                  <a:ea typeface="微软雅黑" pitchFamily="34" charset="-122"/>
                </a:rPr>
                <a:t>在线构建</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4.</a:t>
              </a:r>
              <a:r>
                <a:rPr lang="zh-CN" altLang="en-US" sz="1600" dirty="0" smtClean="0">
                  <a:solidFill>
                    <a:srgbClr val="404040"/>
                  </a:solidFill>
                  <a:latin typeface="微软雅黑" pitchFamily="34" charset="-122"/>
                  <a:ea typeface="微软雅黑" pitchFamily="34" charset="-122"/>
                </a:rPr>
                <a:t>代码分析</a:t>
              </a:r>
              <a:endParaRPr lang="en-US" altLang="zh-CN" sz="1600" dirty="0" smtClean="0">
                <a:solidFill>
                  <a:srgbClr val="404040"/>
                </a:solidFill>
                <a:latin typeface="微软雅黑" pitchFamily="34" charset="-122"/>
                <a:ea typeface="微软雅黑" pitchFamily="34" charset="-122"/>
              </a:endParaRPr>
            </a:p>
          </p:txBody>
        </p:sp>
        <p:sp>
          <p:nvSpPr>
            <p:cNvPr id="52" name="任意多边形 51"/>
            <p:cNvSpPr/>
            <p:nvPr/>
          </p:nvSpPr>
          <p:spPr>
            <a:xfrm rot="16200000">
              <a:off x="2890175" y="3730824"/>
              <a:ext cx="548688" cy="1592409"/>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solidFill>
              <a:srgbClr val="21C8C8"/>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599147" y="4342362"/>
              <a:ext cx="1107996" cy="369332"/>
            </a:xfrm>
            <a:prstGeom prst="rect">
              <a:avLst/>
            </a:prstGeom>
          </p:spPr>
          <p:txBody>
            <a:bodyPr wrap="none">
              <a:spAutoFit/>
            </a:bodyPr>
            <a:lstStyle/>
            <a:p>
              <a:pPr algn="ctr"/>
              <a:r>
                <a:rPr lang="zh-CN" altLang="en-US" b="1" dirty="0" smtClean="0">
                  <a:solidFill>
                    <a:schemeClr val="bg1"/>
                  </a:solidFill>
                  <a:latin typeface="微软雅黑" pitchFamily="34" charset="-122"/>
                  <a:ea typeface="微软雅黑" pitchFamily="34" charset="-122"/>
                </a:rPr>
                <a:t>开发</a:t>
              </a:r>
              <a:r>
                <a:rPr lang="zh-CN" altLang="en-US" b="1" dirty="0">
                  <a:solidFill>
                    <a:schemeClr val="bg1"/>
                  </a:solidFill>
                  <a:latin typeface="微软雅黑" pitchFamily="34" charset="-122"/>
                  <a:ea typeface="微软雅黑" pitchFamily="34" charset="-122"/>
                </a:rPr>
                <a:t>服务</a:t>
              </a:r>
              <a:endParaRPr lang="en-US" altLang="zh-CN" b="1" dirty="0">
                <a:solidFill>
                  <a:schemeClr val="bg1"/>
                </a:solidFill>
                <a:latin typeface="微软雅黑" pitchFamily="34" charset="-122"/>
                <a:ea typeface="微软雅黑" pitchFamily="34" charset="-122"/>
              </a:endParaRPr>
            </a:p>
          </p:txBody>
        </p:sp>
      </p:grpSp>
      <p:grpSp>
        <p:nvGrpSpPr>
          <p:cNvPr id="54" name="组合 53"/>
          <p:cNvGrpSpPr/>
          <p:nvPr/>
        </p:nvGrpSpPr>
        <p:grpSpPr>
          <a:xfrm>
            <a:off x="4892866" y="1196750"/>
            <a:ext cx="2221402" cy="4061245"/>
            <a:chOff x="2060015" y="1202527"/>
            <a:chExt cx="2221402" cy="4061245"/>
          </a:xfrm>
        </p:grpSpPr>
        <p:sp>
          <p:nvSpPr>
            <p:cNvPr id="55" name="任意多边形 54"/>
            <p:cNvSpPr/>
            <p:nvPr/>
          </p:nvSpPr>
          <p:spPr>
            <a:xfrm>
              <a:off x="2060015" y="1202527"/>
              <a:ext cx="2221402" cy="4061245"/>
            </a:xfrm>
            <a:custGeom>
              <a:avLst/>
              <a:gdLst>
                <a:gd name="connsiteX0" fmla="*/ 1110701 w 2221402"/>
                <a:gd name="connsiteY0" fmla="*/ 0 h 4061245"/>
                <a:gd name="connsiteX1" fmla="*/ 1688404 w 2221402"/>
                <a:gd name="connsiteY1" fmla="*/ 307162 h 4061245"/>
                <a:gd name="connsiteX2" fmla="*/ 1750147 w 2221402"/>
                <a:gd name="connsiteY2" fmla="*/ 420915 h 4061245"/>
                <a:gd name="connsiteX3" fmla="*/ 2166800 w 2221402"/>
                <a:gd name="connsiteY3" fmla="*/ 420915 h 4061245"/>
                <a:gd name="connsiteX4" fmla="*/ 2221402 w 2221402"/>
                <a:gd name="connsiteY4" fmla="*/ 475517 h 4061245"/>
                <a:gd name="connsiteX5" fmla="*/ 2221402 w 2221402"/>
                <a:gd name="connsiteY5" fmla="*/ 4006643 h 4061245"/>
                <a:gd name="connsiteX6" fmla="*/ 2166800 w 2221402"/>
                <a:gd name="connsiteY6" fmla="*/ 4061245 h 4061245"/>
                <a:gd name="connsiteX7" fmla="*/ 54602 w 2221402"/>
                <a:gd name="connsiteY7" fmla="*/ 4061245 h 4061245"/>
                <a:gd name="connsiteX8" fmla="*/ 0 w 2221402"/>
                <a:gd name="connsiteY8" fmla="*/ 4006643 h 4061245"/>
                <a:gd name="connsiteX9" fmla="*/ 0 w 2221402"/>
                <a:gd name="connsiteY9" fmla="*/ 475517 h 4061245"/>
                <a:gd name="connsiteX10" fmla="*/ 54602 w 2221402"/>
                <a:gd name="connsiteY10" fmla="*/ 420915 h 4061245"/>
                <a:gd name="connsiteX11" fmla="*/ 471255 w 2221402"/>
                <a:gd name="connsiteY11" fmla="*/ 420915 h 4061245"/>
                <a:gd name="connsiteX12" fmla="*/ 532998 w 2221402"/>
                <a:gd name="connsiteY12" fmla="*/ 307162 h 4061245"/>
                <a:gd name="connsiteX13" fmla="*/ 1110701 w 2221402"/>
                <a:gd name="connsiteY13" fmla="*/ 0 h 40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1402" h="4061245">
                  <a:moveTo>
                    <a:pt x="1110701" y="0"/>
                  </a:moveTo>
                  <a:cubicBezTo>
                    <a:pt x="1351182" y="0"/>
                    <a:pt x="1563205" y="121843"/>
                    <a:pt x="1688404" y="307162"/>
                  </a:cubicBezTo>
                  <a:lnTo>
                    <a:pt x="1750147" y="420915"/>
                  </a:lnTo>
                  <a:lnTo>
                    <a:pt x="2166800" y="420915"/>
                  </a:lnTo>
                  <a:cubicBezTo>
                    <a:pt x="2196956" y="420915"/>
                    <a:pt x="2221402" y="445361"/>
                    <a:pt x="2221402" y="475517"/>
                  </a:cubicBezTo>
                  <a:lnTo>
                    <a:pt x="2221402" y="4006643"/>
                  </a:lnTo>
                  <a:cubicBezTo>
                    <a:pt x="2221402" y="4036799"/>
                    <a:pt x="2196956" y="4061245"/>
                    <a:pt x="2166800" y="4061245"/>
                  </a:cubicBezTo>
                  <a:lnTo>
                    <a:pt x="54602" y="4061245"/>
                  </a:lnTo>
                  <a:cubicBezTo>
                    <a:pt x="24446" y="4061245"/>
                    <a:pt x="0" y="4036799"/>
                    <a:pt x="0" y="4006643"/>
                  </a:cubicBezTo>
                  <a:lnTo>
                    <a:pt x="0" y="475517"/>
                  </a:lnTo>
                  <a:cubicBezTo>
                    <a:pt x="0" y="445361"/>
                    <a:pt x="24446" y="420915"/>
                    <a:pt x="54602" y="420915"/>
                  </a:cubicBezTo>
                  <a:lnTo>
                    <a:pt x="471255" y="420915"/>
                  </a:lnTo>
                  <a:lnTo>
                    <a:pt x="532998" y="307162"/>
                  </a:lnTo>
                  <a:cubicBezTo>
                    <a:pt x="658198" y="121843"/>
                    <a:pt x="870221" y="0"/>
                    <a:pt x="1110701" y="0"/>
                  </a:cubicBezTo>
                  <a:close/>
                </a:path>
              </a:pathLst>
            </a:custGeom>
            <a:gradFill flip="none" rotWithShape="1">
              <a:gsLst>
                <a:gs pos="0">
                  <a:srgbClr val="FCFCFC"/>
                </a:gs>
                <a:gs pos="100000">
                  <a:srgbClr val="CFCDCA"/>
                </a:gs>
              </a:gsLst>
              <a:lin ang="18900000" scaled="1"/>
              <a:tileRect/>
            </a:gradFill>
            <a:ln w="254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6" name="任意多边形 55"/>
            <p:cNvSpPr/>
            <p:nvPr/>
          </p:nvSpPr>
          <p:spPr>
            <a:xfrm>
              <a:off x="2138387" y="1736044"/>
              <a:ext cx="2054130" cy="3445556"/>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七角星 56"/>
            <p:cNvSpPr/>
            <p:nvPr/>
          </p:nvSpPr>
          <p:spPr>
            <a:xfrm rot="21593687">
              <a:off x="2791226" y="1331154"/>
              <a:ext cx="758979" cy="758979"/>
            </a:xfrm>
            <a:prstGeom prst="star7">
              <a:avLst/>
            </a:prstGeom>
            <a:solidFill>
              <a:srgbClr val="00B9B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矩形 57"/>
            <p:cNvSpPr/>
            <p:nvPr/>
          </p:nvSpPr>
          <p:spPr>
            <a:xfrm rot="21593687">
              <a:off x="2958748" y="1449032"/>
              <a:ext cx="411543" cy="523220"/>
            </a:xfrm>
            <a:prstGeom prst="rect">
              <a:avLst/>
            </a:prstGeom>
          </p:spPr>
          <p:txBody>
            <a:bodyPr wrap="square">
              <a:spAutoFit/>
            </a:bodyPr>
            <a:lstStyle/>
            <a:p>
              <a:r>
                <a:rPr lang="en-US" altLang="zh-CN" sz="2800" dirty="0" smtClean="0">
                  <a:solidFill>
                    <a:schemeClr val="bg1"/>
                  </a:solidFill>
                  <a:ea typeface="MStiffHeiHK-UltraBold" panose="00000900000000000000" pitchFamily="50" charset="-120"/>
                  <a:cs typeface="Segoe UI Semilight" panose="020B0402040204020203" pitchFamily="34" charset="0"/>
                </a:rPr>
                <a:t>2</a:t>
              </a:r>
              <a:endParaRPr lang="zh-CN" altLang="en-US" sz="2800" dirty="0">
                <a:solidFill>
                  <a:schemeClr val="bg1"/>
                </a:solidFill>
                <a:ea typeface="MStiffHeiHK-UltraBold" panose="00000900000000000000" pitchFamily="50" charset="-120"/>
                <a:cs typeface="Segoe UI Semilight" panose="020B0402040204020203" pitchFamily="34" charset="0"/>
              </a:endParaRPr>
            </a:p>
          </p:txBody>
        </p:sp>
        <p:sp>
          <p:nvSpPr>
            <p:cNvPr id="59" name="流程图: 联系 58"/>
            <p:cNvSpPr/>
            <p:nvPr/>
          </p:nvSpPr>
          <p:spPr>
            <a:xfrm rot="21593687">
              <a:off x="2948999" y="1498454"/>
              <a:ext cx="443431" cy="443431"/>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矩形 59"/>
            <p:cNvSpPr/>
            <p:nvPr/>
          </p:nvSpPr>
          <p:spPr>
            <a:xfrm>
              <a:off x="2235200" y="2143312"/>
              <a:ext cx="1676400" cy="1471172"/>
            </a:xfrm>
            <a:prstGeom prst="rect">
              <a:avLst/>
            </a:prstGeom>
          </p:spPr>
          <p:txBody>
            <a:bodyPr wrap="square">
              <a:spAutoFit/>
            </a:bodyPr>
            <a:lstStyle/>
            <a:p>
              <a:pPr algn="just">
                <a:lnSpc>
                  <a:spcPct val="140000"/>
                </a:lnSpc>
              </a:pPr>
              <a:r>
                <a:rPr lang="en-US" altLang="zh-CN" sz="1600" dirty="0" smtClean="0">
                  <a:solidFill>
                    <a:srgbClr val="404040"/>
                  </a:solidFill>
                  <a:latin typeface="微软雅黑" pitchFamily="34" charset="-122"/>
                  <a:ea typeface="微软雅黑" pitchFamily="34" charset="-122"/>
                </a:rPr>
                <a:t>1.</a:t>
              </a:r>
              <a:r>
                <a:rPr lang="zh-CN" altLang="en-US" sz="1600" dirty="0" smtClean="0">
                  <a:solidFill>
                    <a:srgbClr val="404040"/>
                  </a:solidFill>
                  <a:latin typeface="微软雅黑" pitchFamily="34" charset="-122"/>
                  <a:ea typeface="微软雅黑" pitchFamily="34" charset="-122"/>
                </a:rPr>
                <a:t>应</a:t>
              </a:r>
              <a:r>
                <a:rPr lang="zh-CN" altLang="en-US" sz="1600" dirty="0">
                  <a:solidFill>
                    <a:srgbClr val="404040"/>
                  </a:solidFill>
                  <a:latin typeface="微软雅黑" pitchFamily="34" charset="-122"/>
                  <a:ea typeface="微软雅黑" pitchFamily="34" charset="-122"/>
                </a:rPr>
                <a:t>用</a:t>
              </a:r>
              <a:r>
                <a:rPr lang="zh-CN" altLang="en-US" sz="1600" dirty="0" smtClean="0">
                  <a:solidFill>
                    <a:srgbClr val="404040"/>
                  </a:solidFill>
                  <a:latin typeface="微软雅黑" pitchFamily="34" charset="-122"/>
                  <a:ea typeface="微软雅黑" pitchFamily="34" charset="-122"/>
                </a:rPr>
                <a:t>发布</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2.</a:t>
              </a:r>
              <a:r>
                <a:rPr lang="zh-CN" altLang="en-US" sz="1600" dirty="0" smtClean="0">
                  <a:solidFill>
                    <a:srgbClr val="404040"/>
                  </a:solidFill>
                  <a:latin typeface="微软雅黑" pitchFamily="34" charset="-122"/>
                  <a:ea typeface="微软雅黑" pitchFamily="34" charset="-122"/>
                </a:rPr>
                <a:t>许可模型定义</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3.</a:t>
              </a:r>
              <a:r>
                <a:rPr lang="zh-CN" altLang="en-US" sz="1600" dirty="0" smtClean="0">
                  <a:solidFill>
                    <a:srgbClr val="404040"/>
                  </a:solidFill>
                  <a:latin typeface="微软雅黑" pitchFamily="34" charset="-122"/>
                  <a:ea typeface="微软雅黑" pitchFamily="34" charset="-122"/>
                </a:rPr>
                <a:t>应</a:t>
              </a:r>
              <a:r>
                <a:rPr lang="zh-CN" altLang="en-US" sz="1600" dirty="0">
                  <a:solidFill>
                    <a:srgbClr val="404040"/>
                  </a:solidFill>
                  <a:latin typeface="微软雅黑" pitchFamily="34" charset="-122"/>
                  <a:ea typeface="微软雅黑" pitchFamily="34" charset="-122"/>
                </a:rPr>
                <a:t>用</a:t>
              </a:r>
              <a:r>
                <a:rPr lang="zh-CN" altLang="en-US" sz="1600" dirty="0" smtClean="0">
                  <a:solidFill>
                    <a:srgbClr val="404040"/>
                  </a:solidFill>
                  <a:latin typeface="微软雅黑" pitchFamily="34" charset="-122"/>
                  <a:ea typeface="微软雅黑" pitchFamily="34" charset="-122"/>
                </a:rPr>
                <a:t>仓库</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4.</a:t>
              </a:r>
              <a:r>
                <a:rPr lang="zh-CN" altLang="en-US" sz="1600" dirty="0" smtClean="0">
                  <a:solidFill>
                    <a:srgbClr val="404040"/>
                  </a:solidFill>
                  <a:latin typeface="微软雅黑" pitchFamily="34" charset="-122"/>
                  <a:ea typeface="微软雅黑" pitchFamily="34" charset="-122"/>
                </a:rPr>
                <a:t>应用补丁管理</a:t>
              </a:r>
              <a:endParaRPr lang="zh-CN" altLang="en-US" sz="1600" dirty="0">
                <a:solidFill>
                  <a:srgbClr val="404040"/>
                </a:solidFill>
                <a:latin typeface="微软雅黑" pitchFamily="34" charset="-122"/>
                <a:ea typeface="微软雅黑" pitchFamily="34" charset="-122"/>
              </a:endParaRPr>
            </a:p>
          </p:txBody>
        </p:sp>
        <p:sp>
          <p:nvSpPr>
            <p:cNvPr id="61" name="任意多边形 60"/>
            <p:cNvSpPr/>
            <p:nvPr/>
          </p:nvSpPr>
          <p:spPr>
            <a:xfrm rot="16200000">
              <a:off x="2890175" y="3730824"/>
              <a:ext cx="548688" cy="1592409"/>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solidFill>
              <a:srgbClr val="B073FC"/>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599146" y="4342362"/>
              <a:ext cx="1107996" cy="369332"/>
            </a:xfrm>
            <a:prstGeom prst="rect">
              <a:avLst/>
            </a:prstGeom>
          </p:spPr>
          <p:txBody>
            <a:bodyPr wrap="none">
              <a:spAutoFit/>
            </a:bodyPr>
            <a:lstStyle/>
            <a:p>
              <a:pPr algn="ctr"/>
              <a:r>
                <a:rPr lang="zh-CN" altLang="en-US" b="1" dirty="0" smtClean="0">
                  <a:solidFill>
                    <a:schemeClr val="bg1"/>
                  </a:solidFill>
                  <a:latin typeface="微软雅黑" pitchFamily="34" charset="-122"/>
                  <a:ea typeface="微软雅黑" pitchFamily="34" charset="-122"/>
                </a:rPr>
                <a:t>产品服务</a:t>
              </a:r>
              <a:endParaRPr lang="en-US" altLang="zh-CN" b="1" dirty="0">
                <a:solidFill>
                  <a:schemeClr val="bg1"/>
                </a:solidFill>
                <a:latin typeface="微软雅黑" pitchFamily="34" charset="-122"/>
                <a:ea typeface="微软雅黑" pitchFamily="34" charset="-122"/>
              </a:endParaRPr>
            </a:p>
          </p:txBody>
        </p:sp>
      </p:grpSp>
      <p:grpSp>
        <p:nvGrpSpPr>
          <p:cNvPr id="63" name="组合 62"/>
          <p:cNvGrpSpPr/>
          <p:nvPr/>
        </p:nvGrpSpPr>
        <p:grpSpPr>
          <a:xfrm>
            <a:off x="8467009" y="1196750"/>
            <a:ext cx="2221402" cy="4061245"/>
            <a:chOff x="2060015" y="1202527"/>
            <a:chExt cx="2221402" cy="4061245"/>
          </a:xfrm>
        </p:grpSpPr>
        <p:sp>
          <p:nvSpPr>
            <p:cNvPr id="64" name="任意多边形 63"/>
            <p:cNvSpPr/>
            <p:nvPr/>
          </p:nvSpPr>
          <p:spPr>
            <a:xfrm>
              <a:off x="2060015" y="1202527"/>
              <a:ext cx="2221402" cy="4061245"/>
            </a:xfrm>
            <a:custGeom>
              <a:avLst/>
              <a:gdLst>
                <a:gd name="connsiteX0" fmla="*/ 1110701 w 2221402"/>
                <a:gd name="connsiteY0" fmla="*/ 0 h 4061245"/>
                <a:gd name="connsiteX1" fmla="*/ 1688404 w 2221402"/>
                <a:gd name="connsiteY1" fmla="*/ 307162 h 4061245"/>
                <a:gd name="connsiteX2" fmla="*/ 1750147 w 2221402"/>
                <a:gd name="connsiteY2" fmla="*/ 420915 h 4061245"/>
                <a:gd name="connsiteX3" fmla="*/ 2166800 w 2221402"/>
                <a:gd name="connsiteY3" fmla="*/ 420915 h 4061245"/>
                <a:gd name="connsiteX4" fmla="*/ 2221402 w 2221402"/>
                <a:gd name="connsiteY4" fmla="*/ 475517 h 4061245"/>
                <a:gd name="connsiteX5" fmla="*/ 2221402 w 2221402"/>
                <a:gd name="connsiteY5" fmla="*/ 4006643 h 4061245"/>
                <a:gd name="connsiteX6" fmla="*/ 2166800 w 2221402"/>
                <a:gd name="connsiteY6" fmla="*/ 4061245 h 4061245"/>
                <a:gd name="connsiteX7" fmla="*/ 54602 w 2221402"/>
                <a:gd name="connsiteY7" fmla="*/ 4061245 h 4061245"/>
                <a:gd name="connsiteX8" fmla="*/ 0 w 2221402"/>
                <a:gd name="connsiteY8" fmla="*/ 4006643 h 4061245"/>
                <a:gd name="connsiteX9" fmla="*/ 0 w 2221402"/>
                <a:gd name="connsiteY9" fmla="*/ 475517 h 4061245"/>
                <a:gd name="connsiteX10" fmla="*/ 54602 w 2221402"/>
                <a:gd name="connsiteY10" fmla="*/ 420915 h 4061245"/>
                <a:gd name="connsiteX11" fmla="*/ 471255 w 2221402"/>
                <a:gd name="connsiteY11" fmla="*/ 420915 h 4061245"/>
                <a:gd name="connsiteX12" fmla="*/ 532998 w 2221402"/>
                <a:gd name="connsiteY12" fmla="*/ 307162 h 4061245"/>
                <a:gd name="connsiteX13" fmla="*/ 1110701 w 2221402"/>
                <a:gd name="connsiteY13" fmla="*/ 0 h 406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1402" h="4061245">
                  <a:moveTo>
                    <a:pt x="1110701" y="0"/>
                  </a:moveTo>
                  <a:cubicBezTo>
                    <a:pt x="1351182" y="0"/>
                    <a:pt x="1563205" y="121843"/>
                    <a:pt x="1688404" y="307162"/>
                  </a:cubicBezTo>
                  <a:lnTo>
                    <a:pt x="1750147" y="420915"/>
                  </a:lnTo>
                  <a:lnTo>
                    <a:pt x="2166800" y="420915"/>
                  </a:lnTo>
                  <a:cubicBezTo>
                    <a:pt x="2196956" y="420915"/>
                    <a:pt x="2221402" y="445361"/>
                    <a:pt x="2221402" y="475517"/>
                  </a:cubicBezTo>
                  <a:lnTo>
                    <a:pt x="2221402" y="4006643"/>
                  </a:lnTo>
                  <a:cubicBezTo>
                    <a:pt x="2221402" y="4036799"/>
                    <a:pt x="2196956" y="4061245"/>
                    <a:pt x="2166800" y="4061245"/>
                  </a:cubicBezTo>
                  <a:lnTo>
                    <a:pt x="54602" y="4061245"/>
                  </a:lnTo>
                  <a:cubicBezTo>
                    <a:pt x="24446" y="4061245"/>
                    <a:pt x="0" y="4036799"/>
                    <a:pt x="0" y="4006643"/>
                  </a:cubicBezTo>
                  <a:lnTo>
                    <a:pt x="0" y="475517"/>
                  </a:lnTo>
                  <a:cubicBezTo>
                    <a:pt x="0" y="445361"/>
                    <a:pt x="24446" y="420915"/>
                    <a:pt x="54602" y="420915"/>
                  </a:cubicBezTo>
                  <a:lnTo>
                    <a:pt x="471255" y="420915"/>
                  </a:lnTo>
                  <a:lnTo>
                    <a:pt x="532998" y="307162"/>
                  </a:lnTo>
                  <a:cubicBezTo>
                    <a:pt x="658198" y="121843"/>
                    <a:pt x="870221" y="0"/>
                    <a:pt x="1110701" y="0"/>
                  </a:cubicBezTo>
                  <a:close/>
                </a:path>
              </a:pathLst>
            </a:custGeom>
            <a:gradFill flip="none" rotWithShape="1">
              <a:gsLst>
                <a:gs pos="0">
                  <a:srgbClr val="FCFCFC"/>
                </a:gs>
                <a:gs pos="100000">
                  <a:srgbClr val="CFCDCA"/>
                </a:gs>
              </a:gsLst>
              <a:lin ang="18900000" scaled="1"/>
              <a:tileRect/>
            </a:gradFill>
            <a:ln w="2540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5" name="任意多边形 64"/>
            <p:cNvSpPr/>
            <p:nvPr/>
          </p:nvSpPr>
          <p:spPr>
            <a:xfrm>
              <a:off x="2138387" y="1736044"/>
              <a:ext cx="2054130" cy="3445556"/>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七角星 65"/>
            <p:cNvSpPr/>
            <p:nvPr/>
          </p:nvSpPr>
          <p:spPr>
            <a:xfrm rot="21593687">
              <a:off x="2791226" y="1331154"/>
              <a:ext cx="758979" cy="758979"/>
            </a:xfrm>
            <a:prstGeom prst="star7">
              <a:avLst/>
            </a:prstGeom>
            <a:solidFill>
              <a:srgbClr val="00B9B1"/>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矩形 66"/>
            <p:cNvSpPr/>
            <p:nvPr/>
          </p:nvSpPr>
          <p:spPr>
            <a:xfrm rot="21593687">
              <a:off x="2958748" y="1449032"/>
              <a:ext cx="411543" cy="523220"/>
            </a:xfrm>
            <a:prstGeom prst="rect">
              <a:avLst/>
            </a:prstGeom>
          </p:spPr>
          <p:txBody>
            <a:bodyPr wrap="square">
              <a:spAutoFit/>
            </a:bodyPr>
            <a:lstStyle/>
            <a:p>
              <a:r>
                <a:rPr lang="en-US" altLang="zh-CN" sz="2800" dirty="0" smtClean="0">
                  <a:solidFill>
                    <a:schemeClr val="bg1"/>
                  </a:solidFill>
                  <a:ea typeface="MStiffHeiHK-UltraBold" panose="00000900000000000000" pitchFamily="50" charset="-120"/>
                  <a:cs typeface="Segoe UI Semilight" panose="020B0402040204020203" pitchFamily="34" charset="0"/>
                </a:rPr>
                <a:t>3</a:t>
              </a:r>
              <a:endParaRPr lang="zh-CN" altLang="en-US" sz="2800" dirty="0">
                <a:solidFill>
                  <a:schemeClr val="bg1"/>
                </a:solidFill>
                <a:ea typeface="MStiffHeiHK-UltraBold" panose="00000900000000000000" pitchFamily="50" charset="-120"/>
                <a:cs typeface="Segoe UI Semilight" panose="020B0402040204020203" pitchFamily="34" charset="0"/>
              </a:endParaRPr>
            </a:p>
          </p:txBody>
        </p:sp>
        <p:sp>
          <p:nvSpPr>
            <p:cNvPr id="68" name="流程图: 联系 67"/>
            <p:cNvSpPr/>
            <p:nvPr/>
          </p:nvSpPr>
          <p:spPr>
            <a:xfrm rot="21593687">
              <a:off x="2948999" y="1498454"/>
              <a:ext cx="443431" cy="443431"/>
            </a:xfrm>
            <a:prstGeom prst="flowChartConnector">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矩形 68"/>
            <p:cNvSpPr/>
            <p:nvPr/>
          </p:nvSpPr>
          <p:spPr>
            <a:xfrm>
              <a:off x="2235200" y="2143312"/>
              <a:ext cx="1676400" cy="1471172"/>
            </a:xfrm>
            <a:prstGeom prst="rect">
              <a:avLst/>
            </a:prstGeom>
          </p:spPr>
          <p:txBody>
            <a:bodyPr wrap="square">
              <a:spAutoFit/>
            </a:bodyPr>
            <a:lstStyle/>
            <a:p>
              <a:pPr algn="just">
                <a:lnSpc>
                  <a:spcPct val="140000"/>
                </a:lnSpc>
              </a:pPr>
              <a:r>
                <a:rPr lang="en-US" altLang="zh-CN" sz="1600" dirty="0" smtClean="0">
                  <a:solidFill>
                    <a:srgbClr val="404040"/>
                  </a:solidFill>
                  <a:latin typeface="微软雅黑" pitchFamily="34" charset="-122"/>
                  <a:ea typeface="微软雅黑" pitchFamily="34" charset="-122"/>
                </a:rPr>
                <a:t>1.</a:t>
              </a:r>
              <a:r>
                <a:rPr lang="zh-CN" altLang="en-US" sz="1600" dirty="0" smtClean="0">
                  <a:solidFill>
                    <a:srgbClr val="404040"/>
                  </a:solidFill>
                  <a:latin typeface="微软雅黑" pitchFamily="34" charset="-122"/>
                  <a:ea typeface="微软雅黑" pitchFamily="34" charset="-122"/>
                </a:rPr>
                <a:t>上下架管理</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2.</a:t>
              </a:r>
              <a:r>
                <a:rPr lang="zh-CN" altLang="en-US" sz="1600" dirty="0" smtClean="0">
                  <a:solidFill>
                    <a:srgbClr val="404040"/>
                  </a:solidFill>
                  <a:latin typeface="微软雅黑" pitchFamily="34" charset="-122"/>
                  <a:ea typeface="微软雅黑" pitchFamily="34" charset="-122"/>
                </a:rPr>
                <a:t>在线购买</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3.</a:t>
              </a:r>
              <a:r>
                <a:rPr lang="zh-CN" altLang="en-US" sz="1600" dirty="0" smtClean="0">
                  <a:solidFill>
                    <a:srgbClr val="404040"/>
                  </a:solidFill>
                  <a:latin typeface="微软雅黑" pitchFamily="34" charset="-122"/>
                  <a:ea typeface="微软雅黑" pitchFamily="34" charset="-122"/>
                </a:rPr>
                <a:t>自助加模加站</a:t>
              </a:r>
              <a:endParaRPr lang="en-US" altLang="zh-CN" sz="1600" dirty="0" smtClean="0">
                <a:solidFill>
                  <a:srgbClr val="404040"/>
                </a:solidFill>
                <a:latin typeface="微软雅黑" pitchFamily="34" charset="-122"/>
                <a:ea typeface="微软雅黑" pitchFamily="34" charset="-122"/>
              </a:endParaRPr>
            </a:p>
            <a:p>
              <a:pPr algn="just">
                <a:lnSpc>
                  <a:spcPct val="140000"/>
                </a:lnSpc>
              </a:pPr>
              <a:r>
                <a:rPr lang="en-US" altLang="zh-CN" sz="1600" dirty="0" smtClean="0">
                  <a:solidFill>
                    <a:srgbClr val="404040"/>
                  </a:solidFill>
                  <a:latin typeface="微软雅黑" pitchFamily="34" charset="-122"/>
                  <a:ea typeface="微软雅黑" pitchFamily="34" charset="-122"/>
                </a:rPr>
                <a:t>4.</a:t>
              </a:r>
              <a:r>
                <a:rPr lang="zh-CN" altLang="en-US" sz="1600" dirty="0" smtClean="0">
                  <a:solidFill>
                    <a:srgbClr val="404040"/>
                  </a:solidFill>
                  <a:latin typeface="微软雅黑" pitchFamily="34" charset="-122"/>
                  <a:ea typeface="微软雅黑" pitchFamily="34" charset="-122"/>
                </a:rPr>
                <a:t>开发商主控台</a:t>
              </a:r>
              <a:endParaRPr lang="zh-CN" altLang="en-US" sz="1600" dirty="0">
                <a:solidFill>
                  <a:srgbClr val="404040"/>
                </a:solidFill>
                <a:latin typeface="微软雅黑" pitchFamily="34" charset="-122"/>
                <a:ea typeface="微软雅黑" pitchFamily="34" charset="-122"/>
              </a:endParaRPr>
            </a:p>
          </p:txBody>
        </p:sp>
        <p:sp>
          <p:nvSpPr>
            <p:cNvPr id="70" name="任意多边形 69"/>
            <p:cNvSpPr/>
            <p:nvPr/>
          </p:nvSpPr>
          <p:spPr>
            <a:xfrm rot="16200000">
              <a:off x="2890175" y="3730824"/>
              <a:ext cx="548688" cy="1592409"/>
            </a:xfrm>
            <a:custGeom>
              <a:avLst/>
              <a:gdLst>
                <a:gd name="connsiteX0" fmla="*/ 149529 w 1886857"/>
                <a:gd name="connsiteY0" fmla="*/ 0 h 3362140"/>
                <a:gd name="connsiteX1" fmla="*/ 1739564 w 1886857"/>
                <a:gd name="connsiteY1" fmla="*/ 0 h 3362140"/>
                <a:gd name="connsiteX2" fmla="*/ 1751143 w 1886857"/>
                <a:gd name="connsiteY2" fmla="*/ 37301 h 3362140"/>
                <a:gd name="connsiteX3" fmla="*/ 1867821 w 1886857"/>
                <a:gd name="connsiteY3" fmla="*/ 178991 h 3362140"/>
                <a:gd name="connsiteX4" fmla="*/ 1886857 w 1886857"/>
                <a:gd name="connsiteY4" fmla="*/ 189324 h 3362140"/>
                <a:gd name="connsiteX5" fmla="*/ 1886857 w 1886857"/>
                <a:gd name="connsiteY5" fmla="*/ 3172818 h 3362140"/>
                <a:gd name="connsiteX6" fmla="*/ 1867821 w 1886857"/>
                <a:gd name="connsiteY6" fmla="*/ 3183150 h 3362140"/>
                <a:gd name="connsiteX7" fmla="*/ 1751143 w 1886857"/>
                <a:gd name="connsiteY7" fmla="*/ 3324840 h 3362140"/>
                <a:gd name="connsiteX8" fmla="*/ 1739564 w 1886857"/>
                <a:gd name="connsiteY8" fmla="*/ 3362140 h 3362140"/>
                <a:gd name="connsiteX9" fmla="*/ 150287 w 1886857"/>
                <a:gd name="connsiteY9" fmla="*/ 3362140 h 3362140"/>
                <a:gd name="connsiteX10" fmla="*/ 135714 w 1886857"/>
                <a:gd name="connsiteY10" fmla="*/ 3315196 h 3362140"/>
                <a:gd name="connsiteX11" fmla="*/ 19036 w 1886857"/>
                <a:gd name="connsiteY11" fmla="*/ 3173506 h 3362140"/>
                <a:gd name="connsiteX12" fmla="*/ 0 w 1886857"/>
                <a:gd name="connsiteY12" fmla="*/ 3163174 h 3362140"/>
                <a:gd name="connsiteX13" fmla="*/ 0 w 1886857"/>
                <a:gd name="connsiteY13" fmla="*/ 196523 h 3362140"/>
                <a:gd name="connsiteX14" fmla="*/ 19037 w 1886857"/>
                <a:gd name="connsiteY14" fmla="*/ 186190 h 3362140"/>
                <a:gd name="connsiteX15" fmla="*/ 135715 w 1886857"/>
                <a:gd name="connsiteY15" fmla="*/ 44500 h 336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close/>
                </a:path>
              </a:pathLst>
            </a:custGeom>
            <a:solidFill>
              <a:srgbClr val="1788EE"/>
            </a:solid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2599145" y="4342362"/>
              <a:ext cx="1107996" cy="369332"/>
            </a:xfrm>
            <a:prstGeom prst="rect">
              <a:avLst/>
            </a:prstGeom>
          </p:spPr>
          <p:txBody>
            <a:bodyPr wrap="none">
              <a:spAutoFit/>
            </a:bodyPr>
            <a:lstStyle/>
            <a:p>
              <a:pPr algn="ctr"/>
              <a:r>
                <a:rPr lang="zh-CN" altLang="en-US" b="1" dirty="0" smtClean="0">
                  <a:solidFill>
                    <a:schemeClr val="bg1"/>
                  </a:solidFill>
                  <a:latin typeface="微软雅黑" pitchFamily="34" charset="-122"/>
                  <a:ea typeface="微软雅黑" pitchFamily="34" charset="-122"/>
                </a:rPr>
                <a:t>商城服务</a:t>
              </a:r>
              <a:endParaRPr lang="en-US" altLang="zh-CN" b="1" dirty="0">
                <a:solidFill>
                  <a:schemeClr val="bg1"/>
                </a:solidFill>
                <a:latin typeface="微软雅黑" pitchFamily="34" charset="-122"/>
                <a:ea typeface="微软雅黑" pitchFamily="34" charset="-122"/>
              </a:endParaRPr>
            </a:p>
          </p:txBody>
        </p:sp>
      </p:grpSp>
      <p:sp>
        <p:nvSpPr>
          <p:cNvPr id="72" name="圆角矩形 71"/>
          <p:cNvSpPr/>
          <p:nvPr/>
        </p:nvSpPr>
        <p:spPr>
          <a:xfrm>
            <a:off x="2245986" y="5746285"/>
            <a:ext cx="7553843" cy="530645"/>
          </a:xfrm>
          <a:prstGeom prst="roundRect">
            <a:avLst/>
          </a:prstGeom>
          <a:solidFill>
            <a:srgbClr val="00B9B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矩形 72"/>
          <p:cNvSpPr/>
          <p:nvPr/>
        </p:nvSpPr>
        <p:spPr>
          <a:xfrm>
            <a:off x="2332107" y="5887576"/>
            <a:ext cx="7467723" cy="338554"/>
          </a:xfrm>
          <a:prstGeom prst="rect">
            <a:avLst/>
          </a:prstGeom>
        </p:spPr>
        <p:txBody>
          <a:bodyPr wrap="square">
            <a:spAutoFit/>
          </a:bodyPr>
          <a:lstStyle/>
          <a:p>
            <a:r>
              <a:rPr lang="zh-CN" altLang="en-US" sz="1600" kern="100" dirty="0" smtClean="0">
                <a:solidFill>
                  <a:schemeClr val="bg1"/>
                </a:solidFill>
                <a:latin typeface="微软雅黑" pitchFamily="34" charset="-122"/>
                <a:ea typeface="微软雅黑" pitchFamily="34" charset="-122"/>
                <a:cs typeface="Times New Roman" panose="02020603050405020304" pitchFamily="18" charset="0"/>
              </a:rPr>
              <a:t>支持项目的源码，文档管理，具备产品的提炼</a:t>
            </a:r>
            <a:r>
              <a:rPr lang="zh-CN" altLang="en-US" sz="1600" kern="100" dirty="0">
                <a:solidFill>
                  <a:schemeClr val="bg1"/>
                </a:solidFill>
                <a:latin typeface="微软雅黑" pitchFamily="34" charset="-122"/>
                <a:ea typeface="微软雅黑" pitchFamily="34" charset="-122"/>
                <a:cs typeface="Times New Roman" panose="02020603050405020304" pitchFamily="18" charset="0"/>
              </a:rPr>
              <a:t>、</a:t>
            </a:r>
            <a:r>
              <a:rPr lang="zh-CN" altLang="en-US" sz="1600" kern="100" dirty="0" smtClean="0">
                <a:solidFill>
                  <a:schemeClr val="bg1"/>
                </a:solidFill>
                <a:latin typeface="微软雅黑" pitchFamily="34" charset="-122"/>
                <a:ea typeface="微软雅黑" pitchFamily="34" charset="-122"/>
                <a:cs typeface="Times New Roman" panose="02020603050405020304" pitchFamily="18" charset="0"/>
              </a:rPr>
              <a:t>发布以及在线购买等服务能力。</a:t>
            </a:r>
            <a:endParaRPr lang="zh-CN" altLang="en-US" sz="1600" kern="100" dirty="0">
              <a:solidFill>
                <a:schemeClr val="bg1"/>
              </a:solidFill>
              <a:latin typeface="微软雅黑" pitchFamily="34" charset="-122"/>
              <a:ea typeface="微软雅黑" pitchFamily="34" charset="-122"/>
              <a:cs typeface="Times New Roman" panose="02020603050405020304" pitchFamily="18" charset="0"/>
            </a:endParaRPr>
          </a:p>
        </p:txBody>
      </p:sp>
      <p:grpSp>
        <p:nvGrpSpPr>
          <p:cNvPr id="74" name="Group 40"/>
          <p:cNvGrpSpPr>
            <a:grpSpLocks noChangeAspect="1"/>
          </p:cNvGrpSpPr>
          <p:nvPr/>
        </p:nvGrpSpPr>
        <p:grpSpPr bwMode="auto">
          <a:xfrm>
            <a:off x="9957896" y="5581410"/>
            <a:ext cx="498691" cy="1179999"/>
            <a:chOff x="3769" y="1993"/>
            <a:chExt cx="142" cy="336"/>
          </a:xfrm>
          <a:effectLst>
            <a:outerShdw blurRad="50800" dist="38100" dir="5400000" algn="t" rotWithShape="0">
              <a:prstClr val="black">
                <a:alpha val="40000"/>
              </a:prstClr>
            </a:outerShdw>
          </a:effectLst>
        </p:grpSpPr>
        <p:sp>
          <p:nvSpPr>
            <p:cNvPr id="75" name="AutoShape 39"/>
            <p:cNvSpPr>
              <a:spLocks noChangeAspect="1" noChangeArrowheads="1" noTextEdit="1"/>
            </p:cNvSpPr>
            <p:nvPr/>
          </p:nvSpPr>
          <p:spPr bwMode="auto">
            <a:xfrm flipH="1">
              <a:off x="3769" y="1993"/>
              <a:ext cx="14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41"/>
            <p:cNvSpPr>
              <a:spLocks/>
            </p:cNvSpPr>
            <p:nvPr/>
          </p:nvSpPr>
          <p:spPr bwMode="auto">
            <a:xfrm>
              <a:off x="3846" y="2024"/>
              <a:ext cx="23" cy="32"/>
            </a:xfrm>
            <a:custGeom>
              <a:avLst/>
              <a:gdLst>
                <a:gd name="T0" fmla="*/ 9 w 9"/>
                <a:gd name="T1" fmla="*/ 6 h 13"/>
                <a:gd name="T2" fmla="*/ 9 w 9"/>
                <a:gd name="T3" fmla="*/ 0 h 13"/>
                <a:gd name="T4" fmla="*/ 3 w 9"/>
                <a:gd name="T5" fmla="*/ 3 h 13"/>
                <a:gd name="T6" fmla="*/ 1 w 9"/>
                <a:gd name="T7" fmla="*/ 9 h 13"/>
                <a:gd name="T8" fmla="*/ 5 w 9"/>
                <a:gd name="T9" fmla="*/ 13 h 13"/>
                <a:gd name="T10" fmla="*/ 9 w 9"/>
                <a:gd name="T11" fmla="*/ 6 h 13"/>
              </a:gdLst>
              <a:ahLst/>
              <a:cxnLst>
                <a:cxn ang="0">
                  <a:pos x="T0" y="T1"/>
                </a:cxn>
                <a:cxn ang="0">
                  <a:pos x="T2" y="T3"/>
                </a:cxn>
                <a:cxn ang="0">
                  <a:pos x="T4" y="T5"/>
                </a:cxn>
                <a:cxn ang="0">
                  <a:pos x="T6" y="T7"/>
                </a:cxn>
                <a:cxn ang="0">
                  <a:pos x="T8" y="T9"/>
                </a:cxn>
                <a:cxn ang="0">
                  <a:pos x="T10" y="T11"/>
                </a:cxn>
              </a:cxnLst>
              <a:rect l="0" t="0" r="r" b="b"/>
              <a:pathLst>
                <a:path w="9" h="13">
                  <a:moveTo>
                    <a:pt x="9" y="6"/>
                  </a:moveTo>
                  <a:cubicBezTo>
                    <a:pt x="9" y="6"/>
                    <a:pt x="9" y="1"/>
                    <a:pt x="9" y="0"/>
                  </a:cubicBezTo>
                  <a:cubicBezTo>
                    <a:pt x="9" y="0"/>
                    <a:pt x="3" y="3"/>
                    <a:pt x="3" y="3"/>
                  </a:cubicBezTo>
                  <a:cubicBezTo>
                    <a:pt x="3" y="3"/>
                    <a:pt x="1" y="7"/>
                    <a:pt x="1" y="9"/>
                  </a:cubicBezTo>
                  <a:cubicBezTo>
                    <a:pt x="0" y="11"/>
                    <a:pt x="5" y="13"/>
                    <a:pt x="5" y="13"/>
                  </a:cubicBezTo>
                  <a:lnTo>
                    <a:pt x="9" y="6"/>
                  </a:ln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42"/>
            <p:cNvSpPr>
              <a:spLocks/>
            </p:cNvSpPr>
            <p:nvPr/>
          </p:nvSpPr>
          <p:spPr bwMode="auto">
            <a:xfrm>
              <a:off x="3851" y="2298"/>
              <a:ext cx="35" cy="31"/>
            </a:xfrm>
            <a:custGeom>
              <a:avLst/>
              <a:gdLst>
                <a:gd name="T0" fmla="*/ 12 w 14"/>
                <a:gd name="T1" fmla="*/ 1 h 13"/>
                <a:gd name="T2" fmla="*/ 13 w 14"/>
                <a:gd name="T3" fmla="*/ 7 h 13"/>
                <a:gd name="T4" fmla="*/ 13 w 14"/>
                <a:gd name="T5" fmla="*/ 9 h 13"/>
                <a:gd name="T6" fmla="*/ 11 w 14"/>
                <a:gd name="T7" fmla="*/ 9 h 13"/>
                <a:gd name="T8" fmla="*/ 5 w 14"/>
                <a:gd name="T9" fmla="*/ 12 h 13"/>
                <a:gd name="T10" fmla="*/ 0 w 14"/>
                <a:gd name="T11" fmla="*/ 11 h 13"/>
                <a:gd name="T12" fmla="*/ 3 w 14"/>
                <a:gd name="T13" fmla="*/ 7 h 13"/>
                <a:gd name="T14" fmla="*/ 5 w 14"/>
                <a:gd name="T15" fmla="*/ 1 h 13"/>
                <a:gd name="T16" fmla="*/ 12 w 14"/>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2" y="1"/>
                  </a:moveTo>
                  <a:cubicBezTo>
                    <a:pt x="12" y="1"/>
                    <a:pt x="14" y="6"/>
                    <a:pt x="13" y="7"/>
                  </a:cubicBezTo>
                  <a:cubicBezTo>
                    <a:pt x="13" y="9"/>
                    <a:pt x="13" y="9"/>
                    <a:pt x="13" y="9"/>
                  </a:cubicBezTo>
                  <a:cubicBezTo>
                    <a:pt x="11" y="9"/>
                    <a:pt x="11" y="9"/>
                    <a:pt x="11" y="9"/>
                  </a:cubicBezTo>
                  <a:cubicBezTo>
                    <a:pt x="11" y="9"/>
                    <a:pt x="11" y="13"/>
                    <a:pt x="5" y="12"/>
                  </a:cubicBezTo>
                  <a:cubicBezTo>
                    <a:pt x="0" y="11"/>
                    <a:pt x="0" y="11"/>
                    <a:pt x="0" y="11"/>
                  </a:cubicBezTo>
                  <a:cubicBezTo>
                    <a:pt x="0" y="11"/>
                    <a:pt x="2" y="7"/>
                    <a:pt x="3" y="7"/>
                  </a:cubicBezTo>
                  <a:cubicBezTo>
                    <a:pt x="3" y="6"/>
                    <a:pt x="5" y="2"/>
                    <a:pt x="5" y="1"/>
                  </a:cubicBezTo>
                  <a:cubicBezTo>
                    <a:pt x="6" y="0"/>
                    <a:pt x="12" y="1"/>
                    <a:pt x="12"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43"/>
            <p:cNvSpPr>
              <a:spLocks/>
            </p:cNvSpPr>
            <p:nvPr/>
          </p:nvSpPr>
          <p:spPr bwMode="auto">
            <a:xfrm>
              <a:off x="3769" y="2080"/>
              <a:ext cx="30" cy="17"/>
            </a:xfrm>
            <a:custGeom>
              <a:avLst/>
              <a:gdLst>
                <a:gd name="T0" fmla="*/ 10 w 12"/>
                <a:gd name="T1" fmla="*/ 7 h 7"/>
                <a:gd name="T2" fmla="*/ 5 w 12"/>
                <a:gd name="T3" fmla="*/ 7 h 7"/>
                <a:gd name="T4" fmla="*/ 0 w 12"/>
                <a:gd name="T5" fmla="*/ 4 h 7"/>
                <a:gd name="T6" fmla="*/ 0 w 12"/>
                <a:gd name="T7" fmla="*/ 3 h 7"/>
                <a:gd name="T8" fmla="*/ 3 w 12"/>
                <a:gd name="T9" fmla="*/ 3 h 7"/>
                <a:gd name="T10" fmla="*/ 7 w 12"/>
                <a:gd name="T11" fmla="*/ 3 h 7"/>
                <a:gd name="T12" fmla="*/ 8 w 12"/>
                <a:gd name="T13" fmla="*/ 2 h 7"/>
                <a:gd name="T14" fmla="*/ 8 w 12"/>
                <a:gd name="T15" fmla="*/ 0 h 7"/>
                <a:gd name="T16" fmla="*/ 10 w 12"/>
                <a:gd name="T17" fmla="*/ 3 h 7"/>
                <a:gd name="T18" fmla="*/ 12 w 12"/>
                <a:gd name="T19" fmla="*/ 5 h 7"/>
                <a:gd name="T20" fmla="*/ 10 w 12"/>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10" y="7"/>
                  </a:moveTo>
                  <a:cubicBezTo>
                    <a:pt x="10" y="7"/>
                    <a:pt x="6" y="7"/>
                    <a:pt x="5" y="7"/>
                  </a:cubicBezTo>
                  <a:cubicBezTo>
                    <a:pt x="5" y="7"/>
                    <a:pt x="0" y="4"/>
                    <a:pt x="0" y="4"/>
                  </a:cubicBezTo>
                  <a:cubicBezTo>
                    <a:pt x="0" y="3"/>
                    <a:pt x="0" y="3"/>
                    <a:pt x="0" y="3"/>
                  </a:cubicBezTo>
                  <a:cubicBezTo>
                    <a:pt x="0" y="3"/>
                    <a:pt x="3" y="2"/>
                    <a:pt x="3" y="3"/>
                  </a:cubicBezTo>
                  <a:cubicBezTo>
                    <a:pt x="3" y="3"/>
                    <a:pt x="7" y="3"/>
                    <a:pt x="7" y="3"/>
                  </a:cubicBezTo>
                  <a:cubicBezTo>
                    <a:pt x="8" y="2"/>
                    <a:pt x="8" y="2"/>
                    <a:pt x="8" y="2"/>
                  </a:cubicBezTo>
                  <a:cubicBezTo>
                    <a:pt x="8" y="2"/>
                    <a:pt x="7" y="1"/>
                    <a:pt x="8" y="0"/>
                  </a:cubicBezTo>
                  <a:cubicBezTo>
                    <a:pt x="8" y="0"/>
                    <a:pt x="10" y="3"/>
                    <a:pt x="10" y="3"/>
                  </a:cubicBezTo>
                  <a:cubicBezTo>
                    <a:pt x="12" y="5"/>
                    <a:pt x="12" y="5"/>
                    <a:pt x="12" y="5"/>
                  </a:cubicBezTo>
                  <a:lnTo>
                    <a:pt x="10" y="7"/>
                  </a:ln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44"/>
            <p:cNvSpPr>
              <a:spLocks/>
            </p:cNvSpPr>
            <p:nvPr/>
          </p:nvSpPr>
          <p:spPr bwMode="auto">
            <a:xfrm>
              <a:off x="3826" y="2293"/>
              <a:ext cx="43" cy="19"/>
            </a:xfrm>
            <a:custGeom>
              <a:avLst/>
              <a:gdLst>
                <a:gd name="T0" fmla="*/ 15 w 17"/>
                <a:gd name="T1" fmla="*/ 6 h 8"/>
                <a:gd name="T2" fmla="*/ 9 w 17"/>
                <a:gd name="T3" fmla="*/ 8 h 8"/>
                <a:gd name="T4" fmla="*/ 1 w 17"/>
                <a:gd name="T5" fmla="*/ 8 h 8"/>
                <a:gd name="T6" fmla="*/ 3 w 17"/>
                <a:gd name="T7" fmla="*/ 6 h 8"/>
                <a:gd name="T8" fmla="*/ 8 w 17"/>
                <a:gd name="T9" fmla="*/ 5 h 8"/>
                <a:gd name="T10" fmla="*/ 13 w 17"/>
                <a:gd name="T11" fmla="*/ 0 h 8"/>
                <a:gd name="T12" fmla="*/ 17 w 17"/>
                <a:gd name="T13" fmla="*/ 0 h 8"/>
                <a:gd name="T14" fmla="*/ 15 w 1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5" y="6"/>
                  </a:moveTo>
                  <a:cubicBezTo>
                    <a:pt x="15" y="6"/>
                    <a:pt x="12" y="8"/>
                    <a:pt x="9" y="8"/>
                  </a:cubicBezTo>
                  <a:cubicBezTo>
                    <a:pt x="1" y="8"/>
                    <a:pt x="1" y="8"/>
                    <a:pt x="1" y="8"/>
                  </a:cubicBezTo>
                  <a:cubicBezTo>
                    <a:pt x="1" y="8"/>
                    <a:pt x="0" y="6"/>
                    <a:pt x="3" y="6"/>
                  </a:cubicBezTo>
                  <a:cubicBezTo>
                    <a:pt x="3" y="6"/>
                    <a:pt x="5" y="6"/>
                    <a:pt x="8" y="5"/>
                  </a:cubicBezTo>
                  <a:cubicBezTo>
                    <a:pt x="11" y="3"/>
                    <a:pt x="13" y="0"/>
                    <a:pt x="13" y="0"/>
                  </a:cubicBezTo>
                  <a:cubicBezTo>
                    <a:pt x="17" y="0"/>
                    <a:pt x="17" y="0"/>
                    <a:pt x="17" y="0"/>
                  </a:cubicBezTo>
                  <a:cubicBezTo>
                    <a:pt x="17" y="0"/>
                    <a:pt x="17" y="4"/>
                    <a:pt x="15"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45"/>
            <p:cNvSpPr>
              <a:spLocks/>
            </p:cNvSpPr>
            <p:nvPr/>
          </p:nvSpPr>
          <p:spPr bwMode="auto">
            <a:xfrm>
              <a:off x="3834" y="2138"/>
              <a:ext cx="40" cy="160"/>
            </a:xfrm>
            <a:custGeom>
              <a:avLst/>
              <a:gdLst>
                <a:gd name="T0" fmla="*/ 14 w 16"/>
                <a:gd name="T1" fmla="*/ 66 h 66"/>
                <a:gd name="T2" fmla="*/ 9 w 16"/>
                <a:gd name="T3" fmla="*/ 64 h 66"/>
                <a:gd name="T4" fmla="*/ 9 w 16"/>
                <a:gd name="T5" fmla="*/ 62 h 66"/>
                <a:gd name="T6" fmla="*/ 11 w 16"/>
                <a:gd name="T7" fmla="*/ 60 h 66"/>
                <a:gd name="T8" fmla="*/ 10 w 16"/>
                <a:gd name="T9" fmla="*/ 58 h 66"/>
                <a:gd name="T10" fmla="*/ 11 w 16"/>
                <a:gd name="T11" fmla="*/ 56 h 66"/>
                <a:gd name="T12" fmla="*/ 9 w 16"/>
                <a:gd name="T13" fmla="*/ 55 h 66"/>
                <a:gd name="T14" fmla="*/ 10 w 16"/>
                <a:gd name="T15" fmla="*/ 52 h 66"/>
                <a:gd name="T16" fmla="*/ 9 w 16"/>
                <a:gd name="T17" fmla="*/ 46 h 66"/>
                <a:gd name="T18" fmla="*/ 9 w 16"/>
                <a:gd name="T19" fmla="*/ 42 h 66"/>
                <a:gd name="T20" fmla="*/ 9 w 16"/>
                <a:gd name="T21" fmla="*/ 42 h 66"/>
                <a:gd name="T22" fmla="*/ 7 w 16"/>
                <a:gd name="T23" fmla="*/ 40 h 66"/>
                <a:gd name="T24" fmla="*/ 7 w 16"/>
                <a:gd name="T25" fmla="*/ 38 h 66"/>
                <a:gd name="T26" fmla="*/ 6 w 16"/>
                <a:gd name="T27" fmla="*/ 35 h 66"/>
                <a:gd name="T28" fmla="*/ 1 w 16"/>
                <a:gd name="T29" fmla="*/ 10 h 66"/>
                <a:gd name="T30" fmla="*/ 1 w 16"/>
                <a:gd name="T31" fmla="*/ 0 h 66"/>
                <a:gd name="T32" fmla="*/ 6 w 16"/>
                <a:gd name="T33" fmla="*/ 1 h 66"/>
                <a:gd name="T34" fmla="*/ 9 w 16"/>
                <a:gd name="T35" fmla="*/ 4 h 66"/>
                <a:gd name="T36" fmla="*/ 14 w 16"/>
                <a:gd name="T37" fmla="*/ 19 h 66"/>
                <a:gd name="T38" fmla="*/ 13 w 16"/>
                <a:gd name="T39" fmla="*/ 33 h 66"/>
                <a:gd name="T40" fmla="*/ 15 w 16"/>
                <a:gd name="T41" fmla="*/ 44 h 66"/>
                <a:gd name="T42" fmla="*/ 15 w 16"/>
                <a:gd name="T43" fmla="*/ 61 h 66"/>
                <a:gd name="T44" fmla="*/ 14 w 16"/>
                <a:gd name="T4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66">
                  <a:moveTo>
                    <a:pt x="14" y="66"/>
                  </a:moveTo>
                  <a:cubicBezTo>
                    <a:pt x="9" y="64"/>
                    <a:pt x="9" y="64"/>
                    <a:pt x="9" y="64"/>
                  </a:cubicBezTo>
                  <a:cubicBezTo>
                    <a:pt x="9" y="64"/>
                    <a:pt x="9" y="63"/>
                    <a:pt x="9" y="62"/>
                  </a:cubicBezTo>
                  <a:cubicBezTo>
                    <a:pt x="10" y="62"/>
                    <a:pt x="11" y="60"/>
                    <a:pt x="11" y="60"/>
                  </a:cubicBezTo>
                  <a:cubicBezTo>
                    <a:pt x="11" y="60"/>
                    <a:pt x="10" y="59"/>
                    <a:pt x="10" y="58"/>
                  </a:cubicBezTo>
                  <a:cubicBezTo>
                    <a:pt x="10" y="57"/>
                    <a:pt x="11" y="56"/>
                    <a:pt x="11" y="56"/>
                  </a:cubicBezTo>
                  <a:cubicBezTo>
                    <a:pt x="9" y="55"/>
                    <a:pt x="9" y="55"/>
                    <a:pt x="9" y="55"/>
                  </a:cubicBezTo>
                  <a:cubicBezTo>
                    <a:pt x="9" y="55"/>
                    <a:pt x="10" y="52"/>
                    <a:pt x="10" y="52"/>
                  </a:cubicBezTo>
                  <a:cubicBezTo>
                    <a:pt x="10" y="51"/>
                    <a:pt x="9" y="46"/>
                    <a:pt x="9" y="46"/>
                  </a:cubicBezTo>
                  <a:cubicBezTo>
                    <a:pt x="9" y="46"/>
                    <a:pt x="8" y="43"/>
                    <a:pt x="9" y="42"/>
                  </a:cubicBezTo>
                  <a:cubicBezTo>
                    <a:pt x="9" y="42"/>
                    <a:pt x="9" y="42"/>
                    <a:pt x="9" y="42"/>
                  </a:cubicBezTo>
                  <a:cubicBezTo>
                    <a:pt x="7" y="40"/>
                    <a:pt x="7" y="40"/>
                    <a:pt x="7" y="40"/>
                  </a:cubicBezTo>
                  <a:cubicBezTo>
                    <a:pt x="7" y="38"/>
                    <a:pt x="7" y="38"/>
                    <a:pt x="7" y="38"/>
                  </a:cubicBezTo>
                  <a:cubicBezTo>
                    <a:pt x="6" y="35"/>
                    <a:pt x="6" y="35"/>
                    <a:pt x="6" y="35"/>
                  </a:cubicBezTo>
                  <a:cubicBezTo>
                    <a:pt x="6" y="35"/>
                    <a:pt x="0" y="12"/>
                    <a:pt x="1" y="10"/>
                  </a:cubicBezTo>
                  <a:cubicBezTo>
                    <a:pt x="2" y="9"/>
                    <a:pt x="1" y="0"/>
                    <a:pt x="1" y="0"/>
                  </a:cubicBezTo>
                  <a:cubicBezTo>
                    <a:pt x="6" y="1"/>
                    <a:pt x="6" y="1"/>
                    <a:pt x="6" y="1"/>
                  </a:cubicBezTo>
                  <a:cubicBezTo>
                    <a:pt x="6" y="1"/>
                    <a:pt x="9" y="3"/>
                    <a:pt x="9" y="4"/>
                  </a:cubicBezTo>
                  <a:cubicBezTo>
                    <a:pt x="9" y="5"/>
                    <a:pt x="14" y="19"/>
                    <a:pt x="14" y="19"/>
                  </a:cubicBezTo>
                  <a:cubicBezTo>
                    <a:pt x="13" y="33"/>
                    <a:pt x="13" y="33"/>
                    <a:pt x="13" y="33"/>
                  </a:cubicBezTo>
                  <a:cubicBezTo>
                    <a:pt x="15" y="44"/>
                    <a:pt x="15" y="44"/>
                    <a:pt x="15" y="44"/>
                  </a:cubicBezTo>
                  <a:cubicBezTo>
                    <a:pt x="15" y="44"/>
                    <a:pt x="15" y="60"/>
                    <a:pt x="15" y="61"/>
                  </a:cubicBezTo>
                  <a:cubicBezTo>
                    <a:pt x="16" y="61"/>
                    <a:pt x="14" y="66"/>
                    <a:pt x="14" y="66"/>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46"/>
            <p:cNvSpPr>
              <a:spLocks/>
            </p:cNvSpPr>
            <p:nvPr/>
          </p:nvSpPr>
          <p:spPr bwMode="auto">
            <a:xfrm>
              <a:off x="3836" y="2138"/>
              <a:ext cx="38" cy="160"/>
            </a:xfrm>
            <a:custGeom>
              <a:avLst/>
              <a:gdLst>
                <a:gd name="T0" fmla="*/ 0 w 15"/>
                <a:gd name="T1" fmla="*/ 0 h 66"/>
                <a:gd name="T2" fmla="*/ 5 w 15"/>
                <a:gd name="T3" fmla="*/ 1 h 66"/>
                <a:gd name="T4" fmla="*/ 8 w 15"/>
                <a:gd name="T5" fmla="*/ 4 h 66"/>
                <a:gd name="T6" fmla="*/ 13 w 15"/>
                <a:gd name="T7" fmla="*/ 19 h 66"/>
                <a:gd name="T8" fmla="*/ 12 w 15"/>
                <a:gd name="T9" fmla="*/ 33 h 66"/>
                <a:gd name="T10" fmla="*/ 14 w 15"/>
                <a:gd name="T11" fmla="*/ 44 h 66"/>
                <a:gd name="T12" fmla="*/ 14 w 15"/>
                <a:gd name="T13" fmla="*/ 61 h 66"/>
                <a:gd name="T14" fmla="*/ 13 w 15"/>
                <a:gd name="T15" fmla="*/ 66 h 66"/>
                <a:gd name="T16" fmla="*/ 8 w 15"/>
                <a:gd name="T17" fmla="*/ 64 h 66"/>
                <a:gd name="T18" fmla="*/ 8 w 15"/>
                <a:gd name="T19" fmla="*/ 63 h 66"/>
                <a:gd name="T20" fmla="*/ 11 w 15"/>
                <a:gd name="T21" fmla="*/ 61 h 66"/>
                <a:gd name="T22" fmla="*/ 10 w 15"/>
                <a:gd name="T23" fmla="*/ 60 h 66"/>
                <a:gd name="T24" fmla="*/ 10 w 15"/>
                <a:gd name="T25" fmla="*/ 60 h 66"/>
                <a:gd name="T26" fmla="*/ 9 w 15"/>
                <a:gd name="T27" fmla="*/ 59 h 66"/>
                <a:gd name="T28" fmla="*/ 11 w 15"/>
                <a:gd name="T29" fmla="*/ 56 h 66"/>
                <a:gd name="T30" fmla="*/ 10 w 15"/>
                <a:gd name="T31" fmla="*/ 56 h 66"/>
                <a:gd name="T32" fmla="*/ 8 w 15"/>
                <a:gd name="T33" fmla="*/ 55 h 66"/>
                <a:gd name="T34" fmla="*/ 8 w 15"/>
                <a:gd name="T35" fmla="*/ 55 h 66"/>
                <a:gd name="T36" fmla="*/ 11 w 15"/>
                <a:gd name="T37" fmla="*/ 53 h 66"/>
                <a:gd name="T38" fmla="*/ 12 w 15"/>
                <a:gd name="T39" fmla="*/ 49 h 66"/>
                <a:gd name="T40" fmla="*/ 9 w 15"/>
                <a:gd name="T41" fmla="*/ 52 h 66"/>
                <a:gd name="T42" fmla="*/ 10 w 15"/>
                <a:gd name="T43" fmla="*/ 47 h 66"/>
                <a:gd name="T44" fmla="*/ 9 w 15"/>
                <a:gd name="T45" fmla="*/ 49 h 66"/>
                <a:gd name="T46" fmla="*/ 8 w 15"/>
                <a:gd name="T47" fmla="*/ 46 h 66"/>
                <a:gd name="T48" fmla="*/ 10 w 15"/>
                <a:gd name="T49" fmla="*/ 42 h 66"/>
                <a:gd name="T50" fmla="*/ 9 w 15"/>
                <a:gd name="T51" fmla="*/ 38 h 66"/>
                <a:gd name="T52" fmla="*/ 7 w 15"/>
                <a:gd name="T53" fmla="*/ 41 h 66"/>
                <a:gd name="T54" fmla="*/ 6 w 15"/>
                <a:gd name="T55" fmla="*/ 40 h 66"/>
                <a:gd name="T56" fmla="*/ 9 w 15"/>
                <a:gd name="T57" fmla="*/ 36 h 66"/>
                <a:gd name="T58" fmla="*/ 8 w 15"/>
                <a:gd name="T59" fmla="*/ 34 h 66"/>
                <a:gd name="T60" fmla="*/ 5 w 15"/>
                <a:gd name="T61" fmla="*/ 35 h 66"/>
                <a:gd name="T62" fmla="*/ 5 w 15"/>
                <a:gd name="T63" fmla="*/ 35 h 66"/>
                <a:gd name="T64" fmla="*/ 8 w 15"/>
                <a:gd name="T65" fmla="*/ 31 h 66"/>
                <a:gd name="T66" fmla="*/ 5 w 15"/>
                <a:gd name="T67" fmla="*/ 20 h 66"/>
                <a:gd name="T68" fmla="*/ 0 w 15"/>
                <a:gd name="T69" fmla="*/ 10 h 66"/>
                <a:gd name="T70" fmla="*/ 0 w 15"/>
                <a:gd name="T7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66">
                  <a:moveTo>
                    <a:pt x="0" y="0"/>
                  </a:moveTo>
                  <a:cubicBezTo>
                    <a:pt x="5" y="1"/>
                    <a:pt x="5" y="1"/>
                    <a:pt x="5" y="1"/>
                  </a:cubicBezTo>
                  <a:cubicBezTo>
                    <a:pt x="5" y="1"/>
                    <a:pt x="8" y="3"/>
                    <a:pt x="8" y="4"/>
                  </a:cubicBezTo>
                  <a:cubicBezTo>
                    <a:pt x="8" y="5"/>
                    <a:pt x="13" y="19"/>
                    <a:pt x="13" y="19"/>
                  </a:cubicBezTo>
                  <a:cubicBezTo>
                    <a:pt x="12" y="33"/>
                    <a:pt x="12" y="33"/>
                    <a:pt x="12" y="33"/>
                  </a:cubicBezTo>
                  <a:cubicBezTo>
                    <a:pt x="14" y="44"/>
                    <a:pt x="14" y="44"/>
                    <a:pt x="14" y="44"/>
                  </a:cubicBezTo>
                  <a:cubicBezTo>
                    <a:pt x="14" y="44"/>
                    <a:pt x="14" y="60"/>
                    <a:pt x="14" y="61"/>
                  </a:cubicBezTo>
                  <a:cubicBezTo>
                    <a:pt x="15" y="61"/>
                    <a:pt x="13" y="66"/>
                    <a:pt x="13" y="66"/>
                  </a:cubicBezTo>
                  <a:cubicBezTo>
                    <a:pt x="8" y="64"/>
                    <a:pt x="8" y="64"/>
                    <a:pt x="8" y="64"/>
                  </a:cubicBezTo>
                  <a:cubicBezTo>
                    <a:pt x="8" y="64"/>
                    <a:pt x="8" y="64"/>
                    <a:pt x="8" y="63"/>
                  </a:cubicBezTo>
                  <a:cubicBezTo>
                    <a:pt x="10" y="63"/>
                    <a:pt x="11" y="62"/>
                    <a:pt x="11" y="61"/>
                  </a:cubicBezTo>
                  <a:cubicBezTo>
                    <a:pt x="10" y="61"/>
                    <a:pt x="10" y="61"/>
                    <a:pt x="10" y="60"/>
                  </a:cubicBezTo>
                  <a:cubicBezTo>
                    <a:pt x="10" y="60"/>
                    <a:pt x="10" y="60"/>
                    <a:pt x="10" y="60"/>
                  </a:cubicBezTo>
                  <a:cubicBezTo>
                    <a:pt x="10" y="60"/>
                    <a:pt x="9" y="60"/>
                    <a:pt x="9" y="59"/>
                  </a:cubicBezTo>
                  <a:cubicBezTo>
                    <a:pt x="13" y="60"/>
                    <a:pt x="11" y="56"/>
                    <a:pt x="11" y="56"/>
                  </a:cubicBezTo>
                  <a:cubicBezTo>
                    <a:pt x="11" y="56"/>
                    <a:pt x="10" y="56"/>
                    <a:pt x="10" y="56"/>
                  </a:cubicBezTo>
                  <a:cubicBezTo>
                    <a:pt x="8" y="55"/>
                    <a:pt x="8" y="55"/>
                    <a:pt x="8" y="55"/>
                  </a:cubicBezTo>
                  <a:cubicBezTo>
                    <a:pt x="8" y="55"/>
                    <a:pt x="8" y="55"/>
                    <a:pt x="8" y="55"/>
                  </a:cubicBezTo>
                  <a:cubicBezTo>
                    <a:pt x="9" y="54"/>
                    <a:pt x="10" y="54"/>
                    <a:pt x="11" y="53"/>
                  </a:cubicBezTo>
                  <a:cubicBezTo>
                    <a:pt x="12" y="52"/>
                    <a:pt x="12" y="49"/>
                    <a:pt x="12" y="49"/>
                  </a:cubicBezTo>
                  <a:cubicBezTo>
                    <a:pt x="11" y="51"/>
                    <a:pt x="9" y="52"/>
                    <a:pt x="9" y="52"/>
                  </a:cubicBezTo>
                  <a:cubicBezTo>
                    <a:pt x="10" y="47"/>
                    <a:pt x="10" y="47"/>
                    <a:pt x="10" y="47"/>
                  </a:cubicBezTo>
                  <a:cubicBezTo>
                    <a:pt x="9" y="49"/>
                    <a:pt x="9" y="49"/>
                    <a:pt x="9" y="49"/>
                  </a:cubicBezTo>
                  <a:cubicBezTo>
                    <a:pt x="9" y="48"/>
                    <a:pt x="8" y="47"/>
                    <a:pt x="8" y="46"/>
                  </a:cubicBezTo>
                  <a:cubicBezTo>
                    <a:pt x="9" y="44"/>
                    <a:pt x="10" y="43"/>
                    <a:pt x="10" y="42"/>
                  </a:cubicBezTo>
                  <a:cubicBezTo>
                    <a:pt x="11" y="40"/>
                    <a:pt x="9" y="38"/>
                    <a:pt x="9" y="38"/>
                  </a:cubicBezTo>
                  <a:cubicBezTo>
                    <a:pt x="9" y="40"/>
                    <a:pt x="8" y="41"/>
                    <a:pt x="7" y="41"/>
                  </a:cubicBezTo>
                  <a:cubicBezTo>
                    <a:pt x="6" y="40"/>
                    <a:pt x="6" y="40"/>
                    <a:pt x="6" y="40"/>
                  </a:cubicBezTo>
                  <a:cubicBezTo>
                    <a:pt x="9" y="36"/>
                    <a:pt x="9" y="36"/>
                    <a:pt x="9" y="36"/>
                  </a:cubicBezTo>
                  <a:cubicBezTo>
                    <a:pt x="8" y="34"/>
                    <a:pt x="8" y="34"/>
                    <a:pt x="8" y="34"/>
                  </a:cubicBezTo>
                  <a:cubicBezTo>
                    <a:pt x="8" y="34"/>
                    <a:pt x="6" y="34"/>
                    <a:pt x="5" y="35"/>
                  </a:cubicBezTo>
                  <a:cubicBezTo>
                    <a:pt x="5" y="35"/>
                    <a:pt x="5" y="35"/>
                    <a:pt x="5" y="35"/>
                  </a:cubicBezTo>
                  <a:cubicBezTo>
                    <a:pt x="8" y="31"/>
                    <a:pt x="8" y="31"/>
                    <a:pt x="8" y="31"/>
                  </a:cubicBezTo>
                  <a:cubicBezTo>
                    <a:pt x="9" y="29"/>
                    <a:pt x="6" y="22"/>
                    <a:pt x="5" y="20"/>
                  </a:cubicBezTo>
                  <a:cubicBezTo>
                    <a:pt x="4" y="19"/>
                    <a:pt x="2" y="14"/>
                    <a:pt x="0" y="10"/>
                  </a:cubicBezTo>
                  <a:cubicBezTo>
                    <a:pt x="1" y="8"/>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47"/>
            <p:cNvSpPr>
              <a:spLocks/>
            </p:cNvSpPr>
            <p:nvPr/>
          </p:nvSpPr>
          <p:spPr bwMode="auto">
            <a:xfrm>
              <a:off x="3841" y="2133"/>
              <a:ext cx="53" cy="172"/>
            </a:xfrm>
            <a:custGeom>
              <a:avLst/>
              <a:gdLst>
                <a:gd name="T0" fmla="*/ 18 w 21"/>
                <a:gd name="T1" fmla="*/ 60 h 71"/>
                <a:gd name="T2" fmla="*/ 17 w 21"/>
                <a:gd name="T3" fmla="*/ 71 h 71"/>
                <a:gd name="T4" fmla="*/ 12 w 21"/>
                <a:gd name="T5" fmla="*/ 71 h 71"/>
                <a:gd name="T6" fmla="*/ 9 w 21"/>
                <a:gd name="T7" fmla="*/ 69 h 71"/>
                <a:gd name="T8" fmla="*/ 9 w 21"/>
                <a:gd name="T9" fmla="*/ 64 h 71"/>
                <a:gd name="T10" fmla="*/ 11 w 21"/>
                <a:gd name="T11" fmla="*/ 60 h 71"/>
                <a:gd name="T12" fmla="*/ 11 w 21"/>
                <a:gd name="T13" fmla="*/ 53 h 71"/>
                <a:gd name="T14" fmla="*/ 10 w 21"/>
                <a:gd name="T15" fmla="*/ 41 h 71"/>
                <a:gd name="T16" fmla="*/ 8 w 21"/>
                <a:gd name="T17" fmla="*/ 35 h 71"/>
                <a:gd name="T18" fmla="*/ 8 w 21"/>
                <a:gd name="T19" fmla="*/ 27 h 71"/>
                <a:gd name="T20" fmla="*/ 5 w 21"/>
                <a:gd name="T21" fmla="*/ 21 h 71"/>
                <a:gd name="T22" fmla="*/ 1 w 21"/>
                <a:gd name="T23" fmla="*/ 8 h 71"/>
                <a:gd name="T24" fmla="*/ 0 w 21"/>
                <a:gd name="T25" fmla="*/ 2 h 71"/>
                <a:gd name="T26" fmla="*/ 9 w 21"/>
                <a:gd name="T27" fmla="*/ 1 h 71"/>
                <a:gd name="T28" fmla="*/ 17 w 21"/>
                <a:gd name="T29" fmla="*/ 1 h 71"/>
                <a:gd name="T30" fmla="*/ 20 w 21"/>
                <a:gd name="T31" fmla="*/ 12 h 71"/>
                <a:gd name="T32" fmla="*/ 19 w 21"/>
                <a:gd name="T33" fmla="*/ 20 h 71"/>
                <a:gd name="T34" fmla="*/ 19 w 21"/>
                <a:gd name="T35" fmla="*/ 24 h 71"/>
                <a:gd name="T36" fmla="*/ 18 w 21"/>
                <a:gd name="T37" fmla="*/ 32 h 71"/>
                <a:gd name="T38" fmla="*/ 20 w 21"/>
                <a:gd name="T39" fmla="*/ 37 h 71"/>
                <a:gd name="T40" fmla="*/ 20 w 21"/>
                <a:gd name="T41" fmla="*/ 52 h 71"/>
                <a:gd name="T42" fmla="*/ 18 w 21"/>
                <a:gd name="T43"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71">
                  <a:moveTo>
                    <a:pt x="18" y="60"/>
                  </a:moveTo>
                  <a:cubicBezTo>
                    <a:pt x="18" y="60"/>
                    <a:pt x="20" y="69"/>
                    <a:pt x="17" y="71"/>
                  </a:cubicBezTo>
                  <a:cubicBezTo>
                    <a:pt x="12" y="71"/>
                    <a:pt x="12" y="71"/>
                    <a:pt x="12" y="71"/>
                  </a:cubicBezTo>
                  <a:cubicBezTo>
                    <a:pt x="9" y="69"/>
                    <a:pt x="9" y="69"/>
                    <a:pt x="9" y="69"/>
                  </a:cubicBezTo>
                  <a:cubicBezTo>
                    <a:pt x="9" y="69"/>
                    <a:pt x="8" y="65"/>
                    <a:pt x="9" y="64"/>
                  </a:cubicBezTo>
                  <a:cubicBezTo>
                    <a:pt x="11" y="62"/>
                    <a:pt x="11" y="60"/>
                    <a:pt x="11" y="60"/>
                  </a:cubicBezTo>
                  <a:cubicBezTo>
                    <a:pt x="11" y="53"/>
                    <a:pt x="11" y="53"/>
                    <a:pt x="11" y="53"/>
                  </a:cubicBezTo>
                  <a:cubicBezTo>
                    <a:pt x="11" y="53"/>
                    <a:pt x="11" y="45"/>
                    <a:pt x="10" y="41"/>
                  </a:cubicBezTo>
                  <a:cubicBezTo>
                    <a:pt x="9" y="37"/>
                    <a:pt x="8" y="35"/>
                    <a:pt x="8" y="35"/>
                  </a:cubicBezTo>
                  <a:cubicBezTo>
                    <a:pt x="8" y="35"/>
                    <a:pt x="8" y="28"/>
                    <a:pt x="8" y="27"/>
                  </a:cubicBezTo>
                  <a:cubicBezTo>
                    <a:pt x="8" y="26"/>
                    <a:pt x="5" y="21"/>
                    <a:pt x="5" y="21"/>
                  </a:cubicBezTo>
                  <a:cubicBezTo>
                    <a:pt x="5" y="20"/>
                    <a:pt x="2" y="9"/>
                    <a:pt x="1" y="8"/>
                  </a:cubicBezTo>
                  <a:cubicBezTo>
                    <a:pt x="1" y="7"/>
                    <a:pt x="0" y="2"/>
                    <a:pt x="0" y="2"/>
                  </a:cubicBezTo>
                  <a:cubicBezTo>
                    <a:pt x="0" y="2"/>
                    <a:pt x="8" y="1"/>
                    <a:pt x="9" y="1"/>
                  </a:cubicBezTo>
                  <a:cubicBezTo>
                    <a:pt x="9" y="0"/>
                    <a:pt x="17" y="1"/>
                    <a:pt x="17" y="1"/>
                  </a:cubicBezTo>
                  <a:cubicBezTo>
                    <a:pt x="17" y="1"/>
                    <a:pt x="20" y="10"/>
                    <a:pt x="20" y="12"/>
                  </a:cubicBezTo>
                  <a:cubicBezTo>
                    <a:pt x="20" y="14"/>
                    <a:pt x="19" y="19"/>
                    <a:pt x="19" y="20"/>
                  </a:cubicBezTo>
                  <a:cubicBezTo>
                    <a:pt x="20" y="21"/>
                    <a:pt x="19" y="24"/>
                    <a:pt x="19" y="24"/>
                  </a:cubicBezTo>
                  <a:cubicBezTo>
                    <a:pt x="19" y="24"/>
                    <a:pt x="18" y="31"/>
                    <a:pt x="18" y="32"/>
                  </a:cubicBezTo>
                  <a:cubicBezTo>
                    <a:pt x="18" y="32"/>
                    <a:pt x="21" y="35"/>
                    <a:pt x="20" y="37"/>
                  </a:cubicBezTo>
                  <a:cubicBezTo>
                    <a:pt x="19" y="38"/>
                    <a:pt x="21" y="50"/>
                    <a:pt x="20" y="52"/>
                  </a:cubicBezTo>
                  <a:cubicBezTo>
                    <a:pt x="20" y="53"/>
                    <a:pt x="18" y="60"/>
                    <a:pt x="18" y="60"/>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48"/>
            <p:cNvSpPr>
              <a:spLocks/>
            </p:cNvSpPr>
            <p:nvPr/>
          </p:nvSpPr>
          <p:spPr bwMode="auto">
            <a:xfrm>
              <a:off x="3864" y="2211"/>
              <a:ext cx="30" cy="94"/>
            </a:xfrm>
            <a:custGeom>
              <a:avLst/>
              <a:gdLst>
                <a:gd name="T0" fmla="*/ 0 w 12"/>
                <a:gd name="T1" fmla="*/ 4 h 39"/>
                <a:gd name="T2" fmla="*/ 9 w 12"/>
                <a:gd name="T3" fmla="*/ 0 h 39"/>
                <a:gd name="T4" fmla="*/ 11 w 12"/>
                <a:gd name="T5" fmla="*/ 5 h 39"/>
                <a:gd name="T6" fmla="*/ 11 w 12"/>
                <a:gd name="T7" fmla="*/ 19 h 39"/>
                <a:gd name="T8" fmla="*/ 11 w 12"/>
                <a:gd name="T9" fmla="*/ 19 h 39"/>
                <a:gd name="T10" fmla="*/ 11 w 12"/>
                <a:gd name="T11" fmla="*/ 19 h 39"/>
                <a:gd name="T12" fmla="*/ 11 w 12"/>
                <a:gd name="T13" fmla="*/ 19 h 39"/>
                <a:gd name="T14" fmla="*/ 11 w 12"/>
                <a:gd name="T15" fmla="*/ 19 h 39"/>
                <a:gd name="T16" fmla="*/ 11 w 12"/>
                <a:gd name="T17" fmla="*/ 19 h 39"/>
                <a:gd name="T18" fmla="*/ 11 w 12"/>
                <a:gd name="T19" fmla="*/ 20 h 39"/>
                <a:gd name="T20" fmla="*/ 9 w 12"/>
                <a:gd name="T21" fmla="*/ 28 h 39"/>
                <a:gd name="T22" fmla="*/ 8 w 12"/>
                <a:gd name="T23" fmla="*/ 39 h 39"/>
                <a:gd name="T24" fmla="*/ 8 w 12"/>
                <a:gd name="T25" fmla="*/ 39 h 39"/>
                <a:gd name="T26" fmla="*/ 8 w 12"/>
                <a:gd name="T27" fmla="*/ 39 h 39"/>
                <a:gd name="T28" fmla="*/ 3 w 12"/>
                <a:gd name="T29" fmla="*/ 39 h 39"/>
                <a:gd name="T30" fmla="*/ 1 w 12"/>
                <a:gd name="T31" fmla="*/ 37 h 39"/>
                <a:gd name="T32" fmla="*/ 2 w 12"/>
                <a:gd name="T33" fmla="*/ 35 h 39"/>
                <a:gd name="T34" fmla="*/ 7 w 12"/>
                <a:gd name="T35" fmla="*/ 35 h 39"/>
                <a:gd name="T36" fmla="*/ 0 w 12"/>
                <a:gd name="T37" fmla="*/ 32 h 39"/>
                <a:gd name="T38" fmla="*/ 8 w 12"/>
                <a:gd name="T39" fmla="*/ 33 h 39"/>
                <a:gd name="T40" fmla="*/ 8 w 12"/>
                <a:gd name="T41" fmla="*/ 29 h 39"/>
                <a:gd name="T42" fmla="*/ 5 w 12"/>
                <a:gd name="T43" fmla="*/ 30 h 39"/>
                <a:gd name="T44" fmla="*/ 8 w 12"/>
                <a:gd name="T45" fmla="*/ 26 h 39"/>
                <a:gd name="T46" fmla="*/ 5 w 12"/>
                <a:gd name="T47" fmla="*/ 26 h 39"/>
                <a:gd name="T48" fmla="*/ 8 w 12"/>
                <a:gd name="T49" fmla="*/ 23 h 39"/>
                <a:gd name="T50" fmla="*/ 5 w 12"/>
                <a:gd name="T51" fmla="*/ 20 h 39"/>
                <a:gd name="T52" fmla="*/ 6 w 12"/>
                <a:gd name="T53" fmla="*/ 17 h 39"/>
                <a:gd name="T54" fmla="*/ 9 w 12"/>
                <a:gd name="T55" fmla="*/ 16 h 39"/>
                <a:gd name="T56" fmla="*/ 9 w 12"/>
                <a:gd name="T57" fmla="*/ 15 h 39"/>
                <a:gd name="T58" fmla="*/ 5 w 12"/>
                <a:gd name="T59" fmla="*/ 10 h 39"/>
                <a:gd name="T60" fmla="*/ 9 w 12"/>
                <a:gd name="T61" fmla="*/ 10 h 39"/>
                <a:gd name="T62" fmla="*/ 4 w 12"/>
                <a:gd name="T63" fmla="*/ 7 h 39"/>
                <a:gd name="T64" fmla="*/ 6 w 12"/>
                <a:gd name="T65" fmla="*/ 7 h 39"/>
                <a:gd name="T66" fmla="*/ 9 w 12"/>
                <a:gd name="T67" fmla="*/ 6 h 39"/>
                <a:gd name="T68" fmla="*/ 7 w 12"/>
                <a:gd name="T69" fmla="*/ 5 h 39"/>
                <a:gd name="T70" fmla="*/ 9 w 12"/>
                <a:gd name="T71" fmla="*/ 4 h 39"/>
                <a:gd name="T72" fmla="*/ 0 w 12"/>
                <a:gd name="T7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39">
                  <a:moveTo>
                    <a:pt x="0" y="4"/>
                  </a:moveTo>
                  <a:cubicBezTo>
                    <a:pt x="2" y="3"/>
                    <a:pt x="6" y="1"/>
                    <a:pt x="9" y="0"/>
                  </a:cubicBezTo>
                  <a:cubicBezTo>
                    <a:pt x="9" y="1"/>
                    <a:pt x="12" y="3"/>
                    <a:pt x="11" y="5"/>
                  </a:cubicBezTo>
                  <a:cubicBezTo>
                    <a:pt x="10" y="6"/>
                    <a:pt x="11" y="17"/>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19"/>
                    <a:pt x="11" y="19"/>
                    <a:pt x="11" y="19"/>
                  </a:cubicBezTo>
                  <a:cubicBezTo>
                    <a:pt x="11" y="20"/>
                    <a:pt x="11" y="20"/>
                    <a:pt x="11" y="20"/>
                  </a:cubicBezTo>
                  <a:cubicBezTo>
                    <a:pt x="11" y="21"/>
                    <a:pt x="9" y="28"/>
                    <a:pt x="9" y="28"/>
                  </a:cubicBezTo>
                  <a:cubicBezTo>
                    <a:pt x="9" y="28"/>
                    <a:pt x="11" y="37"/>
                    <a:pt x="8" y="39"/>
                  </a:cubicBezTo>
                  <a:cubicBezTo>
                    <a:pt x="8" y="39"/>
                    <a:pt x="8" y="39"/>
                    <a:pt x="8" y="39"/>
                  </a:cubicBezTo>
                  <a:cubicBezTo>
                    <a:pt x="8" y="39"/>
                    <a:pt x="8" y="39"/>
                    <a:pt x="8" y="39"/>
                  </a:cubicBezTo>
                  <a:cubicBezTo>
                    <a:pt x="3" y="39"/>
                    <a:pt x="3" y="39"/>
                    <a:pt x="3" y="39"/>
                  </a:cubicBezTo>
                  <a:cubicBezTo>
                    <a:pt x="1" y="37"/>
                    <a:pt x="1" y="37"/>
                    <a:pt x="1" y="37"/>
                  </a:cubicBezTo>
                  <a:cubicBezTo>
                    <a:pt x="1" y="36"/>
                    <a:pt x="2" y="35"/>
                    <a:pt x="2" y="35"/>
                  </a:cubicBezTo>
                  <a:cubicBezTo>
                    <a:pt x="7" y="35"/>
                    <a:pt x="7" y="35"/>
                    <a:pt x="7" y="35"/>
                  </a:cubicBezTo>
                  <a:cubicBezTo>
                    <a:pt x="6" y="32"/>
                    <a:pt x="0" y="32"/>
                    <a:pt x="0" y="32"/>
                  </a:cubicBezTo>
                  <a:cubicBezTo>
                    <a:pt x="1" y="31"/>
                    <a:pt x="6" y="32"/>
                    <a:pt x="8" y="33"/>
                  </a:cubicBezTo>
                  <a:cubicBezTo>
                    <a:pt x="9" y="32"/>
                    <a:pt x="8" y="30"/>
                    <a:pt x="8" y="29"/>
                  </a:cubicBezTo>
                  <a:cubicBezTo>
                    <a:pt x="7" y="29"/>
                    <a:pt x="5" y="30"/>
                    <a:pt x="5" y="30"/>
                  </a:cubicBezTo>
                  <a:cubicBezTo>
                    <a:pt x="8" y="26"/>
                    <a:pt x="8" y="26"/>
                    <a:pt x="8" y="26"/>
                  </a:cubicBezTo>
                  <a:cubicBezTo>
                    <a:pt x="8" y="25"/>
                    <a:pt x="5" y="26"/>
                    <a:pt x="5" y="26"/>
                  </a:cubicBezTo>
                  <a:cubicBezTo>
                    <a:pt x="8" y="23"/>
                    <a:pt x="8" y="23"/>
                    <a:pt x="8" y="23"/>
                  </a:cubicBezTo>
                  <a:cubicBezTo>
                    <a:pt x="8" y="23"/>
                    <a:pt x="7" y="22"/>
                    <a:pt x="5" y="20"/>
                  </a:cubicBezTo>
                  <a:cubicBezTo>
                    <a:pt x="4" y="18"/>
                    <a:pt x="6" y="17"/>
                    <a:pt x="6" y="17"/>
                  </a:cubicBezTo>
                  <a:cubicBezTo>
                    <a:pt x="6" y="17"/>
                    <a:pt x="10" y="19"/>
                    <a:pt x="9" y="16"/>
                  </a:cubicBezTo>
                  <a:cubicBezTo>
                    <a:pt x="9" y="16"/>
                    <a:pt x="9" y="16"/>
                    <a:pt x="9" y="15"/>
                  </a:cubicBezTo>
                  <a:cubicBezTo>
                    <a:pt x="8" y="13"/>
                    <a:pt x="5" y="10"/>
                    <a:pt x="5" y="10"/>
                  </a:cubicBezTo>
                  <a:cubicBezTo>
                    <a:pt x="9" y="10"/>
                    <a:pt x="9" y="10"/>
                    <a:pt x="9" y="10"/>
                  </a:cubicBezTo>
                  <a:cubicBezTo>
                    <a:pt x="8" y="8"/>
                    <a:pt x="3" y="9"/>
                    <a:pt x="4" y="7"/>
                  </a:cubicBezTo>
                  <a:cubicBezTo>
                    <a:pt x="5" y="7"/>
                    <a:pt x="5" y="7"/>
                    <a:pt x="6" y="7"/>
                  </a:cubicBezTo>
                  <a:cubicBezTo>
                    <a:pt x="7" y="6"/>
                    <a:pt x="9" y="6"/>
                    <a:pt x="9" y="6"/>
                  </a:cubicBezTo>
                  <a:cubicBezTo>
                    <a:pt x="7" y="5"/>
                    <a:pt x="7" y="5"/>
                    <a:pt x="7" y="5"/>
                  </a:cubicBezTo>
                  <a:cubicBezTo>
                    <a:pt x="9" y="4"/>
                    <a:pt x="9" y="4"/>
                    <a:pt x="9" y="4"/>
                  </a:cubicBezTo>
                  <a:cubicBezTo>
                    <a:pt x="7" y="3"/>
                    <a:pt x="0" y="4"/>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49"/>
            <p:cNvSpPr>
              <a:spLocks/>
            </p:cNvSpPr>
            <p:nvPr/>
          </p:nvSpPr>
          <p:spPr bwMode="auto">
            <a:xfrm>
              <a:off x="3841" y="2133"/>
              <a:ext cx="55" cy="73"/>
            </a:xfrm>
            <a:custGeom>
              <a:avLst/>
              <a:gdLst>
                <a:gd name="T0" fmla="*/ 9 w 22"/>
                <a:gd name="T1" fmla="*/ 1 h 30"/>
                <a:gd name="T2" fmla="*/ 17 w 22"/>
                <a:gd name="T3" fmla="*/ 1 h 30"/>
                <a:gd name="T4" fmla="*/ 21 w 22"/>
                <a:gd name="T5" fmla="*/ 11 h 30"/>
                <a:gd name="T6" fmla="*/ 21 w 22"/>
                <a:gd name="T7" fmla="*/ 19 h 30"/>
                <a:gd name="T8" fmla="*/ 20 w 22"/>
                <a:gd name="T9" fmla="*/ 25 h 30"/>
                <a:gd name="T10" fmla="*/ 18 w 22"/>
                <a:gd name="T11" fmla="*/ 30 h 30"/>
                <a:gd name="T12" fmla="*/ 14 w 22"/>
                <a:gd name="T13" fmla="*/ 24 h 30"/>
                <a:gd name="T14" fmla="*/ 17 w 22"/>
                <a:gd name="T15" fmla="*/ 25 h 30"/>
                <a:gd name="T16" fmla="*/ 15 w 22"/>
                <a:gd name="T17" fmla="*/ 15 h 30"/>
                <a:gd name="T18" fmla="*/ 14 w 22"/>
                <a:gd name="T19" fmla="*/ 7 h 30"/>
                <a:gd name="T20" fmla="*/ 5 w 22"/>
                <a:gd name="T21" fmla="*/ 7 h 30"/>
                <a:gd name="T22" fmla="*/ 2 w 22"/>
                <a:gd name="T23" fmla="*/ 9 h 30"/>
                <a:gd name="T24" fmla="*/ 1 w 22"/>
                <a:gd name="T25" fmla="*/ 8 h 30"/>
                <a:gd name="T26" fmla="*/ 0 w 22"/>
                <a:gd name="T27" fmla="*/ 2 h 30"/>
                <a:gd name="T28" fmla="*/ 9 w 22"/>
                <a:gd name="T2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0">
                  <a:moveTo>
                    <a:pt x="9" y="1"/>
                  </a:moveTo>
                  <a:cubicBezTo>
                    <a:pt x="9" y="0"/>
                    <a:pt x="17" y="1"/>
                    <a:pt x="17" y="1"/>
                  </a:cubicBezTo>
                  <a:cubicBezTo>
                    <a:pt x="17" y="1"/>
                    <a:pt x="22" y="9"/>
                    <a:pt x="21" y="11"/>
                  </a:cubicBezTo>
                  <a:cubicBezTo>
                    <a:pt x="21" y="12"/>
                    <a:pt x="21" y="18"/>
                    <a:pt x="21" y="19"/>
                  </a:cubicBezTo>
                  <a:cubicBezTo>
                    <a:pt x="21" y="20"/>
                    <a:pt x="20" y="25"/>
                    <a:pt x="20" y="25"/>
                  </a:cubicBezTo>
                  <a:cubicBezTo>
                    <a:pt x="20" y="25"/>
                    <a:pt x="19" y="28"/>
                    <a:pt x="18" y="30"/>
                  </a:cubicBezTo>
                  <a:cubicBezTo>
                    <a:pt x="16" y="27"/>
                    <a:pt x="14" y="24"/>
                    <a:pt x="14" y="24"/>
                  </a:cubicBezTo>
                  <a:cubicBezTo>
                    <a:pt x="15" y="24"/>
                    <a:pt x="17" y="25"/>
                    <a:pt x="17" y="25"/>
                  </a:cubicBezTo>
                  <a:cubicBezTo>
                    <a:pt x="17" y="23"/>
                    <a:pt x="15" y="15"/>
                    <a:pt x="15" y="15"/>
                  </a:cubicBezTo>
                  <a:cubicBezTo>
                    <a:pt x="15" y="15"/>
                    <a:pt x="8" y="9"/>
                    <a:pt x="14" y="7"/>
                  </a:cubicBezTo>
                  <a:cubicBezTo>
                    <a:pt x="14" y="5"/>
                    <a:pt x="5" y="7"/>
                    <a:pt x="5" y="7"/>
                  </a:cubicBezTo>
                  <a:cubicBezTo>
                    <a:pt x="2" y="9"/>
                    <a:pt x="2" y="9"/>
                    <a:pt x="2" y="9"/>
                  </a:cubicBezTo>
                  <a:cubicBezTo>
                    <a:pt x="1" y="8"/>
                    <a:pt x="1" y="8"/>
                    <a:pt x="1" y="8"/>
                  </a:cubicBezTo>
                  <a:cubicBezTo>
                    <a:pt x="1" y="7"/>
                    <a:pt x="0" y="2"/>
                    <a:pt x="0" y="2"/>
                  </a:cubicBezTo>
                  <a:cubicBezTo>
                    <a:pt x="0" y="2"/>
                    <a:pt x="8" y="1"/>
                    <a:pt x="9"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50"/>
            <p:cNvSpPr>
              <a:spLocks/>
            </p:cNvSpPr>
            <p:nvPr/>
          </p:nvSpPr>
          <p:spPr bwMode="auto">
            <a:xfrm>
              <a:off x="3836" y="2126"/>
              <a:ext cx="40" cy="15"/>
            </a:xfrm>
            <a:custGeom>
              <a:avLst/>
              <a:gdLst>
                <a:gd name="T0" fmla="*/ 16 w 16"/>
                <a:gd name="T1" fmla="*/ 3 h 6"/>
                <a:gd name="T2" fmla="*/ 3 w 16"/>
                <a:gd name="T3" fmla="*/ 6 h 6"/>
                <a:gd name="T4" fmla="*/ 0 w 16"/>
                <a:gd name="T5" fmla="*/ 5 h 6"/>
                <a:gd name="T6" fmla="*/ 0 w 16"/>
                <a:gd name="T7" fmla="*/ 2 h 6"/>
                <a:gd name="T8" fmla="*/ 16 w 16"/>
                <a:gd name="T9" fmla="*/ 0 h 6"/>
                <a:gd name="T10" fmla="*/ 16 w 16"/>
                <a:gd name="T11" fmla="*/ 3 h 6"/>
              </a:gdLst>
              <a:ahLst/>
              <a:cxnLst>
                <a:cxn ang="0">
                  <a:pos x="T0" y="T1"/>
                </a:cxn>
                <a:cxn ang="0">
                  <a:pos x="T2" y="T3"/>
                </a:cxn>
                <a:cxn ang="0">
                  <a:pos x="T4" y="T5"/>
                </a:cxn>
                <a:cxn ang="0">
                  <a:pos x="T6" y="T7"/>
                </a:cxn>
                <a:cxn ang="0">
                  <a:pos x="T8" y="T9"/>
                </a:cxn>
                <a:cxn ang="0">
                  <a:pos x="T10" y="T11"/>
                </a:cxn>
              </a:cxnLst>
              <a:rect l="0" t="0" r="r" b="b"/>
              <a:pathLst>
                <a:path w="16" h="6">
                  <a:moveTo>
                    <a:pt x="16" y="3"/>
                  </a:moveTo>
                  <a:cubicBezTo>
                    <a:pt x="16" y="3"/>
                    <a:pt x="7" y="6"/>
                    <a:pt x="3" y="6"/>
                  </a:cubicBezTo>
                  <a:cubicBezTo>
                    <a:pt x="0" y="5"/>
                    <a:pt x="0" y="5"/>
                    <a:pt x="0" y="5"/>
                  </a:cubicBezTo>
                  <a:cubicBezTo>
                    <a:pt x="0" y="2"/>
                    <a:pt x="0" y="2"/>
                    <a:pt x="0" y="2"/>
                  </a:cubicBezTo>
                  <a:cubicBezTo>
                    <a:pt x="16" y="0"/>
                    <a:pt x="16" y="0"/>
                    <a:pt x="16" y="0"/>
                  </a:cubicBez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51"/>
            <p:cNvSpPr>
              <a:spLocks/>
            </p:cNvSpPr>
            <p:nvPr/>
          </p:nvSpPr>
          <p:spPr bwMode="auto">
            <a:xfrm>
              <a:off x="3836" y="2034"/>
              <a:ext cx="38" cy="102"/>
            </a:xfrm>
            <a:custGeom>
              <a:avLst/>
              <a:gdLst>
                <a:gd name="T0" fmla="*/ 15 w 15"/>
                <a:gd name="T1" fmla="*/ 37 h 42"/>
                <a:gd name="T2" fmla="*/ 10 w 15"/>
                <a:gd name="T3" fmla="*/ 41 h 42"/>
                <a:gd name="T4" fmla="*/ 0 w 15"/>
                <a:gd name="T5" fmla="*/ 40 h 42"/>
                <a:gd name="T6" fmla="*/ 2 w 15"/>
                <a:gd name="T7" fmla="*/ 27 h 42"/>
                <a:gd name="T8" fmla="*/ 1 w 15"/>
                <a:gd name="T9" fmla="*/ 19 h 42"/>
                <a:gd name="T10" fmla="*/ 5 w 15"/>
                <a:gd name="T11" fmla="*/ 8 h 42"/>
                <a:gd name="T12" fmla="*/ 5 w 15"/>
                <a:gd name="T13" fmla="*/ 3 h 42"/>
                <a:gd name="T14" fmla="*/ 7 w 15"/>
                <a:gd name="T15" fmla="*/ 6 h 42"/>
                <a:gd name="T16" fmla="*/ 13 w 15"/>
                <a:gd name="T17" fmla="*/ 0 h 42"/>
                <a:gd name="T18" fmla="*/ 15 w 15"/>
                <a:gd name="T19" fmla="*/ 2 h 42"/>
                <a:gd name="T20" fmla="*/ 15 w 15"/>
                <a:gd name="T21"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2">
                  <a:moveTo>
                    <a:pt x="15" y="37"/>
                  </a:moveTo>
                  <a:cubicBezTo>
                    <a:pt x="15" y="37"/>
                    <a:pt x="15" y="40"/>
                    <a:pt x="10" y="41"/>
                  </a:cubicBezTo>
                  <a:cubicBezTo>
                    <a:pt x="5" y="42"/>
                    <a:pt x="1" y="42"/>
                    <a:pt x="0" y="40"/>
                  </a:cubicBezTo>
                  <a:cubicBezTo>
                    <a:pt x="2" y="27"/>
                    <a:pt x="2" y="27"/>
                    <a:pt x="2" y="27"/>
                  </a:cubicBezTo>
                  <a:cubicBezTo>
                    <a:pt x="2" y="27"/>
                    <a:pt x="1" y="22"/>
                    <a:pt x="1" y="19"/>
                  </a:cubicBezTo>
                  <a:cubicBezTo>
                    <a:pt x="1" y="16"/>
                    <a:pt x="5" y="8"/>
                    <a:pt x="5" y="8"/>
                  </a:cubicBezTo>
                  <a:cubicBezTo>
                    <a:pt x="5" y="8"/>
                    <a:pt x="4" y="4"/>
                    <a:pt x="5" y="3"/>
                  </a:cubicBezTo>
                  <a:cubicBezTo>
                    <a:pt x="7" y="6"/>
                    <a:pt x="7" y="6"/>
                    <a:pt x="7" y="6"/>
                  </a:cubicBezTo>
                  <a:cubicBezTo>
                    <a:pt x="7" y="6"/>
                    <a:pt x="8" y="6"/>
                    <a:pt x="13" y="0"/>
                  </a:cubicBezTo>
                  <a:cubicBezTo>
                    <a:pt x="13" y="0"/>
                    <a:pt x="15" y="2"/>
                    <a:pt x="15" y="2"/>
                  </a:cubicBezTo>
                  <a:lnTo>
                    <a:pt x="15" y="37"/>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52"/>
            <p:cNvSpPr>
              <a:spLocks/>
            </p:cNvSpPr>
            <p:nvPr/>
          </p:nvSpPr>
          <p:spPr bwMode="auto">
            <a:xfrm>
              <a:off x="3836" y="2034"/>
              <a:ext cx="38" cy="102"/>
            </a:xfrm>
            <a:custGeom>
              <a:avLst/>
              <a:gdLst>
                <a:gd name="T0" fmla="*/ 5 w 15"/>
                <a:gd name="T1" fmla="*/ 40 h 42"/>
                <a:gd name="T2" fmla="*/ 12 w 15"/>
                <a:gd name="T3" fmla="*/ 36 h 42"/>
                <a:gd name="T4" fmla="*/ 12 w 15"/>
                <a:gd name="T5" fmla="*/ 33 h 42"/>
                <a:gd name="T6" fmla="*/ 5 w 15"/>
                <a:gd name="T7" fmla="*/ 37 h 42"/>
                <a:gd name="T8" fmla="*/ 12 w 15"/>
                <a:gd name="T9" fmla="*/ 26 h 42"/>
                <a:gd name="T10" fmla="*/ 13 w 15"/>
                <a:gd name="T11" fmla="*/ 6 h 42"/>
                <a:gd name="T12" fmla="*/ 10 w 15"/>
                <a:gd name="T13" fmla="*/ 9 h 42"/>
                <a:gd name="T14" fmla="*/ 12 w 15"/>
                <a:gd name="T15" fmla="*/ 5 h 42"/>
                <a:gd name="T16" fmla="*/ 9 w 15"/>
                <a:gd name="T17" fmla="*/ 5 h 42"/>
                <a:gd name="T18" fmla="*/ 13 w 15"/>
                <a:gd name="T19" fmla="*/ 0 h 42"/>
                <a:gd name="T20" fmla="*/ 15 w 15"/>
                <a:gd name="T21" fmla="*/ 2 h 42"/>
                <a:gd name="T22" fmla="*/ 15 w 15"/>
                <a:gd name="T23" fmla="*/ 37 h 42"/>
                <a:gd name="T24" fmla="*/ 10 w 15"/>
                <a:gd name="T25" fmla="*/ 41 h 42"/>
                <a:gd name="T26" fmla="*/ 0 w 15"/>
                <a:gd name="T27" fmla="*/ 40 h 42"/>
                <a:gd name="T28" fmla="*/ 0 w 15"/>
                <a:gd name="T29" fmla="*/ 40 h 42"/>
                <a:gd name="T30" fmla="*/ 5 w 15"/>
                <a:gd name="T3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42">
                  <a:moveTo>
                    <a:pt x="5" y="40"/>
                  </a:moveTo>
                  <a:cubicBezTo>
                    <a:pt x="11" y="40"/>
                    <a:pt x="12" y="36"/>
                    <a:pt x="12" y="36"/>
                  </a:cubicBezTo>
                  <a:cubicBezTo>
                    <a:pt x="12" y="36"/>
                    <a:pt x="14" y="33"/>
                    <a:pt x="12" y="33"/>
                  </a:cubicBezTo>
                  <a:cubicBezTo>
                    <a:pt x="10" y="33"/>
                    <a:pt x="5" y="37"/>
                    <a:pt x="5" y="37"/>
                  </a:cubicBezTo>
                  <a:cubicBezTo>
                    <a:pt x="6" y="34"/>
                    <a:pt x="9" y="30"/>
                    <a:pt x="12" y="26"/>
                  </a:cubicBezTo>
                  <a:cubicBezTo>
                    <a:pt x="14" y="22"/>
                    <a:pt x="13" y="6"/>
                    <a:pt x="13" y="6"/>
                  </a:cubicBezTo>
                  <a:cubicBezTo>
                    <a:pt x="10" y="9"/>
                    <a:pt x="10" y="9"/>
                    <a:pt x="10" y="9"/>
                  </a:cubicBezTo>
                  <a:cubicBezTo>
                    <a:pt x="12" y="5"/>
                    <a:pt x="12" y="5"/>
                    <a:pt x="12" y="5"/>
                  </a:cubicBezTo>
                  <a:cubicBezTo>
                    <a:pt x="10" y="6"/>
                    <a:pt x="9" y="6"/>
                    <a:pt x="9" y="5"/>
                  </a:cubicBezTo>
                  <a:cubicBezTo>
                    <a:pt x="10" y="4"/>
                    <a:pt x="11" y="3"/>
                    <a:pt x="13" y="0"/>
                  </a:cubicBezTo>
                  <a:cubicBezTo>
                    <a:pt x="13" y="0"/>
                    <a:pt x="15" y="2"/>
                    <a:pt x="15" y="2"/>
                  </a:cubicBezTo>
                  <a:cubicBezTo>
                    <a:pt x="15" y="37"/>
                    <a:pt x="15" y="37"/>
                    <a:pt x="15" y="37"/>
                  </a:cubicBezTo>
                  <a:cubicBezTo>
                    <a:pt x="15" y="37"/>
                    <a:pt x="15" y="40"/>
                    <a:pt x="10" y="41"/>
                  </a:cubicBezTo>
                  <a:cubicBezTo>
                    <a:pt x="5" y="42"/>
                    <a:pt x="1" y="42"/>
                    <a:pt x="0" y="40"/>
                  </a:cubicBezTo>
                  <a:cubicBezTo>
                    <a:pt x="0" y="40"/>
                    <a:pt x="0" y="40"/>
                    <a:pt x="0" y="40"/>
                  </a:cubicBezTo>
                  <a:cubicBezTo>
                    <a:pt x="2" y="40"/>
                    <a:pt x="3" y="41"/>
                    <a:pt x="5" y="4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Freeform 53"/>
            <p:cNvSpPr>
              <a:spLocks/>
            </p:cNvSpPr>
            <p:nvPr/>
          </p:nvSpPr>
          <p:spPr bwMode="auto">
            <a:xfrm>
              <a:off x="3856" y="2039"/>
              <a:ext cx="55" cy="128"/>
            </a:xfrm>
            <a:custGeom>
              <a:avLst/>
              <a:gdLst>
                <a:gd name="T0" fmla="*/ 22 w 22"/>
                <a:gd name="T1" fmla="*/ 50 h 53"/>
                <a:gd name="T2" fmla="*/ 14 w 22"/>
                <a:gd name="T3" fmla="*/ 53 h 53"/>
                <a:gd name="T4" fmla="*/ 3 w 22"/>
                <a:gd name="T5" fmla="*/ 34 h 53"/>
                <a:gd name="T6" fmla="*/ 0 w 22"/>
                <a:gd name="T7" fmla="*/ 25 h 53"/>
                <a:gd name="T8" fmla="*/ 7 w 22"/>
                <a:gd name="T9" fmla="*/ 0 h 53"/>
                <a:gd name="T10" fmla="*/ 14 w 22"/>
                <a:gd name="T11" fmla="*/ 3 h 53"/>
                <a:gd name="T12" fmla="*/ 13 w 22"/>
                <a:gd name="T13" fmla="*/ 16 h 53"/>
                <a:gd name="T14" fmla="*/ 22 w 22"/>
                <a:gd name="T15" fmla="*/ 5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2" y="50"/>
                  </a:moveTo>
                  <a:cubicBezTo>
                    <a:pt x="14" y="53"/>
                    <a:pt x="14" y="53"/>
                    <a:pt x="14" y="53"/>
                  </a:cubicBezTo>
                  <a:cubicBezTo>
                    <a:pt x="14" y="53"/>
                    <a:pt x="4" y="35"/>
                    <a:pt x="3" y="34"/>
                  </a:cubicBezTo>
                  <a:cubicBezTo>
                    <a:pt x="2" y="33"/>
                    <a:pt x="0" y="30"/>
                    <a:pt x="0" y="25"/>
                  </a:cubicBezTo>
                  <a:cubicBezTo>
                    <a:pt x="1" y="19"/>
                    <a:pt x="1" y="7"/>
                    <a:pt x="7" y="0"/>
                  </a:cubicBezTo>
                  <a:cubicBezTo>
                    <a:pt x="7" y="0"/>
                    <a:pt x="10" y="3"/>
                    <a:pt x="14" y="3"/>
                  </a:cubicBezTo>
                  <a:cubicBezTo>
                    <a:pt x="13" y="16"/>
                    <a:pt x="13" y="16"/>
                    <a:pt x="13" y="16"/>
                  </a:cubicBezTo>
                  <a:cubicBezTo>
                    <a:pt x="13" y="16"/>
                    <a:pt x="15" y="38"/>
                    <a:pt x="22" y="50"/>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54"/>
            <p:cNvSpPr>
              <a:spLocks/>
            </p:cNvSpPr>
            <p:nvPr/>
          </p:nvSpPr>
          <p:spPr bwMode="auto">
            <a:xfrm>
              <a:off x="3836" y="2049"/>
              <a:ext cx="23" cy="84"/>
            </a:xfrm>
            <a:custGeom>
              <a:avLst/>
              <a:gdLst>
                <a:gd name="T0" fmla="*/ 4 w 9"/>
                <a:gd name="T1" fmla="*/ 33 h 35"/>
                <a:gd name="T2" fmla="*/ 2 w 9"/>
                <a:gd name="T3" fmla="*/ 35 h 35"/>
                <a:gd name="T4" fmla="*/ 0 w 9"/>
                <a:gd name="T5" fmla="*/ 33 h 35"/>
                <a:gd name="T6" fmla="*/ 2 w 9"/>
                <a:gd name="T7" fmla="*/ 15 h 35"/>
                <a:gd name="T8" fmla="*/ 6 w 9"/>
                <a:gd name="T9" fmla="*/ 4 h 35"/>
                <a:gd name="T10" fmla="*/ 7 w 9"/>
                <a:gd name="T11" fmla="*/ 0 h 35"/>
                <a:gd name="T12" fmla="*/ 9 w 9"/>
                <a:gd name="T13" fmla="*/ 2 h 35"/>
                <a:gd name="T14" fmla="*/ 8 w 9"/>
                <a:gd name="T15" fmla="*/ 4 h 35"/>
                <a:gd name="T16" fmla="*/ 6 w 9"/>
                <a:gd name="T17" fmla="*/ 13 h 35"/>
                <a:gd name="T18" fmla="*/ 4 w 9"/>
                <a:gd name="T19"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5">
                  <a:moveTo>
                    <a:pt x="4" y="33"/>
                  </a:moveTo>
                  <a:cubicBezTo>
                    <a:pt x="2" y="35"/>
                    <a:pt x="2" y="35"/>
                    <a:pt x="2" y="35"/>
                  </a:cubicBezTo>
                  <a:cubicBezTo>
                    <a:pt x="0" y="33"/>
                    <a:pt x="0" y="33"/>
                    <a:pt x="0" y="33"/>
                  </a:cubicBezTo>
                  <a:cubicBezTo>
                    <a:pt x="0" y="33"/>
                    <a:pt x="1" y="19"/>
                    <a:pt x="2" y="15"/>
                  </a:cubicBezTo>
                  <a:cubicBezTo>
                    <a:pt x="3" y="11"/>
                    <a:pt x="6" y="4"/>
                    <a:pt x="6" y="4"/>
                  </a:cubicBezTo>
                  <a:cubicBezTo>
                    <a:pt x="6" y="4"/>
                    <a:pt x="5" y="1"/>
                    <a:pt x="7" y="0"/>
                  </a:cubicBezTo>
                  <a:cubicBezTo>
                    <a:pt x="7" y="0"/>
                    <a:pt x="8" y="0"/>
                    <a:pt x="9" y="2"/>
                  </a:cubicBezTo>
                  <a:cubicBezTo>
                    <a:pt x="8" y="4"/>
                    <a:pt x="8" y="4"/>
                    <a:pt x="8" y="4"/>
                  </a:cubicBezTo>
                  <a:cubicBezTo>
                    <a:pt x="8" y="4"/>
                    <a:pt x="6" y="10"/>
                    <a:pt x="6" y="13"/>
                  </a:cubicBezTo>
                  <a:cubicBezTo>
                    <a:pt x="6" y="15"/>
                    <a:pt x="5" y="31"/>
                    <a:pt x="4" y="33"/>
                  </a:cubicBezTo>
                  <a:close/>
                </a:path>
              </a:pathLst>
            </a:custGeom>
            <a:solidFill>
              <a:srgbClr val="A41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Freeform 55"/>
            <p:cNvSpPr>
              <a:spLocks/>
            </p:cNvSpPr>
            <p:nvPr/>
          </p:nvSpPr>
          <p:spPr bwMode="auto">
            <a:xfrm>
              <a:off x="3786" y="2080"/>
              <a:ext cx="50" cy="34"/>
            </a:xfrm>
            <a:custGeom>
              <a:avLst/>
              <a:gdLst>
                <a:gd name="T0" fmla="*/ 1 w 20"/>
                <a:gd name="T1" fmla="*/ 10 h 14"/>
                <a:gd name="T2" fmla="*/ 3 w 20"/>
                <a:gd name="T3" fmla="*/ 3 h 14"/>
                <a:gd name="T4" fmla="*/ 9 w 20"/>
                <a:gd name="T5" fmla="*/ 5 h 14"/>
                <a:gd name="T6" fmla="*/ 11 w 20"/>
                <a:gd name="T7" fmla="*/ 6 h 14"/>
                <a:gd name="T8" fmla="*/ 14 w 20"/>
                <a:gd name="T9" fmla="*/ 6 h 14"/>
                <a:gd name="T10" fmla="*/ 16 w 20"/>
                <a:gd name="T11" fmla="*/ 6 h 14"/>
                <a:gd name="T12" fmla="*/ 17 w 20"/>
                <a:gd name="T13" fmla="*/ 5 h 14"/>
                <a:gd name="T14" fmla="*/ 19 w 20"/>
                <a:gd name="T15" fmla="*/ 0 h 14"/>
                <a:gd name="T16" fmla="*/ 20 w 20"/>
                <a:gd name="T17" fmla="*/ 12 h 14"/>
                <a:gd name="T18" fmla="*/ 19 w 20"/>
                <a:gd name="T19" fmla="*/ 14 h 14"/>
                <a:gd name="T20" fmla="*/ 11 w 20"/>
                <a:gd name="T21" fmla="*/ 13 h 14"/>
                <a:gd name="T22" fmla="*/ 1 w 20"/>
                <a:gd name="T23"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4">
                  <a:moveTo>
                    <a:pt x="1" y="10"/>
                  </a:moveTo>
                  <a:cubicBezTo>
                    <a:pt x="1" y="10"/>
                    <a:pt x="0" y="6"/>
                    <a:pt x="3" y="3"/>
                  </a:cubicBezTo>
                  <a:cubicBezTo>
                    <a:pt x="3" y="3"/>
                    <a:pt x="9" y="5"/>
                    <a:pt x="9" y="5"/>
                  </a:cubicBezTo>
                  <a:cubicBezTo>
                    <a:pt x="9" y="5"/>
                    <a:pt x="11" y="6"/>
                    <a:pt x="11" y="6"/>
                  </a:cubicBezTo>
                  <a:cubicBezTo>
                    <a:pt x="11" y="6"/>
                    <a:pt x="14" y="6"/>
                    <a:pt x="14" y="6"/>
                  </a:cubicBezTo>
                  <a:cubicBezTo>
                    <a:pt x="14" y="6"/>
                    <a:pt x="16" y="5"/>
                    <a:pt x="16" y="6"/>
                  </a:cubicBezTo>
                  <a:cubicBezTo>
                    <a:pt x="17" y="5"/>
                    <a:pt x="17" y="5"/>
                    <a:pt x="17" y="5"/>
                  </a:cubicBezTo>
                  <a:cubicBezTo>
                    <a:pt x="17" y="5"/>
                    <a:pt x="17" y="2"/>
                    <a:pt x="19" y="0"/>
                  </a:cubicBezTo>
                  <a:cubicBezTo>
                    <a:pt x="20" y="12"/>
                    <a:pt x="20" y="12"/>
                    <a:pt x="20" y="12"/>
                  </a:cubicBezTo>
                  <a:cubicBezTo>
                    <a:pt x="19" y="14"/>
                    <a:pt x="19" y="14"/>
                    <a:pt x="19" y="14"/>
                  </a:cubicBezTo>
                  <a:cubicBezTo>
                    <a:pt x="19" y="14"/>
                    <a:pt x="13" y="14"/>
                    <a:pt x="11" y="13"/>
                  </a:cubicBezTo>
                  <a:cubicBezTo>
                    <a:pt x="10" y="12"/>
                    <a:pt x="2" y="11"/>
                    <a:pt x="1" y="10"/>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Freeform 56"/>
            <p:cNvSpPr>
              <a:spLocks/>
            </p:cNvSpPr>
            <p:nvPr/>
          </p:nvSpPr>
          <p:spPr bwMode="auto">
            <a:xfrm>
              <a:off x="3789" y="2087"/>
              <a:ext cx="42" cy="25"/>
            </a:xfrm>
            <a:custGeom>
              <a:avLst/>
              <a:gdLst>
                <a:gd name="T0" fmla="*/ 2 w 17"/>
                <a:gd name="T1" fmla="*/ 0 h 10"/>
                <a:gd name="T2" fmla="*/ 8 w 17"/>
                <a:gd name="T3" fmla="*/ 2 h 10"/>
                <a:gd name="T4" fmla="*/ 10 w 17"/>
                <a:gd name="T5" fmla="*/ 3 h 10"/>
                <a:gd name="T6" fmla="*/ 13 w 17"/>
                <a:gd name="T7" fmla="*/ 3 h 10"/>
                <a:gd name="T8" fmla="*/ 15 w 17"/>
                <a:gd name="T9" fmla="*/ 3 h 10"/>
                <a:gd name="T10" fmla="*/ 16 w 17"/>
                <a:gd name="T11" fmla="*/ 5 h 10"/>
                <a:gd name="T12" fmla="*/ 14 w 17"/>
                <a:gd name="T13" fmla="*/ 5 h 10"/>
                <a:gd name="T14" fmla="*/ 17 w 17"/>
                <a:gd name="T15" fmla="*/ 10 h 10"/>
                <a:gd name="T16" fmla="*/ 13 w 17"/>
                <a:gd name="T17" fmla="*/ 5 h 10"/>
                <a:gd name="T18" fmla="*/ 9 w 17"/>
                <a:gd name="T19" fmla="*/ 4 h 10"/>
                <a:gd name="T20" fmla="*/ 11 w 17"/>
                <a:gd name="T21" fmla="*/ 8 h 10"/>
                <a:gd name="T22" fmla="*/ 6 w 17"/>
                <a:gd name="T23" fmla="*/ 3 h 10"/>
                <a:gd name="T24" fmla="*/ 3 w 17"/>
                <a:gd name="T25" fmla="*/ 4 h 10"/>
                <a:gd name="T26" fmla="*/ 0 w 17"/>
                <a:gd name="T27" fmla="*/ 5 h 10"/>
                <a:gd name="T28" fmla="*/ 0 w 17"/>
                <a:gd name="T29" fmla="*/ 5 h 10"/>
                <a:gd name="T30" fmla="*/ 2 w 17"/>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0">
                  <a:moveTo>
                    <a:pt x="2" y="0"/>
                  </a:moveTo>
                  <a:cubicBezTo>
                    <a:pt x="2" y="0"/>
                    <a:pt x="8" y="2"/>
                    <a:pt x="8" y="2"/>
                  </a:cubicBezTo>
                  <a:cubicBezTo>
                    <a:pt x="8" y="2"/>
                    <a:pt x="10" y="3"/>
                    <a:pt x="10" y="3"/>
                  </a:cubicBezTo>
                  <a:cubicBezTo>
                    <a:pt x="10" y="3"/>
                    <a:pt x="13" y="3"/>
                    <a:pt x="13" y="3"/>
                  </a:cubicBezTo>
                  <a:cubicBezTo>
                    <a:pt x="13" y="3"/>
                    <a:pt x="14" y="3"/>
                    <a:pt x="15" y="3"/>
                  </a:cubicBezTo>
                  <a:cubicBezTo>
                    <a:pt x="15" y="4"/>
                    <a:pt x="15" y="5"/>
                    <a:pt x="16" y="5"/>
                  </a:cubicBezTo>
                  <a:cubicBezTo>
                    <a:pt x="14" y="5"/>
                    <a:pt x="14" y="5"/>
                    <a:pt x="14" y="5"/>
                  </a:cubicBezTo>
                  <a:cubicBezTo>
                    <a:pt x="14" y="5"/>
                    <a:pt x="16" y="9"/>
                    <a:pt x="17" y="10"/>
                  </a:cubicBezTo>
                  <a:cubicBezTo>
                    <a:pt x="17" y="10"/>
                    <a:pt x="13" y="7"/>
                    <a:pt x="13" y="5"/>
                  </a:cubicBezTo>
                  <a:cubicBezTo>
                    <a:pt x="13" y="3"/>
                    <a:pt x="9" y="4"/>
                    <a:pt x="9" y="4"/>
                  </a:cubicBezTo>
                  <a:cubicBezTo>
                    <a:pt x="9" y="4"/>
                    <a:pt x="7" y="6"/>
                    <a:pt x="11" y="8"/>
                  </a:cubicBezTo>
                  <a:cubicBezTo>
                    <a:pt x="11" y="8"/>
                    <a:pt x="7" y="6"/>
                    <a:pt x="6" y="3"/>
                  </a:cubicBezTo>
                  <a:cubicBezTo>
                    <a:pt x="5" y="0"/>
                    <a:pt x="3" y="4"/>
                    <a:pt x="3" y="4"/>
                  </a:cubicBezTo>
                  <a:cubicBezTo>
                    <a:pt x="3" y="4"/>
                    <a:pt x="0" y="5"/>
                    <a:pt x="0" y="5"/>
                  </a:cubicBezTo>
                  <a:cubicBezTo>
                    <a:pt x="0" y="5"/>
                    <a:pt x="0" y="5"/>
                    <a:pt x="0" y="5"/>
                  </a:cubicBezTo>
                  <a:cubicBezTo>
                    <a:pt x="0" y="4"/>
                    <a:pt x="1" y="2"/>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Freeform 57"/>
            <p:cNvSpPr>
              <a:spLocks/>
            </p:cNvSpPr>
            <p:nvPr/>
          </p:nvSpPr>
          <p:spPr bwMode="auto">
            <a:xfrm>
              <a:off x="3856" y="2041"/>
              <a:ext cx="23" cy="90"/>
            </a:xfrm>
            <a:custGeom>
              <a:avLst/>
              <a:gdLst>
                <a:gd name="T0" fmla="*/ 6 w 9"/>
                <a:gd name="T1" fmla="*/ 37 h 37"/>
                <a:gd name="T2" fmla="*/ 3 w 9"/>
                <a:gd name="T3" fmla="*/ 33 h 37"/>
                <a:gd name="T4" fmla="*/ 1 w 9"/>
                <a:gd name="T5" fmla="*/ 29 h 37"/>
                <a:gd name="T6" fmla="*/ 1 w 9"/>
                <a:gd name="T7" fmla="*/ 23 h 37"/>
                <a:gd name="T8" fmla="*/ 8 w 9"/>
                <a:gd name="T9" fmla="*/ 5 h 37"/>
                <a:gd name="T10" fmla="*/ 7 w 9"/>
                <a:gd name="T11" fmla="*/ 4 h 37"/>
                <a:gd name="T12" fmla="*/ 8 w 9"/>
                <a:gd name="T13" fmla="*/ 0 h 37"/>
                <a:gd name="T14" fmla="*/ 9 w 9"/>
                <a:gd name="T15" fmla="*/ 0 h 37"/>
                <a:gd name="T16" fmla="*/ 8 w 9"/>
                <a:gd name="T17" fmla="*/ 3 h 37"/>
                <a:gd name="T18" fmla="*/ 8 w 9"/>
                <a:gd name="T19" fmla="*/ 5 h 37"/>
                <a:gd name="T20" fmla="*/ 2 w 9"/>
                <a:gd name="T21" fmla="*/ 23 h 37"/>
                <a:gd name="T22" fmla="*/ 4 w 9"/>
                <a:gd name="T23" fmla="*/ 32 h 37"/>
                <a:gd name="T24" fmla="*/ 6 w 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37">
                  <a:moveTo>
                    <a:pt x="6" y="37"/>
                  </a:moveTo>
                  <a:cubicBezTo>
                    <a:pt x="5" y="35"/>
                    <a:pt x="4" y="33"/>
                    <a:pt x="3" y="33"/>
                  </a:cubicBezTo>
                  <a:cubicBezTo>
                    <a:pt x="3" y="32"/>
                    <a:pt x="2" y="31"/>
                    <a:pt x="1" y="29"/>
                  </a:cubicBezTo>
                  <a:cubicBezTo>
                    <a:pt x="1" y="27"/>
                    <a:pt x="0" y="24"/>
                    <a:pt x="1" y="23"/>
                  </a:cubicBezTo>
                  <a:cubicBezTo>
                    <a:pt x="1" y="20"/>
                    <a:pt x="8" y="5"/>
                    <a:pt x="8" y="5"/>
                  </a:cubicBezTo>
                  <a:cubicBezTo>
                    <a:pt x="7" y="4"/>
                    <a:pt x="7" y="4"/>
                    <a:pt x="7" y="4"/>
                  </a:cubicBezTo>
                  <a:cubicBezTo>
                    <a:pt x="8" y="0"/>
                    <a:pt x="8" y="0"/>
                    <a:pt x="8" y="0"/>
                  </a:cubicBezTo>
                  <a:cubicBezTo>
                    <a:pt x="9" y="0"/>
                    <a:pt x="9" y="0"/>
                    <a:pt x="9" y="0"/>
                  </a:cubicBezTo>
                  <a:cubicBezTo>
                    <a:pt x="8" y="3"/>
                    <a:pt x="8" y="3"/>
                    <a:pt x="8" y="3"/>
                  </a:cubicBezTo>
                  <a:cubicBezTo>
                    <a:pt x="8" y="5"/>
                    <a:pt x="8" y="5"/>
                    <a:pt x="8" y="5"/>
                  </a:cubicBezTo>
                  <a:cubicBezTo>
                    <a:pt x="8" y="5"/>
                    <a:pt x="2" y="21"/>
                    <a:pt x="2" y="23"/>
                  </a:cubicBezTo>
                  <a:cubicBezTo>
                    <a:pt x="1" y="25"/>
                    <a:pt x="4" y="30"/>
                    <a:pt x="4" y="32"/>
                  </a:cubicBezTo>
                  <a:cubicBezTo>
                    <a:pt x="5" y="33"/>
                    <a:pt x="5" y="35"/>
                    <a:pt x="6"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58"/>
            <p:cNvSpPr>
              <a:spLocks/>
            </p:cNvSpPr>
            <p:nvPr/>
          </p:nvSpPr>
          <p:spPr bwMode="auto">
            <a:xfrm>
              <a:off x="3871" y="2049"/>
              <a:ext cx="25" cy="99"/>
            </a:xfrm>
            <a:custGeom>
              <a:avLst/>
              <a:gdLst>
                <a:gd name="T0" fmla="*/ 3 w 10"/>
                <a:gd name="T1" fmla="*/ 8 h 41"/>
                <a:gd name="T2" fmla="*/ 0 w 10"/>
                <a:gd name="T3" fmla="*/ 11 h 41"/>
                <a:gd name="T4" fmla="*/ 6 w 10"/>
                <a:gd name="T5" fmla="*/ 3 h 41"/>
                <a:gd name="T6" fmla="*/ 8 w 10"/>
                <a:gd name="T7" fmla="*/ 0 h 41"/>
                <a:gd name="T8" fmla="*/ 7 w 10"/>
                <a:gd name="T9" fmla="*/ 12 h 41"/>
                <a:gd name="T10" fmla="*/ 10 w 10"/>
                <a:gd name="T11" fmla="*/ 28 h 41"/>
                <a:gd name="T12" fmla="*/ 8 w 10"/>
                <a:gd name="T13" fmla="*/ 32 h 41"/>
                <a:gd name="T14" fmla="*/ 3 w 10"/>
                <a:gd name="T15" fmla="*/ 41 h 41"/>
                <a:gd name="T16" fmla="*/ 1 w 10"/>
                <a:gd name="T17" fmla="*/ 36 h 41"/>
                <a:gd name="T18" fmla="*/ 4 w 10"/>
                <a:gd name="T19" fmla="*/ 27 h 41"/>
                <a:gd name="T20" fmla="*/ 1 w 10"/>
                <a:gd name="T21" fmla="*/ 27 h 41"/>
                <a:gd name="T22" fmla="*/ 4 w 10"/>
                <a:gd name="T23" fmla="*/ 26 h 41"/>
                <a:gd name="T24" fmla="*/ 4 w 10"/>
                <a:gd name="T25" fmla="*/ 20 h 41"/>
                <a:gd name="T26" fmla="*/ 4 w 10"/>
                <a:gd name="T27" fmla="*/ 16 h 41"/>
                <a:gd name="T28" fmla="*/ 3 w 10"/>
                <a:gd name="T29" fmla="*/ 13 h 41"/>
                <a:gd name="T30" fmla="*/ 3 w 10"/>
                <a:gd name="T3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41">
                  <a:moveTo>
                    <a:pt x="3" y="8"/>
                  </a:moveTo>
                  <a:cubicBezTo>
                    <a:pt x="0" y="11"/>
                    <a:pt x="0" y="11"/>
                    <a:pt x="0" y="11"/>
                  </a:cubicBezTo>
                  <a:cubicBezTo>
                    <a:pt x="0" y="11"/>
                    <a:pt x="5" y="4"/>
                    <a:pt x="6" y="3"/>
                  </a:cubicBezTo>
                  <a:cubicBezTo>
                    <a:pt x="6" y="2"/>
                    <a:pt x="7" y="1"/>
                    <a:pt x="8" y="0"/>
                  </a:cubicBezTo>
                  <a:cubicBezTo>
                    <a:pt x="7" y="12"/>
                    <a:pt x="7" y="12"/>
                    <a:pt x="7" y="12"/>
                  </a:cubicBezTo>
                  <a:cubicBezTo>
                    <a:pt x="7" y="12"/>
                    <a:pt x="8" y="19"/>
                    <a:pt x="10" y="28"/>
                  </a:cubicBezTo>
                  <a:cubicBezTo>
                    <a:pt x="8" y="32"/>
                    <a:pt x="8" y="32"/>
                    <a:pt x="8" y="32"/>
                  </a:cubicBezTo>
                  <a:cubicBezTo>
                    <a:pt x="3" y="41"/>
                    <a:pt x="3" y="41"/>
                    <a:pt x="3" y="41"/>
                  </a:cubicBezTo>
                  <a:cubicBezTo>
                    <a:pt x="2" y="39"/>
                    <a:pt x="2" y="38"/>
                    <a:pt x="1" y="36"/>
                  </a:cubicBezTo>
                  <a:cubicBezTo>
                    <a:pt x="2" y="33"/>
                    <a:pt x="4" y="27"/>
                    <a:pt x="4" y="27"/>
                  </a:cubicBezTo>
                  <a:cubicBezTo>
                    <a:pt x="4" y="26"/>
                    <a:pt x="2" y="26"/>
                    <a:pt x="1" y="27"/>
                  </a:cubicBezTo>
                  <a:cubicBezTo>
                    <a:pt x="4" y="26"/>
                    <a:pt x="4" y="26"/>
                    <a:pt x="4" y="26"/>
                  </a:cubicBezTo>
                  <a:cubicBezTo>
                    <a:pt x="4" y="20"/>
                    <a:pt x="4" y="20"/>
                    <a:pt x="4" y="20"/>
                  </a:cubicBezTo>
                  <a:cubicBezTo>
                    <a:pt x="4" y="20"/>
                    <a:pt x="3" y="18"/>
                    <a:pt x="4" y="16"/>
                  </a:cubicBezTo>
                  <a:cubicBezTo>
                    <a:pt x="4" y="15"/>
                    <a:pt x="3" y="13"/>
                    <a:pt x="3" y="13"/>
                  </a:cubicBez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Freeform 59"/>
            <p:cNvSpPr>
              <a:spLocks/>
            </p:cNvSpPr>
            <p:nvPr/>
          </p:nvSpPr>
          <p:spPr bwMode="auto">
            <a:xfrm>
              <a:off x="3876" y="2044"/>
              <a:ext cx="10" cy="17"/>
            </a:xfrm>
            <a:custGeom>
              <a:avLst/>
              <a:gdLst>
                <a:gd name="T0" fmla="*/ 0 w 4"/>
                <a:gd name="T1" fmla="*/ 7 h 7"/>
                <a:gd name="T2" fmla="*/ 3 w 4"/>
                <a:gd name="T3" fmla="*/ 0 h 7"/>
                <a:gd name="T4" fmla="*/ 4 w 4"/>
                <a:gd name="T5" fmla="*/ 1 h 7"/>
                <a:gd name="T6" fmla="*/ 0 w 4"/>
                <a:gd name="T7" fmla="*/ 7 h 7"/>
              </a:gdLst>
              <a:ahLst/>
              <a:cxnLst>
                <a:cxn ang="0">
                  <a:pos x="T0" y="T1"/>
                </a:cxn>
                <a:cxn ang="0">
                  <a:pos x="T2" y="T3"/>
                </a:cxn>
                <a:cxn ang="0">
                  <a:pos x="T4" y="T5"/>
                </a:cxn>
                <a:cxn ang="0">
                  <a:pos x="T6" y="T7"/>
                </a:cxn>
              </a:cxnLst>
              <a:rect l="0" t="0" r="r" b="b"/>
              <a:pathLst>
                <a:path w="4" h="7">
                  <a:moveTo>
                    <a:pt x="0" y="7"/>
                  </a:moveTo>
                  <a:cubicBezTo>
                    <a:pt x="3" y="0"/>
                    <a:pt x="3" y="0"/>
                    <a:pt x="3" y="0"/>
                  </a:cubicBezTo>
                  <a:cubicBezTo>
                    <a:pt x="3" y="1"/>
                    <a:pt x="4" y="1"/>
                    <a:pt x="4" y="1"/>
                  </a:cubicBezTo>
                  <a:cubicBezTo>
                    <a:pt x="3" y="2"/>
                    <a:pt x="2" y="4"/>
                    <a:pt x="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60"/>
            <p:cNvSpPr>
              <a:spLocks/>
            </p:cNvSpPr>
            <p:nvPr/>
          </p:nvSpPr>
          <p:spPr bwMode="auto">
            <a:xfrm>
              <a:off x="3869" y="2143"/>
              <a:ext cx="15" cy="24"/>
            </a:xfrm>
            <a:custGeom>
              <a:avLst/>
              <a:gdLst>
                <a:gd name="T0" fmla="*/ 6 w 6"/>
                <a:gd name="T1" fmla="*/ 3 h 10"/>
                <a:gd name="T2" fmla="*/ 5 w 6"/>
                <a:gd name="T3" fmla="*/ 8 h 10"/>
                <a:gd name="T4" fmla="*/ 5 w 6"/>
                <a:gd name="T5" fmla="*/ 10 h 10"/>
                <a:gd name="T6" fmla="*/ 0 w 6"/>
                <a:gd name="T7" fmla="*/ 6 h 10"/>
                <a:gd name="T8" fmla="*/ 2 w 6"/>
                <a:gd name="T9" fmla="*/ 1 h 10"/>
                <a:gd name="T10" fmla="*/ 6 w 6"/>
                <a:gd name="T11" fmla="*/ 3 h 10"/>
              </a:gdLst>
              <a:ahLst/>
              <a:cxnLst>
                <a:cxn ang="0">
                  <a:pos x="T0" y="T1"/>
                </a:cxn>
                <a:cxn ang="0">
                  <a:pos x="T2" y="T3"/>
                </a:cxn>
                <a:cxn ang="0">
                  <a:pos x="T4" y="T5"/>
                </a:cxn>
                <a:cxn ang="0">
                  <a:pos x="T6" y="T7"/>
                </a:cxn>
                <a:cxn ang="0">
                  <a:pos x="T8" y="T9"/>
                </a:cxn>
                <a:cxn ang="0">
                  <a:pos x="T10" y="T11"/>
                </a:cxn>
              </a:cxnLst>
              <a:rect l="0" t="0" r="r" b="b"/>
              <a:pathLst>
                <a:path w="6" h="10">
                  <a:moveTo>
                    <a:pt x="6" y="3"/>
                  </a:moveTo>
                  <a:cubicBezTo>
                    <a:pt x="6" y="3"/>
                    <a:pt x="6" y="7"/>
                    <a:pt x="5" y="8"/>
                  </a:cubicBezTo>
                  <a:cubicBezTo>
                    <a:pt x="5" y="10"/>
                    <a:pt x="5" y="10"/>
                    <a:pt x="5" y="10"/>
                  </a:cubicBezTo>
                  <a:cubicBezTo>
                    <a:pt x="0" y="6"/>
                    <a:pt x="0" y="6"/>
                    <a:pt x="0" y="6"/>
                  </a:cubicBezTo>
                  <a:cubicBezTo>
                    <a:pt x="0" y="6"/>
                    <a:pt x="1" y="3"/>
                    <a:pt x="2" y="1"/>
                  </a:cubicBezTo>
                  <a:cubicBezTo>
                    <a:pt x="3" y="0"/>
                    <a:pt x="6" y="3"/>
                    <a:pt x="6" y="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61"/>
            <p:cNvSpPr>
              <a:spLocks/>
            </p:cNvSpPr>
            <p:nvPr/>
          </p:nvSpPr>
          <p:spPr bwMode="auto">
            <a:xfrm>
              <a:off x="3874" y="2046"/>
              <a:ext cx="34" cy="109"/>
            </a:xfrm>
            <a:custGeom>
              <a:avLst/>
              <a:gdLst>
                <a:gd name="T0" fmla="*/ 6 w 14"/>
                <a:gd name="T1" fmla="*/ 45 h 45"/>
                <a:gd name="T2" fmla="*/ 0 w 14"/>
                <a:gd name="T3" fmla="*/ 41 h 45"/>
                <a:gd name="T4" fmla="*/ 4 w 14"/>
                <a:gd name="T5" fmla="*/ 27 h 45"/>
                <a:gd name="T6" fmla="*/ 4 w 14"/>
                <a:gd name="T7" fmla="*/ 17 h 45"/>
                <a:gd name="T8" fmla="*/ 2 w 14"/>
                <a:gd name="T9" fmla="*/ 9 h 45"/>
                <a:gd name="T10" fmla="*/ 7 w 14"/>
                <a:gd name="T11" fmla="*/ 0 h 45"/>
                <a:gd name="T12" fmla="*/ 10 w 14"/>
                <a:gd name="T13" fmla="*/ 2 h 45"/>
                <a:gd name="T14" fmla="*/ 11 w 14"/>
                <a:gd name="T15" fmla="*/ 3 h 45"/>
                <a:gd name="T16" fmla="*/ 12 w 14"/>
                <a:gd name="T17" fmla="*/ 6 h 45"/>
                <a:gd name="T18" fmla="*/ 12 w 14"/>
                <a:gd name="T19" fmla="*/ 11 h 45"/>
                <a:gd name="T20" fmla="*/ 13 w 14"/>
                <a:gd name="T21" fmla="*/ 12 h 45"/>
                <a:gd name="T22" fmla="*/ 13 w 14"/>
                <a:gd name="T23" fmla="*/ 15 h 45"/>
                <a:gd name="T24" fmla="*/ 12 w 14"/>
                <a:gd name="T25" fmla="*/ 16 h 45"/>
                <a:gd name="T26" fmla="*/ 13 w 14"/>
                <a:gd name="T27" fmla="*/ 20 h 45"/>
                <a:gd name="T28" fmla="*/ 13 w 14"/>
                <a:gd name="T29" fmla="*/ 25 h 45"/>
                <a:gd name="T30" fmla="*/ 12 w 14"/>
                <a:gd name="T31" fmla="*/ 30 h 45"/>
                <a:gd name="T32" fmla="*/ 6 w 14"/>
                <a:gd name="T3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45">
                  <a:moveTo>
                    <a:pt x="6" y="45"/>
                  </a:moveTo>
                  <a:cubicBezTo>
                    <a:pt x="6" y="45"/>
                    <a:pt x="2" y="41"/>
                    <a:pt x="0" y="41"/>
                  </a:cubicBezTo>
                  <a:cubicBezTo>
                    <a:pt x="0" y="41"/>
                    <a:pt x="4" y="28"/>
                    <a:pt x="4" y="27"/>
                  </a:cubicBezTo>
                  <a:cubicBezTo>
                    <a:pt x="4" y="17"/>
                    <a:pt x="4" y="17"/>
                    <a:pt x="4" y="17"/>
                  </a:cubicBezTo>
                  <a:cubicBezTo>
                    <a:pt x="4" y="17"/>
                    <a:pt x="2" y="11"/>
                    <a:pt x="2" y="9"/>
                  </a:cubicBezTo>
                  <a:cubicBezTo>
                    <a:pt x="2" y="8"/>
                    <a:pt x="7" y="0"/>
                    <a:pt x="7" y="0"/>
                  </a:cubicBezTo>
                  <a:cubicBezTo>
                    <a:pt x="7" y="0"/>
                    <a:pt x="9" y="1"/>
                    <a:pt x="10" y="2"/>
                  </a:cubicBezTo>
                  <a:cubicBezTo>
                    <a:pt x="11" y="3"/>
                    <a:pt x="11" y="3"/>
                    <a:pt x="11" y="3"/>
                  </a:cubicBezTo>
                  <a:cubicBezTo>
                    <a:pt x="11" y="3"/>
                    <a:pt x="12" y="6"/>
                    <a:pt x="12" y="6"/>
                  </a:cubicBezTo>
                  <a:cubicBezTo>
                    <a:pt x="13" y="7"/>
                    <a:pt x="12" y="11"/>
                    <a:pt x="12" y="11"/>
                  </a:cubicBezTo>
                  <a:cubicBezTo>
                    <a:pt x="12" y="11"/>
                    <a:pt x="13" y="11"/>
                    <a:pt x="13" y="12"/>
                  </a:cubicBezTo>
                  <a:cubicBezTo>
                    <a:pt x="13" y="13"/>
                    <a:pt x="14" y="14"/>
                    <a:pt x="13" y="15"/>
                  </a:cubicBezTo>
                  <a:cubicBezTo>
                    <a:pt x="13" y="15"/>
                    <a:pt x="12" y="16"/>
                    <a:pt x="12" y="16"/>
                  </a:cubicBezTo>
                  <a:cubicBezTo>
                    <a:pt x="12" y="16"/>
                    <a:pt x="13" y="19"/>
                    <a:pt x="13" y="20"/>
                  </a:cubicBezTo>
                  <a:cubicBezTo>
                    <a:pt x="13" y="21"/>
                    <a:pt x="13" y="24"/>
                    <a:pt x="13" y="25"/>
                  </a:cubicBezTo>
                  <a:cubicBezTo>
                    <a:pt x="13" y="26"/>
                    <a:pt x="12" y="30"/>
                    <a:pt x="12" y="30"/>
                  </a:cubicBezTo>
                  <a:cubicBezTo>
                    <a:pt x="12" y="30"/>
                    <a:pt x="7" y="44"/>
                    <a:pt x="6" y="4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62"/>
            <p:cNvSpPr>
              <a:spLocks noEditPoints="1"/>
            </p:cNvSpPr>
            <p:nvPr/>
          </p:nvSpPr>
          <p:spPr bwMode="auto">
            <a:xfrm>
              <a:off x="3881" y="2049"/>
              <a:ext cx="27" cy="106"/>
            </a:xfrm>
            <a:custGeom>
              <a:avLst/>
              <a:gdLst>
                <a:gd name="T0" fmla="*/ 3 w 11"/>
                <a:gd name="T1" fmla="*/ 41 h 44"/>
                <a:gd name="T2" fmla="*/ 0 w 11"/>
                <a:gd name="T3" fmla="*/ 42 h 44"/>
                <a:gd name="T4" fmla="*/ 3 w 11"/>
                <a:gd name="T5" fmla="*/ 44 h 44"/>
                <a:gd name="T6" fmla="*/ 9 w 11"/>
                <a:gd name="T7" fmla="*/ 29 h 44"/>
                <a:gd name="T8" fmla="*/ 10 w 11"/>
                <a:gd name="T9" fmla="*/ 24 h 44"/>
                <a:gd name="T10" fmla="*/ 10 w 11"/>
                <a:gd name="T11" fmla="*/ 19 h 44"/>
                <a:gd name="T12" fmla="*/ 9 w 11"/>
                <a:gd name="T13" fmla="*/ 15 h 44"/>
                <a:gd name="T14" fmla="*/ 10 w 11"/>
                <a:gd name="T15" fmla="*/ 14 h 44"/>
                <a:gd name="T16" fmla="*/ 10 w 11"/>
                <a:gd name="T17" fmla="*/ 11 h 44"/>
                <a:gd name="T18" fmla="*/ 9 w 11"/>
                <a:gd name="T19" fmla="*/ 10 h 44"/>
                <a:gd name="T20" fmla="*/ 9 w 11"/>
                <a:gd name="T21" fmla="*/ 5 h 44"/>
                <a:gd name="T22" fmla="*/ 8 w 11"/>
                <a:gd name="T23" fmla="*/ 1 h 44"/>
                <a:gd name="T24" fmla="*/ 7 w 11"/>
                <a:gd name="T25" fmla="*/ 1 h 44"/>
                <a:gd name="T26" fmla="*/ 7 w 11"/>
                <a:gd name="T27" fmla="*/ 0 h 44"/>
                <a:gd name="T28" fmla="*/ 7 w 11"/>
                <a:gd name="T29" fmla="*/ 3 h 44"/>
                <a:gd name="T30" fmla="*/ 8 w 11"/>
                <a:gd name="T31" fmla="*/ 6 h 44"/>
                <a:gd name="T32" fmla="*/ 9 w 11"/>
                <a:gd name="T33" fmla="*/ 7 h 44"/>
                <a:gd name="T34" fmla="*/ 7 w 11"/>
                <a:gd name="T35" fmla="*/ 7 h 44"/>
                <a:gd name="T36" fmla="*/ 9 w 11"/>
                <a:gd name="T37" fmla="*/ 9 h 44"/>
                <a:gd name="T38" fmla="*/ 3 w 11"/>
                <a:gd name="T39" fmla="*/ 9 h 44"/>
                <a:gd name="T40" fmla="*/ 6 w 11"/>
                <a:gd name="T41" fmla="*/ 10 h 44"/>
                <a:gd name="T42" fmla="*/ 2 w 11"/>
                <a:gd name="T43" fmla="*/ 12 h 44"/>
                <a:gd name="T44" fmla="*/ 6 w 11"/>
                <a:gd name="T45" fmla="*/ 12 h 44"/>
                <a:gd name="T46" fmla="*/ 4 w 11"/>
                <a:gd name="T47" fmla="*/ 14 h 44"/>
                <a:gd name="T48" fmla="*/ 1 w 11"/>
                <a:gd name="T49" fmla="*/ 17 h 44"/>
                <a:gd name="T50" fmla="*/ 7 w 11"/>
                <a:gd name="T51" fmla="*/ 14 h 44"/>
                <a:gd name="T52" fmla="*/ 7 w 11"/>
                <a:gd name="T53" fmla="*/ 17 h 44"/>
                <a:gd name="T54" fmla="*/ 9 w 11"/>
                <a:gd name="T55" fmla="*/ 21 h 44"/>
                <a:gd name="T56" fmla="*/ 7 w 11"/>
                <a:gd name="T57" fmla="*/ 23 h 44"/>
                <a:gd name="T58" fmla="*/ 3 w 11"/>
                <a:gd name="T59" fmla="*/ 21 h 44"/>
                <a:gd name="T60" fmla="*/ 8 w 11"/>
                <a:gd name="T61" fmla="*/ 24 h 44"/>
                <a:gd name="T62" fmla="*/ 9 w 11"/>
                <a:gd name="T63" fmla="*/ 24 h 44"/>
                <a:gd name="T64" fmla="*/ 6 w 11"/>
                <a:gd name="T65" fmla="*/ 34 h 44"/>
                <a:gd name="T66" fmla="*/ 3 w 11"/>
                <a:gd name="T67" fmla="*/ 41 h 44"/>
                <a:gd name="T68" fmla="*/ 8 w 11"/>
                <a:gd name="T69" fmla="*/ 8 h 44"/>
                <a:gd name="T70" fmla="*/ 8 w 11"/>
                <a:gd name="T71" fmla="*/ 8 h 44"/>
                <a:gd name="T72" fmla="*/ 8 w 11"/>
                <a:gd name="T7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 h="44">
                  <a:moveTo>
                    <a:pt x="3" y="41"/>
                  </a:moveTo>
                  <a:cubicBezTo>
                    <a:pt x="0" y="42"/>
                    <a:pt x="0" y="42"/>
                    <a:pt x="0" y="42"/>
                  </a:cubicBezTo>
                  <a:cubicBezTo>
                    <a:pt x="2" y="43"/>
                    <a:pt x="3" y="44"/>
                    <a:pt x="3" y="44"/>
                  </a:cubicBezTo>
                  <a:cubicBezTo>
                    <a:pt x="4" y="43"/>
                    <a:pt x="9" y="29"/>
                    <a:pt x="9" y="29"/>
                  </a:cubicBezTo>
                  <a:cubicBezTo>
                    <a:pt x="9" y="29"/>
                    <a:pt x="10" y="25"/>
                    <a:pt x="10" y="24"/>
                  </a:cubicBezTo>
                  <a:cubicBezTo>
                    <a:pt x="10" y="23"/>
                    <a:pt x="10" y="20"/>
                    <a:pt x="10" y="19"/>
                  </a:cubicBezTo>
                  <a:cubicBezTo>
                    <a:pt x="10" y="18"/>
                    <a:pt x="9" y="15"/>
                    <a:pt x="9" y="15"/>
                  </a:cubicBezTo>
                  <a:cubicBezTo>
                    <a:pt x="9" y="15"/>
                    <a:pt x="10" y="14"/>
                    <a:pt x="10" y="14"/>
                  </a:cubicBezTo>
                  <a:cubicBezTo>
                    <a:pt x="11" y="13"/>
                    <a:pt x="10" y="12"/>
                    <a:pt x="10" y="11"/>
                  </a:cubicBezTo>
                  <a:cubicBezTo>
                    <a:pt x="10" y="10"/>
                    <a:pt x="9" y="10"/>
                    <a:pt x="9" y="10"/>
                  </a:cubicBezTo>
                  <a:cubicBezTo>
                    <a:pt x="9" y="10"/>
                    <a:pt x="10" y="6"/>
                    <a:pt x="9" y="5"/>
                  </a:cubicBezTo>
                  <a:cubicBezTo>
                    <a:pt x="9" y="5"/>
                    <a:pt x="8" y="1"/>
                    <a:pt x="8" y="1"/>
                  </a:cubicBezTo>
                  <a:cubicBezTo>
                    <a:pt x="8" y="1"/>
                    <a:pt x="7" y="1"/>
                    <a:pt x="7" y="1"/>
                  </a:cubicBezTo>
                  <a:cubicBezTo>
                    <a:pt x="7" y="1"/>
                    <a:pt x="7" y="1"/>
                    <a:pt x="7" y="0"/>
                  </a:cubicBezTo>
                  <a:cubicBezTo>
                    <a:pt x="7" y="3"/>
                    <a:pt x="7" y="3"/>
                    <a:pt x="7" y="3"/>
                  </a:cubicBezTo>
                  <a:cubicBezTo>
                    <a:pt x="8" y="6"/>
                    <a:pt x="8" y="6"/>
                    <a:pt x="8" y="6"/>
                  </a:cubicBezTo>
                  <a:cubicBezTo>
                    <a:pt x="8" y="6"/>
                    <a:pt x="9" y="7"/>
                    <a:pt x="9" y="7"/>
                  </a:cubicBezTo>
                  <a:cubicBezTo>
                    <a:pt x="7" y="7"/>
                    <a:pt x="7" y="7"/>
                    <a:pt x="7" y="7"/>
                  </a:cubicBezTo>
                  <a:cubicBezTo>
                    <a:pt x="7" y="7"/>
                    <a:pt x="9" y="9"/>
                    <a:pt x="9" y="9"/>
                  </a:cubicBezTo>
                  <a:cubicBezTo>
                    <a:pt x="9" y="9"/>
                    <a:pt x="5" y="7"/>
                    <a:pt x="3" y="9"/>
                  </a:cubicBezTo>
                  <a:cubicBezTo>
                    <a:pt x="3" y="9"/>
                    <a:pt x="5" y="9"/>
                    <a:pt x="6" y="10"/>
                  </a:cubicBezTo>
                  <a:cubicBezTo>
                    <a:pt x="5" y="11"/>
                    <a:pt x="3" y="12"/>
                    <a:pt x="2" y="12"/>
                  </a:cubicBezTo>
                  <a:cubicBezTo>
                    <a:pt x="3" y="12"/>
                    <a:pt x="5" y="12"/>
                    <a:pt x="6" y="12"/>
                  </a:cubicBezTo>
                  <a:cubicBezTo>
                    <a:pt x="6" y="12"/>
                    <a:pt x="5" y="13"/>
                    <a:pt x="4" y="14"/>
                  </a:cubicBezTo>
                  <a:cubicBezTo>
                    <a:pt x="2" y="15"/>
                    <a:pt x="1" y="17"/>
                    <a:pt x="1" y="17"/>
                  </a:cubicBezTo>
                  <a:cubicBezTo>
                    <a:pt x="1" y="17"/>
                    <a:pt x="4" y="13"/>
                    <a:pt x="7" y="14"/>
                  </a:cubicBezTo>
                  <a:cubicBezTo>
                    <a:pt x="7" y="15"/>
                    <a:pt x="7" y="17"/>
                    <a:pt x="7" y="17"/>
                  </a:cubicBezTo>
                  <a:cubicBezTo>
                    <a:pt x="8" y="18"/>
                    <a:pt x="8" y="20"/>
                    <a:pt x="9" y="21"/>
                  </a:cubicBezTo>
                  <a:cubicBezTo>
                    <a:pt x="9" y="22"/>
                    <a:pt x="7" y="23"/>
                    <a:pt x="7" y="23"/>
                  </a:cubicBezTo>
                  <a:cubicBezTo>
                    <a:pt x="6" y="22"/>
                    <a:pt x="3" y="21"/>
                    <a:pt x="3" y="21"/>
                  </a:cubicBezTo>
                  <a:cubicBezTo>
                    <a:pt x="3" y="21"/>
                    <a:pt x="5" y="24"/>
                    <a:pt x="8" y="24"/>
                  </a:cubicBezTo>
                  <a:cubicBezTo>
                    <a:pt x="10" y="23"/>
                    <a:pt x="9" y="24"/>
                    <a:pt x="9" y="24"/>
                  </a:cubicBezTo>
                  <a:cubicBezTo>
                    <a:pt x="9" y="24"/>
                    <a:pt x="7" y="34"/>
                    <a:pt x="6" y="34"/>
                  </a:cubicBezTo>
                  <a:cubicBezTo>
                    <a:pt x="5" y="35"/>
                    <a:pt x="3" y="41"/>
                    <a:pt x="3" y="41"/>
                  </a:cubicBezTo>
                  <a:close/>
                  <a:moveTo>
                    <a:pt x="8" y="8"/>
                  </a:moveTo>
                  <a:cubicBezTo>
                    <a:pt x="8" y="8"/>
                    <a:pt x="8" y="8"/>
                    <a:pt x="8" y="8"/>
                  </a:cubicBezTo>
                  <a:cubicBezTo>
                    <a:pt x="8" y="8"/>
                    <a:pt x="8" y="8"/>
                    <a:pt x="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63"/>
            <p:cNvSpPr>
              <a:spLocks/>
            </p:cNvSpPr>
            <p:nvPr/>
          </p:nvSpPr>
          <p:spPr bwMode="auto">
            <a:xfrm>
              <a:off x="3881" y="2078"/>
              <a:ext cx="3"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Freeform 64"/>
            <p:cNvSpPr>
              <a:spLocks/>
            </p:cNvSpPr>
            <p:nvPr/>
          </p:nvSpPr>
          <p:spPr bwMode="auto">
            <a:xfrm>
              <a:off x="3839" y="2003"/>
              <a:ext cx="35" cy="41"/>
            </a:xfrm>
            <a:custGeom>
              <a:avLst/>
              <a:gdLst>
                <a:gd name="T0" fmla="*/ 7 w 14"/>
                <a:gd name="T1" fmla="*/ 17 h 17"/>
                <a:gd name="T2" fmla="*/ 4 w 14"/>
                <a:gd name="T3" fmla="*/ 16 h 17"/>
                <a:gd name="T4" fmla="*/ 2 w 14"/>
                <a:gd name="T5" fmla="*/ 11 h 17"/>
                <a:gd name="T6" fmla="*/ 1 w 14"/>
                <a:gd name="T7" fmla="*/ 11 h 17"/>
                <a:gd name="T8" fmla="*/ 1 w 14"/>
                <a:gd name="T9" fmla="*/ 9 h 17"/>
                <a:gd name="T10" fmla="*/ 1 w 14"/>
                <a:gd name="T11" fmla="*/ 7 h 17"/>
                <a:gd name="T12" fmla="*/ 1 w 14"/>
                <a:gd name="T13" fmla="*/ 1 h 17"/>
                <a:gd name="T14" fmla="*/ 8 w 14"/>
                <a:gd name="T15" fmla="*/ 0 h 17"/>
                <a:gd name="T16" fmla="*/ 12 w 14"/>
                <a:gd name="T17" fmla="*/ 2 h 17"/>
                <a:gd name="T18" fmla="*/ 12 w 14"/>
                <a:gd name="T19" fmla="*/ 7 h 17"/>
                <a:gd name="T20" fmla="*/ 13 w 14"/>
                <a:gd name="T21" fmla="*/ 7 h 17"/>
                <a:gd name="T22" fmla="*/ 12 w 14"/>
                <a:gd name="T23" fmla="*/ 11 h 17"/>
                <a:gd name="T24" fmla="*/ 11 w 14"/>
                <a:gd name="T25" fmla="*/ 15 h 17"/>
                <a:gd name="T26" fmla="*/ 7 w 14"/>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7">
                  <a:moveTo>
                    <a:pt x="7" y="17"/>
                  </a:moveTo>
                  <a:cubicBezTo>
                    <a:pt x="5" y="17"/>
                    <a:pt x="4" y="16"/>
                    <a:pt x="4" y="16"/>
                  </a:cubicBezTo>
                  <a:cubicBezTo>
                    <a:pt x="4" y="15"/>
                    <a:pt x="2" y="12"/>
                    <a:pt x="2" y="11"/>
                  </a:cubicBezTo>
                  <a:cubicBezTo>
                    <a:pt x="2" y="11"/>
                    <a:pt x="1" y="11"/>
                    <a:pt x="1" y="11"/>
                  </a:cubicBezTo>
                  <a:cubicBezTo>
                    <a:pt x="1" y="11"/>
                    <a:pt x="1" y="9"/>
                    <a:pt x="1" y="9"/>
                  </a:cubicBezTo>
                  <a:cubicBezTo>
                    <a:pt x="0" y="8"/>
                    <a:pt x="0" y="7"/>
                    <a:pt x="1" y="7"/>
                  </a:cubicBezTo>
                  <a:cubicBezTo>
                    <a:pt x="1" y="1"/>
                    <a:pt x="1" y="1"/>
                    <a:pt x="1" y="1"/>
                  </a:cubicBezTo>
                  <a:cubicBezTo>
                    <a:pt x="8" y="0"/>
                    <a:pt x="8" y="0"/>
                    <a:pt x="8" y="0"/>
                  </a:cubicBezTo>
                  <a:cubicBezTo>
                    <a:pt x="12" y="2"/>
                    <a:pt x="12" y="2"/>
                    <a:pt x="12" y="2"/>
                  </a:cubicBezTo>
                  <a:cubicBezTo>
                    <a:pt x="12" y="7"/>
                    <a:pt x="12" y="7"/>
                    <a:pt x="12" y="7"/>
                  </a:cubicBezTo>
                  <a:cubicBezTo>
                    <a:pt x="12" y="7"/>
                    <a:pt x="13" y="6"/>
                    <a:pt x="13" y="7"/>
                  </a:cubicBezTo>
                  <a:cubicBezTo>
                    <a:pt x="13" y="7"/>
                    <a:pt x="14" y="11"/>
                    <a:pt x="12" y="11"/>
                  </a:cubicBezTo>
                  <a:cubicBezTo>
                    <a:pt x="12" y="11"/>
                    <a:pt x="11" y="14"/>
                    <a:pt x="11" y="15"/>
                  </a:cubicBezTo>
                  <a:cubicBezTo>
                    <a:pt x="10" y="16"/>
                    <a:pt x="8" y="17"/>
                    <a:pt x="7" y="17"/>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65"/>
            <p:cNvSpPr>
              <a:spLocks/>
            </p:cNvSpPr>
            <p:nvPr/>
          </p:nvSpPr>
          <p:spPr bwMode="auto">
            <a:xfrm>
              <a:off x="3856" y="2003"/>
              <a:ext cx="18" cy="41"/>
            </a:xfrm>
            <a:custGeom>
              <a:avLst/>
              <a:gdLst>
                <a:gd name="T0" fmla="*/ 1 w 7"/>
                <a:gd name="T1" fmla="*/ 17 h 17"/>
                <a:gd name="T2" fmla="*/ 3 w 7"/>
                <a:gd name="T3" fmla="*/ 12 h 17"/>
                <a:gd name="T4" fmla="*/ 2 w 7"/>
                <a:gd name="T5" fmla="*/ 10 h 17"/>
                <a:gd name="T6" fmla="*/ 3 w 7"/>
                <a:gd name="T7" fmla="*/ 8 h 17"/>
                <a:gd name="T8" fmla="*/ 2 w 7"/>
                <a:gd name="T9" fmla="*/ 7 h 17"/>
                <a:gd name="T10" fmla="*/ 1 w 7"/>
                <a:gd name="T11" fmla="*/ 4 h 17"/>
                <a:gd name="T12" fmla="*/ 0 w 7"/>
                <a:gd name="T13" fmla="*/ 0 h 17"/>
                <a:gd name="T14" fmla="*/ 1 w 7"/>
                <a:gd name="T15" fmla="*/ 0 h 17"/>
                <a:gd name="T16" fmla="*/ 5 w 7"/>
                <a:gd name="T17" fmla="*/ 2 h 17"/>
                <a:gd name="T18" fmla="*/ 5 w 7"/>
                <a:gd name="T19" fmla="*/ 7 h 17"/>
                <a:gd name="T20" fmla="*/ 6 w 7"/>
                <a:gd name="T21" fmla="*/ 7 h 17"/>
                <a:gd name="T22" fmla="*/ 5 w 7"/>
                <a:gd name="T23" fmla="*/ 11 h 17"/>
                <a:gd name="T24" fmla="*/ 4 w 7"/>
                <a:gd name="T25" fmla="*/ 15 h 17"/>
                <a:gd name="T26" fmla="*/ 1 w 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7">
                  <a:moveTo>
                    <a:pt x="1" y="17"/>
                  </a:moveTo>
                  <a:cubicBezTo>
                    <a:pt x="2" y="16"/>
                    <a:pt x="3" y="12"/>
                    <a:pt x="3" y="12"/>
                  </a:cubicBezTo>
                  <a:cubicBezTo>
                    <a:pt x="3" y="11"/>
                    <a:pt x="2" y="10"/>
                    <a:pt x="2" y="10"/>
                  </a:cubicBezTo>
                  <a:cubicBezTo>
                    <a:pt x="3" y="8"/>
                    <a:pt x="3" y="8"/>
                    <a:pt x="3" y="8"/>
                  </a:cubicBezTo>
                  <a:cubicBezTo>
                    <a:pt x="3" y="8"/>
                    <a:pt x="2" y="7"/>
                    <a:pt x="2" y="7"/>
                  </a:cubicBezTo>
                  <a:cubicBezTo>
                    <a:pt x="2" y="7"/>
                    <a:pt x="1" y="5"/>
                    <a:pt x="1" y="4"/>
                  </a:cubicBezTo>
                  <a:cubicBezTo>
                    <a:pt x="1" y="4"/>
                    <a:pt x="1" y="2"/>
                    <a:pt x="0" y="0"/>
                  </a:cubicBezTo>
                  <a:cubicBezTo>
                    <a:pt x="1" y="0"/>
                    <a:pt x="1" y="0"/>
                    <a:pt x="1" y="0"/>
                  </a:cubicBezTo>
                  <a:cubicBezTo>
                    <a:pt x="5" y="2"/>
                    <a:pt x="5" y="2"/>
                    <a:pt x="5" y="2"/>
                  </a:cubicBezTo>
                  <a:cubicBezTo>
                    <a:pt x="5" y="7"/>
                    <a:pt x="5" y="7"/>
                    <a:pt x="5" y="7"/>
                  </a:cubicBezTo>
                  <a:cubicBezTo>
                    <a:pt x="5" y="7"/>
                    <a:pt x="6" y="6"/>
                    <a:pt x="6" y="7"/>
                  </a:cubicBezTo>
                  <a:cubicBezTo>
                    <a:pt x="6" y="7"/>
                    <a:pt x="7" y="11"/>
                    <a:pt x="5" y="11"/>
                  </a:cubicBezTo>
                  <a:cubicBezTo>
                    <a:pt x="5" y="11"/>
                    <a:pt x="4" y="14"/>
                    <a:pt x="4" y="15"/>
                  </a:cubicBezTo>
                  <a:cubicBezTo>
                    <a:pt x="3" y="16"/>
                    <a:pt x="2" y="17"/>
                    <a:pt x="1" y="17"/>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66"/>
            <p:cNvSpPr>
              <a:spLocks/>
            </p:cNvSpPr>
            <p:nvPr/>
          </p:nvSpPr>
          <p:spPr bwMode="auto">
            <a:xfrm>
              <a:off x="3839" y="2020"/>
              <a:ext cx="10" cy="19"/>
            </a:xfrm>
            <a:custGeom>
              <a:avLst/>
              <a:gdLst>
                <a:gd name="T0" fmla="*/ 2 w 4"/>
                <a:gd name="T1" fmla="*/ 4 h 8"/>
                <a:gd name="T2" fmla="*/ 1 w 4"/>
                <a:gd name="T3" fmla="*/ 4 h 8"/>
                <a:gd name="T4" fmla="*/ 0 w 4"/>
                <a:gd name="T5" fmla="*/ 1 h 8"/>
                <a:gd name="T6" fmla="*/ 1 w 4"/>
                <a:gd name="T7" fmla="*/ 0 h 8"/>
                <a:gd name="T8" fmla="*/ 2 w 4"/>
                <a:gd name="T9" fmla="*/ 4 h 8"/>
                <a:gd name="T10" fmla="*/ 4 w 4"/>
                <a:gd name="T11" fmla="*/ 5 h 8"/>
                <a:gd name="T12" fmla="*/ 3 w 4"/>
                <a:gd name="T13" fmla="*/ 8 h 8"/>
                <a:gd name="T14" fmla="*/ 2 w 4"/>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2" y="4"/>
                  </a:moveTo>
                  <a:cubicBezTo>
                    <a:pt x="2" y="4"/>
                    <a:pt x="1" y="4"/>
                    <a:pt x="1" y="4"/>
                  </a:cubicBezTo>
                  <a:cubicBezTo>
                    <a:pt x="1" y="4"/>
                    <a:pt x="0" y="2"/>
                    <a:pt x="0" y="1"/>
                  </a:cubicBezTo>
                  <a:cubicBezTo>
                    <a:pt x="0" y="1"/>
                    <a:pt x="0" y="0"/>
                    <a:pt x="1" y="0"/>
                  </a:cubicBezTo>
                  <a:cubicBezTo>
                    <a:pt x="1" y="0"/>
                    <a:pt x="2" y="3"/>
                    <a:pt x="2" y="4"/>
                  </a:cubicBezTo>
                  <a:cubicBezTo>
                    <a:pt x="2" y="4"/>
                    <a:pt x="4" y="5"/>
                    <a:pt x="4" y="5"/>
                  </a:cubicBezTo>
                  <a:cubicBezTo>
                    <a:pt x="3" y="5"/>
                    <a:pt x="3" y="6"/>
                    <a:pt x="3" y="8"/>
                  </a:cubicBezTo>
                  <a:cubicBezTo>
                    <a:pt x="3" y="7"/>
                    <a:pt x="2" y="5"/>
                    <a:pt x="2" y="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Freeform 67"/>
            <p:cNvSpPr>
              <a:spLocks/>
            </p:cNvSpPr>
            <p:nvPr/>
          </p:nvSpPr>
          <p:spPr bwMode="auto">
            <a:xfrm>
              <a:off x="3839" y="1995"/>
              <a:ext cx="32" cy="29"/>
            </a:xfrm>
            <a:custGeom>
              <a:avLst/>
              <a:gdLst>
                <a:gd name="T0" fmla="*/ 0 w 13"/>
                <a:gd name="T1" fmla="*/ 5 h 12"/>
                <a:gd name="T2" fmla="*/ 4 w 13"/>
                <a:gd name="T3" fmla="*/ 0 h 12"/>
                <a:gd name="T4" fmla="*/ 6 w 13"/>
                <a:gd name="T5" fmla="*/ 0 h 12"/>
                <a:gd name="T6" fmla="*/ 9 w 13"/>
                <a:gd name="T7" fmla="*/ 0 h 12"/>
                <a:gd name="T8" fmla="*/ 10 w 13"/>
                <a:gd name="T9" fmla="*/ 1 h 12"/>
                <a:gd name="T10" fmla="*/ 13 w 13"/>
                <a:gd name="T11" fmla="*/ 5 h 12"/>
                <a:gd name="T12" fmla="*/ 13 w 13"/>
                <a:gd name="T13" fmla="*/ 9 h 12"/>
                <a:gd name="T14" fmla="*/ 12 w 13"/>
                <a:gd name="T15" fmla="*/ 10 h 12"/>
                <a:gd name="T16" fmla="*/ 12 w 13"/>
                <a:gd name="T17" fmla="*/ 11 h 12"/>
                <a:gd name="T18" fmla="*/ 11 w 13"/>
                <a:gd name="T19" fmla="*/ 11 h 12"/>
                <a:gd name="T20" fmla="*/ 11 w 13"/>
                <a:gd name="T21" fmla="*/ 8 h 12"/>
                <a:gd name="T22" fmla="*/ 11 w 13"/>
                <a:gd name="T23" fmla="*/ 6 h 12"/>
                <a:gd name="T24" fmla="*/ 10 w 13"/>
                <a:gd name="T25" fmla="*/ 5 h 12"/>
                <a:gd name="T26" fmla="*/ 7 w 13"/>
                <a:gd name="T27" fmla="*/ 6 h 12"/>
                <a:gd name="T28" fmla="*/ 5 w 13"/>
                <a:gd name="T29" fmla="*/ 7 h 12"/>
                <a:gd name="T30" fmla="*/ 5 w 13"/>
                <a:gd name="T31" fmla="*/ 7 h 12"/>
                <a:gd name="T32" fmla="*/ 4 w 13"/>
                <a:gd name="T33" fmla="*/ 7 h 12"/>
                <a:gd name="T34" fmla="*/ 2 w 13"/>
                <a:gd name="T35" fmla="*/ 8 h 12"/>
                <a:gd name="T36" fmla="*/ 3 w 13"/>
                <a:gd name="T37" fmla="*/ 6 h 12"/>
                <a:gd name="T38" fmla="*/ 2 w 13"/>
                <a:gd name="T39" fmla="*/ 6 h 12"/>
                <a:gd name="T40" fmla="*/ 2 w 13"/>
                <a:gd name="T41" fmla="*/ 7 h 12"/>
                <a:gd name="T42" fmla="*/ 2 w 13"/>
                <a:gd name="T43" fmla="*/ 10 h 12"/>
                <a:gd name="T44" fmla="*/ 2 w 13"/>
                <a:gd name="T45" fmla="*/ 12 h 12"/>
                <a:gd name="T46" fmla="*/ 2 w 13"/>
                <a:gd name="T47" fmla="*/ 12 h 12"/>
                <a:gd name="T48" fmla="*/ 1 w 13"/>
                <a:gd name="T49" fmla="*/ 10 h 12"/>
                <a:gd name="T50" fmla="*/ 1 w 13"/>
                <a:gd name="T51" fmla="*/ 10 h 12"/>
                <a:gd name="T52" fmla="*/ 0 w 13"/>
                <a:gd name="T53" fmla="*/ 8 h 12"/>
                <a:gd name="T54" fmla="*/ 0 w 13"/>
                <a:gd name="T5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 h="12">
                  <a:moveTo>
                    <a:pt x="0" y="5"/>
                  </a:moveTo>
                  <a:cubicBezTo>
                    <a:pt x="0" y="4"/>
                    <a:pt x="0" y="1"/>
                    <a:pt x="4" y="0"/>
                  </a:cubicBezTo>
                  <a:cubicBezTo>
                    <a:pt x="4" y="0"/>
                    <a:pt x="5" y="0"/>
                    <a:pt x="6" y="0"/>
                  </a:cubicBezTo>
                  <a:cubicBezTo>
                    <a:pt x="6" y="0"/>
                    <a:pt x="8" y="0"/>
                    <a:pt x="9" y="0"/>
                  </a:cubicBezTo>
                  <a:cubicBezTo>
                    <a:pt x="9" y="1"/>
                    <a:pt x="10" y="1"/>
                    <a:pt x="10" y="1"/>
                  </a:cubicBezTo>
                  <a:cubicBezTo>
                    <a:pt x="10" y="1"/>
                    <a:pt x="13" y="2"/>
                    <a:pt x="13" y="5"/>
                  </a:cubicBezTo>
                  <a:cubicBezTo>
                    <a:pt x="13" y="5"/>
                    <a:pt x="13" y="8"/>
                    <a:pt x="13" y="9"/>
                  </a:cubicBezTo>
                  <a:cubicBezTo>
                    <a:pt x="13" y="9"/>
                    <a:pt x="12" y="9"/>
                    <a:pt x="12" y="10"/>
                  </a:cubicBezTo>
                  <a:cubicBezTo>
                    <a:pt x="12" y="11"/>
                    <a:pt x="12" y="11"/>
                    <a:pt x="12" y="11"/>
                  </a:cubicBezTo>
                  <a:cubicBezTo>
                    <a:pt x="11" y="11"/>
                    <a:pt x="11" y="11"/>
                    <a:pt x="11" y="11"/>
                  </a:cubicBezTo>
                  <a:cubicBezTo>
                    <a:pt x="11" y="11"/>
                    <a:pt x="12" y="9"/>
                    <a:pt x="11" y="8"/>
                  </a:cubicBezTo>
                  <a:cubicBezTo>
                    <a:pt x="11" y="8"/>
                    <a:pt x="11" y="6"/>
                    <a:pt x="11" y="6"/>
                  </a:cubicBezTo>
                  <a:cubicBezTo>
                    <a:pt x="11" y="6"/>
                    <a:pt x="10" y="5"/>
                    <a:pt x="10" y="5"/>
                  </a:cubicBezTo>
                  <a:cubicBezTo>
                    <a:pt x="10" y="5"/>
                    <a:pt x="8" y="6"/>
                    <a:pt x="7" y="6"/>
                  </a:cubicBezTo>
                  <a:cubicBezTo>
                    <a:pt x="7" y="6"/>
                    <a:pt x="7" y="7"/>
                    <a:pt x="5" y="7"/>
                  </a:cubicBezTo>
                  <a:cubicBezTo>
                    <a:pt x="5" y="7"/>
                    <a:pt x="5" y="7"/>
                    <a:pt x="5" y="7"/>
                  </a:cubicBezTo>
                  <a:cubicBezTo>
                    <a:pt x="5" y="7"/>
                    <a:pt x="4" y="7"/>
                    <a:pt x="4" y="7"/>
                  </a:cubicBezTo>
                  <a:cubicBezTo>
                    <a:pt x="2" y="6"/>
                    <a:pt x="2" y="8"/>
                    <a:pt x="2" y="8"/>
                  </a:cubicBezTo>
                  <a:cubicBezTo>
                    <a:pt x="2" y="7"/>
                    <a:pt x="2" y="7"/>
                    <a:pt x="3" y="6"/>
                  </a:cubicBezTo>
                  <a:cubicBezTo>
                    <a:pt x="2" y="6"/>
                    <a:pt x="2" y="6"/>
                    <a:pt x="2" y="6"/>
                  </a:cubicBezTo>
                  <a:cubicBezTo>
                    <a:pt x="2" y="6"/>
                    <a:pt x="2" y="7"/>
                    <a:pt x="2" y="7"/>
                  </a:cubicBezTo>
                  <a:cubicBezTo>
                    <a:pt x="2" y="8"/>
                    <a:pt x="2" y="9"/>
                    <a:pt x="2" y="10"/>
                  </a:cubicBezTo>
                  <a:cubicBezTo>
                    <a:pt x="1" y="10"/>
                    <a:pt x="2" y="12"/>
                    <a:pt x="2" y="12"/>
                  </a:cubicBezTo>
                  <a:cubicBezTo>
                    <a:pt x="2" y="12"/>
                    <a:pt x="2" y="12"/>
                    <a:pt x="2" y="12"/>
                  </a:cubicBezTo>
                  <a:cubicBezTo>
                    <a:pt x="1" y="10"/>
                    <a:pt x="1" y="10"/>
                    <a:pt x="1" y="10"/>
                  </a:cubicBezTo>
                  <a:cubicBezTo>
                    <a:pt x="1" y="10"/>
                    <a:pt x="1" y="10"/>
                    <a:pt x="1" y="10"/>
                  </a:cubicBezTo>
                  <a:cubicBezTo>
                    <a:pt x="0" y="8"/>
                    <a:pt x="0" y="8"/>
                    <a:pt x="0" y="8"/>
                  </a:cubicBezTo>
                  <a:cubicBezTo>
                    <a:pt x="0" y="8"/>
                    <a:pt x="0" y="5"/>
                    <a:pt x="0" y="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68"/>
            <p:cNvSpPr>
              <a:spLocks/>
            </p:cNvSpPr>
            <p:nvPr/>
          </p:nvSpPr>
          <p:spPr bwMode="auto">
            <a:xfrm>
              <a:off x="3829" y="2080"/>
              <a:ext cx="7" cy="34"/>
            </a:xfrm>
            <a:custGeom>
              <a:avLst/>
              <a:gdLst>
                <a:gd name="T0" fmla="*/ 1 w 3"/>
                <a:gd name="T1" fmla="*/ 8 h 14"/>
                <a:gd name="T2" fmla="*/ 2 w 3"/>
                <a:gd name="T3" fmla="*/ 0 h 14"/>
                <a:gd name="T4" fmla="*/ 2 w 3"/>
                <a:gd name="T5" fmla="*/ 0 h 14"/>
                <a:gd name="T6" fmla="*/ 3 w 3"/>
                <a:gd name="T7" fmla="*/ 12 h 14"/>
                <a:gd name="T8" fmla="*/ 2 w 3"/>
                <a:gd name="T9" fmla="*/ 14 h 14"/>
                <a:gd name="T10" fmla="*/ 1 w 3"/>
                <a:gd name="T11" fmla="*/ 14 h 14"/>
                <a:gd name="T12" fmla="*/ 1 w 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3" h="14">
                  <a:moveTo>
                    <a:pt x="1" y="8"/>
                  </a:moveTo>
                  <a:cubicBezTo>
                    <a:pt x="0" y="6"/>
                    <a:pt x="2" y="2"/>
                    <a:pt x="2" y="0"/>
                  </a:cubicBezTo>
                  <a:cubicBezTo>
                    <a:pt x="2" y="0"/>
                    <a:pt x="2" y="0"/>
                    <a:pt x="2" y="0"/>
                  </a:cubicBezTo>
                  <a:cubicBezTo>
                    <a:pt x="3" y="12"/>
                    <a:pt x="3" y="12"/>
                    <a:pt x="3" y="12"/>
                  </a:cubicBezTo>
                  <a:cubicBezTo>
                    <a:pt x="2" y="14"/>
                    <a:pt x="2" y="14"/>
                    <a:pt x="2" y="14"/>
                  </a:cubicBezTo>
                  <a:cubicBezTo>
                    <a:pt x="2" y="14"/>
                    <a:pt x="2" y="14"/>
                    <a:pt x="1" y="14"/>
                  </a:cubicBezTo>
                  <a:cubicBezTo>
                    <a:pt x="1" y="12"/>
                    <a:pt x="1" y="9"/>
                    <a:pt x="1"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69"/>
            <p:cNvSpPr>
              <a:spLocks/>
            </p:cNvSpPr>
            <p:nvPr/>
          </p:nvSpPr>
          <p:spPr bwMode="auto">
            <a:xfrm>
              <a:off x="3826" y="2051"/>
              <a:ext cx="23" cy="119"/>
            </a:xfrm>
            <a:custGeom>
              <a:avLst/>
              <a:gdLst>
                <a:gd name="T0" fmla="*/ 5 w 9"/>
                <a:gd name="T1" fmla="*/ 48 h 49"/>
                <a:gd name="T2" fmla="*/ 1 w 9"/>
                <a:gd name="T3" fmla="*/ 49 h 49"/>
                <a:gd name="T4" fmla="*/ 0 w 9"/>
                <a:gd name="T5" fmla="*/ 49 h 49"/>
                <a:gd name="T6" fmla="*/ 3 w 9"/>
                <a:gd name="T7" fmla="*/ 25 h 49"/>
                <a:gd name="T8" fmla="*/ 3 w 9"/>
                <a:gd name="T9" fmla="*/ 15 h 49"/>
                <a:gd name="T10" fmla="*/ 3 w 9"/>
                <a:gd name="T11" fmla="*/ 8 h 49"/>
                <a:gd name="T12" fmla="*/ 5 w 9"/>
                <a:gd name="T13" fmla="*/ 3 h 49"/>
                <a:gd name="T14" fmla="*/ 9 w 9"/>
                <a:gd name="T15" fmla="*/ 0 h 49"/>
                <a:gd name="T16" fmla="*/ 9 w 9"/>
                <a:gd name="T17" fmla="*/ 3 h 49"/>
                <a:gd name="T18" fmla="*/ 5 w 9"/>
                <a:gd name="T19" fmla="*/ 13 h 49"/>
                <a:gd name="T20" fmla="*/ 6 w 9"/>
                <a:gd name="T21" fmla="*/ 20 h 49"/>
                <a:gd name="T22" fmla="*/ 4 w 9"/>
                <a:gd name="T23" fmla="*/ 35 h 49"/>
                <a:gd name="T24" fmla="*/ 5 w 9"/>
                <a:gd name="T25"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49">
                  <a:moveTo>
                    <a:pt x="5" y="48"/>
                  </a:moveTo>
                  <a:cubicBezTo>
                    <a:pt x="1" y="49"/>
                    <a:pt x="1" y="49"/>
                    <a:pt x="1" y="49"/>
                  </a:cubicBezTo>
                  <a:cubicBezTo>
                    <a:pt x="0" y="49"/>
                    <a:pt x="0" y="49"/>
                    <a:pt x="0" y="49"/>
                  </a:cubicBezTo>
                  <a:cubicBezTo>
                    <a:pt x="0" y="49"/>
                    <a:pt x="1" y="30"/>
                    <a:pt x="3" y="25"/>
                  </a:cubicBezTo>
                  <a:cubicBezTo>
                    <a:pt x="3" y="25"/>
                    <a:pt x="3" y="17"/>
                    <a:pt x="3" y="15"/>
                  </a:cubicBezTo>
                  <a:cubicBezTo>
                    <a:pt x="3" y="13"/>
                    <a:pt x="3" y="9"/>
                    <a:pt x="3" y="8"/>
                  </a:cubicBezTo>
                  <a:cubicBezTo>
                    <a:pt x="3" y="8"/>
                    <a:pt x="4" y="4"/>
                    <a:pt x="5" y="3"/>
                  </a:cubicBezTo>
                  <a:cubicBezTo>
                    <a:pt x="9" y="0"/>
                    <a:pt x="9" y="0"/>
                    <a:pt x="9" y="0"/>
                  </a:cubicBezTo>
                  <a:cubicBezTo>
                    <a:pt x="9" y="3"/>
                    <a:pt x="9" y="3"/>
                    <a:pt x="9" y="3"/>
                  </a:cubicBezTo>
                  <a:cubicBezTo>
                    <a:pt x="9" y="3"/>
                    <a:pt x="5" y="11"/>
                    <a:pt x="5" y="13"/>
                  </a:cubicBezTo>
                  <a:cubicBezTo>
                    <a:pt x="5" y="13"/>
                    <a:pt x="6" y="20"/>
                    <a:pt x="6" y="20"/>
                  </a:cubicBezTo>
                  <a:cubicBezTo>
                    <a:pt x="6" y="21"/>
                    <a:pt x="4" y="34"/>
                    <a:pt x="4" y="35"/>
                  </a:cubicBezTo>
                  <a:cubicBezTo>
                    <a:pt x="4" y="36"/>
                    <a:pt x="5" y="48"/>
                    <a:pt x="5" y="48"/>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50117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697" y="274640"/>
            <a:ext cx="10985704" cy="659858"/>
          </a:xfrm>
        </p:spPr>
        <p:txBody>
          <a:bodyPr/>
          <a:lstStyle/>
          <a:p>
            <a:r>
              <a:rPr lang="zh-CN" altLang="en-US" dirty="0" smtClean="0">
                <a:solidFill>
                  <a:srgbClr val="24BEBC"/>
                </a:solidFill>
                <a:cs typeface="黑体"/>
              </a:rPr>
              <a:t>金蝶云星空</a:t>
            </a:r>
            <a:r>
              <a:rPr lang="en-US" altLang="zh-CN" dirty="0" smtClean="0">
                <a:solidFill>
                  <a:srgbClr val="24BEBC"/>
                </a:solidFill>
                <a:cs typeface="黑体"/>
              </a:rPr>
              <a:t>2019-</a:t>
            </a:r>
            <a:r>
              <a:rPr lang="zh-CN" altLang="en-US" dirty="0" smtClean="0">
                <a:solidFill>
                  <a:srgbClr val="24BEBC"/>
                </a:solidFill>
                <a:cs typeface="黑体"/>
              </a:rPr>
              <a:t>生态提</a:t>
            </a:r>
            <a:r>
              <a:rPr lang="zh-CN" altLang="en-US" dirty="0">
                <a:solidFill>
                  <a:srgbClr val="24BEBC"/>
                </a:solidFill>
                <a:cs typeface="黑体"/>
              </a:rPr>
              <a:t>能</a:t>
            </a:r>
            <a:endParaRPr lang="en-US" b="1" dirty="0">
              <a:solidFill>
                <a:srgbClr val="24BEBC"/>
              </a:solidFill>
              <a:latin typeface="微软雅黑" pitchFamily="34" charset="-122"/>
              <a:ea typeface="微软雅黑" pitchFamily="34" charset="-122"/>
              <a:cs typeface="黑体"/>
            </a:endParaRPr>
          </a:p>
        </p:txBody>
      </p:sp>
      <p:graphicFrame>
        <p:nvGraphicFramePr>
          <p:cNvPr id="2" name="图示 1"/>
          <p:cNvGraphicFramePr/>
          <p:nvPr>
            <p:extLst>
              <p:ext uri="{D42A27DB-BD31-4B8C-83A1-F6EECF244321}">
                <p14:modId xmlns:p14="http://schemas.microsoft.com/office/powerpoint/2010/main" val="4264020681"/>
              </p:ext>
            </p:extLst>
          </p:nvPr>
        </p:nvGraphicFramePr>
        <p:xfrm>
          <a:off x="2032000" y="1403498"/>
          <a:ext cx="7367181" cy="4734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45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1991" y="274640"/>
            <a:ext cx="10540410" cy="659858"/>
          </a:xfrm>
        </p:spPr>
        <p:txBody>
          <a:bodyPr/>
          <a:lstStyle/>
          <a:p>
            <a:r>
              <a:rPr lang="en-US" altLang="zh-CN" dirty="0" smtClean="0">
                <a:solidFill>
                  <a:srgbClr val="24BEBC"/>
                </a:solidFill>
                <a:cs typeface="黑体"/>
              </a:rPr>
              <a:t>2019</a:t>
            </a:r>
            <a:r>
              <a:rPr lang="zh-CN" altLang="en-US" dirty="0" smtClean="0">
                <a:solidFill>
                  <a:srgbClr val="24BEBC"/>
                </a:solidFill>
                <a:cs typeface="黑体"/>
              </a:rPr>
              <a:t>生态提能</a:t>
            </a:r>
            <a:r>
              <a:rPr lang="en-US" altLang="zh-CN" dirty="0" smtClean="0">
                <a:solidFill>
                  <a:srgbClr val="24BEBC"/>
                </a:solidFill>
                <a:cs typeface="黑体"/>
              </a:rPr>
              <a:t>-</a:t>
            </a:r>
            <a:r>
              <a:rPr lang="zh-CN" altLang="en-US" dirty="0" smtClean="0">
                <a:solidFill>
                  <a:srgbClr val="24BEBC"/>
                </a:solidFill>
                <a:cs typeface="黑体"/>
              </a:rPr>
              <a:t>全面开放</a:t>
            </a:r>
            <a:r>
              <a:rPr lang="en-US" altLang="zh-CN" dirty="0" smtClean="0">
                <a:solidFill>
                  <a:srgbClr val="24BEBC"/>
                </a:solidFill>
                <a:cs typeface="黑体"/>
              </a:rPr>
              <a:t>API</a:t>
            </a:r>
            <a:endParaRPr lang="en-US" b="1" dirty="0">
              <a:solidFill>
                <a:srgbClr val="24BEBC"/>
              </a:solidFill>
              <a:latin typeface="微软雅黑" pitchFamily="34" charset="-122"/>
              <a:ea typeface="微软雅黑" pitchFamily="34" charset="-122"/>
              <a:cs typeface="黑体"/>
            </a:endParaRPr>
          </a:p>
        </p:txBody>
      </p:sp>
      <p:sp>
        <p:nvSpPr>
          <p:cNvPr id="5" name="内容占位符 2"/>
          <p:cNvSpPr txBox="1">
            <a:spLocks/>
          </p:cNvSpPr>
          <p:nvPr/>
        </p:nvSpPr>
        <p:spPr>
          <a:xfrm>
            <a:off x="4185993" y="1783896"/>
            <a:ext cx="5925569" cy="3531875"/>
          </a:xfrm>
          <a:prstGeom prst="rect">
            <a:avLst/>
          </a:prstGeom>
        </p:spPr>
        <p:txBody>
          <a:bodyPr>
            <a:normAutofit fontScale="92500" lnSpcReduction="20000"/>
          </a:bodyPr>
          <a:lst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nSpc>
                <a:spcPct val="150000"/>
              </a:lnSpc>
              <a:buFont typeface="Arial"/>
              <a:buNone/>
            </a:pPr>
            <a:r>
              <a:rPr lang="zh-CN" altLang="en-US" sz="2000" b="1" dirty="0" smtClean="0">
                <a:solidFill>
                  <a:srgbClr val="21C8C8"/>
                </a:solidFill>
              </a:rPr>
              <a:t>标准化</a:t>
            </a:r>
          </a:p>
          <a:p>
            <a:pPr marL="0" indent="0" algn="just">
              <a:lnSpc>
                <a:spcPct val="150000"/>
              </a:lnSpc>
              <a:buFont typeface="Arial"/>
              <a:buNone/>
            </a:pPr>
            <a:r>
              <a:rPr lang="zh-CN" altLang="en-US" sz="1200" dirty="0" smtClean="0"/>
              <a:t>　　</a:t>
            </a:r>
            <a:r>
              <a:rPr lang="zh-CN" altLang="en-US" sz="1800" dirty="0" smtClean="0">
                <a:solidFill>
                  <a:srgbClr val="1788EE"/>
                </a:solidFill>
              </a:rPr>
              <a:t>按照主调方的视角来设计</a:t>
            </a:r>
            <a:r>
              <a:rPr lang="en-US" altLang="zh-CN" sz="1800" dirty="0" smtClean="0">
                <a:solidFill>
                  <a:srgbClr val="1788EE"/>
                </a:solidFill>
              </a:rPr>
              <a:t>API</a:t>
            </a:r>
            <a:r>
              <a:rPr lang="zh-CN" altLang="en-US" sz="1800" dirty="0" smtClean="0">
                <a:solidFill>
                  <a:srgbClr val="1788EE"/>
                </a:solidFill>
              </a:rPr>
              <a:t>接口及参数，支持与第三方网关服务中台集成</a:t>
            </a:r>
            <a:r>
              <a:rPr lang="zh-CN" altLang="en-US" sz="1800" dirty="0" smtClean="0">
                <a:solidFill>
                  <a:srgbClr val="21C8C8"/>
                </a:solidFill>
              </a:rPr>
              <a:t>。</a:t>
            </a:r>
          </a:p>
          <a:p>
            <a:pPr marL="0" indent="0">
              <a:lnSpc>
                <a:spcPct val="150000"/>
              </a:lnSpc>
              <a:buNone/>
            </a:pPr>
            <a:r>
              <a:rPr lang="zh-CN" altLang="en-US" sz="2000" b="1" dirty="0">
                <a:solidFill>
                  <a:srgbClr val="21C8C8"/>
                </a:solidFill>
              </a:rPr>
              <a:t>调用简单化</a:t>
            </a:r>
          </a:p>
          <a:p>
            <a:pPr marL="0" indent="0" algn="just">
              <a:lnSpc>
                <a:spcPct val="150000"/>
              </a:lnSpc>
              <a:buNone/>
            </a:pPr>
            <a:r>
              <a:rPr lang="zh-CN" altLang="en-US" sz="1200" dirty="0"/>
              <a:t>　　</a:t>
            </a:r>
            <a:r>
              <a:rPr lang="zh-CN" altLang="en-US" sz="1800" dirty="0">
                <a:solidFill>
                  <a:srgbClr val="1788EE"/>
                </a:solidFill>
              </a:rPr>
              <a:t>改进会话机制，提升会话性能及安全性，丰富</a:t>
            </a:r>
            <a:r>
              <a:rPr lang="en-US" altLang="zh-CN" sz="1800" dirty="0">
                <a:solidFill>
                  <a:srgbClr val="1788EE"/>
                </a:solidFill>
              </a:rPr>
              <a:t>Web API</a:t>
            </a:r>
            <a:r>
              <a:rPr lang="zh-CN" altLang="en-US" sz="1800" dirty="0">
                <a:solidFill>
                  <a:srgbClr val="1788EE"/>
                </a:solidFill>
              </a:rPr>
              <a:t>的多语系 </a:t>
            </a:r>
            <a:r>
              <a:rPr lang="en-US" altLang="zh-CN" sz="1800" dirty="0">
                <a:solidFill>
                  <a:srgbClr val="1788EE"/>
                </a:solidFill>
              </a:rPr>
              <a:t>SDK,</a:t>
            </a:r>
            <a:r>
              <a:rPr lang="zh-CN" altLang="en-US" sz="1800" dirty="0">
                <a:solidFill>
                  <a:srgbClr val="1788EE"/>
                </a:solidFill>
              </a:rPr>
              <a:t>至少提供 </a:t>
            </a:r>
            <a:r>
              <a:rPr lang="en-US" altLang="zh-CN" sz="1800" dirty="0">
                <a:solidFill>
                  <a:srgbClr val="1788EE"/>
                </a:solidFill>
              </a:rPr>
              <a:t>.</a:t>
            </a:r>
            <a:r>
              <a:rPr lang="en-US" altLang="zh-CN" sz="1800" dirty="0" err="1">
                <a:solidFill>
                  <a:srgbClr val="1788EE"/>
                </a:solidFill>
              </a:rPr>
              <a:t>NET、Java</a:t>
            </a:r>
            <a:r>
              <a:rPr lang="zh-CN" altLang="en-US" sz="1800" dirty="0">
                <a:solidFill>
                  <a:srgbClr val="1788EE"/>
                </a:solidFill>
              </a:rPr>
              <a:t>及</a:t>
            </a:r>
            <a:r>
              <a:rPr lang="en-US" altLang="zh-CN" sz="1800" dirty="0">
                <a:solidFill>
                  <a:srgbClr val="1788EE"/>
                </a:solidFill>
              </a:rPr>
              <a:t>PY </a:t>
            </a:r>
            <a:r>
              <a:rPr lang="zh-CN" altLang="en-US" sz="1800" dirty="0">
                <a:solidFill>
                  <a:srgbClr val="1788EE"/>
                </a:solidFill>
              </a:rPr>
              <a:t>主流语系</a:t>
            </a:r>
            <a:r>
              <a:rPr lang="en-US" altLang="zh-CN" sz="1800" dirty="0">
                <a:solidFill>
                  <a:srgbClr val="1788EE"/>
                </a:solidFill>
              </a:rPr>
              <a:t>SDK.</a:t>
            </a:r>
          </a:p>
          <a:p>
            <a:pPr marL="0" indent="0">
              <a:lnSpc>
                <a:spcPct val="150000"/>
              </a:lnSpc>
              <a:buNone/>
            </a:pPr>
            <a:r>
              <a:rPr lang="zh-CN" altLang="en-US" sz="2000" b="1" dirty="0">
                <a:solidFill>
                  <a:srgbClr val="21C8C8"/>
                </a:solidFill>
              </a:rPr>
              <a:t>支持</a:t>
            </a:r>
            <a:r>
              <a:rPr lang="en-US" altLang="zh-CN" sz="2000" b="1" dirty="0">
                <a:solidFill>
                  <a:srgbClr val="21C8C8"/>
                </a:solidFill>
              </a:rPr>
              <a:t>API</a:t>
            </a:r>
            <a:r>
              <a:rPr lang="zh-CN" altLang="en-US" sz="2000" b="1" dirty="0">
                <a:solidFill>
                  <a:srgbClr val="21C8C8"/>
                </a:solidFill>
              </a:rPr>
              <a:t>服务插件化</a:t>
            </a:r>
          </a:p>
          <a:p>
            <a:pPr marL="0" indent="0" algn="just">
              <a:lnSpc>
                <a:spcPct val="150000"/>
              </a:lnSpc>
              <a:buNone/>
            </a:pPr>
            <a:r>
              <a:rPr lang="zh-CN" altLang="en-US" sz="1200" dirty="0"/>
              <a:t>　　</a:t>
            </a:r>
            <a:r>
              <a:rPr lang="zh-CN" altLang="en-US" sz="1800" dirty="0">
                <a:solidFill>
                  <a:srgbClr val="1788EE"/>
                </a:solidFill>
              </a:rPr>
              <a:t>可以预制</a:t>
            </a:r>
            <a:r>
              <a:rPr lang="en-US" altLang="zh-CN" sz="1800" dirty="0">
                <a:solidFill>
                  <a:srgbClr val="1788EE"/>
                </a:solidFill>
              </a:rPr>
              <a:t>API</a:t>
            </a:r>
            <a:r>
              <a:rPr lang="zh-CN" altLang="en-US" sz="1800" dirty="0">
                <a:solidFill>
                  <a:srgbClr val="1788EE"/>
                </a:solidFill>
              </a:rPr>
              <a:t>服务内容，多态业务组合，可按需订制或直接使用现有插件</a:t>
            </a:r>
            <a:r>
              <a:rPr lang="zh-CN" altLang="en-US" sz="1200" dirty="0" smtClean="0">
                <a:solidFill>
                  <a:srgbClr val="1788EE"/>
                </a:solidFill>
              </a:rPr>
              <a:t>。</a:t>
            </a:r>
            <a:endParaRPr lang="zh-CN" altLang="en-US" sz="1200" dirty="0">
              <a:solidFill>
                <a:srgbClr val="21C8C8"/>
              </a:solidFill>
            </a:endParaRPr>
          </a:p>
          <a:p>
            <a:pPr marL="0" indent="0" algn="just">
              <a:lnSpc>
                <a:spcPct val="150000"/>
              </a:lnSpc>
              <a:buNone/>
            </a:pPr>
            <a:endParaRPr lang="zh-CN" altLang="en-US" sz="1200" dirty="0">
              <a:solidFill>
                <a:srgbClr val="21C8C8"/>
              </a:solidFill>
            </a:endParaRPr>
          </a:p>
        </p:txBody>
      </p:sp>
      <p:cxnSp>
        <p:nvCxnSpPr>
          <p:cNvPr id="6" name="直接连接符 5"/>
          <p:cNvCxnSpPr/>
          <p:nvPr/>
        </p:nvCxnSpPr>
        <p:spPr>
          <a:xfrm flipH="1">
            <a:off x="3790040" y="1984568"/>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781755" y="2191971"/>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05971" y="1603418"/>
            <a:ext cx="0" cy="38115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7755" y="2407971"/>
            <a:ext cx="0" cy="2700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4432" y="438343"/>
            <a:ext cx="72000" cy="324000"/>
          </a:xfrm>
          <a:prstGeom prst="rect">
            <a:avLst/>
          </a:prstGeom>
          <a:solidFill>
            <a:srgbClr val="B073FC"/>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7469" y="1536357"/>
            <a:ext cx="2824286" cy="2854889"/>
          </a:xfrm>
          <a:prstGeom prst="rect">
            <a:avLst/>
          </a:prstGeom>
          <a:blipFill>
            <a:blip r:embed="rId2"/>
            <a:stretch>
              <a:fillRect/>
            </a:stretch>
          </a:blipFill>
          <a:ln w="19050">
            <a:no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543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1991" y="274640"/>
            <a:ext cx="10540410" cy="659858"/>
          </a:xfrm>
        </p:spPr>
        <p:txBody>
          <a:bodyPr/>
          <a:lstStyle/>
          <a:p>
            <a:r>
              <a:rPr lang="en-US" altLang="zh-CN" dirty="0" smtClean="0">
                <a:solidFill>
                  <a:srgbClr val="24BEBC"/>
                </a:solidFill>
                <a:cs typeface="黑体"/>
              </a:rPr>
              <a:t>2019</a:t>
            </a:r>
            <a:r>
              <a:rPr lang="zh-CN" altLang="en-US" dirty="0" smtClean="0">
                <a:solidFill>
                  <a:srgbClr val="24BEBC"/>
                </a:solidFill>
                <a:cs typeface="黑体"/>
              </a:rPr>
              <a:t>生态提能</a:t>
            </a:r>
            <a:r>
              <a:rPr lang="en-US" altLang="zh-CN" dirty="0" smtClean="0">
                <a:solidFill>
                  <a:srgbClr val="24BEBC"/>
                </a:solidFill>
                <a:cs typeface="黑体"/>
              </a:rPr>
              <a:t>-</a:t>
            </a:r>
            <a:r>
              <a:rPr lang="zh-CN" altLang="en-US" dirty="0" smtClean="0">
                <a:solidFill>
                  <a:srgbClr val="24BEBC"/>
                </a:solidFill>
                <a:cs typeface="黑体"/>
              </a:rPr>
              <a:t>产品</a:t>
            </a:r>
            <a:r>
              <a:rPr lang="zh-CN" altLang="en-US" dirty="0">
                <a:solidFill>
                  <a:srgbClr val="24BEBC"/>
                </a:solidFill>
                <a:cs typeface="黑体"/>
              </a:rPr>
              <a:t>服务</a:t>
            </a:r>
            <a:endParaRPr lang="en-US" b="1" dirty="0">
              <a:solidFill>
                <a:srgbClr val="24BEBC"/>
              </a:solidFill>
              <a:latin typeface="微软雅黑" pitchFamily="34" charset="-122"/>
              <a:ea typeface="微软雅黑" pitchFamily="34" charset="-122"/>
              <a:cs typeface="黑体"/>
            </a:endParaRPr>
          </a:p>
        </p:txBody>
      </p:sp>
      <p:sp>
        <p:nvSpPr>
          <p:cNvPr id="5" name="内容占位符 2"/>
          <p:cNvSpPr txBox="1">
            <a:spLocks/>
          </p:cNvSpPr>
          <p:nvPr/>
        </p:nvSpPr>
        <p:spPr>
          <a:xfrm>
            <a:off x="4185994" y="1783896"/>
            <a:ext cx="5872406" cy="3531875"/>
          </a:xfrm>
          <a:prstGeom prst="rect">
            <a:avLst/>
          </a:prstGeom>
        </p:spPr>
        <p:txBody>
          <a:bodyPr>
            <a:normAutofit/>
          </a:bodyPr>
          <a:lst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nSpc>
                <a:spcPct val="150000"/>
              </a:lnSpc>
              <a:buFont typeface="Arial"/>
              <a:buNone/>
            </a:pPr>
            <a:r>
              <a:rPr lang="zh-CN" altLang="en-US" sz="2000" b="1" dirty="0" smtClean="0">
                <a:solidFill>
                  <a:srgbClr val="21C8C8"/>
                </a:solidFill>
              </a:rPr>
              <a:t>孵化</a:t>
            </a:r>
          </a:p>
          <a:p>
            <a:pPr marL="0" indent="0" algn="just">
              <a:lnSpc>
                <a:spcPct val="150000"/>
              </a:lnSpc>
              <a:buNone/>
            </a:pPr>
            <a:r>
              <a:rPr lang="zh-CN" altLang="en-US" sz="1200" dirty="0" smtClean="0"/>
              <a:t>　　</a:t>
            </a:r>
            <a:r>
              <a:rPr lang="zh-CN" altLang="en-US" sz="1800" dirty="0" smtClean="0">
                <a:solidFill>
                  <a:srgbClr val="1788EE"/>
                </a:solidFill>
              </a:rPr>
              <a:t>孵化一</a:t>
            </a:r>
            <a:r>
              <a:rPr lang="zh-CN" altLang="en-US" sz="1800" dirty="0">
                <a:solidFill>
                  <a:srgbClr val="1788EE"/>
                </a:solidFill>
              </a:rPr>
              <a:t>批</a:t>
            </a:r>
            <a:r>
              <a:rPr lang="zh-CN" altLang="en-US" sz="1800" dirty="0" smtClean="0">
                <a:solidFill>
                  <a:srgbClr val="1788EE"/>
                </a:solidFill>
              </a:rPr>
              <a:t>经过实际项目验证的二开，为行业产品</a:t>
            </a:r>
            <a:r>
              <a:rPr lang="zh-CN" altLang="en-US" sz="1800" dirty="0">
                <a:solidFill>
                  <a:srgbClr val="21C8C8"/>
                </a:solidFill>
              </a:rPr>
              <a:t>。</a:t>
            </a:r>
            <a:endParaRPr lang="zh-CN" altLang="en-US" sz="1800" dirty="0" smtClean="0">
              <a:solidFill>
                <a:srgbClr val="21C8C8"/>
              </a:solidFill>
            </a:endParaRPr>
          </a:p>
          <a:p>
            <a:pPr marL="0" indent="0">
              <a:lnSpc>
                <a:spcPct val="150000"/>
              </a:lnSpc>
              <a:buNone/>
            </a:pPr>
            <a:r>
              <a:rPr lang="zh-CN" altLang="en-US" sz="2000" b="1" dirty="0">
                <a:solidFill>
                  <a:srgbClr val="21C8C8"/>
                </a:solidFill>
              </a:rPr>
              <a:t>扶持生态伙伴</a:t>
            </a:r>
          </a:p>
          <a:p>
            <a:pPr marL="0" indent="0" algn="just">
              <a:lnSpc>
                <a:spcPct val="150000"/>
              </a:lnSpc>
              <a:buNone/>
            </a:pPr>
            <a:r>
              <a:rPr lang="zh-CN" altLang="en-US" sz="1200" dirty="0"/>
              <a:t>　　</a:t>
            </a:r>
            <a:r>
              <a:rPr lang="zh-CN" altLang="en-US" sz="1800" dirty="0">
                <a:solidFill>
                  <a:srgbClr val="1788EE"/>
                </a:solidFill>
              </a:rPr>
              <a:t>协助生态伙伴，优化升级原有设计及</a:t>
            </a:r>
            <a:r>
              <a:rPr lang="zh-CN" altLang="en-US" sz="1800" dirty="0" smtClean="0">
                <a:solidFill>
                  <a:srgbClr val="1788EE"/>
                </a:solidFill>
              </a:rPr>
              <a:t>实现</a:t>
            </a:r>
            <a:r>
              <a:rPr lang="en-US" altLang="zh-CN" sz="1800" dirty="0" smtClean="0">
                <a:solidFill>
                  <a:srgbClr val="1788EE"/>
                </a:solidFill>
              </a:rPr>
              <a:t>.</a:t>
            </a:r>
            <a:endParaRPr lang="en-US" altLang="zh-CN" sz="1800" dirty="0">
              <a:solidFill>
                <a:srgbClr val="1788EE"/>
              </a:solidFill>
            </a:endParaRPr>
          </a:p>
          <a:p>
            <a:pPr marL="0" indent="0">
              <a:lnSpc>
                <a:spcPct val="150000"/>
              </a:lnSpc>
              <a:buNone/>
            </a:pPr>
            <a:r>
              <a:rPr lang="zh-CN" altLang="en-US" sz="2000" b="1" dirty="0">
                <a:solidFill>
                  <a:srgbClr val="21C8C8"/>
                </a:solidFill>
              </a:rPr>
              <a:t>发布应用商城</a:t>
            </a:r>
          </a:p>
          <a:p>
            <a:pPr marL="0" indent="0" algn="just">
              <a:lnSpc>
                <a:spcPct val="150000"/>
              </a:lnSpc>
              <a:buNone/>
            </a:pPr>
            <a:r>
              <a:rPr lang="zh-CN" altLang="en-US" sz="1200" dirty="0"/>
              <a:t>　　</a:t>
            </a:r>
            <a:r>
              <a:rPr lang="zh-CN" altLang="en-US" sz="1800" dirty="0">
                <a:solidFill>
                  <a:srgbClr val="1788EE"/>
                </a:solidFill>
              </a:rPr>
              <a:t>打通生态平台的所有环节，实现生态系统的全流程运作。</a:t>
            </a:r>
          </a:p>
          <a:p>
            <a:pPr marL="0" indent="0" algn="just">
              <a:lnSpc>
                <a:spcPct val="150000"/>
              </a:lnSpc>
              <a:buNone/>
            </a:pPr>
            <a:endParaRPr lang="zh-CN" altLang="en-US" sz="1200" dirty="0">
              <a:solidFill>
                <a:srgbClr val="21C8C8"/>
              </a:solidFill>
            </a:endParaRPr>
          </a:p>
        </p:txBody>
      </p:sp>
      <p:cxnSp>
        <p:nvCxnSpPr>
          <p:cNvPr id="6" name="直接连接符 5"/>
          <p:cNvCxnSpPr/>
          <p:nvPr/>
        </p:nvCxnSpPr>
        <p:spPr>
          <a:xfrm flipH="1">
            <a:off x="3790040" y="1984568"/>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781755" y="2191971"/>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05971" y="1603418"/>
            <a:ext cx="0" cy="38115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7755" y="2407971"/>
            <a:ext cx="0" cy="2700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4432" y="438343"/>
            <a:ext cx="72000" cy="324000"/>
          </a:xfrm>
          <a:prstGeom prst="rect">
            <a:avLst/>
          </a:prstGeom>
          <a:solidFill>
            <a:srgbClr val="B073FC"/>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7469" y="1536357"/>
            <a:ext cx="2824286" cy="2854889"/>
          </a:xfrm>
          <a:prstGeom prst="rect">
            <a:avLst/>
          </a:prstGeom>
          <a:blipFill>
            <a:blip r:embed="rId2"/>
            <a:stretch>
              <a:fillRect/>
            </a:stretch>
          </a:blipFill>
          <a:ln w="19050">
            <a:no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050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1991" y="274640"/>
            <a:ext cx="10540410" cy="659858"/>
          </a:xfrm>
        </p:spPr>
        <p:txBody>
          <a:bodyPr/>
          <a:lstStyle/>
          <a:p>
            <a:r>
              <a:rPr lang="en-US" altLang="zh-CN" dirty="0" smtClean="0">
                <a:solidFill>
                  <a:srgbClr val="24BEBC"/>
                </a:solidFill>
                <a:cs typeface="黑体"/>
              </a:rPr>
              <a:t>2019</a:t>
            </a:r>
            <a:r>
              <a:rPr lang="zh-CN" altLang="en-US" dirty="0" smtClean="0">
                <a:solidFill>
                  <a:srgbClr val="24BEBC"/>
                </a:solidFill>
                <a:cs typeface="黑体"/>
              </a:rPr>
              <a:t>生态提能</a:t>
            </a:r>
            <a:r>
              <a:rPr lang="en-US" altLang="zh-CN" dirty="0" smtClean="0">
                <a:solidFill>
                  <a:srgbClr val="24BEBC"/>
                </a:solidFill>
                <a:cs typeface="黑体"/>
              </a:rPr>
              <a:t>-</a:t>
            </a:r>
            <a:r>
              <a:rPr lang="zh-CN" altLang="en-US" dirty="0" smtClean="0">
                <a:solidFill>
                  <a:srgbClr val="24BEBC"/>
                </a:solidFill>
                <a:cs typeface="黑体"/>
              </a:rPr>
              <a:t>开</a:t>
            </a:r>
            <a:r>
              <a:rPr lang="zh-CN" altLang="en-US" dirty="0">
                <a:solidFill>
                  <a:srgbClr val="24BEBC"/>
                </a:solidFill>
                <a:cs typeface="黑体"/>
              </a:rPr>
              <a:t>发</a:t>
            </a:r>
            <a:r>
              <a:rPr lang="zh-CN" altLang="en-US" dirty="0" smtClean="0">
                <a:solidFill>
                  <a:srgbClr val="24BEBC"/>
                </a:solidFill>
                <a:cs typeface="黑体"/>
              </a:rPr>
              <a:t>服务</a:t>
            </a:r>
            <a:endParaRPr lang="en-US" b="1" dirty="0">
              <a:solidFill>
                <a:srgbClr val="24BEBC"/>
              </a:solidFill>
              <a:latin typeface="微软雅黑" pitchFamily="34" charset="-122"/>
              <a:ea typeface="微软雅黑" pitchFamily="34" charset="-122"/>
              <a:cs typeface="黑体"/>
            </a:endParaRPr>
          </a:p>
        </p:txBody>
      </p:sp>
      <p:sp>
        <p:nvSpPr>
          <p:cNvPr id="5" name="内容占位符 2"/>
          <p:cNvSpPr txBox="1">
            <a:spLocks/>
          </p:cNvSpPr>
          <p:nvPr/>
        </p:nvSpPr>
        <p:spPr>
          <a:xfrm>
            <a:off x="4185994" y="1783896"/>
            <a:ext cx="6031894" cy="3702504"/>
          </a:xfrm>
          <a:prstGeom prst="rect">
            <a:avLst/>
          </a:prstGeom>
        </p:spPr>
        <p:txBody>
          <a:bodyPr>
            <a:normAutofit fontScale="85000" lnSpcReduction="10000"/>
          </a:bodyPr>
          <a:lstStyle>
            <a:lvl1pPr marL="457189" indent="-457189" algn="l" defTabSz="609585" rtl="0" eaLnBrk="1" latinLnBrk="0" hangingPunct="1">
              <a:spcBef>
                <a:spcPct val="20000"/>
              </a:spcBef>
              <a:buFont typeface="Arial"/>
              <a:buChar char="•"/>
              <a:defRPr sz="3200" b="0" i="0" kern="1200">
                <a:solidFill>
                  <a:schemeClr val="tx1"/>
                </a:solidFill>
                <a:latin typeface="微软雅黑" panose="020B0503020204020204" pitchFamily="34" charset="-122"/>
                <a:ea typeface="微软雅黑" panose="020B0503020204020204" pitchFamily="34" charset="-122"/>
                <a:cs typeface="Arial"/>
              </a:defRPr>
            </a:lvl1pPr>
            <a:lvl2pPr marL="990575" indent="-380990" algn="l" defTabSz="609585" rtl="0" eaLnBrk="1" latinLnBrk="0" hangingPunct="1">
              <a:spcBef>
                <a:spcPct val="20000"/>
              </a:spcBef>
              <a:buFont typeface="Arial"/>
              <a:buChar char="–"/>
              <a:defRPr sz="2800" b="0" i="0" kern="1200">
                <a:solidFill>
                  <a:schemeClr val="tx1"/>
                </a:solidFill>
                <a:latin typeface="微软雅黑" panose="020B0503020204020204" pitchFamily="34" charset="-122"/>
                <a:ea typeface="微软雅黑" panose="020B0503020204020204" pitchFamily="34" charset="-122"/>
                <a:cs typeface="Arial"/>
              </a:defRPr>
            </a:lvl2pPr>
            <a:lvl3pPr marL="1523962" indent="-304792" algn="l" defTabSz="609585" rtl="0" eaLnBrk="1" latinLnBrk="0" hangingPunct="1">
              <a:spcBef>
                <a:spcPct val="20000"/>
              </a:spcBef>
              <a:buFont typeface="Arial"/>
              <a:buChar char="•"/>
              <a:defRPr sz="2000" b="0" i="0" kern="1200">
                <a:solidFill>
                  <a:schemeClr val="tx1"/>
                </a:solidFill>
                <a:latin typeface="微软雅黑" panose="020B0503020204020204" pitchFamily="34" charset="-122"/>
                <a:ea typeface="微软雅黑" panose="020B0503020204020204" pitchFamily="34" charset="-122"/>
                <a:cs typeface="Arial"/>
              </a:defRPr>
            </a:lvl3pPr>
            <a:lvl4pPr marL="2133547"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4pPr>
            <a:lvl5pPr marL="2743131" indent="-304792" algn="l" defTabSz="609585" rtl="0" eaLnBrk="1" latinLnBrk="0" hangingPunct="1">
              <a:spcBef>
                <a:spcPct val="20000"/>
              </a:spcBef>
              <a:buFont typeface="Arial"/>
              <a:buChar char="»"/>
              <a:defRPr sz="1800" b="0" i="0" kern="1200">
                <a:solidFill>
                  <a:schemeClr val="tx1"/>
                </a:solidFill>
                <a:latin typeface="微软雅黑" panose="020B0503020204020204" pitchFamily="34" charset="-122"/>
                <a:ea typeface="微软雅黑" panose="020B0503020204020204" pitchFamily="34" charset="-122"/>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nSpc>
                <a:spcPct val="150000"/>
              </a:lnSpc>
              <a:buFont typeface="Arial"/>
              <a:buNone/>
            </a:pPr>
            <a:r>
              <a:rPr lang="zh-CN" altLang="en-US" sz="2000" b="1" dirty="0" smtClean="0">
                <a:solidFill>
                  <a:srgbClr val="21C8C8"/>
                </a:solidFill>
              </a:rPr>
              <a:t>公有云自助上线</a:t>
            </a:r>
          </a:p>
          <a:p>
            <a:pPr marL="0" indent="0" algn="just">
              <a:lnSpc>
                <a:spcPct val="150000"/>
              </a:lnSpc>
              <a:buNone/>
            </a:pPr>
            <a:r>
              <a:rPr lang="zh-CN" altLang="en-US" sz="1200" dirty="0" smtClean="0"/>
              <a:t>　　</a:t>
            </a:r>
            <a:r>
              <a:rPr lang="zh-CN" altLang="en-US" sz="1800" dirty="0" smtClean="0">
                <a:solidFill>
                  <a:srgbClr val="1788EE"/>
                </a:solidFill>
              </a:rPr>
              <a:t>协同开发平台已完成与公有云运维系统的互通，实现公有云的自助上线，提升二开上线效率</a:t>
            </a:r>
            <a:r>
              <a:rPr lang="zh-CN" altLang="en-US" sz="1800" dirty="0" smtClean="0">
                <a:solidFill>
                  <a:srgbClr val="21C8C8"/>
                </a:solidFill>
              </a:rPr>
              <a:t>。</a:t>
            </a:r>
          </a:p>
          <a:p>
            <a:pPr marL="0" indent="0">
              <a:lnSpc>
                <a:spcPct val="150000"/>
              </a:lnSpc>
              <a:buNone/>
            </a:pPr>
            <a:r>
              <a:rPr lang="zh-CN" altLang="en-US" sz="2000" b="1" dirty="0">
                <a:solidFill>
                  <a:srgbClr val="21C8C8"/>
                </a:solidFill>
              </a:rPr>
              <a:t>代码分析引擎</a:t>
            </a:r>
          </a:p>
          <a:p>
            <a:pPr marL="0" indent="0" algn="just">
              <a:lnSpc>
                <a:spcPct val="150000"/>
              </a:lnSpc>
              <a:buNone/>
            </a:pPr>
            <a:r>
              <a:rPr lang="zh-CN" altLang="en-US" sz="1200" dirty="0"/>
              <a:t>　　</a:t>
            </a:r>
            <a:r>
              <a:rPr lang="zh-CN" altLang="en-US" sz="1800" dirty="0">
                <a:solidFill>
                  <a:srgbClr val="1788EE"/>
                </a:solidFill>
              </a:rPr>
              <a:t>通过根据平台积累的经验，将其系统化，将相关标准起先 到位，将已碰到的问题提前发现，比如性能问题，比较风险代码等</a:t>
            </a:r>
            <a:r>
              <a:rPr lang="en-US" altLang="zh-CN" sz="1800" dirty="0">
                <a:solidFill>
                  <a:srgbClr val="1788EE"/>
                </a:solidFill>
              </a:rPr>
              <a:t>.</a:t>
            </a:r>
          </a:p>
          <a:p>
            <a:pPr marL="0" indent="0">
              <a:lnSpc>
                <a:spcPct val="150000"/>
              </a:lnSpc>
              <a:buNone/>
            </a:pPr>
            <a:r>
              <a:rPr lang="zh-CN" altLang="en-US" sz="2000" b="1" dirty="0">
                <a:solidFill>
                  <a:srgbClr val="21C8C8"/>
                </a:solidFill>
              </a:rPr>
              <a:t>开发服务支持</a:t>
            </a:r>
          </a:p>
          <a:p>
            <a:pPr marL="0" indent="0" algn="just">
              <a:lnSpc>
                <a:spcPct val="150000"/>
              </a:lnSpc>
              <a:buNone/>
            </a:pPr>
            <a:r>
              <a:rPr lang="zh-CN" altLang="en-US" sz="1200" dirty="0"/>
              <a:t>　　</a:t>
            </a:r>
            <a:r>
              <a:rPr lang="zh-CN" altLang="en-US" sz="1800" dirty="0">
                <a:solidFill>
                  <a:srgbClr val="1788EE"/>
                </a:solidFill>
              </a:rPr>
              <a:t>提供专项开发服务</a:t>
            </a:r>
            <a:r>
              <a:rPr lang="en-US" altLang="zh-CN" sz="1800" dirty="0">
                <a:solidFill>
                  <a:srgbClr val="1788EE"/>
                </a:solidFill>
              </a:rPr>
              <a:t>CASE</a:t>
            </a:r>
            <a:r>
              <a:rPr lang="zh-CN" altLang="en-US" sz="1800" dirty="0">
                <a:solidFill>
                  <a:srgbClr val="1788EE"/>
                </a:solidFill>
              </a:rPr>
              <a:t>，确保大型项目交付的设计最佳实践。</a:t>
            </a:r>
          </a:p>
          <a:p>
            <a:pPr marL="0" indent="0" algn="just">
              <a:lnSpc>
                <a:spcPct val="150000"/>
              </a:lnSpc>
              <a:buNone/>
            </a:pPr>
            <a:endParaRPr lang="zh-CN" altLang="en-US" sz="1200" dirty="0">
              <a:solidFill>
                <a:srgbClr val="21C8C8"/>
              </a:solidFill>
            </a:endParaRPr>
          </a:p>
        </p:txBody>
      </p:sp>
      <p:cxnSp>
        <p:nvCxnSpPr>
          <p:cNvPr id="6" name="直接连接符 5"/>
          <p:cNvCxnSpPr/>
          <p:nvPr/>
        </p:nvCxnSpPr>
        <p:spPr>
          <a:xfrm flipH="1">
            <a:off x="3790040" y="1984568"/>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3781755" y="2191971"/>
            <a:ext cx="216000" cy="216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05971" y="1603418"/>
            <a:ext cx="0" cy="38115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97755" y="2407971"/>
            <a:ext cx="0" cy="2700000"/>
          </a:xfrm>
          <a:prstGeom prst="line">
            <a:avLst/>
          </a:prstGeom>
          <a:ln w="19050">
            <a:solidFill>
              <a:srgbClr val="E46C0A"/>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4432" y="438343"/>
            <a:ext cx="72000" cy="324000"/>
          </a:xfrm>
          <a:prstGeom prst="rect">
            <a:avLst/>
          </a:prstGeom>
          <a:solidFill>
            <a:srgbClr val="B073FC"/>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7469" y="1536357"/>
            <a:ext cx="2824286" cy="2854889"/>
          </a:xfrm>
          <a:prstGeom prst="rect">
            <a:avLst/>
          </a:prstGeom>
          <a:blipFill>
            <a:blip r:embed="rId2"/>
            <a:stretch>
              <a:fillRect/>
            </a:stretch>
          </a:blipFill>
          <a:ln w="19050">
            <a:no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1297479"/>
      </p:ext>
    </p:extLst>
  </p:cSld>
  <p:clrMapOvr>
    <a:masterClrMapping/>
  </p:clrMapOvr>
</p:sld>
</file>

<file path=ppt/theme/theme1.xml><?xml version="1.0" encoding="utf-8"?>
<a:theme xmlns:a="http://schemas.openxmlformats.org/drawingml/2006/main" name="blank">
  <a:themeElements>
    <a:clrScheme name="新logo配色">
      <a:dk1>
        <a:srgbClr val="000000"/>
      </a:dk1>
      <a:lt1>
        <a:srgbClr val="FFFFFF"/>
      </a:lt1>
      <a:dk2>
        <a:srgbClr val="24215F"/>
      </a:dk2>
      <a:lt2>
        <a:srgbClr val="1788EE"/>
      </a:lt2>
      <a:accent1>
        <a:srgbClr val="23CCFC"/>
      </a:accent1>
      <a:accent2>
        <a:srgbClr val="21C8C8"/>
      </a:accent2>
      <a:accent3>
        <a:srgbClr val="B073FC"/>
      </a:accent3>
      <a:accent4>
        <a:srgbClr val="000000"/>
      </a:accent4>
      <a:accent5>
        <a:srgbClr val="AAB6DC"/>
      </a:accent5>
      <a:accent6>
        <a:srgbClr val="0060C0"/>
      </a:accent6>
      <a:hlink>
        <a:srgbClr val="FF9900"/>
      </a:hlink>
      <a:folHlink>
        <a:srgbClr val="C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0171024金蝶集团幻灯片模版（终稿）.pptx" id="{1EAF7BB3-9139-4CA9-B9C3-EDD8633D62AA}" vid="{D3470B15-9C50-4FF3-AB54-112F42EC039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3282</TotalTime>
  <Words>763</Words>
  <Application>Microsoft Office PowerPoint</Application>
  <PresentationFormat>自定义</PresentationFormat>
  <Paragraphs>177</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blank</vt:lpstr>
      <vt:lpstr>金蝶云星空协同开发平台 概述</vt:lpstr>
      <vt:lpstr>PowerPoint 演示文稿</vt:lpstr>
      <vt:lpstr>关系理解</vt:lpstr>
      <vt:lpstr>PowerPoint 演示文稿</vt:lpstr>
      <vt:lpstr>协同平台-服务介绍</vt:lpstr>
      <vt:lpstr>金蝶云星空2019-生态提能</vt:lpstr>
      <vt:lpstr>2019生态提能-全面开放API</vt:lpstr>
      <vt:lpstr>2019生态提能-产品服务</vt:lpstr>
      <vt:lpstr>2019生态提能-开发服务</vt:lpstr>
      <vt:lpstr>2019生态提能-推广服务</vt:lpstr>
      <vt:lpstr>PowerPoint 演示文稿</vt:lpstr>
      <vt:lpstr>PowerPoint 演示文稿</vt:lpstr>
      <vt:lpstr>PowerPoint 演示文稿</vt:lpstr>
      <vt:lpstr>4.平台生态愿景</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金蝶集团 幻灯片模版</dc:title>
  <dc:creator>Administrator</dc:creator>
  <cp:lastModifiedBy>Administrator</cp:lastModifiedBy>
  <cp:revision>191</cp:revision>
  <dcterms:created xsi:type="dcterms:W3CDTF">2018-09-27T02:15:56Z</dcterms:created>
  <dcterms:modified xsi:type="dcterms:W3CDTF">2019-05-28T05:57:39Z</dcterms:modified>
</cp:coreProperties>
</file>