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542" r:id="rId1"/>
    <p:sldMasterId id="2147484588" r:id="rId2"/>
    <p:sldMasterId id="2147484593" r:id="rId3"/>
  </p:sldMasterIdLst>
  <p:notesMasterIdLst>
    <p:notesMasterId r:id="rId157"/>
  </p:notesMasterIdLst>
  <p:handoutMasterIdLst>
    <p:handoutMasterId r:id="rId158"/>
  </p:handoutMasterIdLst>
  <p:sldIdLst>
    <p:sldId id="256" r:id="rId4"/>
    <p:sldId id="345" r:id="rId5"/>
    <p:sldId id="346" r:id="rId6"/>
    <p:sldId id="347" r:id="rId7"/>
    <p:sldId id="349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86" r:id="rId44"/>
    <p:sldId id="387" r:id="rId45"/>
    <p:sldId id="388" r:id="rId46"/>
    <p:sldId id="389" r:id="rId47"/>
    <p:sldId id="390" r:id="rId48"/>
    <p:sldId id="391" r:id="rId49"/>
    <p:sldId id="392" r:id="rId50"/>
    <p:sldId id="393" r:id="rId51"/>
    <p:sldId id="394" r:id="rId52"/>
    <p:sldId id="395" r:id="rId53"/>
    <p:sldId id="396" r:id="rId54"/>
    <p:sldId id="397" r:id="rId55"/>
    <p:sldId id="398" r:id="rId56"/>
    <p:sldId id="399" r:id="rId57"/>
    <p:sldId id="400" r:id="rId58"/>
    <p:sldId id="401" r:id="rId59"/>
    <p:sldId id="402" r:id="rId60"/>
    <p:sldId id="403" r:id="rId61"/>
    <p:sldId id="404" r:id="rId62"/>
    <p:sldId id="405" r:id="rId63"/>
    <p:sldId id="406" r:id="rId64"/>
    <p:sldId id="407" r:id="rId65"/>
    <p:sldId id="408" r:id="rId66"/>
    <p:sldId id="409" r:id="rId67"/>
    <p:sldId id="410" r:id="rId68"/>
    <p:sldId id="411" r:id="rId69"/>
    <p:sldId id="412" r:id="rId70"/>
    <p:sldId id="413" r:id="rId71"/>
    <p:sldId id="414" r:id="rId72"/>
    <p:sldId id="415" r:id="rId73"/>
    <p:sldId id="416" r:id="rId74"/>
    <p:sldId id="417" r:id="rId75"/>
    <p:sldId id="418" r:id="rId76"/>
    <p:sldId id="419" r:id="rId77"/>
    <p:sldId id="420" r:id="rId78"/>
    <p:sldId id="421" r:id="rId79"/>
    <p:sldId id="422" r:id="rId80"/>
    <p:sldId id="423" r:id="rId81"/>
    <p:sldId id="424" r:id="rId82"/>
    <p:sldId id="425" r:id="rId83"/>
    <p:sldId id="426" r:id="rId84"/>
    <p:sldId id="427" r:id="rId85"/>
    <p:sldId id="428" r:id="rId86"/>
    <p:sldId id="429" r:id="rId87"/>
    <p:sldId id="430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38" r:id="rId96"/>
    <p:sldId id="439" r:id="rId97"/>
    <p:sldId id="440" r:id="rId98"/>
    <p:sldId id="441" r:id="rId99"/>
    <p:sldId id="442" r:id="rId100"/>
    <p:sldId id="443" r:id="rId101"/>
    <p:sldId id="444" r:id="rId102"/>
    <p:sldId id="445" r:id="rId103"/>
    <p:sldId id="446" r:id="rId104"/>
    <p:sldId id="447" r:id="rId105"/>
    <p:sldId id="448" r:id="rId106"/>
    <p:sldId id="449" r:id="rId107"/>
    <p:sldId id="450" r:id="rId108"/>
    <p:sldId id="451" r:id="rId109"/>
    <p:sldId id="452" r:id="rId110"/>
    <p:sldId id="453" r:id="rId111"/>
    <p:sldId id="454" r:id="rId112"/>
    <p:sldId id="455" r:id="rId113"/>
    <p:sldId id="456" r:id="rId114"/>
    <p:sldId id="457" r:id="rId115"/>
    <p:sldId id="458" r:id="rId116"/>
    <p:sldId id="459" r:id="rId117"/>
    <p:sldId id="460" r:id="rId118"/>
    <p:sldId id="461" r:id="rId119"/>
    <p:sldId id="359" r:id="rId120"/>
    <p:sldId id="462" r:id="rId121"/>
    <p:sldId id="463" r:id="rId122"/>
    <p:sldId id="464" r:id="rId123"/>
    <p:sldId id="465" r:id="rId124"/>
    <p:sldId id="466" r:id="rId125"/>
    <p:sldId id="467" r:id="rId126"/>
    <p:sldId id="468" r:id="rId127"/>
    <p:sldId id="469" r:id="rId128"/>
    <p:sldId id="470" r:id="rId129"/>
    <p:sldId id="471" r:id="rId130"/>
    <p:sldId id="472" r:id="rId131"/>
    <p:sldId id="473" r:id="rId132"/>
    <p:sldId id="474" r:id="rId133"/>
    <p:sldId id="475" r:id="rId134"/>
    <p:sldId id="476" r:id="rId135"/>
    <p:sldId id="477" r:id="rId136"/>
    <p:sldId id="478" r:id="rId137"/>
    <p:sldId id="479" r:id="rId138"/>
    <p:sldId id="480" r:id="rId139"/>
    <p:sldId id="481" r:id="rId140"/>
    <p:sldId id="482" r:id="rId141"/>
    <p:sldId id="483" r:id="rId142"/>
    <p:sldId id="484" r:id="rId143"/>
    <p:sldId id="485" r:id="rId144"/>
    <p:sldId id="486" r:id="rId145"/>
    <p:sldId id="487" r:id="rId146"/>
    <p:sldId id="488" r:id="rId147"/>
    <p:sldId id="489" r:id="rId148"/>
    <p:sldId id="490" r:id="rId149"/>
    <p:sldId id="491" r:id="rId150"/>
    <p:sldId id="492" r:id="rId151"/>
    <p:sldId id="493" r:id="rId152"/>
    <p:sldId id="494" r:id="rId153"/>
    <p:sldId id="495" r:id="rId154"/>
    <p:sldId id="496" r:id="rId155"/>
    <p:sldId id="343" r:id="rId1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C0"/>
    <a:srgbClr val="005092"/>
    <a:srgbClr val="CCCC00"/>
    <a:srgbClr val="FFAB2F"/>
    <a:srgbClr val="E7EAF4"/>
    <a:srgbClr val="CBD2E8"/>
    <a:srgbClr val="FF9900"/>
    <a:srgbClr val="004890"/>
    <a:srgbClr val="669900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9818" autoAdjust="0"/>
  </p:normalViewPr>
  <p:slideViewPr>
    <p:cSldViewPr>
      <p:cViewPr>
        <p:scale>
          <a:sx n="100" d="100"/>
          <a:sy n="100" d="100"/>
        </p:scale>
        <p:origin x="-187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44"/>
    </p:cViewPr>
  </p:sorterViewPr>
  <p:notesViewPr>
    <p:cSldViewPr>
      <p:cViewPr varScale="1">
        <p:scale>
          <a:sx n="52" d="100"/>
          <a:sy n="52" d="100"/>
        </p:scale>
        <p:origin x="-182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38" Type="http://schemas.openxmlformats.org/officeDocument/2006/relationships/slide" Target="slides/slide135.xml"/><Relationship Id="rId154" Type="http://schemas.openxmlformats.org/officeDocument/2006/relationships/slide" Target="slides/slide151.xml"/><Relationship Id="rId159" Type="http://schemas.openxmlformats.org/officeDocument/2006/relationships/presProps" Target="pres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144" Type="http://schemas.openxmlformats.org/officeDocument/2006/relationships/slide" Target="slides/slide141.xml"/><Relationship Id="rId149" Type="http://schemas.openxmlformats.org/officeDocument/2006/relationships/slide" Target="slides/slide14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60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slide" Target="slides/slide13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50" Type="http://schemas.openxmlformats.org/officeDocument/2006/relationships/slide" Target="slides/slide147.xml"/><Relationship Id="rId155" Type="http://schemas.openxmlformats.org/officeDocument/2006/relationships/slide" Target="slides/slide15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40" Type="http://schemas.openxmlformats.org/officeDocument/2006/relationships/slide" Target="slides/slide137.xml"/><Relationship Id="rId145" Type="http://schemas.openxmlformats.org/officeDocument/2006/relationships/slide" Target="slides/slide142.xml"/><Relationship Id="rId153" Type="http://schemas.openxmlformats.org/officeDocument/2006/relationships/slide" Target="slides/slide150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43" Type="http://schemas.openxmlformats.org/officeDocument/2006/relationships/slide" Target="slides/slide140.xml"/><Relationship Id="rId148" Type="http://schemas.openxmlformats.org/officeDocument/2006/relationships/slide" Target="slides/slide145.xml"/><Relationship Id="rId151" Type="http://schemas.openxmlformats.org/officeDocument/2006/relationships/slide" Target="slides/slide148.xml"/><Relationship Id="rId156" Type="http://schemas.openxmlformats.org/officeDocument/2006/relationships/slide" Target="slides/slide15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slide" Target="slides/slide138.xml"/><Relationship Id="rId146" Type="http://schemas.openxmlformats.org/officeDocument/2006/relationships/slide" Target="slides/slide14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157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52" Type="http://schemas.openxmlformats.org/officeDocument/2006/relationships/slide" Target="slides/slide14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147" Type="http://schemas.openxmlformats.org/officeDocument/2006/relationships/slide" Target="slides/slide14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slide" Target="slides/slide139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15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16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A5169BEA-BE68-4056-B14C-1B8EC12D8B0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3157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effectLst/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C4151D55-12E4-403B-9430-4F39B36861D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909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151D55-12E4-403B-9430-4F39B36861DF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9C9B1E-7E2D-4FAC-9678-B01E6EB4B6D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012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00675" y="6423025"/>
            <a:ext cx="1622425" cy="333375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grpSp>
        <p:nvGrpSpPr>
          <p:cNvPr id="7" name="组合 20"/>
          <p:cNvGrpSpPr>
            <a:grpSpLocks/>
          </p:cNvGrpSpPr>
          <p:nvPr/>
        </p:nvGrpSpPr>
        <p:grpSpPr bwMode="auto">
          <a:xfrm>
            <a:off x="6764338" y="6084888"/>
            <a:ext cx="1782762" cy="871537"/>
            <a:chOff x="6559883" y="4147099"/>
            <a:chExt cx="2316937" cy="1132002"/>
          </a:xfrm>
        </p:grpSpPr>
        <p:pic>
          <p:nvPicPr>
            <p:cNvPr id="8" name="图片 21" descr="PPT C Lego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22" descr="PPT C-orang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图片 11" descr="20120325大品牌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7163" y="549275"/>
            <a:ext cx="2025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37"/>
          <p:cNvSpPr>
            <a:spLocks/>
          </p:cNvSpPr>
          <p:nvPr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1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©1993-2012</a:t>
            </a: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金蝶软件（中国）有限公司</a:t>
            </a: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7342188" y="6311900"/>
            <a:ext cx="1622425" cy="331788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④ 内部公开 请勿外传</a:t>
            </a:r>
          </a:p>
        </p:txBody>
      </p:sp>
      <p:grpSp>
        <p:nvGrpSpPr>
          <p:cNvPr id="14" name="组合 14"/>
          <p:cNvGrpSpPr>
            <a:grpSpLocks/>
          </p:cNvGrpSpPr>
          <p:nvPr/>
        </p:nvGrpSpPr>
        <p:grpSpPr bwMode="auto">
          <a:xfrm>
            <a:off x="-396875" y="3427413"/>
            <a:ext cx="7200900" cy="3457575"/>
            <a:chOff x="395536" y="2897458"/>
            <a:chExt cx="4549883" cy="2184448"/>
          </a:xfrm>
        </p:grpSpPr>
        <p:pic>
          <p:nvPicPr>
            <p:cNvPr id="15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7" descr="K:\201203盛世确认可用输出\PPT\素材\玻璃砖素材\PPT C Lego.png"/>
            <p:cNvPicPr>
              <a:picLocks noChangeAspect="1" noChangeArrowheads="1"/>
            </p:cNvPicPr>
            <p:nvPr/>
          </p:nvPicPr>
          <p:blipFill>
            <a:blip r:embed="rId6" cstate="print"/>
            <a:srcRect l="33739"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1412776"/>
            <a:ext cx="7772400" cy="11433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zh-CN" altLang="en-US" sz="4000" b="1" i="0" kern="1200" dirty="0">
                <a:solidFill>
                  <a:srgbClr val="00549A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0" y="2708920"/>
            <a:ext cx="3960441" cy="13635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2200" kern="1200" dirty="0">
                <a:solidFill>
                  <a:schemeClr val="tx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卷页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938"/>
            <a:ext cx="91424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400675" y="6423025"/>
            <a:ext cx="1622425" cy="333375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6" name="图片 19" descr="0310金蝶品牌下属logo-00.png"/>
          <p:cNvPicPr>
            <a:picLocks noChangeAspect="1"/>
          </p:cNvPicPr>
          <p:nvPr/>
        </p:nvPicPr>
        <p:blipFill>
          <a:blip r:embed="rId3" cstate="print"/>
          <a:srcRect l="6183" t="8817" r="33315" b="79649"/>
          <a:stretch>
            <a:fillRect/>
          </a:stretch>
        </p:blipFill>
        <p:spPr bwMode="auto">
          <a:xfrm>
            <a:off x="7092950" y="117475"/>
            <a:ext cx="1508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组合 20"/>
          <p:cNvGrpSpPr>
            <a:grpSpLocks/>
          </p:cNvGrpSpPr>
          <p:nvPr/>
        </p:nvGrpSpPr>
        <p:grpSpPr bwMode="auto">
          <a:xfrm>
            <a:off x="6764338" y="6084888"/>
            <a:ext cx="1782762" cy="871537"/>
            <a:chOff x="6559883" y="4147099"/>
            <a:chExt cx="2316937" cy="1132002"/>
          </a:xfrm>
        </p:grpSpPr>
        <p:pic>
          <p:nvPicPr>
            <p:cNvPr id="8" name="图片 21" descr="PPT C Lego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图片 22" descr="PPT C-orange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316913" y="6453336"/>
            <a:ext cx="827087" cy="24765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000" b="1" dirty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fld id="{A316765B-BDCD-49A2-A436-6BB03253C7E6}" type="slidenum">
              <a:rPr lang="en-US" altLang="zh-CN" sz="1000" b="1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pPr>
                <a:defRPr/>
              </a:pPr>
              <a:t>‹#›</a:t>
            </a:fld>
            <a:endParaRPr lang="zh-CN" altLang="en-US" sz="1000" b="1" dirty="0">
              <a:solidFill>
                <a:srgbClr val="89898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9298"/>
            <a:ext cx="8334920" cy="5136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6"/>
              </a:buBlip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6697662" cy="6206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 i="0">
                <a:solidFill>
                  <a:srgbClr val="005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00675" y="6423025"/>
            <a:ext cx="1622425" cy="333375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grpSp>
        <p:nvGrpSpPr>
          <p:cNvPr id="5" name="组合 20"/>
          <p:cNvGrpSpPr>
            <a:grpSpLocks/>
          </p:cNvGrpSpPr>
          <p:nvPr/>
        </p:nvGrpSpPr>
        <p:grpSpPr bwMode="auto">
          <a:xfrm>
            <a:off x="6764338" y="6084888"/>
            <a:ext cx="1782762" cy="871537"/>
            <a:chOff x="6559883" y="4147099"/>
            <a:chExt cx="2316937" cy="1132002"/>
          </a:xfrm>
        </p:grpSpPr>
        <p:pic>
          <p:nvPicPr>
            <p:cNvPr id="6" name="图片 21" descr="PPT C Lego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图片 22" descr="PPT C-orange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" name="图片 11" descr="20120325大品牌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07163" y="549275"/>
            <a:ext cx="20256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"/>
          <p:cNvSpPr>
            <a:spLocks/>
          </p:cNvSpPr>
          <p:nvPr/>
        </p:nvSpPr>
        <p:spPr bwMode="auto">
          <a:xfrm>
            <a:off x="4594225" y="1730375"/>
            <a:ext cx="1811338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4800" dirty="0">
                <a:solidFill>
                  <a:srgbClr val="404040"/>
                </a:solidFill>
                <a:latin typeface="Goudy Old Style" charset="0"/>
                <a:sym typeface="Helvetica Neue UltraLight" charset="0"/>
              </a:rPr>
              <a:t>Thanks</a:t>
            </a:r>
          </a:p>
        </p:txBody>
      </p:sp>
      <p:sp>
        <p:nvSpPr>
          <p:cNvPr id="11" name="Rectangle 5"/>
          <p:cNvSpPr>
            <a:spLocks/>
          </p:cNvSpPr>
          <p:nvPr/>
        </p:nvSpPr>
        <p:spPr bwMode="auto">
          <a:xfrm>
            <a:off x="4122738" y="2657475"/>
            <a:ext cx="1020762" cy="27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404040"/>
                </a:solidFill>
                <a:latin typeface="Arial Narrow" pitchFamily="34" charset="0"/>
                <a:sym typeface="Arial Narrow" pitchFamily="34" charset="0"/>
              </a:rPr>
              <a:t>terima kasih</a:t>
            </a:r>
          </a:p>
        </p:txBody>
      </p:sp>
      <p:sp>
        <p:nvSpPr>
          <p:cNvPr id="12" name="Rectangle 6"/>
          <p:cNvSpPr>
            <a:spLocks/>
          </p:cNvSpPr>
          <p:nvPr/>
        </p:nvSpPr>
        <p:spPr bwMode="auto">
          <a:xfrm>
            <a:off x="3563938" y="1484313"/>
            <a:ext cx="923925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60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感謝</a:t>
            </a:r>
          </a:p>
        </p:txBody>
      </p:sp>
      <p:sp>
        <p:nvSpPr>
          <p:cNvPr id="13" name="Rectangle 7"/>
          <p:cNvSpPr>
            <a:spLocks/>
          </p:cNvSpPr>
          <p:nvPr/>
        </p:nvSpPr>
        <p:spPr bwMode="auto">
          <a:xfrm>
            <a:off x="5270500" y="2611438"/>
            <a:ext cx="1231900" cy="739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4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谢谢</a:t>
            </a:r>
          </a:p>
        </p:txBody>
      </p:sp>
      <p:sp>
        <p:nvSpPr>
          <p:cNvPr id="14" name="Rectangle 8"/>
          <p:cNvSpPr>
            <a:spLocks/>
          </p:cNvSpPr>
          <p:nvPr/>
        </p:nvSpPr>
        <p:spPr bwMode="auto">
          <a:xfrm>
            <a:off x="5476875" y="1514475"/>
            <a:ext cx="1025525" cy="246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160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ありがとう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3563938" y="2243138"/>
            <a:ext cx="85090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ขอบคุณ</a:t>
            </a:r>
          </a:p>
        </p:txBody>
      </p:sp>
      <p:sp>
        <p:nvSpPr>
          <p:cNvPr id="16" name="Rectangle 37"/>
          <p:cNvSpPr>
            <a:spLocks/>
          </p:cNvSpPr>
          <p:nvPr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>
              <a:defRPr/>
            </a:pP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版权所有</a:t>
            </a:r>
            <a:r>
              <a:rPr lang="en-US" altLang="zh-CN" sz="100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 charset="0"/>
              </a:rPr>
              <a:t>©1993-2012</a:t>
            </a: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 charset="-122"/>
              </a:rPr>
              <a:t>金蝶软件（中国）有限公司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7342188" y="6311900"/>
            <a:ext cx="1622425" cy="331788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rPr>
              <a:t>④ 内部公开 请勿外传</a:t>
            </a:r>
          </a:p>
        </p:txBody>
      </p:sp>
      <p:grpSp>
        <p:nvGrpSpPr>
          <p:cNvPr id="18" name="组合 29"/>
          <p:cNvGrpSpPr>
            <a:grpSpLocks/>
          </p:cNvGrpSpPr>
          <p:nvPr/>
        </p:nvGrpSpPr>
        <p:grpSpPr bwMode="auto">
          <a:xfrm>
            <a:off x="-396875" y="3427413"/>
            <a:ext cx="7200900" cy="3457575"/>
            <a:chOff x="395536" y="2897458"/>
            <a:chExt cx="4549883" cy="2184448"/>
          </a:xfrm>
        </p:grpSpPr>
        <p:pic>
          <p:nvPicPr>
            <p:cNvPr id="19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7" descr="K:\201203盛世确认可用输出\PPT\素材\玻璃砖素材\PPT C Lego.png"/>
            <p:cNvPicPr>
              <a:picLocks noChangeAspect="1" noChangeArrowheads="1"/>
            </p:cNvPicPr>
            <p:nvPr/>
          </p:nvPicPr>
          <p:blipFill>
            <a:blip r:embed="rId6" cstate="print"/>
            <a:srcRect l="33739"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69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63" y="548219"/>
            <a:ext cx="2025650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7"/>
          <p:cNvSpPr>
            <a:spLocks/>
          </p:cNvSpPr>
          <p:nvPr userDrawn="1"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grpSp>
        <p:nvGrpSpPr>
          <p:cNvPr id="7" name="组合 7"/>
          <p:cNvGrpSpPr>
            <a:grpSpLocks/>
          </p:cNvGrpSpPr>
          <p:nvPr userDrawn="1"/>
        </p:nvGrpSpPr>
        <p:grpSpPr bwMode="auto">
          <a:xfrm>
            <a:off x="-396875" y="3429000"/>
            <a:ext cx="7200900" cy="3456517"/>
            <a:chOff x="395536" y="2897458"/>
            <a:chExt cx="4549883" cy="2184448"/>
          </a:xfrm>
        </p:grpSpPr>
        <p:pic>
          <p:nvPicPr>
            <p:cNvPr id="8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1412776"/>
            <a:ext cx="7772400" cy="11433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zh-CN" altLang="en-US" sz="4000" b="1" i="0" kern="1200" dirty="0">
                <a:solidFill>
                  <a:srgbClr val="00549A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8" y="2708920"/>
            <a:ext cx="3960441" cy="13635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2200" kern="1200" dirty="0">
                <a:solidFill>
                  <a:schemeClr val="tx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316916" y="6496053"/>
            <a:ext cx="8270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fld id="{BC65A7F7-87EF-4324-AB35-6741BCB891A2}" type="slidenum">
              <a:rPr lang="en-US" altLang="zh-CN" sz="1000" b="1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defRPr/>
              </a:pPr>
              <a:t>‹#›</a:t>
            </a:fld>
            <a:endParaRPr lang="zh-CN" altLang="en-US" sz="1000" b="1" smtClean="0">
              <a:solidFill>
                <a:srgbClr val="89898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9299"/>
            <a:ext cx="8334920" cy="5136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6534166" cy="6206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i="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"/>
            <a:ext cx="9144000" cy="69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1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63" y="548219"/>
            <a:ext cx="2025650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/>
          </p:cNvSpPr>
          <p:nvPr/>
        </p:nvSpPr>
        <p:spPr bwMode="auto">
          <a:xfrm>
            <a:off x="4594226" y="1730402"/>
            <a:ext cx="1811393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4800" smtClean="0">
                <a:solidFill>
                  <a:srgbClr val="404040"/>
                </a:solidFill>
                <a:latin typeface="Goudy Old Style" pitchFamily="18" charset="0"/>
                <a:ea typeface="Helvetica Neue UltraLight"/>
                <a:cs typeface="Helvetica Neue UltraLight"/>
                <a:sym typeface="Helvetica Neue UltraLight"/>
              </a:rPr>
              <a:t>Thanks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4122740" y="2657617"/>
            <a:ext cx="102111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800" smtClean="0">
                <a:solidFill>
                  <a:srgbClr val="404040"/>
                </a:solidFill>
                <a:latin typeface="Arial Narrow" pitchFamily="34" charset="0"/>
                <a:sym typeface="Arial Narrow" pitchFamily="34" charset="0"/>
              </a:rPr>
              <a:t>terima kasih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563939" y="1485126"/>
            <a:ext cx="92333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600" smtClean="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感謝</a:t>
            </a: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5270500" y="2611993"/>
            <a:ext cx="1231106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4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Microsoft YaHei Bold"/>
                <a:sym typeface="Microsoft YaHei Bold"/>
              </a:rPr>
              <a:t>谢谢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476876" y="1514134"/>
            <a:ext cx="102592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1600" smtClean="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ありがとう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63940" y="2244297"/>
            <a:ext cx="8479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mtClean="0">
                <a:solidFill>
                  <a:srgbClr val="404040"/>
                </a:solidFill>
                <a:latin typeface="Arial" pitchFamily="34" charset="0"/>
                <a:ea typeface="Thonburi"/>
                <a:cs typeface="Thonburi"/>
                <a:sym typeface="Arial" pitchFamily="34" charset="0"/>
              </a:rPr>
              <a:t>ขอบคุณ</a:t>
            </a:r>
          </a:p>
        </p:txBody>
      </p:sp>
      <p:sp>
        <p:nvSpPr>
          <p:cNvPr id="10" name="Rectangle 37"/>
          <p:cNvSpPr>
            <a:spLocks/>
          </p:cNvSpPr>
          <p:nvPr userDrawn="1"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grpSp>
        <p:nvGrpSpPr>
          <p:cNvPr id="11" name="组合 11"/>
          <p:cNvGrpSpPr>
            <a:grpSpLocks/>
          </p:cNvGrpSpPr>
          <p:nvPr userDrawn="1"/>
        </p:nvGrpSpPr>
        <p:grpSpPr bwMode="auto">
          <a:xfrm>
            <a:off x="-396875" y="3429000"/>
            <a:ext cx="7200900" cy="3456517"/>
            <a:chOff x="395536" y="2897458"/>
            <a:chExt cx="4549883" cy="2184448"/>
          </a:xfrm>
        </p:grpSpPr>
        <p:pic>
          <p:nvPicPr>
            <p:cNvPr id="12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9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11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63" y="548221"/>
            <a:ext cx="2025650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7"/>
          <p:cNvSpPr>
            <a:spLocks/>
          </p:cNvSpPr>
          <p:nvPr userDrawn="1"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grpSp>
        <p:nvGrpSpPr>
          <p:cNvPr id="7" name="组合 7"/>
          <p:cNvGrpSpPr>
            <a:grpSpLocks/>
          </p:cNvGrpSpPr>
          <p:nvPr userDrawn="1"/>
        </p:nvGrpSpPr>
        <p:grpSpPr bwMode="auto">
          <a:xfrm>
            <a:off x="-396875" y="3429000"/>
            <a:ext cx="7200900" cy="3456517"/>
            <a:chOff x="395536" y="2897458"/>
            <a:chExt cx="4549883" cy="2184448"/>
          </a:xfrm>
        </p:grpSpPr>
        <p:pic>
          <p:nvPicPr>
            <p:cNvPr id="8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0040" y="1412776"/>
            <a:ext cx="7772400" cy="114335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zh-CN" altLang="en-US" sz="4000" b="1" i="0" kern="1200" dirty="0">
                <a:solidFill>
                  <a:srgbClr val="00549A"/>
                </a:solidFill>
                <a:latin typeface="Arial Black" pitchFamily="34" charset="0"/>
                <a:ea typeface="微软雅黑" pitchFamily="34" charset="-122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10" y="2708920"/>
            <a:ext cx="3960441" cy="136350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lang="zh-CN" altLang="en-US" sz="2200" kern="1200" dirty="0">
                <a:solidFill>
                  <a:schemeClr val="tx1"/>
                </a:solidFill>
                <a:latin typeface="黑体" pitchFamily="2" charset="-122"/>
                <a:ea typeface="微软雅黑" pitchFamily="34" charset="-122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8316918" y="6496054"/>
            <a:ext cx="8270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1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fld id="{D834B508-8149-4B20-8512-6932C085FC17}" type="slidenum">
              <a:rPr lang="en-US" altLang="zh-CN" sz="1000" b="1" smtClean="0">
                <a:solidFill>
                  <a:srgbClr val="898989"/>
                </a:solidFill>
                <a:latin typeface="微软雅黑" pitchFamily="34" charset="-122"/>
                <a:ea typeface="微软雅黑" pitchFamily="34" charset="-122"/>
              </a:rPr>
              <a:pPr eaLnBrk="1" hangingPunct="1">
                <a:defRPr/>
              </a:pPr>
              <a:t>‹#›</a:t>
            </a:fld>
            <a:endParaRPr lang="zh-CN" altLang="en-US" sz="1000" b="1" smtClean="0">
              <a:solidFill>
                <a:srgbClr val="89898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989299"/>
            <a:ext cx="8334920" cy="513686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SzPct val="100000"/>
              <a:buFontTx/>
              <a:buBlip>
                <a:blip r:embed="rId2"/>
              </a:buBlip>
              <a:defRPr sz="24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1pPr>
            <a:lvl2pPr>
              <a:defRPr sz="20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2pPr>
            <a:lvl3pPr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3pPr>
            <a:lvl4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4pPr>
            <a:lvl5pPr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微软雅黑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288" y="0"/>
            <a:ext cx="6534166" cy="62068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0" i="0">
                <a:latin typeface="微软雅黑"/>
                <a:ea typeface="微软雅黑"/>
                <a:cs typeface="微软雅黑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938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11" descr="20120325大品牌Logo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7163" y="548221"/>
            <a:ext cx="2025650" cy="503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/>
          <p:cNvSpPr>
            <a:spLocks/>
          </p:cNvSpPr>
          <p:nvPr/>
        </p:nvSpPr>
        <p:spPr bwMode="auto">
          <a:xfrm>
            <a:off x="4594226" y="1730402"/>
            <a:ext cx="1811393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4800" smtClean="0">
                <a:solidFill>
                  <a:srgbClr val="404040"/>
                </a:solidFill>
                <a:latin typeface="Goudy Old Style" pitchFamily="18" charset="0"/>
                <a:ea typeface="Helvetica Neue UltraLight"/>
                <a:cs typeface="Helvetica Neue UltraLight"/>
                <a:sym typeface="Helvetica Neue UltraLight"/>
              </a:rPr>
              <a:t>Thanks</a:t>
            </a:r>
          </a:p>
        </p:txBody>
      </p:sp>
      <p:sp>
        <p:nvSpPr>
          <p:cNvPr id="5" name="Rectangle 5"/>
          <p:cNvSpPr>
            <a:spLocks/>
          </p:cNvSpPr>
          <p:nvPr/>
        </p:nvSpPr>
        <p:spPr bwMode="auto">
          <a:xfrm>
            <a:off x="4122741" y="2657617"/>
            <a:ext cx="1021113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z="1800" smtClean="0">
                <a:solidFill>
                  <a:srgbClr val="404040"/>
                </a:solidFill>
                <a:latin typeface="Arial Narrow" pitchFamily="34" charset="0"/>
                <a:sym typeface="Arial Narrow" pitchFamily="34" charset="0"/>
              </a:rPr>
              <a:t>terima kasih</a:t>
            </a:r>
          </a:p>
        </p:txBody>
      </p:sp>
      <p:sp>
        <p:nvSpPr>
          <p:cNvPr id="6" name="Rectangle 6"/>
          <p:cNvSpPr>
            <a:spLocks/>
          </p:cNvSpPr>
          <p:nvPr/>
        </p:nvSpPr>
        <p:spPr bwMode="auto">
          <a:xfrm>
            <a:off x="3563939" y="1485126"/>
            <a:ext cx="923330" cy="5539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3600" smtClean="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感謝</a:t>
            </a:r>
          </a:p>
        </p:txBody>
      </p:sp>
      <p:sp>
        <p:nvSpPr>
          <p:cNvPr id="7" name="Rectangle 7"/>
          <p:cNvSpPr>
            <a:spLocks/>
          </p:cNvSpPr>
          <p:nvPr/>
        </p:nvSpPr>
        <p:spPr bwMode="auto">
          <a:xfrm>
            <a:off x="5270500" y="2611993"/>
            <a:ext cx="1231106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4800" smtClean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Microsoft YaHei Bold"/>
                <a:sym typeface="Microsoft YaHei Bold"/>
              </a:rPr>
              <a:t>谢谢</a:t>
            </a:r>
          </a:p>
        </p:txBody>
      </p:sp>
      <p:sp>
        <p:nvSpPr>
          <p:cNvPr id="8" name="Rectangle 8"/>
          <p:cNvSpPr>
            <a:spLocks/>
          </p:cNvSpPr>
          <p:nvPr/>
        </p:nvSpPr>
        <p:spPr bwMode="auto">
          <a:xfrm>
            <a:off x="5476876" y="1514136"/>
            <a:ext cx="1025922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zh-CN" altLang="en-US" sz="1600" smtClean="0">
                <a:solidFill>
                  <a:srgbClr val="404040"/>
                </a:solidFill>
                <a:latin typeface="Arial" pitchFamily="34" charset="0"/>
                <a:sym typeface="Arial" pitchFamily="34" charset="0"/>
              </a:rPr>
              <a:t>ありがとう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63940" y="2244298"/>
            <a:ext cx="847989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r>
              <a:rPr lang="en-US" altLang="zh-CN" smtClean="0">
                <a:solidFill>
                  <a:srgbClr val="404040"/>
                </a:solidFill>
                <a:latin typeface="Arial" pitchFamily="34" charset="0"/>
                <a:ea typeface="Thonburi"/>
                <a:cs typeface="Thonburi"/>
                <a:sym typeface="Arial" pitchFamily="34" charset="0"/>
              </a:rPr>
              <a:t>ขอบคุณ</a:t>
            </a:r>
          </a:p>
        </p:txBody>
      </p:sp>
      <p:sp>
        <p:nvSpPr>
          <p:cNvPr id="10" name="Rectangle 37"/>
          <p:cNvSpPr>
            <a:spLocks/>
          </p:cNvSpPr>
          <p:nvPr userDrawn="1"/>
        </p:nvSpPr>
        <p:spPr bwMode="auto">
          <a:xfrm>
            <a:off x="395288" y="6248400"/>
            <a:ext cx="2874962" cy="406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版权所有</a:t>
            </a:r>
            <a:r>
              <a:rPr lang="en-US" altLang="zh-CN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Helvetica Neue"/>
              </a:rPr>
              <a:t>©1993-2012</a:t>
            </a:r>
            <a:r>
              <a:rPr lang="zh-CN" altLang="en-US" sz="1000" smtClean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  <a:sym typeface="Microsoft YaHei Bold"/>
              </a:rPr>
              <a:t>金蝶软件（中国）有限公司</a:t>
            </a:r>
          </a:p>
        </p:txBody>
      </p:sp>
      <p:grpSp>
        <p:nvGrpSpPr>
          <p:cNvPr id="11" name="组合 11"/>
          <p:cNvGrpSpPr>
            <a:grpSpLocks/>
          </p:cNvGrpSpPr>
          <p:nvPr userDrawn="1"/>
        </p:nvGrpSpPr>
        <p:grpSpPr bwMode="auto">
          <a:xfrm>
            <a:off x="-396875" y="3429000"/>
            <a:ext cx="7200900" cy="3456517"/>
            <a:chOff x="395536" y="2897458"/>
            <a:chExt cx="4549883" cy="2184448"/>
          </a:xfrm>
        </p:grpSpPr>
        <p:pic>
          <p:nvPicPr>
            <p:cNvPr id="12" name="Picture 2" descr="C:\Users\yibo_wang\Desktop\素材\閲戣澏PPT姣嶇増瑙嗚鍏冪礌\灏忔柟鐮栦晶瑙嗗浘\PPT C-orange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5536" y="2897458"/>
              <a:ext cx="2122564" cy="21225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7" descr="K:\201203盛世确认可用输出\PPT\素材\玻璃砖素材\PPT C Lego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66894" y="2930672"/>
              <a:ext cx="2978525" cy="21512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theme" Target="../theme/theme3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卷页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7938"/>
            <a:ext cx="9142413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8100" dir="6000003" sx="100999" sy="100999" algn="tl" rotWithShape="0">
              <a:srgbClr val="808080">
                <a:alpha val="39998"/>
              </a:srgbClr>
            </a:outerShdw>
          </a:effectLst>
        </p:spPr>
      </p:pic>
      <p:sp>
        <p:nvSpPr>
          <p:cNvPr id="1027" name="Text Box 2"/>
          <p:cNvSpPr txBox="1">
            <a:spLocks noChangeArrowheads="1"/>
          </p:cNvSpPr>
          <p:nvPr/>
        </p:nvSpPr>
        <p:spPr bwMode="auto">
          <a:xfrm>
            <a:off x="5400675" y="6423025"/>
            <a:ext cx="1622425" cy="333375"/>
          </a:xfrm>
          <a:prstGeom prst="rect">
            <a:avLst/>
          </a:prstGeom>
          <a:noFill/>
          <a:ln>
            <a:noFill/>
          </a:ln>
          <a:extLst/>
        </p:spPr>
        <p:txBody>
          <a:bodyPr lIns="74295" tIns="8890" rIns="74295" bIns="8890" anchor="ctr"/>
          <a:lstStyle/>
          <a:p>
            <a:pPr algn="ctr">
              <a:lnSpc>
                <a:spcPts val="1400"/>
              </a:lnSpc>
              <a:defRPr/>
            </a:pPr>
            <a:r>
              <a:rPr lang="zh-CN" altLang="en-US" sz="100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④内部公开 请勿外传</a:t>
            </a:r>
          </a:p>
        </p:txBody>
      </p:sp>
      <p:pic>
        <p:nvPicPr>
          <p:cNvPr id="1028" name="图片 19" descr="0310金蝶品牌下属logo-00.png"/>
          <p:cNvPicPr>
            <a:picLocks noChangeAspect="1"/>
          </p:cNvPicPr>
          <p:nvPr/>
        </p:nvPicPr>
        <p:blipFill>
          <a:blip r:embed="rId6" cstate="print"/>
          <a:srcRect l="6183" t="8817" r="33315" b="79649"/>
          <a:stretch>
            <a:fillRect/>
          </a:stretch>
        </p:blipFill>
        <p:spPr bwMode="auto">
          <a:xfrm>
            <a:off x="7092950" y="117475"/>
            <a:ext cx="15081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9" name="组合 20"/>
          <p:cNvGrpSpPr>
            <a:grpSpLocks/>
          </p:cNvGrpSpPr>
          <p:nvPr/>
        </p:nvGrpSpPr>
        <p:grpSpPr bwMode="auto">
          <a:xfrm>
            <a:off x="6764338" y="6084888"/>
            <a:ext cx="1782762" cy="871537"/>
            <a:chOff x="6559883" y="4147099"/>
            <a:chExt cx="2316937" cy="1132002"/>
          </a:xfrm>
        </p:grpSpPr>
        <p:pic>
          <p:nvPicPr>
            <p:cNvPr id="1033" name="图片 21" descr="PPT C Lego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4" name="图片 22" descr="PPT C-orange.png"/>
            <p:cNvPicPr>
              <a:picLocks noChangeAspect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30" name="标题占位符 23"/>
          <p:cNvSpPr>
            <a:spLocks noGrp="1"/>
          </p:cNvSpPr>
          <p:nvPr>
            <p:ph type="title"/>
          </p:nvPr>
        </p:nvSpPr>
        <p:spPr bwMode="auto">
          <a:xfrm>
            <a:off x="395288" y="7938"/>
            <a:ext cx="6697662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1" name="文本占位符 24"/>
          <p:cNvSpPr>
            <a:spLocks noGrp="1"/>
          </p:cNvSpPr>
          <p:nvPr>
            <p:ph type="body" idx="1"/>
          </p:nvPr>
        </p:nvSpPr>
        <p:spPr bwMode="auto">
          <a:xfrm>
            <a:off x="395288" y="981075"/>
            <a:ext cx="8353425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3"/>
          </p:nvPr>
        </p:nvSpPr>
        <p:spPr>
          <a:xfrm>
            <a:off x="8316913" y="6407150"/>
            <a:ext cx="57626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P</a:t>
            </a:r>
            <a:fld id="{7DB10604-3A3E-4476-98ED-47FEC3B6EB49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9" r:id="rId1"/>
    <p:sldLayoutId id="2147484580" r:id="rId2"/>
    <p:sldLayoutId id="2147484581" r:id="rId3"/>
  </p:sldLayoutIdLst>
  <p:transition>
    <p:split orient="vert"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kumimoji="1" lang="zh-CN" altLang="en-US" sz="2800" kern="1200" dirty="0">
          <a:solidFill>
            <a:schemeClr val="tx1"/>
          </a:solidFill>
          <a:latin typeface="微软雅黑"/>
          <a:ea typeface="微软雅黑"/>
          <a:cs typeface="微软雅黑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charset="0"/>
          <a:ea typeface="微软雅黑" charset="0"/>
          <a:cs typeface="微软雅黑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Blip>
          <a:blip r:embed="rId9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微软雅黑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卷页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8467"/>
            <a:ext cx="9142413" cy="611717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6764338" y="6085417"/>
            <a:ext cx="1782762" cy="872067"/>
            <a:chOff x="6559883" y="4147099"/>
            <a:chExt cx="2316937" cy="1132002"/>
          </a:xfrm>
        </p:grpSpPr>
        <p:pic>
          <p:nvPicPr>
            <p:cNvPr id="5128" name="图片 21" descr="PPT C Lego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129" name="图片 22" descr="PPT C-orange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124" name="标题占位符 23"/>
          <p:cNvSpPr>
            <a:spLocks noGrp="1"/>
          </p:cNvSpPr>
          <p:nvPr>
            <p:ph type="title"/>
          </p:nvPr>
        </p:nvSpPr>
        <p:spPr bwMode="auto">
          <a:xfrm>
            <a:off x="395288" y="8467"/>
            <a:ext cx="6534150" cy="6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5" name="文本占位符 24"/>
          <p:cNvSpPr>
            <a:spLocks noGrp="1"/>
          </p:cNvSpPr>
          <p:nvPr>
            <p:ph type="body" idx="1"/>
          </p:nvPr>
        </p:nvSpPr>
        <p:spPr bwMode="auto">
          <a:xfrm>
            <a:off x="395289" y="980017"/>
            <a:ext cx="8353425" cy="514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3"/>
          </p:nvPr>
        </p:nvSpPr>
        <p:spPr>
          <a:xfrm>
            <a:off x="8316913" y="6407153"/>
            <a:ext cx="57626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prstClr val="black">
                    <a:lumMod val="85000"/>
                    <a:lumOff val="15000"/>
                  </a:prst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C840F869-65D4-48BD-BA51-D5E5148CBA9A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5127" name="图片 10" descr="Macintosh HD:Users:wangyibo:Downloads:2012金蝶大品牌Logo源文件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875" y="141819"/>
            <a:ext cx="1785938" cy="35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89" r:id="rId1"/>
    <p:sldLayoutId id="2147484590" r:id="rId2"/>
    <p:sldLayoutId id="214748459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lang="zh-CN" altLang="en-US" sz="2800" kern="1200" dirty="0">
          <a:solidFill>
            <a:schemeClr val="tx1"/>
          </a:solidFill>
          <a:latin typeface="微软雅黑"/>
          <a:ea typeface="微软雅黑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卷页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8467"/>
            <a:ext cx="9142413" cy="611717"/>
          </a:xfrm>
          <a:prstGeom prst="rect">
            <a:avLst/>
          </a:prstGeom>
          <a:effectLst>
            <a:outerShdw blurRad="50800" dist="38100" dir="6000000" sx="101000" sy="101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组合 20"/>
          <p:cNvGrpSpPr>
            <a:grpSpLocks/>
          </p:cNvGrpSpPr>
          <p:nvPr/>
        </p:nvGrpSpPr>
        <p:grpSpPr bwMode="auto">
          <a:xfrm>
            <a:off x="6764338" y="6085417"/>
            <a:ext cx="1782762" cy="872067"/>
            <a:chOff x="6559883" y="4147099"/>
            <a:chExt cx="2316937" cy="1132002"/>
          </a:xfrm>
        </p:grpSpPr>
        <p:pic>
          <p:nvPicPr>
            <p:cNvPr id="3080" name="图片 21" descr="PPT C Lego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366005" y="4172857"/>
              <a:ext cx="1510815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1" name="图片 22" descr="PPT C-orange.png"/>
            <p:cNvPicPr>
              <a:picLocks noChangeAspect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559883" y="4147099"/>
              <a:ext cx="1106244" cy="1106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76" name="标题占位符 23"/>
          <p:cNvSpPr>
            <a:spLocks noGrp="1"/>
          </p:cNvSpPr>
          <p:nvPr>
            <p:ph type="title"/>
          </p:nvPr>
        </p:nvSpPr>
        <p:spPr bwMode="auto">
          <a:xfrm>
            <a:off x="395288" y="8467"/>
            <a:ext cx="6534150" cy="611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7" name="文本占位符 24"/>
          <p:cNvSpPr>
            <a:spLocks noGrp="1"/>
          </p:cNvSpPr>
          <p:nvPr>
            <p:ph type="body" idx="1"/>
          </p:nvPr>
        </p:nvSpPr>
        <p:spPr bwMode="auto">
          <a:xfrm>
            <a:off x="395289" y="980017"/>
            <a:ext cx="8353425" cy="5145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" name="页脚占位符 25"/>
          <p:cNvSpPr>
            <a:spLocks noGrp="1"/>
          </p:cNvSpPr>
          <p:nvPr>
            <p:ph type="ftr" sz="quarter" idx="3"/>
          </p:nvPr>
        </p:nvSpPr>
        <p:spPr>
          <a:xfrm>
            <a:off x="8316913" y="6407154"/>
            <a:ext cx="576262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rgbClr val="000000">
                    <a:lumMod val="85000"/>
                    <a:lumOff val="1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P</a:t>
            </a:r>
            <a:fld id="{482F2D2F-17B7-4702-9BCC-FECB38302F22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3079" name="图片 10" descr="Macintosh HD:Users:wangyibo:Downloads:2012金蝶大品牌Logo源文件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00875" y="141819"/>
            <a:ext cx="1785938" cy="357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94" r:id="rId1"/>
    <p:sldLayoutId id="2147484595" r:id="rId2"/>
    <p:sldLayoutId id="2147484596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kumimoji="1" lang="zh-CN" altLang="en-US" sz="2800" kern="1200" dirty="0">
          <a:solidFill>
            <a:schemeClr val="tx1"/>
          </a:solidFill>
          <a:latin typeface="微软雅黑"/>
          <a:ea typeface="微软雅黑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Blip>
          <a:blip r:embed="rId9"/>
        </a:buBlip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lang="zh-CN" altLang="en-US" sz="2400" kern="1200" dirty="0">
          <a:solidFill>
            <a:srgbClr val="262626"/>
          </a:solidFill>
          <a:latin typeface="微软雅黑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ctrTitle"/>
          </p:nvPr>
        </p:nvSpPr>
        <p:spPr>
          <a:xfrm>
            <a:off x="107504" y="1772816"/>
            <a:ext cx="6408712" cy="1728192"/>
          </a:xfrm>
        </p:spPr>
        <p:txBody>
          <a:bodyPr>
            <a:noAutofit/>
          </a:bodyPr>
          <a:lstStyle/>
          <a:p>
            <a:pPr algn="r" eaLnBrk="0" hangingPunct="0">
              <a:defRPr/>
            </a:pPr>
            <a:r>
              <a:rPr lang="zh-CN" altLang="en-US" dirty="0">
                <a:latin typeface="微软雅黑"/>
                <a:ea typeface="微软雅黑"/>
              </a:rPr>
              <a:t>业务流程单据转换反写开发</a:t>
            </a:r>
            <a:r>
              <a:rPr lang="en-US" dirty="0" smtClean="0">
                <a:latin typeface="微软雅黑"/>
                <a:ea typeface="微软雅黑"/>
              </a:rPr>
              <a:t/>
            </a:r>
            <a:br>
              <a:rPr lang="en-US" dirty="0" smtClean="0">
                <a:latin typeface="微软雅黑"/>
                <a:ea typeface="微软雅黑"/>
              </a:rPr>
            </a:br>
            <a:r>
              <a:rPr lang="en-US" dirty="0" smtClean="0">
                <a:latin typeface="微软雅黑"/>
                <a:ea typeface="微软雅黑"/>
              </a:rPr>
              <a:t/>
            </a:r>
            <a:br>
              <a:rPr lang="en-US" dirty="0" smtClean="0">
                <a:latin typeface="微软雅黑"/>
                <a:ea typeface="微软雅黑"/>
              </a:rPr>
            </a:br>
            <a:endParaRPr sz="24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</a:endParaRPr>
          </a:p>
        </p:txBody>
      </p:sp>
      <p:pic>
        <p:nvPicPr>
          <p:cNvPr id="22531" name="Picture 2" descr="K:\201203盛世确认可用输出\PPT\素材\金蝶PPT母版视觉元素\五彩云\五彩雲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760" y="1268760"/>
            <a:ext cx="133667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73598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反写</a:t>
            </a:r>
            <a:r>
              <a:rPr lang="zh-CN" altLang="en-US" b="1" dirty="0" smtClean="0"/>
              <a:t>规则（实例讲解）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--Cloud</a:t>
            </a:r>
            <a:r>
              <a:rPr lang="zh-CN" altLang="en-US" dirty="0" smtClean="0"/>
              <a:t>运行时 </a:t>
            </a:r>
            <a:r>
              <a:rPr lang="en-US" altLang="zh-CN" dirty="0" smtClean="0"/>
              <a:t>-- </a:t>
            </a:r>
            <a:r>
              <a:rPr lang="zh-CN" altLang="en-US" dirty="0" smtClean="0"/>
              <a:t>反写规则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反写规则定义</a:t>
            </a:r>
            <a:endParaRPr lang="en-US" altLang="zh-C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44824"/>
            <a:ext cx="7920880" cy="43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91366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77500" lnSpcReduction="20000"/>
          </a:bodyPr>
          <a:lstStyle/>
          <a:p>
            <a:r>
              <a:rPr lang="zh-CN" altLang="zh-CN" dirty="0"/>
              <a:t>用户在下游单据新增界面，点击选单菜单，显示源单列表，返回所选源单之后，开始选单后处理。选单后处理过程非常类似于下推，可以</a:t>
            </a:r>
            <a:r>
              <a:rPr lang="zh-CN" altLang="zh-CN" dirty="0" smtClean="0"/>
              <a:t>参阅</a:t>
            </a:r>
            <a:r>
              <a:rPr lang="zh-CN" altLang="en-US" dirty="0"/>
              <a:t>前</a:t>
            </a:r>
            <a:r>
              <a:rPr lang="zh-CN" altLang="en-US" dirty="0" smtClean="0"/>
              <a:t>文下推事件。</a:t>
            </a:r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选单过程，触发的事件，也非常类似于下推过程，但稍有差异。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选单处理，按顺序触发如下事件：</a:t>
            </a:r>
          </a:p>
          <a:p>
            <a:pPr lvl="1"/>
            <a:r>
              <a:rPr lang="en-US" altLang="zh-CN" dirty="0"/>
              <a:t>OnInitVariable</a:t>
            </a:r>
            <a:endParaRPr lang="zh-CN" altLang="zh-CN" dirty="0"/>
          </a:p>
          <a:p>
            <a:pPr lvl="1"/>
            <a:r>
              <a:rPr lang="en-US" altLang="zh-CN" dirty="0"/>
              <a:t>OnQueryBuilderParemeter</a:t>
            </a:r>
            <a:endParaRPr lang="zh-CN" altLang="zh-CN" dirty="0"/>
          </a:p>
          <a:p>
            <a:pPr lvl="1"/>
            <a:r>
              <a:rPr lang="en-US" altLang="zh-CN" dirty="0"/>
              <a:t>OnInSelectedRow</a:t>
            </a:r>
            <a:endParaRPr lang="zh-CN" altLang="zh-CN" dirty="0"/>
          </a:p>
          <a:p>
            <a:pPr lvl="1"/>
            <a:r>
              <a:rPr lang="en-US" altLang="zh-CN" dirty="0"/>
              <a:t>OnBeforeGetSourceData</a:t>
            </a:r>
            <a:endParaRPr lang="zh-CN" altLang="zh-CN" dirty="0"/>
          </a:p>
          <a:p>
            <a:pPr lvl="1"/>
            <a:r>
              <a:rPr lang="en-US" altLang="zh-CN" dirty="0"/>
              <a:t>OnGetDrawSourceData</a:t>
            </a:r>
            <a:endParaRPr lang="zh-CN" altLang="zh-CN" dirty="0"/>
          </a:p>
          <a:p>
            <a:pPr lvl="1"/>
            <a:r>
              <a:rPr lang="en-US" altLang="zh-CN" dirty="0"/>
              <a:t>OnBeforeGroupBy</a:t>
            </a:r>
            <a:endParaRPr lang="zh-CN" altLang="zh-CN" dirty="0"/>
          </a:p>
          <a:p>
            <a:pPr lvl="1"/>
            <a:r>
              <a:rPr lang="en-US" altLang="zh-CN" dirty="0"/>
              <a:t>OnCreateDrawTarget</a:t>
            </a:r>
            <a:endParaRPr lang="zh-CN" altLang="zh-CN" dirty="0"/>
          </a:p>
          <a:p>
            <a:pPr lvl="1"/>
            <a:r>
              <a:rPr lang="en-US" altLang="zh-CN" dirty="0"/>
              <a:t>OnBeforeFieldMapping</a:t>
            </a:r>
            <a:endParaRPr lang="zh-CN" altLang="zh-CN" dirty="0"/>
          </a:p>
          <a:p>
            <a:pPr lvl="1"/>
            <a:r>
              <a:rPr lang="en-US" altLang="zh-CN" dirty="0"/>
              <a:t>OnAfterFieldMapping</a:t>
            </a:r>
            <a:endParaRPr lang="zh-CN" altLang="zh-CN" dirty="0"/>
          </a:p>
          <a:p>
            <a:pPr lvl="1"/>
            <a:r>
              <a:rPr lang="en-US" altLang="zh-CN" dirty="0"/>
              <a:t>OnCreateLink</a:t>
            </a:r>
            <a:endParaRPr lang="zh-CN" altLang="zh-CN" dirty="0"/>
          </a:p>
          <a:p>
            <a:pPr lvl="1"/>
            <a:r>
              <a:rPr lang="en-US" altLang="zh-CN" dirty="0"/>
              <a:t>OnAfterCreateLink</a:t>
            </a:r>
            <a:endParaRPr lang="zh-CN" altLang="zh-CN" dirty="0"/>
          </a:p>
          <a:p>
            <a:pPr lvl="1"/>
            <a:r>
              <a:rPr lang="en-US" altLang="zh-CN" dirty="0"/>
              <a:t>OnGetConvertBusinessService</a:t>
            </a:r>
            <a:endParaRPr lang="zh-CN" altLang="zh-CN" dirty="0"/>
          </a:p>
          <a:p>
            <a:pPr lvl="1"/>
            <a:r>
              <a:rPr lang="en-US" altLang="zh-CN" dirty="0"/>
              <a:t>AfterConvert</a:t>
            </a:r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选单后事件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3683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b="1" u="sng" dirty="0"/>
              <a:t>OnInitVariable</a:t>
            </a:r>
            <a:endParaRPr lang="zh-CN" altLang="zh-CN" b="1" dirty="0"/>
          </a:p>
          <a:p>
            <a:pPr lvl="1"/>
            <a:r>
              <a:rPr lang="zh-CN" altLang="zh-CN" dirty="0"/>
              <a:t>初始化变量之后触发本事件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事件</a:t>
            </a:r>
            <a:r>
              <a:rPr lang="zh-CN" altLang="zh-CN" dirty="0"/>
              <a:t>为下推、选单公共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OnQueryBuilderParemeter</a:t>
            </a:r>
            <a:endParaRPr lang="zh-CN" altLang="zh-CN" b="1" dirty="0"/>
          </a:p>
          <a:p>
            <a:pPr lvl="1"/>
            <a:r>
              <a:rPr lang="zh-CN" altLang="zh-CN" dirty="0"/>
              <a:t>取源单数据的参数对象</a:t>
            </a:r>
            <a:r>
              <a:rPr lang="en-US" altLang="zh-CN" dirty="0"/>
              <a:t>(QueryBuilderParemeter)</a:t>
            </a:r>
            <a:r>
              <a:rPr lang="zh-CN" altLang="zh-CN" dirty="0"/>
              <a:t>初始化完毕之后，触发本事件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OnInSelectedRow</a:t>
            </a:r>
            <a:endParaRPr lang="zh-CN" altLang="zh-CN" b="1" dirty="0"/>
          </a:p>
          <a:p>
            <a:pPr lvl="1"/>
            <a:r>
              <a:rPr lang="zh-CN" altLang="zh-CN" dirty="0"/>
              <a:t>把所选的源单内码，转换为取数条件之后，触发本事件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</a:t>
            </a:r>
            <a:r>
              <a:rPr lang="zh-CN" altLang="zh-CN" dirty="0"/>
              <a:t>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OnBeforeGetSourceData</a:t>
            </a:r>
            <a:endParaRPr lang="zh-CN" altLang="zh-CN" b="1" dirty="0"/>
          </a:p>
          <a:p>
            <a:pPr lvl="1"/>
            <a:r>
              <a:rPr lang="zh-CN" altLang="zh-CN" dirty="0"/>
              <a:t>调用取数服务，读取源单数据之前，触发本事件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</a:t>
            </a:r>
            <a:r>
              <a:rPr lang="zh-CN" altLang="zh-CN" dirty="0"/>
              <a:t>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选单后事件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3580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读取了所选的源单数据之后触发，此时，已经拿到了源单完整数据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OnGetDrawSourceData(GetDrawSourceDataEventArgs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选单时触发，获取上拉时的源单数据行，进入此事件时，已经获取到了源单数据集合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在选单列表选中数据返回后，</a:t>
            </a:r>
            <a:r>
              <a:rPr lang="en-US" altLang="zh-CN" dirty="0"/>
              <a:t>OnBeforeGetSourceData</a:t>
            </a:r>
            <a:r>
              <a:rPr lang="zh-CN" altLang="zh-CN" dirty="0"/>
              <a:t>事件后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选单源单数据集合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OnGetDrawSourceData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1479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OnGetDrawSourceData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169976"/>
              </p:ext>
            </p:extLst>
          </p:nvPr>
        </p:nvGraphicFramePr>
        <p:xfrm>
          <a:off x="395536" y="1268762"/>
          <a:ext cx="8640960" cy="496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234"/>
                <a:gridCol w="2148580"/>
                <a:gridCol w="2019807"/>
                <a:gridCol w="2494339"/>
              </a:tblGrid>
              <a:tr h="35489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GetDrawSourceDataEventArgs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54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DynamicObjectCollection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列表上选择的源单数据集合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1050" kern="0">
                          <a:effectLst/>
                          <a:highlight>
                            <a:srgbClr val="FFFFFF"/>
                          </a:highlight>
                        </a:rPr>
                        <a:t>：选单源单数据集合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6469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DicFieldAlias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Dictionary&lt;string, string&gt;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基础资料字段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与字段别名的关系字典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097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QueryBuilderParemeter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QueryBuilderParemeter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获取源单数据的查询参数对象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548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SqlParamPKValues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SqlParam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内码参数对象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2081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生产入库单选工序转移单，拆分合格数量、废品数量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生产入库单上拉工序转移单得到的工序转移单数据列表，如基本单位合格数量大于基本单位合格入库选单数量，将废品相关数量字段清零等进行相关源单数据修改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插件</a:t>
            </a:r>
            <a:r>
              <a:rPr lang="en-US" altLang="zh-CN" dirty="0"/>
              <a:t>OnGetDrawSourceData</a:t>
            </a:r>
            <a:r>
              <a:rPr lang="zh-CN" altLang="zh-CN" dirty="0"/>
              <a:t>事件中，对工序转移单满足上述条件的业务数据，重新赋值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OnGetDrawSourceData</a:t>
            </a:r>
            <a:endParaRPr lang="zh-CN" alt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76672"/>
            <a:ext cx="6422926" cy="62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58793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读取源单数据之后，开始按照转换规则</a:t>
            </a:r>
            <a:r>
              <a:rPr lang="en-US" altLang="zh-CN" dirty="0"/>
              <a:t> - </a:t>
            </a:r>
            <a:r>
              <a:rPr lang="zh-CN" altLang="zh-CN" dirty="0"/>
              <a:t>分组策略，对源单数据进行分组之前，触发本事件。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本事件为下推、选单公共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OnBeforeGroupBy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14431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对源单行进行分组、合并之后，但还没有构建目标单据行之前触发。此时，源单行已经分好组，但目标单据数据包还未改变，依然是选单之前的数据包。</a:t>
            </a:r>
          </a:p>
          <a:p>
            <a:r>
              <a:rPr lang="zh-CN" altLang="zh-CN" b="1" dirty="0"/>
              <a:t>虚方法</a:t>
            </a:r>
            <a:r>
              <a:rPr lang="zh-CN" altLang="zh-CN" b="1" dirty="0" smtClean="0"/>
              <a:t>定义</a:t>
            </a:r>
            <a:endParaRPr lang="en-US" altLang="zh-CN" dirty="0"/>
          </a:p>
          <a:p>
            <a:pPr lvl="1"/>
            <a:r>
              <a:rPr lang="en-US" altLang="zh-CN" dirty="0"/>
              <a:t>public virtual void OnCreateDrawTarget(CreateDrawTargetEventArgs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本事件仅在选单过程触发。可以在此事件中，调整源单分组结果</a:t>
            </a:r>
            <a:r>
              <a:rPr lang="zh-CN" altLang="zh-CN" dirty="0" smtClean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根据分组后的源单数据，初始化目标单据实体数据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目标单据实体数据</a:t>
            </a:r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OnCreateDrawTarget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43196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OnCreateDrawTarget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71238"/>
              </p:ext>
            </p:extLst>
          </p:nvPr>
        </p:nvGraphicFramePr>
        <p:xfrm>
          <a:off x="467544" y="1268758"/>
          <a:ext cx="8424935" cy="4896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9457"/>
                <a:gridCol w="2239991"/>
                <a:gridCol w="1822650"/>
                <a:gridCol w="2432837"/>
              </a:tblGrid>
              <a:tr h="40804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CreateDrawTargetEventArgs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GroupingData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IEnumerable&lt;object&gt;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分组后的源单数据集合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160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TargetExtendedDataEntities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扩展的数据实体数据集合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目标单据扁平化实体数据集合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836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u="sng" dirty="0"/>
              <a:t>OnBeforeFieldMapping</a:t>
            </a:r>
            <a:endParaRPr lang="zh-CN" altLang="zh-CN" b="1" dirty="0"/>
          </a:p>
          <a:p>
            <a:pPr lvl="1"/>
            <a:r>
              <a:rPr lang="zh-CN" altLang="zh-CN" dirty="0"/>
              <a:t>在开始按照转换规则</a:t>
            </a:r>
            <a:r>
              <a:rPr lang="en-US" altLang="zh-CN" dirty="0"/>
              <a:t> - </a:t>
            </a:r>
            <a:r>
              <a:rPr lang="zh-CN" altLang="zh-CN" dirty="0"/>
              <a:t>字段映射策略，进行数据迁移之前，触发本事件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OnFieldMapping</a:t>
            </a:r>
            <a:endParaRPr lang="zh-CN" altLang="zh-CN" b="1" dirty="0"/>
          </a:p>
          <a:p>
            <a:pPr lvl="1"/>
            <a:r>
              <a:rPr lang="zh-CN" altLang="zh-CN" dirty="0"/>
              <a:t>基于源单数据包，计算完目标单据的字段值，准备填写到目标单据数据包之前，触发此事件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</a:t>
            </a:r>
            <a:r>
              <a:rPr lang="zh-CN" altLang="zh-CN" dirty="0"/>
              <a:t>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OnAfterFieldMapping</a:t>
            </a:r>
            <a:endParaRPr lang="zh-CN" altLang="zh-CN" b="1" dirty="0"/>
          </a:p>
          <a:p>
            <a:pPr lvl="1"/>
            <a:r>
              <a:rPr lang="zh-CN" altLang="zh-CN" dirty="0"/>
              <a:t>根据转换规则</a:t>
            </a:r>
            <a:r>
              <a:rPr lang="en-US" altLang="zh-CN" dirty="0"/>
              <a:t> - </a:t>
            </a:r>
            <a:r>
              <a:rPr lang="zh-CN" altLang="zh-CN" dirty="0"/>
              <a:t>字段映射策略，迁移完字段值之后，触发此事件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本事件</a:t>
            </a:r>
            <a:r>
              <a:rPr lang="zh-CN" altLang="zh-CN" dirty="0"/>
              <a:t>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OnCreateLink</a:t>
            </a:r>
            <a:endParaRPr lang="zh-CN" altLang="zh-CN" b="1" dirty="0"/>
          </a:p>
          <a:p>
            <a:pPr lvl="1"/>
            <a:r>
              <a:rPr lang="zh-CN" altLang="zh-CN" dirty="0"/>
              <a:t>字段迁移完毕，创建关联关系子表，在单据上记录关联关系前，触发本事件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OnAfterCreateLink</a:t>
            </a:r>
            <a:endParaRPr lang="zh-CN" altLang="zh-CN" b="1" dirty="0"/>
          </a:p>
          <a:p>
            <a:pPr lvl="1"/>
            <a:r>
              <a:rPr lang="zh-CN" altLang="zh-CN" dirty="0"/>
              <a:t>关联关系子表已经创建并填写完毕之后，触发此事件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OnGetConvertBusinessService</a:t>
            </a:r>
            <a:endParaRPr lang="zh-CN" altLang="zh-CN" b="1" dirty="0"/>
          </a:p>
          <a:p>
            <a:pPr lvl="1"/>
            <a:r>
              <a:rPr lang="zh-CN" altLang="zh-CN" dirty="0"/>
              <a:t>数据从源单迁移完毕，开始执行转换规则</a:t>
            </a:r>
            <a:r>
              <a:rPr lang="en-US" altLang="zh-CN" dirty="0"/>
              <a:t> - </a:t>
            </a:r>
            <a:r>
              <a:rPr lang="zh-CN" altLang="zh-CN" dirty="0"/>
              <a:t>表单服务策略上配置的服务之前，触发此事件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r>
              <a:rPr lang="en-US" altLang="zh-CN" b="1" u="sng" dirty="0"/>
              <a:t>AfterConvert</a:t>
            </a:r>
            <a:endParaRPr lang="zh-CN" altLang="zh-CN" b="1" dirty="0"/>
          </a:p>
          <a:p>
            <a:pPr lvl="1"/>
            <a:r>
              <a:rPr lang="zh-CN" altLang="zh-CN" dirty="0"/>
              <a:t>单据从源单到目标单已经转换完毕，输出生成的目标单数据包之前，触发此事件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本事件为下推、选单公共事件</a:t>
            </a:r>
            <a:r>
              <a:rPr lang="zh-CN" altLang="zh-CN" dirty="0" smtClean="0"/>
              <a:t>，</a:t>
            </a:r>
            <a:r>
              <a:rPr lang="zh-CN" altLang="en-US" dirty="0"/>
              <a:t>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介绍。</a:t>
            </a:r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选单后事件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42308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在单据列表插件上，也为单据转换处理，提供了两个事件，供用户调整目标单据、实现第三方下推、控制采用的转换规则等。</a:t>
            </a:r>
          </a:p>
          <a:p>
            <a:pPr marL="0" indent="0">
              <a:buNone/>
            </a:pPr>
            <a:endParaRPr lang="zh-CN" altLang="zh-CN" dirty="0" smtClean="0"/>
          </a:p>
          <a:p>
            <a:r>
              <a:rPr lang="zh-CN" altLang="zh-CN" dirty="0" smtClean="0"/>
              <a:t>列表插件基类为：</a:t>
            </a:r>
            <a:r>
              <a:rPr lang="en-US" altLang="zh-CN" dirty="0" err="1" smtClean="0"/>
              <a:t>Kingdee.BOS.Core.List.PlugIn.AbstractListPlugIn</a:t>
            </a:r>
            <a:r>
              <a:rPr lang="zh-CN" altLang="zh-CN" dirty="0" smtClean="0"/>
              <a:t>；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下文列出列表上的两个下推事件：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附录：列表插件提供的单据转换事件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55359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插件实例说明（按需要重载基类相关方法）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单据反写插件</a:t>
            </a:r>
            <a:endParaRPr lang="en-US" altLang="zh-C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136904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3365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用户在单据列表上点击下推菜单，弹出下推界面前，触发本事件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，已经准备好可选的下推目标单据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OnShowConvertOpForm(ShowConvertOpFormEventArgs e</a:t>
            </a:r>
            <a:r>
              <a:rPr lang="en-US" altLang="zh-CN" dirty="0" smtClean="0"/>
              <a:t>)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此事件虽然属于单据、列表插件，但应用在单据转换过程中，也是单据转换第一个插件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插件可以修改本事件的参数，增删改允许下推的下游单据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如果需要支持第三方下推，可以在此事件中，设置与本单对应，用于实际下推的第三方单据内码。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在源单单据上点“下推”或在目标单单据上点“选单”，弹出选择转换路线窗口前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为插件提供时机干预：</a:t>
            </a:r>
          </a:p>
          <a:p>
            <a:pPr lvl="2"/>
            <a:r>
              <a:rPr lang="zh-CN" altLang="zh-CN" dirty="0"/>
              <a:t>目标单据范围（</a:t>
            </a:r>
            <a:r>
              <a:rPr lang="en-US" altLang="zh-CN" dirty="0"/>
              <a:t>Bills</a:t>
            </a:r>
            <a:r>
              <a:rPr lang="zh-CN" altLang="zh-CN" dirty="0"/>
              <a:t>）</a:t>
            </a:r>
          </a:p>
          <a:p>
            <a:pPr lvl="2"/>
            <a:r>
              <a:rPr lang="zh-CN" altLang="zh-CN" dirty="0"/>
              <a:t>目标单单据替代关系（</a:t>
            </a:r>
            <a:r>
              <a:rPr lang="en-US" altLang="zh-CN" dirty="0"/>
              <a:t>ReplaceRelations</a:t>
            </a:r>
            <a:r>
              <a:rPr lang="zh-CN" altLang="zh-CN" dirty="0"/>
              <a:t>）</a:t>
            </a:r>
          </a:p>
          <a:p>
            <a:pPr lvl="2"/>
            <a:r>
              <a:rPr lang="zh-CN" altLang="zh-CN" dirty="0"/>
              <a:t>源单单据信息（</a:t>
            </a:r>
            <a:r>
              <a:rPr lang="en-US" altLang="zh-CN" dirty="0"/>
              <a:t>SelectedRows</a:t>
            </a:r>
            <a:r>
              <a:rPr lang="zh-CN" altLang="zh-CN" dirty="0"/>
              <a:t>）</a:t>
            </a:r>
          </a:p>
          <a:p>
            <a:pPr lvl="2"/>
            <a:r>
              <a:rPr lang="zh-CN" altLang="zh-CN" dirty="0"/>
              <a:t>目标单单据组织信息（</a:t>
            </a:r>
            <a:r>
              <a:rPr lang="en-US" altLang="zh-CN" dirty="0"/>
              <a:t>OptionalTargetOrgIds</a:t>
            </a:r>
            <a:r>
              <a:rPr lang="zh-CN" altLang="zh-CN" dirty="0"/>
              <a:t>）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OnShowConvertOpForm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1850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插件接口参数介绍：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OnShowConvertOpForm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42190"/>
              </p:ext>
            </p:extLst>
          </p:nvPr>
        </p:nvGraphicFramePr>
        <p:xfrm>
          <a:off x="467544" y="1268760"/>
          <a:ext cx="8568952" cy="4896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390"/>
                <a:gridCol w="2437579"/>
                <a:gridCol w="3798983"/>
              </a:tblGrid>
              <a:tr h="414627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ShowConvertOpFormEventArgs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14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292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Bills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选单或下推时的目标单据集合</a:t>
                      </a:r>
                      <a:r>
                        <a:rPr lang="en-US" sz="1050" kern="100">
                          <a:effectLst/>
                        </a:rPr>
                        <a:t>,</a:t>
                      </a:r>
                      <a:r>
                        <a:rPr lang="zh-CN" sz="1050" kern="100">
                          <a:effectLst/>
                        </a:rPr>
                        <a:t>通过改变此集合，可改变业务流程走向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SelectedRows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ListSelectedRow[]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当前选择的单据集合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3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ReplaceRelations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List&lt;ReplaceRelation&gt;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源目标单对应关系，适用于第三方选单下推，如生产订单推领料单，其实是生产用料清单推领料单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02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OptionalTargetOrgIds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Dictionary&lt;string, List&lt;long&gt;&gt;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目标单据的可选组织列表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ConvertOperation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FormOperationEnum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单据转换操作类型枚举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146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是否取消当前操作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2955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单体组织，要货申请单不允许下推直接调拨单</a:t>
            </a:r>
          </a:p>
          <a:p>
            <a:r>
              <a:rPr lang="zh-CN" altLang="zh-CN" b="1" dirty="0"/>
              <a:t>需求背景</a:t>
            </a:r>
            <a:r>
              <a:rPr lang="en-US" altLang="zh-CN" b="1" dirty="0"/>
              <a:t>1</a:t>
            </a:r>
            <a:r>
              <a:rPr lang="zh-CN" altLang="zh-CN" b="1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要货申请单列表下推或下查时，如系统启用多组织，不可下推到直接调拨单，否则可以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</a:t>
            </a:r>
            <a:r>
              <a:rPr lang="en-US" altLang="zh-CN" b="1" dirty="0"/>
              <a:t>1</a:t>
            </a:r>
            <a:r>
              <a:rPr lang="zh-CN" altLang="zh-CN" b="1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要货申请单列表插件中，在</a:t>
            </a:r>
            <a:r>
              <a:rPr lang="en-US" altLang="zh-CN" dirty="0"/>
              <a:t>OnShowConvertOpForm</a:t>
            </a:r>
            <a:r>
              <a:rPr lang="zh-CN" altLang="zh-CN" dirty="0"/>
              <a:t>事件，根据事件传入参数的</a:t>
            </a:r>
            <a:r>
              <a:rPr lang="en-US" altLang="zh-CN" dirty="0"/>
              <a:t>ConvertOperation</a:t>
            </a:r>
            <a:r>
              <a:rPr lang="zh-CN" altLang="zh-CN" dirty="0"/>
              <a:t>属性，判断当前操作是否是下推或下查操作，由当前系统上下文对象</a:t>
            </a:r>
            <a:r>
              <a:rPr lang="en-US" altLang="zh-CN" dirty="0"/>
              <a:t>this.Context</a:t>
            </a:r>
            <a:r>
              <a:rPr lang="zh-CN" altLang="zh-CN" dirty="0"/>
              <a:t>的</a:t>
            </a:r>
            <a:r>
              <a:rPr lang="en-US" altLang="zh-CN" dirty="0"/>
              <a:t>IsMultiOrg</a:t>
            </a:r>
            <a:r>
              <a:rPr lang="zh-CN" altLang="zh-CN" dirty="0"/>
              <a:t>属性判断系统是否启用多组织，对事件传入参数的</a:t>
            </a:r>
            <a:r>
              <a:rPr lang="en-US" altLang="zh-CN" dirty="0"/>
              <a:t>Bills</a:t>
            </a:r>
            <a:r>
              <a:rPr lang="zh-CN" altLang="zh-CN" dirty="0"/>
              <a:t>做过滤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插件示例</a:t>
            </a:r>
            <a:r>
              <a:rPr lang="en-US" altLang="zh-CN" b="1" dirty="0"/>
              <a:t>1</a:t>
            </a:r>
            <a:r>
              <a:rPr lang="zh-CN" altLang="zh-CN" b="1" dirty="0"/>
              <a:t>：</a:t>
            </a:r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OnShowConvertOpForm</a:t>
            </a:r>
            <a:endParaRPr lang="zh-CN" alt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4349"/>
            <a:ext cx="7597924" cy="6683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23318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- </a:t>
            </a:r>
            <a:r>
              <a:rPr lang="zh-CN" altLang="zh-CN" b="1" dirty="0"/>
              <a:t>生产补料单，实现第三方下推后联查</a:t>
            </a:r>
          </a:p>
          <a:p>
            <a:r>
              <a:rPr lang="zh-CN" altLang="zh-CN" b="1" dirty="0"/>
              <a:t>需求背景</a:t>
            </a:r>
            <a:r>
              <a:rPr lang="en-US" altLang="zh-CN" b="1" dirty="0" smtClean="0"/>
              <a:t>2</a:t>
            </a:r>
            <a:r>
              <a:rPr lang="zh-CN" altLang="zh-CN" b="1" dirty="0" smtClean="0"/>
              <a:t>：</a:t>
            </a:r>
            <a:endParaRPr lang="en-US" altLang="zh-CN" dirty="0"/>
          </a:p>
          <a:p>
            <a:pPr lvl="1"/>
            <a:r>
              <a:rPr lang="zh-CN" altLang="zh-CN" dirty="0" smtClean="0"/>
              <a:t>生产</a:t>
            </a:r>
            <a:r>
              <a:rPr lang="zh-CN" altLang="zh-CN" dirty="0"/>
              <a:t>补料单的直接源单为用料清单，但是上查时，却需要查到间接源单</a:t>
            </a:r>
            <a:r>
              <a:rPr lang="en-US" altLang="zh-CN" dirty="0"/>
              <a:t> - </a:t>
            </a:r>
            <a:r>
              <a:rPr lang="zh-CN" altLang="zh-CN" dirty="0"/>
              <a:t>生产订单；并且上查投料单时，也可以查询到生产订单。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</a:t>
            </a:r>
            <a:r>
              <a:rPr lang="en-US" altLang="zh-CN" b="1" dirty="0"/>
              <a:t>2</a:t>
            </a:r>
            <a:r>
              <a:rPr lang="zh-CN" altLang="zh-CN" b="1" dirty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补料单表单插件，在</a:t>
            </a:r>
            <a:r>
              <a:rPr lang="en-US" altLang="zh-CN" dirty="0"/>
              <a:t>OnShowConvertOpForm</a:t>
            </a:r>
            <a:r>
              <a:rPr lang="zh-CN" altLang="zh-CN" dirty="0"/>
              <a:t>事件中，根据当前操作类型，为</a:t>
            </a:r>
            <a:r>
              <a:rPr lang="en-US" altLang="zh-CN" dirty="0"/>
              <a:t>Bills</a:t>
            </a:r>
            <a:r>
              <a:rPr lang="zh-CN" altLang="zh-CN" dirty="0"/>
              <a:t>增加生产订单，并且配置上查投料单时，其实是从用料清单到生产订单的</a:t>
            </a:r>
            <a:r>
              <a:rPr lang="zh-CN" altLang="zh-CN" dirty="0" smtClean="0"/>
              <a:t>路线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</a:t>
            </a:r>
            <a:r>
              <a:rPr lang="en-US" altLang="zh-CN" b="1" dirty="0"/>
              <a:t>2</a:t>
            </a:r>
            <a:r>
              <a:rPr lang="zh-CN" altLang="zh-CN" b="1" dirty="0"/>
              <a:t>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OnShowConvertOpForm</a:t>
            </a:r>
            <a:endParaRPr lang="zh-CN" altLang="en-US" dirty="0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7085484" cy="6158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3807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在用户确认需要下推的目标单、下推采用的转换规则之后，触发本事件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，目标单据已经确定、转换规则也已经确定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OnGetConvertRule(GetConvertRuleEventArgs e</a:t>
            </a:r>
            <a:r>
              <a:rPr lang="en-US" altLang="zh-CN" dirty="0" smtClean="0"/>
              <a:t>)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此事件虽然属于单据、列表插件，但应用在单据转换过程中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可以在此事件中，更改用户所选的转换规则；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目标单据选择窗口弹出后，点击确定，正式进入单据转换前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修改</a:t>
            </a:r>
            <a:r>
              <a:rPr lang="zh-CN" altLang="zh-CN" dirty="0"/>
              <a:t>当前转换操作的路线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OnGetConvertRule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618306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OnGetConvertRule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5923"/>
              </p:ext>
            </p:extLst>
          </p:nvPr>
        </p:nvGraphicFramePr>
        <p:xfrm>
          <a:off x="395536" y="1268762"/>
          <a:ext cx="8568953" cy="49685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390"/>
                <a:gridCol w="2437580"/>
                <a:gridCol w="3798983"/>
              </a:tblGrid>
              <a:tr h="55206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GetConvertRuleEventArgs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SourceFormId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源单单据唯一标示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TargetFormId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目标单单据唯一标示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ConvertOperation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FormOperationEnum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单据转换操作类型枚举（选单、下推）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可选的转换规则集合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当前选择的转换规则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04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DynamicFormShowParameter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DynamicFormShowParameter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控制源单显示的参数包（仅上拉过程有效）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5262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lnSpcReduction="10000"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生产领料单选</a:t>
            </a:r>
            <a:r>
              <a:rPr lang="en-US" altLang="zh-CN" b="1" dirty="0"/>
              <a:t>BOP</a:t>
            </a:r>
            <a:r>
              <a:rPr lang="zh-CN" altLang="zh-CN" b="1" dirty="0"/>
              <a:t>展开单据时，调整源单与转换规则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生产线生产领料单，当前操作是选单，并且源单单据是</a:t>
            </a:r>
            <a:r>
              <a:rPr lang="en-US" altLang="zh-CN" b="1" dirty="0"/>
              <a:t>BOP</a:t>
            </a:r>
            <a:r>
              <a:rPr lang="zh-CN" altLang="zh-CN" b="1" dirty="0"/>
              <a:t>展开</a:t>
            </a:r>
            <a:r>
              <a:rPr lang="zh-CN" altLang="zh-CN" dirty="0"/>
              <a:t>单据时，当前转换规则修改为从</a:t>
            </a:r>
            <a:r>
              <a:rPr lang="en-US" altLang="zh-CN" b="1" dirty="0"/>
              <a:t>BOP</a:t>
            </a:r>
            <a:r>
              <a:rPr lang="zh-CN" altLang="zh-CN" b="1" dirty="0"/>
              <a:t>正向展开</a:t>
            </a:r>
            <a:r>
              <a:rPr lang="zh-CN" altLang="zh-CN" dirty="0"/>
              <a:t>模型到当前单据，待显示的源单列表，也调整为</a:t>
            </a:r>
            <a:r>
              <a:rPr lang="en-US" altLang="zh-CN" b="1" dirty="0"/>
              <a:t>BOP</a:t>
            </a:r>
            <a:r>
              <a:rPr lang="zh-CN" altLang="zh-CN" b="1" dirty="0"/>
              <a:t>正向展开</a:t>
            </a:r>
            <a:r>
              <a:rPr lang="zh-CN" altLang="zh-CN" dirty="0"/>
              <a:t>列表。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</a:t>
            </a:r>
            <a:endParaRPr lang="zh-CN" altLang="zh-CN" dirty="0"/>
          </a:p>
          <a:p>
            <a:pPr lvl="1"/>
            <a:r>
              <a:rPr lang="zh-CN" altLang="zh-CN" dirty="0"/>
              <a:t>通过当前参数的</a:t>
            </a:r>
            <a:r>
              <a:rPr lang="en-US" altLang="zh-CN" dirty="0"/>
              <a:t>ConvertOperation</a:t>
            </a:r>
            <a:r>
              <a:rPr lang="zh-CN" altLang="zh-CN" dirty="0"/>
              <a:t>属性判断是否选单操作，根据</a:t>
            </a:r>
            <a:r>
              <a:rPr lang="en-US" altLang="zh-CN" dirty="0" err="1"/>
              <a:t>ConvertServiceHelper</a:t>
            </a:r>
            <a:r>
              <a:rPr lang="zh-CN" altLang="zh-CN" dirty="0"/>
              <a:t>提供的</a:t>
            </a:r>
            <a:r>
              <a:rPr lang="en-US" altLang="zh-CN" dirty="0" err="1"/>
              <a:t>GetConvertRules</a:t>
            </a:r>
            <a:r>
              <a:rPr lang="zh-CN" altLang="zh-CN" dirty="0"/>
              <a:t>方法，获取源单是</a:t>
            </a:r>
            <a:r>
              <a:rPr lang="en-US" altLang="zh-CN" dirty="0"/>
              <a:t>BOP</a:t>
            </a:r>
            <a:r>
              <a:rPr lang="zh-CN" altLang="zh-CN" dirty="0"/>
              <a:t>正向展开模型到当前模型的转换规则，并赋值给当前参数的</a:t>
            </a:r>
            <a:r>
              <a:rPr lang="en-US" altLang="zh-CN" dirty="0"/>
              <a:t>Rule</a:t>
            </a:r>
            <a:r>
              <a:rPr lang="zh-CN" altLang="zh-CN" dirty="0"/>
              <a:t>属性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marL="0" indent="0">
              <a:buNone/>
            </a:pP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OnGetConvertRule</a:t>
            </a:r>
            <a:endParaRPr lang="zh-CN" alt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97" y="332656"/>
            <a:ext cx="7011913" cy="6484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29172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55000" lnSpcReduction="20000"/>
          </a:bodyPr>
          <a:lstStyle/>
          <a:p>
            <a:r>
              <a:rPr lang="zh-CN" altLang="zh-CN" dirty="0"/>
              <a:t>单据保存、审核时，会根据其业务流程追踪信息，搜索出全部上游单据，然后逐个执行反写规则，把数据反写到上游单据上。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单据反审核、删除时，会根据历史反写记录，回滚反写，把已反写数据从上游单据上撤销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反写过程，大概分为如下几个步骤：</a:t>
            </a:r>
          </a:p>
          <a:p>
            <a:pPr lvl="1"/>
            <a:r>
              <a:rPr lang="zh-CN" altLang="zh-CN" dirty="0"/>
              <a:t>根据单据的关联子表</a:t>
            </a:r>
            <a:r>
              <a:rPr lang="en-US" altLang="zh-CN" dirty="0" err="1"/>
              <a:t>xxx_LK</a:t>
            </a:r>
            <a:r>
              <a:rPr lang="zh-CN" altLang="zh-CN" dirty="0"/>
              <a:t>记录，寻找到单据的直接源单；</a:t>
            </a:r>
          </a:p>
          <a:p>
            <a:pPr lvl="1"/>
            <a:r>
              <a:rPr lang="zh-CN" altLang="zh-CN" dirty="0"/>
              <a:t>寻找到直接源单所在的业务流程实例；</a:t>
            </a:r>
          </a:p>
          <a:p>
            <a:pPr lvl="1"/>
            <a:r>
              <a:rPr lang="zh-CN" altLang="zh-CN" dirty="0"/>
              <a:t>把本单，追加到业务流程实例中；</a:t>
            </a:r>
          </a:p>
          <a:p>
            <a:pPr lvl="1"/>
            <a:r>
              <a:rPr lang="zh-CN" altLang="zh-CN" dirty="0"/>
              <a:t>搜索本单的全部反写规则；</a:t>
            </a:r>
          </a:p>
          <a:p>
            <a:pPr lvl="1"/>
            <a:r>
              <a:rPr lang="zh-CN" altLang="zh-CN" dirty="0"/>
              <a:t>判断本单的各行，是否符合各个反写规则的反写条件、反写量，反写源单内码等；</a:t>
            </a:r>
          </a:p>
          <a:p>
            <a:pPr lvl="1"/>
            <a:r>
              <a:rPr lang="zh-CN" altLang="zh-CN" dirty="0"/>
              <a:t>开始循环执行反写规则；</a:t>
            </a:r>
          </a:p>
          <a:p>
            <a:pPr lvl="1"/>
            <a:r>
              <a:rPr lang="zh-CN" altLang="zh-CN" dirty="0"/>
              <a:t>批量读取本反写规则需要反写的全部源单；</a:t>
            </a:r>
          </a:p>
          <a:p>
            <a:pPr lvl="1"/>
            <a:r>
              <a:rPr lang="zh-CN" altLang="zh-CN" dirty="0"/>
              <a:t>启动循环，开始逐行反写；</a:t>
            </a:r>
          </a:p>
          <a:p>
            <a:pPr lvl="1"/>
            <a:r>
              <a:rPr lang="zh-CN" altLang="zh-CN" dirty="0"/>
              <a:t>反写数量到源单；</a:t>
            </a:r>
          </a:p>
          <a:p>
            <a:pPr lvl="1"/>
            <a:r>
              <a:rPr lang="zh-CN" altLang="zh-CN" dirty="0"/>
              <a:t>判断源单是否达成关闭条件，进行关闭处理；</a:t>
            </a:r>
          </a:p>
          <a:p>
            <a:pPr lvl="1"/>
            <a:r>
              <a:rPr lang="zh-CN" altLang="zh-CN" dirty="0"/>
              <a:t>判断源单反写后，是否超额；</a:t>
            </a:r>
          </a:p>
          <a:p>
            <a:pPr lvl="1"/>
            <a:r>
              <a:rPr lang="zh-CN" altLang="zh-CN" dirty="0"/>
              <a:t>逐行循环，反写完毕；</a:t>
            </a:r>
          </a:p>
          <a:p>
            <a:pPr lvl="1"/>
            <a:r>
              <a:rPr lang="zh-CN" altLang="zh-CN" dirty="0"/>
              <a:t>批量保存本次反写的源单；</a:t>
            </a:r>
          </a:p>
          <a:p>
            <a:pPr lvl="1"/>
            <a:r>
              <a:rPr lang="zh-CN" altLang="zh-CN" dirty="0"/>
              <a:t>开始执行下一个反写规则，跳到步骤</a:t>
            </a:r>
            <a:r>
              <a:rPr lang="en-US" altLang="zh-CN" dirty="0"/>
              <a:t>7</a:t>
            </a:r>
            <a:r>
              <a:rPr lang="zh-CN" altLang="zh-CN" dirty="0"/>
              <a:t>；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保存、审核、反审核、删除、作废等操作的反写过程，可以通过插件进行干预，即反写插件。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特别说明：</a:t>
            </a:r>
          </a:p>
          <a:p>
            <a:r>
              <a:rPr lang="zh-CN" altLang="zh-CN" b="1" dirty="0"/>
              <a:t>单据的反写插件是公用的，会覆盖本单全部反写规则的执行过程。</a:t>
            </a:r>
            <a:endParaRPr lang="zh-CN" altLang="zh-CN" dirty="0"/>
          </a:p>
          <a:p>
            <a:r>
              <a:rPr lang="zh-CN" altLang="zh-CN" b="1" dirty="0"/>
              <a:t>因此，非常有必要，在反写插件中，对当前执行的反写规则进行判断，如果不是目标反写规则，则需要略过；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反写插件概要说明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932257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dirty="0"/>
              <a:t>反写插件基类：</a:t>
            </a:r>
          </a:p>
          <a:p>
            <a:r>
              <a:rPr lang="en-US" altLang="zh-CN" dirty="0" smtClean="0"/>
              <a:t>Kingdee.BOS.Core.BusinessFlow.PlugIn.AbstractBusinessFlowServicePlugIn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反写插件，注册到单据关联配置属性：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反写插件的基类与注册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971600" y="447675"/>
            <a:ext cx="2857500" cy="6410325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0" y="2852936"/>
            <a:ext cx="41433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488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按顺序输出反写插件的</a:t>
            </a:r>
            <a:r>
              <a:rPr lang="zh-CN" altLang="zh-CN" dirty="0" smtClean="0"/>
              <a:t>事件</a:t>
            </a:r>
            <a:endParaRPr lang="en-US" altLang="zh-CN" dirty="0" smtClean="0"/>
          </a:p>
          <a:p>
            <a:pPr lvl="1"/>
            <a:r>
              <a:rPr lang="en-US" altLang="zh-CN" dirty="0"/>
              <a:t>/// &lt;summary&gt;</a:t>
            </a:r>
            <a:endParaRPr lang="zh-CN" altLang="zh-CN" dirty="0"/>
          </a:p>
          <a:p>
            <a:pPr lvl="1"/>
            <a:r>
              <a:rPr lang="en-US" altLang="zh-CN" dirty="0"/>
              <a:t>        /// </a:t>
            </a:r>
            <a:r>
              <a:rPr lang="zh-CN" altLang="zh-CN" dirty="0"/>
              <a:t>记录业务流程跟踪信息之前，触发本事件；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zh-CN" dirty="0"/>
              <a:t>此时，还未分析本单的关联信息</a:t>
            </a:r>
          </a:p>
          <a:p>
            <a:pPr lvl="1"/>
            <a:r>
              <a:rPr lang="en-US" altLang="zh-CN" dirty="0"/>
              <a:t>        /// &lt;/summary&gt;</a:t>
            </a:r>
            <a:endParaRPr lang="zh-CN" altLang="zh-CN" dirty="0"/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pPr lvl="1"/>
            <a:r>
              <a:rPr lang="en-US" altLang="zh-CN" dirty="0"/>
              <a:t>        /// &lt;remarks&gt;</a:t>
            </a:r>
            <a:endParaRPr lang="zh-CN" altLang="zh-CN" dirty="0"/>
          </a:p>
          <a:p>
            <a:pPr lvl="1"/>
            <a:r>
              <a:rPr lang="en-US" altLang="zh-CN" dirty="0"/>
              <a:t>        /// </a:t>
            </a:r>
            <a:r>
              <a:rPr lang="zh-CN" altLang="zh-CN" dirty="0"/>
              <a:t>可以在此事件中，强制要求不创建业务流程跟踪数据，不反写</a:t>
            </a:r>
          </a:p>
          <a:p>
            <a:pPr lvl="1"/>
            <a:r>
              <a:rPr lang="en-US" altLang="zh-CN" dirty="0"/>
              <a:t>        /// &lt;/remarks&gt;</a:t>
            </a:r>
            <a:endParaRPr lang="zh-CN" altLang="zh-CN" dirty="0"/>
          </a:p>
          <a:p>
            <a:pPr lvl="1"/>
            <a:r>
              <a:rPr lang="en-US" altLang="zh-CN" dirty="0"/>
              <a:t>        public override void BeforeTrackBusinessFlow(</a:t>
            </a:r>
            <a:r>
              <a:rPr lang="en-US" altLang="zh-CN" dirty="0" err="1"/>
              <a:t>BeforeTrackBusinessFlowEventArgs</a:t>
            </a:r>
            <a:r>
              <a:rPr lang="en-US" altLang="zh-CN" dirty="0"/>
              <a:t> e)</a:t>
            </a:r>
            <a:endParaRPr lang="zh-CN" altLang="zh-CN" dirty="0"/>
          </a:p>
          <a:p>
            <a:pPr lvl="1"/>
            <a:r>
              <a:rPr lang="en-US" altLang="zh-CN" dirty="0"/>
              <a:t>        {</a:t>
            </a:r>
            <a:endParaRPr lang="zh-CN" altLang="zh-CN" dirty="0"/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base.BeforeTrackBusinessFlow</a:t>
            </a:r>
            <a:r>
              <a:rPr lang="en-US" altLang="zh-CN" dirty="0"/>
              <a:t>(e);</a:t>
            </a:r>
            <a:endParaRPr lang="zh-CN" altLang="zh-CN" dirty="0"/>
          </a:p>
          <a:p>
            <a:pPr lvl="1"/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("BeforeTrackBusinessFlow");</a:t>
            </a:r>
            <a:endParaRPr lang="zh-CN" altLang="zh-CN" dirty="0"/>
          </a:p>
          <a:p>
            <a:pPr lvl="1"/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5621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dirty="0" smtClean="0"/>
              <a:t>1.</a:t>
            </a:r>
            <a:r>
              <a:rPr lang="zh-CN" altLang="en-US" b="1" dirty="0"/>
              <a:t>下</a:t>
            </a:r>
            <a:r>
              <a:rPr lang="zh-CN" altLang="en-US" b="1" dirty="0" smtClean="0"/>
              <a:t>推不成功，弹出不成功原因分析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-- </a:t>
            </a:r>
            <a:r>
              <a:rPr lang="zh-CN" altLang="en-US" dirty="0" smtClean="0"/>
              <a:t>结合界面原因分析，查看转换规则配置的选单条件策略和插件追加的部分过滤条件。</a:t>
            </a:r>
            <a:endParaRPr lang="en-US" altLang="zh-CN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/>
              <a:t>下</a:t>
            </a:r>
            <a:r>
              <a:rPr lang="zh-CN" altLang="en-US" b="1" dirty="0" smtClean="0"/>
              <a:t>推到目标单上，物料为空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物料不符合目标单录入条件（没分配或者转换规则</a:t>
            </a:r>
            <a:r>
              <a:rPr lang="en-US" altLang="zh-CN" dirty="0" smtClean="0"/>
              <a:t>xml</a:t>
            </a:r>
            <a:r>
              <a:rPr lang="zh-CN" altLang="en-US" dirty="0" smtClean="0"/>
              <a:t>手工可能追加有部分物料条件可库存、可销售等）</a:t>
            </a:r>
            <a:endParaRPr lang="en-US" altLang="zh-CN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目标单保存或审核是报超额提示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查看转换规则超额条件，以及是否有重复反写的多个反写规则的可能（点对点的反写，注意反写条件）</a:t>
            </a:r>
            <a:endParaRPr lang="en-US" altLang="zh-CN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反写结果不正确分析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dirty="0" smtClean="0"/>
              <a:t>--</a:t>
            </a:r>
            <a:r>
              <a:rPr lang="zh-CN" altLang="en-US" dirty="0" smtClean="0"/>
              <a:t>检查反写规则配置、反写插件是否有干预，单据基本单位数量是否正确、单位换算是否正确</a:t>
            </a:r>
            <a:endParaRPr lang="en-US" altLang="zh-CN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特殊情形导致反写正确的数据，某些操作导致数据二次出错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常见问题分析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49552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逐行循环，分析单据体每行的关联数据之前，触发本事件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可以在此事件中，强制要求不分析当前单据体行的关联关系，从而不创建此行的业务流程跟踪数据，不反写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BeforeCreateArticulationRow(</a:t>
            </a:r>
            <a:r>
              <a:rPr lang="en-US" altLang="zh-CN" dirty="0" err="1"/>
              <a:t>BeforeCreateArticulationRowEventArgs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base.BeforeCreateArticulationRow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("BeforeCreateArticulationRow");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16476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当前是否为本插件关注的反写规则</a:t>
            </a:r>
            <a:r>
              <a:rPr lang="en-US" altLang="zh-CN" dirty="0"/>
              <a:t>?</a:t>
            </a:r>
            <a:endParaRPr lang="zh-CN" altLang="zh-CN" dirty="0"/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从</a:t>
            </a:r>
            <a:r>
              <a:rPr lang="en-US" altLang="zh-CN" dirty="0"/>
              <a:t>BeforeWriteBack</a:t>
            </a:r>
            <a:r>
              <a:rPr lang="zh-CN" altLang="zh-CN" dirty="0"/>
              <a:t>事件开始，事件基于反写规则，循环触发；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为避免重复反写，需要判断当前反写规则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private bool _</a:t>
            </a:r>
            <a:r>
              <a:rPr lang="en-US" altLang="zh-CN" dirty="0" err="1"/>
              <a:t>thisIsMyRule</a:t>
            </a:r>
            <a:r>
              <a:rPr lang="en-US" altLang="zh-CN" dirty="0"/>
              <a:t> = false;</a:t>
            </a:r>
            <a:endParaRPr lang="zh-CN" altLang="zh-CN" dirty="0"/>
          </a:p>
          <a:p>
            <a:r>
              <a:rPr lang="en-US" altLang="zh-CN" dirty="0"/>
              <a:t>        </a:t>
            </a:r>
            <a:endParaRPr lang="zh-CN" altLang="zh-CN" dirty="0"/>
          </a:p>
          <a:p>
            <a:r>
              <a:rPr lang="en-US" altLang="zh-CN" dirty="0"/>
              <a:t>        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系统在循环中，逐一执行反写规则之前，触发本事件；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每个反写规则的执行，从本事件开始，到反写源单反写完毕，保存成功，为一个大循环；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之后再继续下一个反写规则；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因此，本事件之后的全部事件，会被循环执行；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为避免重复处理，插件在事件处理之前，需要自行判断当前的反写规则标示。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可以在此事件中，监测待执行的反写规则，设置一个本地标志量，在随后的事件中，直接略过事件处理代码；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BeforeWriteBack(</a:t>
            </a:r>
            <a:r>
              <a:rPr lang="en-US" altLang="zh-CN" dirty="0" err="1"/>
              <a:t>BeforeWriteBackEventArgs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base.BeforeWriteBack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("BeforeWriteBack");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</a:t>
            </a:r>
            <a:r>
              <a:rPr lang="en-US" altLang="zh-CN" dirty="0" err="1"/>
              <a:t>e.Rule.Id.EqualsIgnoreCase</a:t>
            </a:r>
            <a:r>
              <a:rPr lang="en-US" altLang="zh-CN" dirty="0"/>
              <a:t>("</a:t>
            </a:r>
            <a:r>
              <a:rPr lang="en-US" altLang="zh-CN" dirty="0" err="1"/>
              <a:t>MyRuleId</a:t>
            </a:r>
            <a:r>
              <a:rPr lang="en-US" altLang="zh-CN" dirty="0"/>
              <a:t>"))</a:t>
            </a:r>
            <a:endParaRPr lang="zh-CN" altLang="zh-CN" dirty="0"/>
          </a:p>
          <a:p>
            <a:r>
              <a:rPr lang="en-US" altLang="zh-CN" dirty="0"/>
              <a:t>            {</a:t>
            </a:r>
            <a:endParaRPr lang="zh-CN" altLang="zh-CN" dirty="0"/>
          </a:p>
          <a:p>
            <a:r>
              <a:rPr lang="en-US" altLang="zh-CN" dirty="0"/>
              <a:t>                _</a:t>
            </a:r>
            <a:r>
              <a:rPr lang="en-US" altLang="zh-CN" dirty="0" err="1"/>
              <a:t>thisIsMyRule</a:t>
            </a:r>
            <a:r>
              <a:rPr lang="en-US" altLang="zh-CN" dirty="0"/>
              <a:t> = true;</a:t>
            </a:r>
            <a:endParaRPr lang="zh-CN" altLang="zh-CN" dirty="0"/>
          </a:p>
          <a:p>
            <a:r>
              <a:rPr lang="en-US" altLang="zh-CN" dirty="0"/>
              <a:t>            }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65403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确认了反写源单需加载的字段之后，实际读取数据包之前，触发本事件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可以在此事件中，请求加载插件需要用到的源单字段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AfterCustomReadFields(</a:t>
            </a:r>
            <a:r>
              <a:rPr lang="en-US" altLang="zh-CN" dirty="0" err="1"/>
              <a:t>AfterCustomReadFieldsEventArgs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base.AfterCustomReadFields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("AfterCustomReadFields");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e.AddFieldKey</a:t>
            </a:r>
            <a:r>
              <a:rPr lang="en-US" altLang="zh-CN" dirty="0"/>
              <a:t>("</a:t>
            </a:r>
            <a:r>
              <a:rPr lang="en-US" altLang="zh-CN" dirty="0" err="1"/>
              <a:t>MyFieldKey</a:t>
            </a:r>
            <a:r>
              <a:rPr lang="en-US" altLang="zh-CN" dirty="0"/>
              <a:t>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5620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对源单行反写之后，触发本事件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本事件参数中，提供了源单数据包、源单行数据包、源单反写字段，以及本次反写量；</a:t>
            </a:r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可以在此事件中，根据本次反写量，做其他数据的同步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AfterCommitAmount(</a:t>
            </a:r>
            <a:r>
              <a:rPr lang="en-US" altLang="zh-CN" dirty="0" err="1"/>
              <a:t>AfterCommitAmountEventArgs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base.AfterCommitAmount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("AfterCommitAmount");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5843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判断源单行关闭条件之前，触发本事件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可以在此事件中，取消对源单行的关闭处理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BeforeCloseRow(BeforeCloseRowEventArgs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base.BeforeCloseRow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("BeforeCloseRow");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359723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对源单行进行关闭处理之后，触发本事件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可以在此事件中，做其他数据行的同步关闭处理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AfterCloseRow(</a:t>
            </a:r>
            <a:r>
              <a:rPr lang="en-US" altLang="zh-CN" dirty="0" err="1"/>
              <a:t>AfterCloseRowEventArgs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base.AfterCloseRow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("AfterCloseRow");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9367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判断反写结果是否超额之前，触发本事件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可以在此事件中，取消超额检查，允许超额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BeforeCheckHighLimit(</a:t>
            </a:r>
            <a:r>
              <a:rPr lang="en-US" altLang="zh-CN" dirty="0" err="1"/>
              <a:t>BeforeCheckHighLimitEventArgs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base.BeforeCheckHighLimit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("BeforeCheckHighLimit");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412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在超额检查完毕，给出超额警告之前，触发本事件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可以在此事件中，修正超额检查结果，或者补充超额检查提示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AfterCheckHighLimit(</a:t>
            </a:r>
            <a:r>
              <a:rPr lang="en-US" altLang="zh-CN" dirty="0" err="1"/>
              <a:t>AfterCheckHighLimitEventArgs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base.AfterCheckHighLimit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("AfterCheckHighLimit");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8714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当前反写规则执行完毕，完成了对反写源单全部行的反写，保存源单数据之前，触发本事件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可以在此事件中，对源单数据包进行修订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BeforeSaveWriteBackData(</a:t>
            </a:r>
            <a:r>
              <a:rPr lang="en-US" altLang="zh-CN" dirty="0" err="1"/>
              <a:t>BeforeSaveWriteBackDataEventArgs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base.BeforeSaveWriteBackData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("BeforeSaveWriteBackData");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75633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当前反写规则执行完毕，源单数据成功保存之后，触发本事件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可以在此事件中，同步处理其他数据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AfterSaveWriteBackData(</a:t>
            </a:r>
            <a:r>
              <a:rPr lang="en-US" altLang="zh-CN" dirty="0" err="1"/>
              <a:t>AfterSaveWriteBackDataEventArgs</a:t>
            </a:r>
            <a:r>
              <a:rPr lang="en-US" altLang="zh-CN" dirty="0"/>
              <a:t>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base.AfterSaveWriteBackData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("AfterSaveWriteBackData");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            if (this._</a:t>
            </a:r>
            <a:r>
              <a:rPr lang="en-US" altLang="zh-CN" dirty="0" err="1"/>
              <a:t>thisIsMyRule</a:t>
            </a:r>
            <a:r>
              <a:rPr lang="en-US" altLang="zh-CN" dirty="0"/>
              <a:t> == false) return;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26475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业务流程：</a:t>
            </a:r>
            <a:r>
              <a:rPr lang="en-US" altLang="zh-CN" dirty="0" err="1" smtClean="0"/>
              <a:t>t_bf_procdef</a:t>
            </a:r>
            <a:r>
              <a:rPr lang="en-US" altLang="zh-CN" dirty="0" smtClean="0"/>
              <a:t>   </a:t>
            </a:r>
            <a:r>
              <a:rPr lang="en-US" altLang="zh-CN" dirty="0" err="1" smtClean="0"/>
              <a:t>t_bf_procdef_l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转换规则：</a:t>
            </a:r>
            <a:endParaRPr lang="en-US" altLang="zh-CN" dirty="0" smtClean="0"/>
          </a:p>
          <a:p>
            <a:r>
              <a:rPr lang="en-US" altLang="zh-CN" dirty="0" err="1" smtClean="0"/>
              <a:t>t_meta_convertrule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t_meta_convertrule_L</a:t>
            </a:r>
            <a:r>
              <a:rPr lang="en-US" altLang="zh-CN" dirty="0" smtClean="0"/>
              <a:t> </a:t>
            </a: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反写规则：</a:t>
            </a:r>
            <a:endParaRPr lang="en-US" altLang="zh-CN" dirty="0" smtClean="0"/>
          </a:p>
          <a:p>
            <a:r>
              <a:rPr lang="en-US" altLang="zh-CN" dirty="0" err="1" smtClean="0"/>
              <a:t>t_bf_writebackrule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t_bf_writebackrule_L</a:t>
            </a:r>
            <a:endParaRPr lang="en-US" altLang="zh-CN" dirty="0" smtClean="0"/>
          </a:p>
          <a:p>
            <a:r>
              <a:rPr lang="en-US" altLang="zh-CN" dirty="0" err="1" smtClean="0"/>
              <a:t>t_bf_writebackrulecust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en-US" dirty="0" smtClean="0"/>
              <a:t>平台相关的一些表</a:t>
            </a:r>
            <a:r>
              <a:rPr lang="zh-CN" altLang="en-US" dirty="0" smtClean="0">
                <a:sym typeface="Wingdings" pitchFamily="2" charset="2"/>
              </a:rPr>
              <a:t>（不允许代码里面直接访问这些表）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t_bf_instance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t_bf_instanceentry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t_bf_instanceAmount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IBusinessFlowTrackerService</a:t>
            </a:r>
            <a:r>
              <a:rPr lang="en-US" altLang="zh-CN" dirty="0"/>
              <a:t> </a:t>
            </a:r>
            <a:r>
              <a:rPr lang="en-US" altLang="zh-CN" dirty="0" smtClean="0"/>
              <a:t>--</a:t>
            </a:r>
            <a:r>
              <a:rPr lang="zh-CN" altLang="en-US" dirty="0"/>
              <a:t>业务流程跟踪信息</a:t>
            </a:r>
            <a:r>
              <a:rPr lang="zh-CN" altLang="en-US" dirty="0" smtClean="0"/>
              <a:t>更新服务</a:t>
            </a:r>
            <a:r>
              <a:rPr lang="zh-CN" altLang="en-US" dirty="0"/>
              <a:t>提供者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开发导出脚本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41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全部反写规则执行完毕后，触发本事件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/// &lt;remarks&gt;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可以在此事件中，释放一些本地变量</a:t>
            </a:r>
          </a:p>
          <a:p>
            <a:r>
              <a:rPr lang="en-US" altLang="zh-CN" dirty="0"/>
              <a:t>        /// &lt;/remarks&gt;</a:t>
            </a:r>
            <a:endParaRPr lang="zh-CN" altLang="zh-CN" dirty="0"/>
          </a:p>
          <a:p>
            <a:r>
              <a:rPr lang="en-US" altLang="zh-CN" dirty="0"/>
              <a:t>        public override void FinishWriteBack(FinishWriteBackEventArgs e)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base.FinishWriteBack</a:t>
            </a:r>
            <a:r>
              <a:rPr lang="en-US" altLang="zh-CN" dirty="0"/>
              <a:t>(e);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this.PrintEventName</a:t>
            </a:r>
            <a:r>
              <a:rPr lang="en-US" altLang="zh-CN" dirty="0"/>
              <a:t>("FinishWriteBack");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2255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en-US" altLang="zh-CN" dirty="0"/>
              <a:t>/// &lt;summary&gt;</a:t>
            </a:r>
            <a:endParaRPr lang="zh-CN" altLang="zh-CN" dirty="0"/>
          </a:p>
          <a:p>
            <a:r>
              <a:rPr lang="en-US" altLang="zh-CN" dirty="0"/>
              <a:t>        /// </a:t>
            </a:r>
            <a:r>
              <a:rPr lang="zh-CN" altLang="zh-CN" dirty="0"/>
              <a:t>等待</a:t>
            </a:r>
            <a:r>
              <a:rPr lang="en-US" altLang="zh-CN" dirty="0"/>
              <a:t>100ms</a:t>
            </a:r>
            <a:r>
              <a:rPr lang="zh-CN" altLang="zh-CN" dirty="0"/>
              <a:t>之后，输出当前时间</a:t>
            </a:r>
            <a:r>
              <a:rPr lang="en-US" altLang="zh-CN" dirty="0"/>
              <a:t> + </a:t>
            </a:r>
            <a:r>
              <a:rPr lang="zh-CN" altLang="zh-CN" dirty="0"/>
              <a:t>事件名</a:t>
            </a:r>
          </a:p>
          <a:p>
            <a:r>
              <a:rPr lang="en-US" altLang="zh-CN" dirty="0"/>
              <a:t>        /// &lt;/summary&gt;</a:t>
            </a:r>
            <a:endParaRPr lang="zh-CN" altLang="zh-CN" dirty="0"/>
          </a:p>
          <a:p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</a:t>
            </a:r>
            <a:r>
              <a:rPr lang="en-US" altLang="zh-CN" dirty="0" err="1"/>
              <a:t>eventName</a:t>
            </a:r>
            <a:r>
              <a:rPr lang="en-US" altLang="zh-CN" dirty="0"/>
              <a:t>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        private void </a:t>
            </a:r>
            <a:r>
              <a:rPr lang="en-US" altLang="zh-CN" dirty="0" err="1"/>
              <a:t>PrintEventName</a:t>
            </a:r>
            <a:r>
              <a:rPr lang="en-US" altLang="zh-CN" dirty="0"/>
              <a:t>(string </a:t>
            </a:r>
            <a:r>
              <a:rPr lang="en-US" altLang="zh-CN" dirty="0" err="1"/>
              <a:t>eventName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/>
              <a:t>        {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System.Threading.Thread.Sleep</a:t>
            </a:r>
            <a:r>
              <a:rPr lang="en-US" altLang="zh-CN" dirty="0"/>
              <a:t>(100);</a:t>
            </a:r>
            <a:endParaRPr lang="zh-CN" altLang="zh-CN" dirty="0"/>
          </a:p>
          <a:p>
            <a:r>
              <a:rPr lang="en-US" altLang="zh-CN" dirty="0"/>
              <a:t>            string message = </a:t>
            </a:r>
            <a:r>
              <a:rPr lang="en-US" altLang="zh-CN" dirty="0" err="1"/>
              <a:t>string.Format</a:t>
            </a:r>
            <a:r>
              <a:rPr lang="en-US" altLang="zh-CN" dirty="0"/>
              <a:t>("{0} : {1}", </a:t>
            </a:r>
            <a:r>
              <a:rPr lang="en-US" altLang="zh-CN" dirty="0" err="1"/>
              <a:t>DateTime.Now</a:t>
            </a:r>
            <a:r>
              <a:rPr lang="en-US" altLang="zh-CN" dirty="0"/>
              <a:t>, </a:t>
            </a:r>
            <a:r>
              <a:rPr lang="en-US" altLang="zh-CN" dirty="0" err="1"/>
              <a:t>eventName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System.Diagnostics.Debug.Print</a:t>
            </a:r>
            <a:r>
              <a:rPr lang="en-US" altLang="zh-CN" dirty="0"/>
              <a:t>(message);</a:t>
            </a:r>
            <a:endParaRPr lang="zh-CN" altLang="zh-CN" dirty="0"/>
          </a:p>
          <a:p>
            <a:r>
              <a:rPr lang="en-US" altLang="zh-CN" dirty="0"/>
              <a:t>        }</a:t>
            </a:r>
            <a:endParaRPr lang="zh-CN" altLang="zh-CN" dirty="0"/>
          </a:p>
          <a:p>
            <a:r>
              <a:rPr lang="en-US" altLang="zh-CN" dirty="0"/>
              <a:t>    }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示例 </a:t>
            </a:r>
            <a:r>
              <a:rPr lang="en-US" altLang="zh-CN" sz="4000" dirty="0">
                <a:effectLst/>
              </a:rPr>
              <a:t>– </a:t>
            </a:r>
            <a:r>
              <a:rPr lang="zh-CN" altLang="zh-CN" sz="4000" dirty="0">
                <a:effectLst/>
              </a:rPr>
              <a:t>演示事件触发顺序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716513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en-US" altLang="zh-CN" b="1" dirty="0"/>
              <a:t>BusinessInfo</a:t>
            </a:r>
            <a:endParaRPr lang="zh-CN" altLang="zh-CN" b="1" dirty="0"/>
          </a:p>
          <a:p>
            <a:pPr lvl="1"/>
            <a:r>
              <a:rPr lang="zh-CN" altLang="zh-CN" dirty="0"/>
              <a:t>当前单据元数据信息</a:t>
            </a:r>
          </a:p>
          <a:p>
            <a:r>
              <a:rPr lang="en-US" altLang="zh-CN" b="1" dirty="0"/>
              <a:t>Context</a:t>
            </a:r>
            <a:endParaRPr lang="zh-CN" altLang="zh-CN" b="1" dirty="0"/>
          </a:p>
          <a:p>
            <a:pPr lvl="1"/>
            <a:r>
              <a:rPr lang="zh-CN" altLang="zh-CN" dirty="0"/>
              <a:t>上下文</a:t>
            </a:r>
          </a:p>
          <a:p>
            <a:r>
              <a:rPr lang="en-US" altLang="zh-CN" b="1" dirty="0"/>
              <a:t>DynamicObjects</a:t>
            </a:r>
            <a:endParaRPr lang="zh-CN" altLang="zh-CN" b="1" dirty="0"/>
          </a:p>
          <a:p>
            <a:pPr lvl="1"/>
            <a:r>
              <a:rPr lang="zh-CN" altLang="zh-CN" dirty="0"/>
              <a:t>当前选择单据数据信息</a:t>
            </a:r>
          </a:p>
          <a:p>
            <a:r>
              <a:rPr lang="en-US" altLang="zh-CN" b="1" dirty="0"/>
              <a:t>LinkEntity</a:t>
            </a:r>
            <a:endParaRPr lang="zh-CN" altLang="zh-CN" b="1" dirty="0"/>
          </a:p>
          <a:p>
            <a:pPr lvl="1"/>
            <a:r>
              <a:rPr lang="zh-CN" altLang="zh-CN" dirty="0"/>
              <a:t>当前单据</a:t>
            </a:r>
            <a:r>
              <a:rPr lang="en-US" altLang="zh-CN" dirty="0"/>
              <a:t>BOSIDE</a:t>
            </a:r>
            <a:r>
              <a:rPr lang="zh-CN" altLang="zh-CN" dirty="0"/>
              <a:t>中配置的单据关联配置信息</a:t>
            </a:r>
          </a:p>
          <a:p>
            <a:r>
              <a:rPr lang="en-US" altLang="zh-CN" b="1" dirty="0"/>
              <a:t>OperateOption</a:t>
            </a:r>
            <a:endParaRPr lang="zh-CN" altLang="zh-CN" b="1" dirty="0"/>
          </a:p>
          <a:p>
            <a:pPr lvl="1"/>
            <a:r>
              <a:rPr lang="zh-CN" altLang="zh-CN" dirty="0"/>
              <a:t>当前操作的额外选项信息，传递额外信息</a:t>
            </a:r>
          </a:p>
          <a:p>
            <a:r>
              <a:rPr lang="en-US" altLang="zh-CN" b="1" dirty="0"/>
              <a:t>OperationNumber</a:t>
            </a:r>
            <a:endParaRPr lang="zh-CN" altLang="zh-CN" b="1" dirty="0"/>
          </a:p>
          <a:p>
            <a:pPr lvl="1"/>
            <a:r>
              <a:rPr lang="zh-CN" altLang="zh-CN" dirty="0"/>
              <a:t>当前操作，操作码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sz="4000" dirty="0">
                <a:effectLst/>
              </a:rPr>
              <a:t>公共属性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90701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反写插件的第一个事件，此时，还未分析本单的关联</a:t>
            </a:r>
            <a:r>
              <a:rPr lang="zh-CN" altLang="zh-CN" dirty="0" smtClean="0"/>
              <a:t>信息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分析单据体的关联子表，提取关联关系（业务流程跟踪信息）之前，触发本事件； </a:t>
            </a:r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插件取消记录业务流程跟踪信息，取消本单的全部反</a:t>
            </a:r>
            <a:r>
              <a:rPr lang="zh-CN" altLang="zh-CN" dirty="0" smtClean="0"/>
              <a:t>写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BeforeTrackBusinessFlow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41678"/>
              </p:ext>
            </p:extLst>
          </p:nvPr>
        </p:nvGraphicFramePr>
        <p:xfrm>
          <a:off x="755576" y="4221088"/>
          <a:ext cx="7602319" cy="1824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5428"/>
                <a:gridCol w="1516661"/>
                <a:gridCol w="1953944"/>
                <a:gridCol w="2976286"/>
              </a:tblGrid>
              <a:tr h="30403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BeforeTrackBusinessFlowEventArgs.cs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403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16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是否取消本次反写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，取消本次反写，取消后，不会分析关联关系，不建立业务流程跟踪信息，不支持联查，不反写上游单据，不关闭源单等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0626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构建每行单据体的关联信息数据包前，均触发本事件；</a:t>
            </a:r>
          </a:p>
          <a:p>
            <a:pPr lvl="1"/>
            <a:r>
              <a:rPr lang="zh-CN" altLang="zh-CN" dirty="0"/>
              <a:t>可以在此事件中，强制要求不分析当前单据体行的关联关系，从而不创建此行的业务流程跟踪数据，此行不反写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构建下游单据体行的关联信息数据包</a:t>
            </a:r>
            <a:r>
              <a:rPr lang="zh-CN" altLang="zh-CN" dirty="0" smtClean="0"/>
              <a:t>之前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插件取消记录本行业务流程跟踪信息，取消本行反</a:t>
            </a:r>
            <a:r>
              <a:rPr lang="zh-CN" altLang="zh-CN" dirty="0" smtClean="0"/>
              <a:t>写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BeforeCreateArticulationRow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12673"/>
              </p:ext>
            </p:extLst>
          </p:nvPr>
        </p:nvGraphicFramePr>
        <p:xfrm>
          <a:off x="611561" y="4437112"/>
          <a:ext cx="8106374" cy="1608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2036"/>
                <a:gridCol w="1617220"/>
                <a:gridCol w="2083496"/>
                <a:gridCol w="3173622"/>
              </a:tblGrid>
              <a:tr h="26803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BeforeTrackBusinessFlowEventArgs.cs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80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212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是否取消本次反写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，取消本次反写，取消后，不会分析关联关系，不建立业务流程跟踪信息，不支持联查，不反写上游单据，不关闭源单等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08491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BeforeCreateArticulationRow</a:t>
            </a:r>
            <a:endParaRPr lang="zh-CN" altLang="en-US" dirty="0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6300192" cy="552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6766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单据全部反写规则，会在循环中，逐个执行。执行每个反写规则之前，均会触发本事件</a:t>
            </a:r>
            <a:r>
              <a:rPr lang="zh-CN" altLang="zh-CN" dirty="0" smtClean="0"/>
              <a:t>；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正式开始执行某条反写规则</a:t>
            </a:r>
            <a:r>
              <a:rPr lang="zh-CN" altLang="zh-CN" dirty="0" smtClean="0"/>
              <a:t>前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插件取消执行本条反写</a:t>
            </a:r>
            <a:r>
              <a:rPr lang="zh-CN" altLang="zh-CN" dirty="0" smtClean="0"/>
              <a:t>规则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BeforeWriteBack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50093"/>
              </p:ext>
            </p:extLst>
          </p:nvPr>
        </p:nvGraphicFramePr>
        <p:xfrm>
          <a:off x="539552" y="4077072"/>
          <a:ext cx="8352928" cy="20882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5782"/>
                <a:gridCol w="2260250"/>
                <a:gridCol w="2290635"/>
                <a:gridCol w="1716261"/>
              </a:tblGrid>
              <a:tr h="26102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BeforeWriteBackEventArgs.cs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1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02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本次采用的反写规则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4411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是否取消本次反写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，取消本次反写相关的所有操作；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r>
                        <a:rPr lang="zh-CN" sz="1050" kern="100" dirty="0">
                          <a:effectLst/>
                        </a:rPr>
                        <a:t>，执行反写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5407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每个反写规则前，需要整理出加载源单需要用到的字段。平台首先解析反写规则中相关控制与计算公式用到的源单字段，然后进入此插件事件，由插件补充需要加载的源单额外字段</a:t>
            </a:r>
            <a:r>
              <a:rPr lang="zh-CN" altLang="zh-CN" dirty="0" smtClean="0"/>
              <a:t>。加载</a:t>
            </a:r>
            <a:r>
              <a:rPr lang="zh-CN" altLang="zh-CN" dirty="0"/>
              <a:t>源单数据时，只加载字段清单中的字段。如果反写插件要用到的字段未加入到字段清单，则会引发中断，提示属性不存在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正式开始执行某条反写规则前，平台加载完反写规则中使用到的相关源单字段</a:t>
            </a:r>
            <a:r>
              <a:rPr lang="zh-CN" altLang="zh-CN" dirty="0" smtClean="0"/>
              <a:t>后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插件干预在正式反写过程中需要用到的源单字段（只允许增加字段、不允许删除字段</a:t>
            </a:r>
            <a:r>
              <a:rPr lang="zh-CN" altLang="zh-CN" dirty="0" smtClean="0"/>
              <a:t>）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AfterCustomReadFields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80568"/>
              </p:ext>
            </p:extLst>
          </p:nvPr>
        </p:nvGraphicFramePr>
        <p:xfrm>
          <a:off x="1835696" y="5589240"/>
          <a:ext cx="541147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280"/>
                <a:gridCol w="1464310"/>
                <a:gridCol w="1483995"/>
                <a:gridCol w="111188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AfterCustomReadFieldsEventArgs.cs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本次采用的反写规则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93980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反写采购订单交货计划时，在取源单数据前，增加一些业务后续处理上、必要的</a:t>
            </a:r>
            <a:r>
              <a:rPr lang="zh-CN" altLang="zh-CN" dirty="0" smtClean="0"/>
              <a:t>字段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解决方案：</a:t>
            </a:r>
            <a:endParaRPr lang="zh-CN" altLang="zh-CN" dirty="0"/>
          </a:p>
          <a:p>
            <a:pPr lvl="1"/>
            <a:r>
              <a:rPr lang="zh-CN" altLang="zh-CN" dirty="0"/>
              <a:t>反写插件在</a:t>
            </a:r>
            <a:r>
              <a:rPr lang="en-US" altLang="zh-CN" dirty="0"/>
              <a:t>AfterCustomReadFields</a:t>
            </a:r>
            <a:r>
              <a:rPr lang="zh-CN" altLang="zh-CN" dirty="0"/>
              <a:t>事件里，调用</a:t>
            </a:r>
            <a:r>
              <a:rPr lang="en-US" altLang="zh-CN" dirty="0" err="1"/>
              <a:t>e.AddFieldKey</a:t>
            </a:r>
            <a:r>
              <a:rPr lang="zh-CN" altLang="zh-CN" dirty="0"/>
              <a:t>方法添加源单需要加载的</a:t>
            </a:r>
            <a:r>
              <a:rPr lang="zh-CN" altLang="zh-CN" dirty="0" smtClean="0"/>
              <a:t>字段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AfterCustomReadFields</a:t>
            </a:r>
            <a:endParaRPr lang="zh-CN" alt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3390"/>
            <a:ext cx="81915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05890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完成反写条目中的数值反写处理后，插件干预源单</a:t>
            </a:r>
            <a:r>
              <a:rPr lang="zh-CN" altLang="zh-CN" dirty="0" smtClean="0"/>
              <a:t>记录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对每个源单行完成反写之后，均触发本</a:t>
            </a:r>
            <a:r>
              <a:rPr lang="zh-CN" altLang="zh-CN" dirty="0" smtClean="0"/>
              <a:t>事件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完成源单数据包反写后，插件干预源单记录，这时可以填写额外字段，或修改已填写的字段</a:t>
            </a:r>
            <a:r>
              <a:rPr lang="zh-CN" altLang="zh-CN" dirty="0" smtClean="0"/>
              <a:t>值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AfterCommitAmount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325447"/>
              </p:ext>
            </p:extLst>
          </p:nvPr>
        </p:nvGraphicFramePr>
        <p:xfrm>
          <a:off x="971600" y="3933056"/>
          <a:ext cx="5411470" cy="272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1280"/>
                <a:gridCol w="1464310"/>
                <a:gridCol w="1483995"/>
                <a:gridCol w="111188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AfterCommitAmountEventArgs.cs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SourceEntity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Entity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上游单据反写的实体元数据信息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上游单据整体数据包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SourceActiveRow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上游单据实体焦点行的数据包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：本次反写的源单数据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OperationName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当前操作的名称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WriteBackRuleRow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当前反写条目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SourceCommitField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Field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上游单据接收反写值的字段元数据信息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WriteBackSourceRow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反写条目的源单信息对象，包含上游单据标示、数据包、本次需要累加的值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0426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40404"/>
            <a:ext cx="8334920" cy="5136868"/>
          </a:xfrm>
        </p:spPr>
        <p:txBody>
          <a:bodyPr>
            <a:normAutofit fontScale="70000" lnSpcReduction="20000"/>
          </a:bodyPr>
          <a:lstStyle/>
          <a:p>
            <a:endParaRPr lang="en-US" altLang="zh-CN" dirty="0" smtClean="0"/>
          </a:p>
          <a:p>
            <a:r>
              <a:rPr lang="zh-CN" altLang="zh-CN" dirty="0"/>
              <a:t>单据转换，是指把上游所选单据，按照转换规则，自动生成下游单据数据包的过程；不对下游单据进行保存、提交、审核等</a:t>
            </a:r>
            <a:r>
              <a:rPr lang="zh-CN" altLang="zh-CN" dirty="0" smtClean="0"/>
              <a:t>处理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 smtClean="0"/>
              <a:t>单据</a:t>
            </a:r>
            <a:r>
              <a:rPr lang="zh-CN" altLang="zh-CN" dirty="0"/>
              <a:t>转换插件，能够介入到单据转换的各个关键时刻，对转换行为进行控制，从而调整所生成的下游数据包；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单据转换按照发起方不同，可分为下推、选单；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下推是指在上游单据列表，把所选单据，生成下游单据数据包，并展示出来；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选单是指在下游单据新增界面，弹出上游单据列表，选择源单返回，然后根据转换规则把源单数据填写到下游单据新增界面上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选单实际上分为两个独立的过程，一个是选单前过程，根据转换规则，生成源单数据筛选条件，传给源单列表。因此源单列表上显示的，都是允许下推的数据；另外一个就是选单过程，把用户选择返回的源单数据，迁移到目标单据上；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下推与选单，采用相同单据转换规则，进行数据迁移；也采用相同的单据转换插件，但触发的事件略有差异，编写单据转换插件时，需要兼顾这些差异；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单据转换插件概要说明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8880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发货通知单保存时，反写销售订单的关联发货通知数量（基本单位</a:t>
            </a:r>
            <a:r>
              <a:rPr lang="zh-CN" altLang="zh-CN" dirty="0" smtClean="0"/>
              <a:t>）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反写插件在</a:t>
            </a:r>
            <a:r>
              <a:rPr lang="en-US" altLang="zh-CN" dirty="0"/>
              <a:t>AfterCommitAmount</a:t>
            </a:r>
            <a:r>
              <a:rPr lang="zh-CN" altLang="zh-CN" dirty="0"/>
              <a:t>事件中，对源单此字段做特殊</a:t>
            </a:r>
            <a:r>
              <a:rPr lang="zh-CN" altLang="zh-CN" dirty="0" smtClean="0"/>
              <a:t>处理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AfterCommitAmount</a:t>
            </a:r>
            <a:endParaRPr lang="zh-CN" alt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6870"/>
            <a:ext cx="6584082" cy="64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46634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达成关闭条件后，关闭上游源单行及单据的</a:t>
            </a:r>
            <a:r>
              <a:rPr lang="zh-CN" altLang="zh-CN" dirty="0" smtClean="0"/>
              <a:t>处理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每个源单行反写完毕后，都会判断是否符合行关闭条件，以关闭源单行。在每次判断源单行关闭条件之前，均会触发本事件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可以在此事件中，取消对源单行的关闭</a:t>
            </a:r>
            <a:r>
              <a:rPr lang="zh-CN" altLang="zh-CN" dirty="0" smtClean="0"/>
              <a:t>处理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BeforeCloseRow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049786"/>
              </p:ext>
            </p:extLst>
          </p:nvPr>
        </p:nvGraphicFramePr>
        <p:xfrm>
          <a:off x="1259632" y="3933056"/>
          <a:ext cx="5411470" cy="272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595"/>
                <a:gridCol w="1240790"/>
                <a:gridCol w="1456690"/>
                <a:gridCol w="138239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BeforeCloseRowEventArgs.cs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本次反写采用的反写规则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SourceEntity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Entity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上游单据反写实体的元数据信息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上游单据整体数据包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SourceActiveRow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上游单据实体焦点行数据包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OperationName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当前操作名称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WriteBackRuleRow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反写条目信息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SourceCloseField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Field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上游单据接收反写值的字段元数据信息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是否取消本次关闭操作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en-US" sz="1050" kern="100" dirty="0">
                          <a:effectLst/>
                        </a:rPr>
                        <a:t>True</a:t>
                      </a:r>
                      <a:r>
                        <a:rPr lang="zh-CN" sz="1050" kern="100" dirty="0">
                          <a:effectLst/>
                        </a:rPr>
                        <a:t>，取消本次反写关闭操作；</a:t>
                      </a:r>
                      <a:r>
                        <a:rPr lang="en-US" sz="1050" kern="100" dirty="0">
                          <a:effectLst/>
                        </a:rPr>
                        <a:t>False</a:t>
                      </a:r>
                      <a:r>
                        <a:rPr lang="zh-CN" sz="1050" kern="100" dirty="0">
                          <a:effectLst/>
                        </a:rPr>
                        <a:t>，执行本次关闭操作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3261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dirty="0"/>
              <a:t>需求背景：</a:t>
            </a:r>
          </a:p>
          <a:p>
            <a:pPr lvl="1"/>
            <a:r>
              <a:rPr lang="zh-CN" altLang="zh-CN" dirty="0"/>
              <a:t>销售出库单反写销售发货通知单时，如销售发货通知单已出库关闭，取消销售出库单反写发货通知单时的关闭源单</a:t>
            </a:r>
            <a:r>
              <a:rPr lang="zh-CN" altLang="zh-CN" dirty="0" smtClean="0"/>
              <a:t>操作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实现方案：</a:t>
            </a:r>
          </a:p>
          <a:p>
            <a:pPr lvl="1"/>
            <a:r>
              <a:rPr lang="zh-CN" altLang="zh-CN" dirty="0"/>
              <a:t>反写插件，在</a:t>
            </a:r>
            <a:r>
              <a:rPr lang="en-US" altLang="zh-CN" dirty="0"/>
              <a:t>BeforeCloseRow</a:t>
            </a:r>
            <a:r>
              <a:rPr lang="zh-CN" altLang="zh-CN" dirty="0"/>
              <a:t>事件中，判断销售发货通知单源单单据头关闭状态字段的值，如是已关闭状态（枚举值为</a:t>
            </a:r>
            <a:r>
              <a:rPr lang="en-US" altLang="zh-CN" dirty="0"/>
              <a:t>”B”</a:t>
            </a:r>
            <a:r>
              <a:rPr lang="zh-CN" altLang="zh-CN" dirty="0"/>
              <a:t>），则取消本次反写关闭源单的</a:t>
            </a:r>
            <a:r>
              <a:rPr lang="zh-CN" altLang="zh-CN" dirty="0" smtClean="0"/>
              <a:t>操作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BeforeCloseRow</a:t>
            </a:r>
            <a:endParaRPr lang="zh-CN" altLang="en-US" dirty="0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32656"/>
            <a:ext cx="6501780" cy="635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38052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关闭源单后，相关业务</a:t>
            </a:r>
            <a:r>
              <a:rPr lang="zh-CN" altLang="zh-CN" dirty="0" smtClean="0"/>
              <a:t>处理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每个源单行反写完毕后，都会判断是否符合行关闭条件，以关闭源单行。在处理源单行关闭逻辑之后，不管源单行是否符合关闭条件，均会触发本事件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插件干预关闭源单后相关业务</a:t>
            </a:r>
            <a:r>
              <a:rPr lang="zh-CN" altLang="zh-CN" dirty="0" smtClean="0"/>
              <a:t>逻辑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AfterCloseRow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623285"/>
              </p:ext>
            </p:extLst>
          </p:nvPr>
        </p:nvGraphicFramePr>
        <p:xfrm>
          <a:off x="5148064" y="3265552"/>
          <a:ext cx="5411470" cy="3592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595"/>
                <a:gridCol w="1240790"/>
                <a:gridCol w="1456690"/>
                <a:gridCol w="1382395"/>
              </a:tblGrid>
              <a:tr h="23202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AfterCloseRowEventArgs.cs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5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本次反写采用的反写规则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SourceEntity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Entity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上游单据反写实体元数据信息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上游单据整体数据包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：支持修改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SourceActiveRow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上游单据实体焦点行数据包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：支持修改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OperationName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当前操作名称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01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WriteBackRuleRow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反写条目信息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SourceCloseField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Field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上游单据接收反写值的字段元数据信息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EntryCloseFieldStatus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填写到上游单据体行上的关闭状态值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BillCloseFieldStatus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填写到上游单整体数据包上的关闭状态值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EntryOldCloseFieldStatus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反写前，上游单据体行上的关闭状态值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602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BillOldCloseFieldStatus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反写前，上游整体数据上的关闭状态值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334209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需求背景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销售出库单反写销售订单，当完成源单行关闭后，根据源单行关闭状态修改源单行分录发货状态，当源单分录行基本出库数量为</a:t>
            </a:r>
            <a:r>
              <a:rPr lang="en-US" altLang="zh-CN" dirty="0"/>
              <a:t>0</a:t>
            </a:r>
            <a:r>
              <a:rPr lang="zh-CN" altLang="zh-CN" dirty="0"/>
              <a:t>时，修改源单行分录发货状态为另一个</a:t>
            </a:r>
            <a:r>
              <a:rPr lang="zh-CN" altLang="zh-CN" dirty="0" smtClean="0"/>
              <a:t>值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实现方案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反写插件，在</a:t>
            </a:r>
            <a:r>
              <a:rPr lang="en-US" altLang="zh-CN" dirty="0"/>
              <a:t>AfterCloseRow</a:t>
            </a:r>
            <a:r>
              <a:rPr lang="zh-CN" altLang="zh-CN" dirty="0"/>
              <a:t>事件中，判断源单行分录关闭状态枚举值，修改源单行分录发货状态，根据源单行分录基本出库数量，修改行分录发货状态枚举</a:t>
            </a:r>
            <a:r>
              <a:rPr lang="zh-CN" altLang="zh-CN" dirty="0" smtClean="0"/>
              <a:t>值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AfterCloseRow</a:t>
            </a:r>
            <a:endParaRPr lang="zh-CN" altLang="en-US" dirty="0"/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29444"/>
            <a:ext cx="5817180" cy="611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0160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对源单进行超额检查前，判断当前检查是否执行，以及在执行前提下，一些重要属性的初始化（插件接口介绍中的关键属性</a:t>
            </a:r>
            <a:r>
              <a:rPr lang="zh-CN" altLang="zh-CN" dirty="0" smtClean="0"/>
              <a:t>）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每个源单行反写完毕后，进行超额检查之前，均会触发本</a:t>
            </a:r>
            <a:r>
              <a:rPr lang="zh-CN" altLang="zh-CN" dirty="0" smtClean="0"/>
              <a:t>事件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插件干预源单超额检查进行前，初始化重要属性，或者直接取消超额检查，允许</a:t>
            </a:r>
            <a:r>
              <a:rPr lang="zh-CN" altLang="zh-CN" dirty="0" smtClean="0"/>
              <a:t>超额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BeforeCheckHighLimit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76507"/>
              </p:ext>
            </p:extLst>
          </p:nvPr>
        </p:nvGraphicFramePr>
        <p:xfrm>
          <a:off x="2341311" y="878999"/>
          <a:ext cx="4461379" cy="534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253"/>
                <a:gridCol w="1207221"/>
                <a:gridCol w="1074249"/>
                <a:gridCol w="1027656"/>
              </a:tblGrid>
              <a:tr h="13192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BeforeCheckHighLimitEventArgs.cs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属性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类型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关键属性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263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上游单据元数据信息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263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本次反写采用的反写规则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263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SourceEntity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Entity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上游单据反写实体元数据信息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263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SourceDataObject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上游单据整体数据包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26385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SourceActiveRow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上游单据实体焦点行数据包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3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OperationName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当前操作名称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3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WriteBackRuleRow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当前反写条目信息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3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是否取消超额检查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Y</a:t>
                      </a:r>
                      <a:r>
                        <a:rPr lang="zh-CN" sz="900" kern="100">
                          <a:effectLst/>
                        </a:rPr>
                        <a:t>：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319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MustCheck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是否必须检查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Y</a:t>
                      </a:r>
                      <a:r>
                        <a:rPr lang="zh-CN" sz="900" kern="100">
                          <a:effectLst/>
                        </a:rPr>
                        <a:t>：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9788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OnlyCheckAtLastTime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是否最后一次反写才做超额检查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Y</a:t>
                      </a:r>
                      <a:r>
                        <a:rPr lang="zh-CN" sz="900" kern="100">
                          <a:effectLst/>
                        </a:rPr>
                        <a:t>：同一个分组的反写规则对源单的反写，仅在最后一次更新时，才进行超额检查；对于同一源单行，可能会被多个规则进行多次反写，并且这些反写规则的超额检查又相互影响，在此情况下，需指定这些规则的分组相同，这样，默认只需要在最后一次执行超额检查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  <a:tr h="105540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ExcessCheckFormula</a:t>
                      </a:r>
                      <a:endParaRPr lang="zh-CN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超额检查自定义前置条件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Y</a:t>
                      </a:r>
                      <a:r>
                        <a:rPr lang="zh-CN" sz="900" kern="100" dirty="0">
                          <a:effectLst/>
                        </a:rPr>
                        <a:t>：默认为空，以反写规则的校验条件为准，如果插件配置了此属性，会忽略反写规则的校验条件，以插件配置的这个校验条件做前置检查</a:t>
                      </a:r>
                      <a:endParaRPr lang="zh-CN" sz="9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6539" marR="56539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08654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需求背景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采购订单反写采购申请，反写进行超额检查时，根据采购系统参数决定是否进行超额检查，如果允许超申请数量采购，则不进行超额检查，否则，执行超额</a:t>
            </a:r>
            <a:r>
              <a:rPr lang="zh-CN" altLang="zh-CN" dirty="0" smtClean="0"/>
              <a:t>检查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实现方案</a:t>
            </a:r>
            <a:r>
              <a:rPr lang="zh-CN" altLang="zh-CN" dirty="0"/>
              <a:t>：</a:t>
            </a:r>
          </a:p>
          <a:p>
            <a:pPr lvl="1"/>
            <a:r>
              <a:rPr lang="zh-CN" altLang="zh-CN" dirty="0"/>
              <a:t>反写插件</a:t>
            </a:r>
            <a:r>
              <a:rPr lang="en-US" altLang="zh-CN" dirty="0"/>
              <a:t>BeforeCheckHighLimit</a:t>
            </a:r>
            <a:r>
              <a:rPr lang="zh-CN" altLang="zh-CN" dirty="0"/>
              <a:t>事件中，调用业务系统通用方法，查询采购系统参数，根据系统参数，是否进行本次超额</a:t>
            </a:r>
            <a:r>
              <a:rPr lang="zh-CN" altLang="zh-CN" dirty="0" smtClean="0"/>
              <a:t>检查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BeforeCheckHighLimit</a:t>
            </a:r>
            <a:endParaRPr lang="zh-CN" altLang="en-US" dirty="0"/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04663"/>
            <a:ext cx="6350918" cy="61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44915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源单超额检查后，插件干预是否抛出超额检查</a:t>
            </a:r>
            <a:r>
              <a:rPr lang="zh-CN" altLang="zh-CN" dirty="0" smtClean="0"/>
              <a:t>错误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每个源单行反写完毕后，超额检查之后，均会触发本</a:t>
            </a:r>
            <a:r>
              <a:rPr lang="zh-CN" altLang="zh-CN" dirty="0" smtClean="0"/>
              <a:t>事件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插件干预源单超额检查后，是否抛出超额检查错误，以及自定义超额检查错误提示</a:t>
            </a:r>
            <a:r>
              <a:rPr lang="zh-CN" altLang="zh-CN" dirty="0" smtClean="0"/>
              <a:t>语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AfterCheckHighLimit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99598"/>
              </p:ext>
            </p:extLst>
          </p:nvPr>
        </p:nvGraphicFramePr>
        <p:xfrm>
          <a:off x="2339752" y="4005064"/>
          <a:ext cx="5411470" cy="2720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31595"/>
                <a:gridCol w="1464310"/>
                <a:gridCol w="1369060"/>
                <a:gridCol w="124650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AfterCheckHighLimitEventArgs.cs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WriteBackRuleElement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本次反写采用的反写规则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SourceEntity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Entity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上游单据反写实体的元数据信息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SourceDataObject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上游单据整体数据包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SourceActiveRow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上游单据实体焦点行数据包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OperationName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当前操作名称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WriteBackRuleRow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当前反写条目信息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IsExcessHighLimit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是否超额提示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：默认使用平台超额检查结果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ErrorMessage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自定义超额提示信息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：编辑此属性，即忽略平台超额检查结果提示语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427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当前反写规则的全部源单行，反写逻辑已处理完，准备进入保存源单数</a:t>
            </a:r>
            <a:r>
              <a:rPr lang="zh-CN" altLang="zh-CN" dirty="0" smtClean="0"/>
              <a:t>据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保存源单数据</a:t>
            </a:r>
            <a:r>
              <a:rPr lang="zh-CN" altLang="zh-CN" dirty="0" smtClean="0"/>
              <a:t>前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保存源单数据前，插件干预源单整体数据包，处理相关</a:t>
            </a:r>
            <a:r>
              <a:rPr lang="zh-CN" altLang="zh-CN" dirty="0" smtClean="0"/>
              <a:t>业务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BeforeSaveWriteBackData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667778"/>
              </p:ext>
            </p:extLst>
          </p:nvPr>
        </p:nvGraphicFramePr>
        <p:xfrm>
          <a:off x="1475656" y="4221088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635"/>
                <a:gridCol w="1530350"/>
                <a:gridCol w="1294130"/>
                <a:gridCol w="118935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BeforeSaveWriteBackDataEventArgs.cs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SourceDataEntitySet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上游单据数据包扁平化管理对象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：源单整体数据包，以单据实体对象为管理维度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1458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BeforeSaveWriteBackData</a:t>
            </a:r>
            <a:endParaRPr lang="zh-CN" altLang="en-US" dirty="0"/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48679"/>
            <a:ext cx="6259860" cy="6047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3938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836712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/>
              <a:t>VS 2010</a:t>
            </a:r>
            <a:r>
              <a:rPr lang="zh-CN" altLang="zh-CN" dirty="0"/>
              <a:t>及以上版本的</a:t>
            </a:r>
            <a:r>
              <a:rPr lang="en-US" altLang="zh-CN" dirty="0"/>
              <a:t>C#</a:t>
            </a:r>
            <a:r>
              <a:rPr lang="zh-CN" altLang="zh-CN" dirty="0"/>
              <a:t>语言，创建一个</a:t>
            </a:r>
            <a:r>
              <a:rPr lang="en-US" altLang="zh-CN" dirty="0"/>
              <a:t>Class Library</a:t>
            </a:r>
            <a:r>
              <a:rPr lang="zh-CN" altLang="zh-CN" dirty="0" smtClean="0"/>
              <a:t>项目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创建单据转换插件类库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7416824" cy="483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9968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当前反写规则执行完，被反写的源单完成保存后，支持插件处理相关业务</a:t>
            </a:r>
            <a:r>
              <a:rPr lang="zh-CN" altLang="zh-CN" dirty="0" smtClean="0"/>
              <a:t>逻辑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源单数据保存</a:t>
            </a:r>
            <a:r>
              <a:rPr lang="zh-CN" altLang="zh-CN" dirty="0" smtClean="0"/>
              <a:t>后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保存源单数据后，插件处理其他相关业务</a:t>
            </a:r>
            <a:r>
              <a:rPr lang="zh-CN" altLang="zh-CN" dirty="0" smtClean="0"/>
              <a:t>逻辑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插件接口介绍：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AfterSaveWriteBackData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933126"/>
              </p:ext>
            </p:extLst>
          </p:nvPr>
        </p:nvGraphicFramePr>
        <p:xfrm>
          <a:off x="1259632" y="4293096"/>
          <a:ext cx="5411470" cy="1120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97635"/>
                <a:gridCol w="1530350"/>
                <a:gridCol w="1294130"/>
                <a:gridCol w="1189355"/>
              </a:tblGrid>
              <a:tr h="0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AfterSaveWriteBackDataEventArgs.cs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SourceDataEntitySet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上游单据数据包扁平化管理对象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：源单整体数据包，以单据实体对象为管理维度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8969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所有反写规则均已经执行完毕，反写插件的最后一个</a:t>
            </a:r>
            <a:r>
              <a:rPr lang="zh-CN" altLang="zh-CN" dirty="0" smtClean="0"/>
              <a:t>事件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所有反写逻辑处理完</a:t>
            </a:r>
            <a:r>
              <a:rPr lang="zh-CN" altLang="zh-CN" dirty="0" smtClean="0"/>
              <a:t>之后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反写逻辑处理完之后，插件处理相关业务</a:t>
            </a:r>
            <a:r>
              <a:rPr lang="zh-CN" altLang="zh-CN" dirty="0" smtClean="0"/>
              <a:t>逻辑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FinishWriteBack</a:t>
            </a:r>
            <a:endParaRPr lang="zh-CN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696744" cy="654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31609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361462"/>
          </a:xfrm>
        </p:spPr>
        <p:txBody>
          <a:bodyPr>
            <a:normAutofit/>
          </a:bodyPr>
          <a:lstStyle/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所有反写规则均已经执行完毕，反写插件的最后一个</a:t>
            </a:r>
            <a:r>
              <a:rPr lang="zh-CN" altLang="zh-CN" dirty="0" smtClean="0"/>
              <a:t>事件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所有反写逻辑处理完</a:t>
            </a:r>
            <a:r>
              <a:rPr lang="zh-CN" altLang="zh-CN" dirty="0" smtClean="0"/>
              <a:t>之后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反写逻辑处理完之后，插件处理相关业务</a:t>
            </a:r>
            <a:r>
              <a:rPr lang="zh-CN" altLang="zh-CN" dirty="0" smtClean="0"/>
              <a:t>逻辑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51520" y="0"/>
            <a:ext cx="7057032" cy="620688"/>
          </a:xfrm>
        </p:spPr>
        <p:txBody>
          <a:bodyPr>
            <a:normAutofit fontScale="90000"/>
          </a:bodyPr>
          <a:lstStyle/>
          <a:p>
            <a:r>
              <a:rPr lang="en-US" altLang="zh-CN" sz="4000" dirty="0">
                <a:effectLst/>
              </a:rPr>
              <a:t>FinishWriteBack</a:t>
            </a:r>
            <a:endParaRPr lang="zh-CN" altLang="en-US" dirty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0"/>
            <a:ext cx="6696744" cy="654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1833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395288" y="989013"/>
            <a:ext cx="8334375" cy="5137150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zh-CN" sz="4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endParaRPr lang="en-US" altLang="zh-CN" sz="4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  <a:p>
            <a:pPr>
              <a:buNone/>
              <a:defRPr/>
            </a:pPr>
            <a:r>
              <a:rPr lang="en-US" altLang="zh-CN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           </a:t>
            </a:r>
            <a:r>
              <a:rPr lang="zh-CN" altLang="en-US" sz="4000" b="1" dirty="0" smtClean="0">
                <a:solidFill>
                  <a:schemeClr val="tx1"/>
                </a:solidFill>
                <a:latin typeface="宋体" pitchFamily="2" charset="-122"/>
                <a:ea typeface="宋体" pitchFamily="2" charset="-122"/>
              </a:rPr>
              <a:t>参考内容</a:t>
            </a:r>
            <a:endParaRPr lang="en-US" altLang="zh-CN" sz="4000" b="1" dirty="0" smtClean="0">
              <a:solidFill>
                <a:schemeClr val="tx1"/>
              </a:solidFill>
              <a:latin typeface="宋体" pitchFamily="2" charset="-122"/>
              <a:ea typeface="宋体" pitchFamily="2" charset="-122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到</a:t>
            </a:r>
            <a:r>
              <a:rPr lang="en-US" altLang="zh-CN" dirty="0"/>
              <a:t>K/3 Cloud</a:t>
            </a:r>
            <a:r>
              <a:rPr lang="zh-CN" altLang="zh-CN" dirty="0"/>
              <a:t>安装目录的</a:t>
            </a:r>
            <a:r>
              <a:rPr lang="en-US" altLang="zh-CN" dirty="0" err="1"/>
              <a:t>WebSite</a:t>
            </a:r>
            <a:r>
              <a:rPr lang="en-US" altLang="zh-CN" dirty="0"/>
              <a:t>\Bin</a:t>
            </a:r>
            <a:r>
              <a:rPr lang="zh-CN" altLang="zh-CN" dirty="0"/>
              <a:t>子目录，引用如下组件：</a:t>
            </a:r>
          </a:p>
          <a:p>
            <a:pPr lvl="1"/>
            <a:r>
              <a:rPr lang="en-US" altLang="zh-CN" dirty="0"/>
              <a:t>Kingdee.BOS.dll</a:t>
            </a:r>
            <a:endParaRPr lang="zh-CN" altLang="zh-CN" dirty="0"/>
          </a:p>
          <a:p>
            <a:pPr lvl="1"/>
            <a:r>
              <a:rPr lang="en-US" altLang="zh-CN" dirty="0"/>
              <a:t>Kingdee.BOS.App.dll</a:t>
            </a:r>
            <a:endParaRPr lang="zh-CN" altLang="zh-CN" dirty="0"/>
          </a:p>
          <a:p>
            <a:pPr lvl="1"/>
            <a:r>
              <a:rPr lang="en-US" altLang="zh-CN" dirty="0"/>
              <a:t>Kingdee.BOS.BusinessEntity.dll</a:t>
            </a:r>
            <a:endParaRPr lang="zh-CN" altLang="zh-CN" dirty="0"/>
          </a:p>
          <a:p>
            <a:pPr lvl="1"/>
            <a:r>
              <a:rPr lang="en-US" altLang="zh-CN" dirty="0"/>
              <a:t>Kingdee.BOS.Contracts.dll</a:t>
            </a:r>
            <a:endParaRPr lang="zh-CN" altLang="zh-CN" dirty="0"/>
          </a:p>
          <a:p>
            <a:pPr lvl="1"/>
            <a:r>
              <a:rPr lang="en-US" altLang="zh-CN" dirty="0"/>
              <a:t>Kingdee.BOS.Core.dll</a:t>
            </a:r>
            <a:endParaRPr lang="zh-CN" altLang="zh-CN" dirty="0"/>
          </a:p>
          <a:p>
            <a:pPr lvl="1"/>
            <a:r>
              <a:rPr lang="en-US" altLang="zh-CN" dirty="0"/>
              <a:t>Kingdee.BOS.DataEntity.dll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引用必要组件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32040" y="2852936"/>
            <a:ext cx="26003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427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在前文所建的单据转换插件工程中，添加新类</a:t>
            </a:r>
            <a:r>
              <a:rPr lang="en-US" altLang="zh-CN" dirty="0"/>
              <a:t>,</a:t>
            </a:r>
            <a:r>
              <a:rPr lang="zh-CN" altLang="zh-CN" dirty="0"/>
              <a:t>派生自单据转换插件</a:t>
            </a:r>
            <a:r>
              <a:rPr lang="zh-CN" altLang="zh-CN" dirty="0" smtClean="0"/>
              <a:t>基类：</a:t>
            </a:r>
            <a:r>
              <a:rPr lang="en-US" altLang="zh-CN" dirty="0" smtClean="0"/>
              <a:t>Kingdee.BOS.Core.Metadata.ConvertElement.PlugIn.AbstractConvertPlugIn</a:t>
            </a:r>
            <a:endParaRPr lang="zh-CN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创建单据转换插件</a:t>
            </a:r>
            <a:r>
              <a:rPr lang="zh-CN" altLang="zh-CN" dirty="0" smtClean="0">
                <a:effectLst/>
              </a:rPr>
              <a:t>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464835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按顺序输出单据转换</a:t>
            </a:r>
            <a:r>
              <a:rPr lang="en-US" altLang="zh-CN" dirty="0"/>
              <a:t>-</a:t>
            </a:r>
            <a:r>
              <a:rPr lang="zh-CN" altLang="zh-CN" dirty="0"/>
              <a:t>下推过程的插件事件</a:t>
            </a:r>
          </a:p>
          <a:p>
            <a:r>
              <a:rPr lang="en-US" altLang="zh-CN" dirty="0" smtClean="0"/>
              <a:t>OnInitVariable</a:t>
            </a:r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初始化变量之后触发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此方法执行时，源单、目标单元数据，转换规则均已加载；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可以在此事件初始化自己的变量，或者调整转换规则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096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OnQueryBuilderParemeter</a:t>
            </a:r>
            <a:endParaRPr lang="zh-CN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取源单数据参数</a:t>
            </a:r>
            <a:r>
              <a:rPr lang="en-US" altLang="zh-CN" dirty="0"/>
              <a:t>(QueryBuilderParemeter)</a:t>
            </a:r>
            <a:r>
              <a:rPr lang="zh-CN" altLang="en-US" dirty="0"/>
              <a:t>初始化完毕后触发，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此时，已经扫描了转换规则上的映射关系、计算公式等，确定了需要加载的源单字段；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默认情况下，仅会加载配置了映射关系、计算公式的源单字段；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可以在此事件中，追加需要加载的源单字段；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5765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标题 2"/>
          <p:cNvSpPr>
            <a:spLocks noGrp="1"/>
          </p:cNvSpPr>
          <p:nvPr>
            <p:ph type="title"/>
          </p:nvPr>
        </p:nvSpPr>
        <p:spPr>
          <a:xfrm>
            <a:off x="395288" y="0"/>
            <a:ext cx="6697662" cy="620713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概述</a:t>
            </a:r>
            <a:endParaRPr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业务流程</a:t>
            </a:r>
            <a:endParaRPr lang="en-US" altLang="zh-CN" b="1" dirty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业务流程定义、配置、发布（简述）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单据转换</a:t>
            </a:r>
            <a:endParaRPr lang="en-US" altLang="zh-CN" b="1" dirty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转换规则定义、配置、开发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--</a:t>
            </a:r>
            <a:r>
              <a:rPr lang="zh-CN" altLang="en-US" dirty="0" smtClean="0"/>
              <a:t>单据转换插件</a:t>
            </a:r>
            <a:endParaRPr lang="en-US" altLang="zh-CN" dirty="0" smtClean="0"/>
          </a:p>
          <a:p>
            <a:r>
              <a:rPr lang="zh-CN" altLang="en-US" b="1" dirty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反写规则</a:t>
            </a:r>
            <a:endParaRPr lang="en-US" altLang="zh-CN" b="1" dirty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indent="0">
              <a:buNone/>
            </a:pPr>
            <a:r>
              <a:rPr lang="en-US" altLang="zh-CN" dirty="0" smtClean="0"/>
              <a:t>   --</a:t>
            </a:r>
            <a:r>
              <a:rPr lang="zh-CN" altLang="en-US" dirty="0" smtClean="0"/>
              <a:t>反写规则定义、发布、应用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--</a:t>
            </a:r>
            <a:r>
              <a:rPr lang="zh-CN" altLang="en-US" dirty="0" smtClean="0"/>
              <a:t>反写插件处理业务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</a:rPr>
              <a:t>单据转换插件开发详解</a:t>
            </a:r>
            <a:endParaRPr lang="en-US" altLang="zh-CN" b="1" dirty="0" smtClean="0">
              <a:solidFill>
                <a:srgbClr val="005092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b="1" dirty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反</a:t>
            </a:r>
            <a:r>
              <a:rPr lang="zh-CN" altLang="en-US" b="1" dirty="0" smtClean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写插件开发详解</a:t>
            </a:r>
            <a:endParaRPr lang="en-US" altLang="zh-CN" b="1" dirty="0" smtClean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b="1" dirty="0" smtClean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常见</a:t>
            </a:r>
            <a:r>
              <a:rPr lang="zh-CN" altLang="en-US" b="1" dirty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问题</a:t>
            </a:r>
            <a:r>
              <a:rPr lang="zh-CN" altLang="en-US" b="1" dirty="0" smtClean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分析</a:t>
            </a:r>
            <a:endParaRPr lang="en-US" altLang="zh-CN" b="1" dirty="0" smtClean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zh-CN" altLang="en-US" b="1" dirty="0" smtClean="0">
                <a:solidFill>
                  <a:srgbClr val="00509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讨论</a:t>
            </a:r>
            <a:endParaRPr lang="en-US" altLang="zh-CN" b="1" dirty="0">
              <a:solidFill>
                <a:srgbClr val="00509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OnInSelectedRow</a:t>
            </a:r>
            <a:endParaRPr lang="zh-CN" altLang="zh-CN" dirty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把所选的源单内码，转换为取数条件后触发，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此时，源单内码，被拼接成 </a:t>
            </a:r>
            <a:r>
              <a:rPr lang="en-US" altLang="zh-CN" dirty="0"/>
              <a:t>FID IN (100000,100001) </a:t>
            </a:r>
            <a:r>
              <a:rPr lang="zh-CN" altLang="en-US" dirty="0"/>
              <a:t>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可以在此事件，修改取数条件，完善内码筛选条件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59414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OnParseFilter</a:t>
            </a:r>
            <a:endParaRPr lang="zh-CN" altLang="zh-CN" dirty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解析完转换规则的选单条件策略之后触发，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此时，已经把选单条件策略中设置的过滤条件，拼接成了一个</a:t>
            </a:r>
            <a:r>
              <a:rPr lang="en-US" altLang="zh-CN" dirty="0"/>
              <a:t>SQL</a:t>
            </a:r>
            <a:r>
              <a:rPr lang="zh-CN" altLang="en-US" dirty="0"/>
              <a:t>条件子句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可以在此事件中，修改取数条件，完善选单条件策略中设置的条件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78702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OnBeforeGetSourceData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调用</a:t>
            </a:r>
            <a:r>
              <a:rPr lang="en-US" altLang="zh-CN" dirty="0" err="1"/>
              <a:t>IQueryService.GetDynamicObjectCollection</a:t>
            </a:r>
            <a:r>
              <a:rPr lang="en-US" altLang="zh-CN" dirty="0"/>
              <a:t>()</a:t>
            </a:r>
            <a:r>
              <a:rPr lang="zh-CN" altLang="en-US" dirty="0"/>
              <a:t>函数之前触发，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此时取源单参数已经解析完毕，构建出了取数</a:t>
            </a:r>
            <a:r>
              <a:rPr lang="en-US" altLang="zh-CN" dirty="0"/>
              <a:t>SQL</a:t>
            </a:r>
            <a:r>
              <a:rPr lang="zh-CN" altLang="en-US" dirty="0"/>
              <a:t>的各种子句，如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From</a:t>
            </a:r>
            <a:r>
              <a:rPr lang="zh-CN" altLang="en-US" dirty="0"/>
              <a:t>、</a:t>
            </a:r>
            <a:r>
              <a:rPr lang="en-US" altLang="zh-CN" dirty="0"/>
              <a:t>Where</a:t>
            </a:r>
            <a:r>
              <a:rPr lang="zh-CN" altLang="en-US" dirty="0"/>
              <a:t>子句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可以在此事件中，对取源单数据的</a:t>
            </a:r>
            <a:r>
              <a:rPr lang="en-US" altLang="zh-CN" dirty="0"/>
              <a:t>SQL</a:t>
            </a:r>
            <a:r>
              <a:rPr lang="zh-CN" altLang="en-US" dirty="0"/>
              <a:t>子句进行完善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05759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OnGetSourceData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本事件仅适用于下推******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读取了符合条件下推的源单数据之后触发，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此时，已经拿到了源单完整数据，之前仅仅掌握源单内码；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可以在此事件，修订源单数据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7374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OnBeforeGroupBy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读取源单数据之后，按照转换规则 </a:t>
            </a:r>
            <a:r>
              <a:rPr lang="en-US" altLang="zh-CN" dirty="0"/>
              <a:t>- </a:t>
            </a:r>
            <a:r>
              <a:rPr lang="zh-CN" altLang="en-US" dirty="0"/>
              <a:t>分组策略，对源单数据进行分组之前触发，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此时，已经解析完分组策略，后续将按照此进行单据分组、分录合并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可以在此事件中，修改单据分组、分录合并规则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0088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OnCreateTarget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本事件仅适用于下推******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根据单据分组规则，对源单分好组之后，根据分组数量，创建目标单据之后触发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此时，已经创建好目标单据数据包，并填写了各字段默认值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可以在此事件中，完善各个字段的默认值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1924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OnBeforeFieldMapping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在开始按照转换规则 </a:t>
            </a:r>
            <a:r>
              <a:rPr lang="en-US" altLang="zh-CN" dirty="0"/>
              <a:t>- </a:t>
            </a:r>
            <a:r>
              <a:rPr lang="zh-CN" altLang="en-US" dirty="0"/>
              <a:t>字段映射策略，进行数据迁移之前触发，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此时，源单数据包、目标单数据包均已对应好，开始进行字段数据迁移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因为有很多行、很多字段需要逐个迁移，总的迁移次数会很多，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默认情况下，不会触发每个字段的迁移事件。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如果需要监控单个字段的迁移过程，可以在此事件中，开启字段的迁移事件；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10237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在计算完目标单据每行、每个字段值，准备填写到数据包之前，均会触发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此事件默认不会被触发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插件在</a:t>
            </a:r>
            <a:r>
              <a:rPr lang="en-US" altLang="zh-CN" dirty="0"/>
              <a:t>OnBeforeFieldMapping</a:t>
            </a:r>
            <a:r>
              <a:rPr lang="zh-CN" altLang="en-US" dirty="0"/>
              <a:t>事件中设置</a:t>
            </a:r>
            <a:r>
              <a:rPr lang="en-US" altLang="zh-CN" dirty="0" err="1"/>
              <a:t>e.FireFieldMappingEvent</a:t>
            </a:r>
            <a:r>
              <a:rPr lang="en-US" altLang="zh-CN" dirty="0"/>
              <a:t> = true</a:t>
            </a:r>
            <a:r>
              <a:rPr lang="zh-CN" altLang="en-US" dirty="0"/>
              <a:t>，可开启本事件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可以在此事件中，监控、修正需要写到目标单据上的字段值；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49139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OnAfterFieldMapping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在根据转换规则 </a:t>
            </a:r>
            <a:r>
              <a:rPr lang="en-US" altLang="zh-CN" dirty="0"/>
              <a:t>- </a:t>
            </a:r>
            <a:r>
              <a:rPr lang="zh-CN" altLang="en-US" dirty="0"/>
              <a:t>字段映射策略，迁移完字段值之后触发，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此时，已经把源单数据包，都迁移到了目标单据数据包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可以在此事件中，对目标单据数据包进行修订，或者补充其他单据体数据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04494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OnCreateLink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字段迁移完毕，创建关联关系子表，在单据上记录关联关系前触发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可以在此事件中，设置</a:t>
            </a:r>
            <a:r>
              <a:rPr lang="en-US" altLang="zh-CN" dirty="0"/>
              <a:t>e.Cancel = true</a:t>
            </a:r>
            <a:r>
              <a:rPr lang="zh-CN" altLang="en-US" dirty="0"/>
              <a:t>，略过关联关系的创建；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关联关系主要用于反写、联查，如无必要，请勿取消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61684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业务流程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--Cloud</a:t>
            </a:r>
            <a:r>
              <a:rPr lang="zh-CN" altLang="en-US" dirty="0" smtClean="0"/>
              <a:t>早期承载了过多的功能，目前弱化流程作用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zh-CN" altLang="en-US" dirty="0" smtClean="0"/>
              <a:t>作为限制业务流转走向，</a:t>
            </a:r>
            <a:r>
              <a:rPr lang="zh-CN" altLang="en-US" dirty="0"/>
              <a:t>过滤</a:t>
            </a:r>
            <a:r>
              <a:rPr lang="zh-CN" altLang="en-US" dirty="0" smtClean="0"/>
              <a:t>目标单据的作用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--</a:t>
            </a:r>
            <a:r>
              <a:rPr lang="zh-CN" altLang="en-US" dirty="0" smtClean="0"/>
              <a:t>自由流程更加高效和方便</a:t>
            </a:r>
            <a:endParaRPr lang="en-US" altLang="zh-CN" dirty="0"/>
          </a:p>
          <a:p>
            <a:r>
              <a:rPr lang="zh-CN" altLang="en-US" b="1" dirty="0"/>
              <a:t>业务</a:t>
            </a:r>
            <a:r>
              <a:rPr lang="zh-CN" altLang="en-US" b="1" dirty="0" smtClean="0"/>
              <a:t>流程定义</a:t>
            </a:r>
            <a:endParaRPr lang="en-US" altLang="zh-CN" b="1" dirty="0"/>
          </a:p>
          <a:p>
            <a:pPr lvl="1"/>
            <a:r>
              <a:rPr lang="zh-CN" altLang="en-US" dirty="0" smtClean="0"/>
              <a:t>业务流程设计中心</a:t>
            </a:r>
            <a:endParaRPr lang="en-US" altLang="zh-CN" dirty="0" smtClean="0"/>
          </a:p>
          <a:p>
            <a:pPr lvl="1"/>
            <a:r>
              <a:rPr lang="zh-CN" altLang="en-US" dirty="0"/>
              <a:t>业务</a:t>
            </a:r>
            <a:r>
              <a:rPr lang="zh-CN" altLang="en-US" dirty="0" smtClean="0"/>
              <a:t>流程</a:t>
            </a:r>
            <a:r>
              <a:rPr lang="zh-CN" altLang="en-US" dirty="0"/>
              <a:t>配置</a:t>
            </a:r>
            <a:r>
              <a:rPr lang="zh-CN" altLang="en-US" dirty="0" smtClean="0"/>
              <a:t>中心</a:t>
            </a:r>
            <a:endParaRPr lang="en-US" altLang="zh-CN" dirty="0" smtClean="0"/>
          </a:p>
          <a:p>
            <a:pPr lvl="1"/>
            <a:r>
              <a:rPr lang="zh-CN" altLang="en-US" dirty="0"/>
              <a:t>业务</a:t>
            </a:r>
            <a:r>
              <a:rPr lang="zh-CN" altLang="en-US" dirty="0" smtClean="0"/>
              <a:t>流程</a:t>
            </a:r>
            <a:r>
              <a:rPr lang="zh-CN" altLang="en-US" dirty="0"/>
              <a:t>管理</a:t>
            </a:r>
            <a:r>
              <a:rPr lang="zh-CN" altLang="en-US" dirty="0" smtClean="0"/>
              <a:t>中心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业务流程定义、配置、发布（简述）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8621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OnAfterCreateLink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关联关系子表已经创建并填写完毕后触发，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此时，已经在关联子表中，记录了源单与目标单之间的关系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可以在此事件中，对关联关系子表内容进行调整，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7961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OnGetConvertBusinessService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数据从源单迁移完毕，开始执行转换规则 </a:t>
            </a:r>
            <a:r>
              <a:rPr lang="en-US" altLang="zh-CN" dirty="0"/>
              <a:t>- </a:t>
            </a:r>
            <a:r>
              <a:rPr lang="zh-CN" altLang="en-US" dirty="0"/>
              <a:t>表单服务策略上配置的服务前触发，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此时，已经创建好了服务执行列表，但并未实际执行服务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可以在此事件中，增删改服务列表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0694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AfterConvert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单据从源单到目标单已经转换完毕，输出最后的目标单数据包之前触发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此时，目标单数据包已经构建完毕，不会再有变动了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可以在此事件中，对目标单数据包进行最后的修订、补充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演示下推触发的事件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66940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输出单据转换</a:t>
            </a:r>
            <a:r>
              <a:rPr lang="en-US" altLang="zh-CN" dirty="0"/>
              <a:t>-</a:t>
            </a:r>
            <a:r>
              <a:rPr lang="zh-CN" altLang="zh-CN" dirty="0"/>
              <a:t>选单前过程的插件事件</a:t>
            </a:r>
            <a:r>
              <a:rPr lang="zh-CN" altLang="zh-CN" dirty="0" smtClean="0"/>
              <a:t>执行顺序</a:t>
            </a:r>
            <a:endParaRPr lang="en-US" altLang="zh-CN" dirty="0" smtClean="0"/>
          </a:p>
          <a:p>
            <a:r>
              <a:rPr lang="en-US" altLang="zh-CN" dirty="0"/>
              <a:t>OnInitVariable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本事件同时适用于下推、选单前、选单******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初始化变量之后触发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此方法执行时，源单、目标单元数据，转换规则均已加载；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可以在此事件初始化自己的变量，或者调整转换规则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演示选单前触发的事件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469771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OnParseFilterOptions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本事件仅适用于选单前******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根据转换规则的配置，把目标单关键字段值，拼进过滤条件之后触发，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转换规则 </a:t>
            </a:r>
            <a:r>
              <a:rPr lang="en-US" altLang="zh-CN" dirty="0"/>
              <a:t>- </a:t>
            </a:r>
            <a:r>
              <a:rPr lang="zh-CN" altLang="en-US" dirty="0"/>
              <a:t>字段映射策略中，可以勾选目标字段的过滤、仅追加选项，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目标字段勾上此过滤选项后，选单时，会该字段值作为过滤条件，传递给源单列表，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可以在此事件中，调整根据目标字段值生成的过滤条件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演示选单前触发的事件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37668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OnParseFilter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本事件同时适用于下推、选单前******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解析完转换规则的选单条件策略之后触发，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此时，已经把选单条件策略中设置的过滤条件，拼接成了一个</a:t>
            </a:r>
            <a:r>
              <a:rPr lang="en-US" altLang="zh-CN" dirty="0"/>
              <a:t>SQL</a:t>
            </a:r>
            <a:r>
              <a:rPr lang="zh-CN" altLang="en-US" dirty="0"/>
              <a:t>条件子句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可以在此事件中，修改取数条件，完善选单条件策略中设置的条件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演示选单前触发的事件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70597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输出单据转换</a:t>
            </a:r>
            <a:r>
              <a:rPr lang="en-US" altLang="zh-CN" dirty="0"/>
              <a:t>-</a:t>
            </a:r>
            <a:r>
              <a:rPr lang="zh-CN" altLang="zh-CN" dirty="0"/>
              <a:t>选单前过程的插件事件</a:t>
            </a:r>
            <a:r>
              <a:rPr lang="zh-CN" altLang="zh-CN" dirty="0" smtClean="0"/>
              <a:t>执行顺序</a:t>
            </a:r>
            <a:endParaRPr lang="en-US" altLang="zh-CN" dirty="0" smtClean="0"/>
          </a:p>
          <a:p>
            <a:r>
              <a:rPr lang="en-US" altLang="zh-CN" dirty="0"/>
              <a:t>OnInitVariable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初始化变量之后触发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此方法执行时，源单、目标单元数据，转换规则均已加载；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可以在此事件初始化自己的变量，或者调整转换规则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4710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OnQueryBuilderParemeter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取源单数据参数</a:t>
            </a:r>
            <a:r>
              <a:rPr lang="en-US" altLang="zh-CN" dirty="0"/>
              <a:t>(QueryBuilderParemeter)</a:t>
            </a:r>
            <a:r>
              <a:rPr lang="zh-CN" altLang="en-US" dirty="0"/>
              <a:t>初始化完毕后触发，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此时，已经扫描了转换规则上的映射关系、计算公式等，确定了需要加载的源单字段；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默认情况下，仅会加载配置了映射关系、计算公式的源单字段；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可以在此事件中，追加需要加载的源单字段；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95357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OnInSelectedRow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把所选的源单内码，转换为取数条件后触发，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此时，源单内码，被拼接成 </a:t>
            </a:r>
            <a:r>
              <a:rPr lang="en-US" altLang="zh-CN" dirty="0"/>
              <a:t>FID IN (100000,100001) </a:t>
            </a:r>
            <a:r>
              <a:rPr lang="zh-CN" altLang="en-US" dirty="0"/>
              <a:t>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可以在此事件，修改取数条件，完善内码筛选条件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454745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OnBeforeGetSourceData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调用</a:t>
            </a:r>
            <a:r>
              <a:rPr lang="en-US" altLang="zh-CN" dirty="0" err="1"/>
              <a:t>IQueryService.GetDynamicObjectCollection</a:t>
            </a:r>
            <a:r>
              <a:rPr lang="en-US" altLang="zh-CN" dirty="0"/>
              <a:t>()</a:t>
            </a:r>
            <a:r>
              <a:rPr lang="zh-CN" altLang="en-US" dirty="0"/>
              <a:t>函数之前触发，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此时取源单参数已经解析完毕，构建出了取数</a:t>
            </a:r>
            <a:r>
              <a:rPr lang="en-US" altLang="zh-CN" dirty="0"/>
              <a:t>SQL</a:t>
            </a:r>
            <a:r>
              <a:rPr lang="zh-CN" altLang="en-US" dirty="0"/>
              <a:t>的各种子句，如</a:t>
            </a:r>
            <a:r>
              <a:rPr lang="en-US" altLang="zh-CN" dirty="0"/>
              <a:t>Select</a:t>
            </a:r>
            <a:r>
              <a:rPr lang="zh-CN" altLang="en-US" dirty="0"/>
              <a:t>、</a:t>
            </a:r>
            <a:r>
              <a:rPr lang="en-US" altLang="zh-CN" dirty="0"/>
              <a:t>From</a:t>
            </a:r>
            <a:r>
              <a:rPr lang="zh-CN" altLang="en-US" dirty="0"/>
              <a:t>、</a:t>
            </a:r>
            <a:r>
              <a:rPr lang="en-US" altLang="zh-CN" dirty="0"/>
              <a:t>Where</a:t>
            </a:r>
            <a:r>
              <a:rPr lang="zh-CN" altLang="en-US" dirty="0"/>
              <a:t>子句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可以在此事件中，对取源单数据的</a:t>
            </a:r>
            <a:r>
              <a:rPr lang="en-US" altLang="zh-CN" dirty="0"/>
              <a:t>SQL</a:t>
            </a:r>
            <a:r>
              <a:rPr lang="zh-CN" altLang="en-US" dirty="0"/>
              <a:t>子句进行完善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363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7794" y="692696"/>
            <a:ext cx="8334920" cy="5544616"/>
          </a:xfrm>
        </p:spPr>
        <p:txBody>
          <a:bodyPr/>
          <a:lstStyle/>
          <a:p>
            <a:r>
              <a:rPr lang="zh-CN" altLang="en-US" dirty="0" smtClean="0"/>
              <a:t>预制流程（业务流向）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200" b="1" kern="1200" dirty="0">
                <a:solidFill>
                  <a:srgbClr val="00509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</a:rPr>
              <a:t>业务流程设计中心</a:t>
            </a:r>
            <a:endParaRPr lang="en-US" altLang="zh-CN" sz="3200" b="1" kern="1200" dirty="0">
              <a:solidFill>
                <a:srgbClr val="00509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/>
              <a:ea typeface="微软雅黑"/>
              <a:cs typeface="微软雅黑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65170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32" y="1340768"/>
            <a:ext cx="8265170" cy="4784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52165"/>
            <a:ext cx="8352928" cy="465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84585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OnGetDrawSourceData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本事件仅适用于下推******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读取了所选的源单数据之后触发，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此时，已经拿到了源单完整数据，之前仅仅掌握源单内码；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可以在此事件，修订源单数据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221648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OnBeforeGroupBy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读取源单数据之后，按照转换规则 </a:t>
            </a:r>
            <a:r>
              <a:rPr lang="en-US" altLang="zh-CN" dirty="0"/>
              <a:t>- </a:t>
            </a:r>
            <a:r>
              <a:rPr lang="zh-CN" altLang="en-US" dirty="0"/>
              <a:t>分组策略，对源单数据进行分组之前触发，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此时，已经解析完分组策略，后续将按照此进行单据分组、分录合并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可以在此事件中，修改单据分组、分录合并规则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65134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OnCreateDrawTarget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本事件仅适用于下推******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读取源单数据之后，对源单行进行合并，但还没有构建目标单据行之前触发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此时，源单行已经分好组，目标单据还是选单之前的数据包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可以在此事件中，调整源单分组结果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2760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OnBeforeFieldMapping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在开始按照转换规则 </a:t>
            </a:r>
            <a:r>
              <a:rPr lang="en-US" altLang="zh-CN" dirty="0"/>
              <a:t>- </a:t>
            </a:r>
            <a:r>
              <a:rPr lang="zh-CN" altLang="en-US" dirty="0"/>
              <a:t>字段映射策略，进行数据迁移之前触发，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此时，源单数据包、目标单数据包均已对应好，开始进行字段数据迁移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因为有很多行、很多字段需要逐个迁移，总的迁移次数会很多，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默认情况下，不会触发每个字段的迁移事件。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如果需要监控单个字段的迁移过程，可以在此事件中，开启字段的迁移事件；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458149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在计算完目标单据每行、每个字段值，准备填写到数据包之前，均会触发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此事件默认不会被触发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插件在</a:t>
            </a:r>
            <a:r>
              <a:rPr lang="en-US" altLang="zh-CN" dirty="0"/>
              <a:t>OnBeforeFieldMapping</a:t>
            </a:r>
            <a:r>
              <a:rPr lang="zh-CN" altLang="en-US" dirty="0"/>
              <a:t>事件中设置</a:t>
            </a:r>
            <a:r>
              <a:rPr lang="en-US" altLang="zh-CN" dirty="0" err="1"/>
              <a:t>e.FireFieldMappingEvent</a:t>
            </a:r>
            <a:r>
              <a:rPr lang="en-US" altLang="zh-CN" dirty="0"/>
              <a:t> = true</a:t>
            </a:r>
            <a:r>
              <a:rPr lang="zh-CN" altLang="en-US" dirty="0"/>
              <a:t>，可开启本事件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可以在此事件中，监控、修正需要写到目标单据上的字段值；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4015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OnAfterFieldMapping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在根据转换规则 </a:t>
            </a:r>
            <a:r>
              <a:rPr lang="en-US" altLang="zh-CN" dirty="0"/>
              <a:t>- </a:t>
            </a:r>
            <a:r>
              <a:rPr lang="zh-CN" altLang="en-US" dirty="0"/>
              <a:t>字段映射策略，迁移完字段值之后触发，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此时，已经把源单数据包，都迁移到了目标单据数据包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可以在此事件中，对目标单据数据包进行修订，或者补充其他单据体数据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4584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OnCreateLink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字段迁移完毕，创建关联关系子表，在单据上记录关联关系前触发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可以在此事件中，设置</a:t>
            </a:r>
            <a:r>
              <a:rPr lang="en-US" altLang="zh-CN" dirty="0"/>
              <a:t>e.Cancel = true</a:t>
            </a:r>
            <a:r>
              <a:rPr lang="zh-CN" altLang="en-US" dirty="0"/>
              <a:t>，略过关联关系的创建；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关联关系主要用于反写、联查，如无必要，请勿取消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2206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OnAfterCreateLink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关联关系子表已经创建并填写完毕后触发，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此时，已经在关联子表中，记录了源单与目标单之间的关系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可以在此事件中，对关联关系子表内容进行调整，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20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OnGetConvertBusinessService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数据从源单迁移完毕，开始执行转换规则 </a:t>
            </a:r>
            <a:r>
              <a:rPr lang="en-US" altLang="zh-CN" dirty="0"/>
              <a:t>- </a:t>
            </a:r>
            <a:r>
              <a:rPr lang="zh-CN" altLang="en-US" dirty="0"/>
              <a:t>表单服务策略上配置的服务前触发，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</a:t>
            </a:r>
            <a:r>
              <a:rPr lang="zh-CN" altLang="en-US" dirty="0"/>
              <a:t>此时，已经创建好了服务执行列表，但并未实际执行服务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可以在此事件中，增删改服务列表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003514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en-US" altLang="zh-CN" dirty="0"/>
              <a:t>AfterConvert</a:t>
            </a:r>
            <a:endParaRPr lang="zh-CN" altLang="zh-CN" dirty="0" smtClean="0"/>
          </a:p>
          <a:p>
            <a:pPr lvl="1"/>
            <a:r>
              <a:rPr lang="en-US" altLang="zh-CN" dirty="0"/>
              <a:t>// ******</a:t>
            </a:r>
            <a:r>
              <a:rPr lang="zh-CN" altLang="en-US" dirty="0"/>
              <a:t>本事件同时适用于下推、选单******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&lt;summary&gt;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单据从源单到目标单已经转换完毕，输出最后的目标单数据包之前触发</a:t>
            </a:r>
            <a:r>
              <a:rPr lang="en-US" altLang="zh-CN" dirty="0"/>
              <a:t>,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此时，目标单数据包已经构建完毕，不会再有变动了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&lt;/summary&gt;</a:t>
            </a:r>
          </a:p>
          <a:p>
            <a:pPr lvl="1"/>
            <a:r>
              <a:rPr lang="en-US" altLang="zh-CN" dirty="0"/>
              <a:t>        /// &lt;</a:t>
            </a:r>
            <a:r>
              <a:rPr lang="en-US" altLang="zh-CN" dirty="0" err="1"/>
              <a:t>param</a:t>
            </a:r>
            <a:r>
              <a:rPr lang="en-US" altLang="zh-CN" dirty="0"/>
              <a:t> name="e"&gt;&lt;/</a:t>
            </a:r>
            <a:r>
              <a:rPr lang="en-US" altLang="zh-CN" dirty="0" err="1"/>
              <a:t>param</a:t>
            </a:r>
            <a:r>
              <a:rPr lang="en-US" altLang="zh-CN" dirty="0"/>
              <a:t>&gt;</a:t>
            </a:r>
          </a:p>
          <a:p>
            <a:pPr lvl="1"/>
            <a:r>
              <a:rPr lang="en-US" altLang="zh-CN" dirty="0"/>
              <a:t>        /// &lt;remarks&gt;</a:t>
            </a:r>
          </a:p>
          <a:p>
            <a:pPr lvl="1"/>
            <a:r>
              <a:rPr lang="en-US" altLang="zh-CN" dirty="0"/>
              <a:t>        /// </a:t>
            </a:r>
            <a:r>
              <a:rPr lang="zh-CN" altLang="en-US" dirty="0"/>
              <a:t>可以在此事件中，对目标单数据包进行最后的修订、补充</a:t>
            </a:r>
          </a:p>
          <a:p>
            <a:pPr lvl="1"/>
            <a:r>
              <a:rPr lang="zh-CN" altLang="en-US" dirty="0"/>
              <a:t>        </a:t>
            </a:r>
            <a:r>
              <a:rPr lang="en-US" altLang="zh-CN" dirty="0"/>
              <a:t>/// &lt;/remarks&gt;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示例</a:t>
            </a:r>
            <a:r>
              <a:rPr lang="en-US" altLang="zh-CN" dirty="0">
                <a:effectLst/>
              </a:rPr>
              <a:t> - </a:t>
            </a:r>
            <a:r>
              <a:rPr lang="zh-CN" altLang="zh-CN" dirty="0">
                <a:effectLst/>
              </a:rPr>
              <a:t>演示选单触发的事件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07662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配置单据不同单据类型对应使用的业务流程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  <a:r>
              <a:rPr lang="zh-CN" altLang="en-US" dirty="0" smtClean="0"/>
              <a:t>流程</a:t>
            </a:r>
            <a:r>
              <a:rPr lang="zh-CN" altLang="en-US" dirty="0"/>
              <a:t>配置</a:t>
            </a:r>
            <a:r>
              <a:rPr lang="zh-CN" altLang="en-US" dirty="0" smtClean="0"/>
              <a:t>中心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97" y="1412776"/>
            <a:ext cx="8127751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900260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下推、选单前、选单过程，采用的插件是同一个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上文只是为了突出演示效果，为下推、选单、选单过程，分别写插件演示其所触发的事件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从事件的覆盖度来看，下推过程触发的事件是最全面的，针对下推过程编写的插件，选单过程被自动覆盖；</a:t>
            </a:r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ffectLst/>
              </a:rPr>
              <a:t>特别说明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82613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976664"/>
          </a:xfrm>
        </p:spPr>
        <p:txBody>
          <a:bodyPr>
            <a:normAutofit/>
          </a:bodyPr>
          <a:lstStyle/>
          <a:p>
            <a:r>
              <a:rPr lang="zh-CN" altLang="zh-CN" dirty="0"/>
              <a:t>插件代码编写完毕后，编译组件，把生成的类库文件</a:t>
            </a:r>
            <a:r>
              <a:rPr lang="en-US" altLang="zh-CN" dirty="0"/>
              <a:t>(*.</a:t>
            </a:r>
            <a:r>
              <a:rPr lang="en-US" altLang="zh-CN" dirty="0" err="1"/>
              <a:t>dll</a:t>
            </a:r>
            <a:r>
              <a:rPr lang="en-US" altLang="zh-CN" dirty="0"/>
              <a:t>)</a:t>
            </a:r>
            <a:r>
              <a:rPr lang="zh-CN" altLang="zh-CN" dirty="0"/>
              <a:t>复制到</a:t>
            </a:r>
            <a:r>
              <a:rPr lang="en-US" altLang="zh-CN" dirty="0"/>
              <a:t>K/3 Cloud</a:t>
            </a:r>
            <a:r>
              <a:rPr lang="zh-CN" altLang="zh-CN" dirty="0"/>
              <a:t>安装目录的</a:t>
            </a:r>
            <a:r>
              <a:rPr lang="en-US" altLang="zh-CN" dirty="0" err="1"/>
              <a:t>WebSite</a:t>
            </a:r>
            <a:r>
              <a:rPr lang="en-US" altLang="zh-CN" dirty="0"/>
              <a:t>\Bin</a:t>
            </a:r>
            <a:r>
              <a:rPr lang="zh-CN" altLang="zh-CN" dirty="0"/>
              <a:t>子目录；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然后进入</a:t>
            </a:r>
            <a:r>
              <a:rPr lang="en-US" altLang="zh-CN" dirty="0"/>
              <a:t>BOS</a:t>
            </a:r>
            <a:r>
              <a:rPr lang="zh-CN" altLang="zh-CN" dirty="0"/>
              <a:t>设计器，打开单据转换主界面，找到转换规则，去掉启用选项，修改插件策略，注册新插件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利用</a:t>
            </a:r>
            <a:r>
              <a:rPr lang="en-US" altLang="zh-CN" dirty="0"/>
              <a:t>BOS</a:t>
            </a:r>
            <a:r>
              <a:rPr lang="zh-CN" altLang="zh-CN" dirty="0"/>
              <a:t>设计器制作部署包时，需要在部署向导中，加入生成的转换插件类库文件</a:t>
            </a:r>
            <a:r>
              <a:rPr lang="en-US" altLang="zh-CN" dirty="0"/>
              <a:t>(*.</a:t>
            </a:r>
            <a:r>
              <a:rPr lang="en-US" altLang="zh-CN" dirty="0" err="1"/>
              <a:t>dll</a:t>
            </a:r>
            <a:r>
              <a:rPr lang="en-US" altLang="zh-CN" dirty="0"/>
              <a:t>)</a:t>
            </a:r>
            <a:r>
              <a:rPr lang="zh-CN" altLang="zh-CN" dirty="0"/>
              <a:t>，以及自定义</a:t>
            </a:r>
            <a:r>
              <a:rPr lang="en-US" altLang="zh-CN" dirty="0"/>
              <a:t>(</a:t>
            </a:r>
            <a:r>
              <a:rPr lang="zh-CN" altLang="zh-CN" dirty="0"/>
              <a:t>或扩展</a:t>
            </a:r>
            <a:r>
              <a:rPr lang="en-US" altLang="zh-CN" dirty="0"/>
              <a:t>)</a:t>
            </a:r>
            <a:r>
              <a:rPr lang="zh-CN" altLang="zh-CN" dirty="0"/>
              <a:t>的单据转换规则。</a:t>
            </a:r>
          </a:p>
          <a:p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如何启用单据转换插件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1849016" y="2852936"/>
            <a:ext cx="5274310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778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Context</a:t>
            </a:r>
            <a:endParaRPr lang="en-US" altLang="zh-CN" dirty="0"/>
          </a:p>
          <a:p>
            <a:pPr lvl="1"/>
            <a:r>
              <a:rPr lang="zh-CN" altLang="zh-CN" dirty="0"/>
              <a:t>用户登录上下文，记录当前登录用户、数据连接等信息。</a:t>
            </a:r>
          </a:p>
          <a:p>
            <a:pPr lvl="1"/>
            <a:r>
              <a:rPr lang="zh-CN" altLang="zh-CN" dirty="0"/>
              <a:t>调用各种服务函数时，需传入本对象作为参数。</a:t>
            </a:r>
          </a:p>
          <a:p>
            <a:r>
              <a:rPr lang="en-US" altLang="zh-CN" dirty="0"/>
              <a:t>OperationNumber</a:t>
            </a:r>
            <a:endParaRPr lang="zh-CN" altLang="zh-CN" dirty="0"/>
          </a:p>
          <a:p>
            <a:pPr lvl="1"/>
            <a:r>
              <a:rPr lang="zh-CN" altLang="zh-CN" dirty="0"/>
              <a:t>操作编码标识：如选单操作、下推操作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本属性只有两种可选值：</a:t>
            </a:r>
            <a:r>
              <a:rPr lang="en-US" altLang="zh-CN" dirty="0"/>
              <a:t>Push</a:t>
            </a:r>
            <a:r>
              <a:rPr lang="zh-CN" altLang="zh-CN" dirty="0"/>
              <a:t>、</a:t>
            </a:r>
            <a:r>
              <a:rPr lang="en-US" altLang="zh-CN" dirty="0"/>
              <a:t>Draw</a:t>
            </a:r>
            <a:r>
              <a:rPr lang="zh-CN" altLang="zh-CN" dirty="0"/>
              <a:t>；</a:t>
            </a:r>
          </a:p>
          <a:p>
            <a:r>
              <a:rPr lang="en-US" altLang="zh-CN" dirty="0" smtClean="0"/>
              <a:t>OperationResult</a:t>
            </a:r>
          </a:p>
          <a:p>
            <a:pPr lvl="1"/>
            <a:r>
              <a:rPr lang="zh-CN" altLang="zh-CN" dirty="0"/>
              <a:t>单据转换结果信息。</a:t>
            </a:r>
          </a:p>
          <a:p>
            <a:pPr lvl="1"/>
            <a:r>
              <a:rPr lang="zh-CN" altLang="zh-CN" dirty="0"/>
              <a:t>管理单据转换结果，包括提示信息、成功生成的目标单据数据包。</a:t>
            </a:r>
          </a:p>
          <a:p>
            <a:r>
              <a:rPr lang="en-US" altLang="zh-CN" dirty="0" smtClean="0"/>
              <a:t>Option</a:t>
            </a:r>
          </a:p>
          <a:p>
            <a:pPr lvl="1"/>
            <a:r>
              <a:rPr lang="zh-CN" altLang="zh-CN" dirty="0"/>
              <a:t>额外业务控制选项：整体业务流程的每个时机点都可拿到这些控制信息</a:t>
            </a:r>
          </a:p>
          <a:p>
            <a:pPr lvl="1"/>
            <a:r>
              <a:rPr lang="zh-CN" altLang="zh-CN" dirty="0"/>
              <a:t>调用下推引擎时，额外传递的一些参数字典。如是否整单下推、是否需要校验下游单据新增权限等；</a:t>
            </a:r>
          </a:p>
          <a:p>
            <a:pPr lvl="1"/>
            <a:r>
              <a:rPr lang="zh-CN" altLang="zh-CN" dirty="0"/>
              <a:t>单据转换插件可以到此参数字典中，获取自定义参数。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effectLst/>
              </a:rPr>
              <a:t>公共属性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331349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下推事</a:t>
            </a:r>
            <a:r>
              <a:rPr lang="zh-CN" altLang="zh-CN" dirty="0" smtClean="0"/>
              <a:t>件</a:t>
            </a:r>
            <a:endParaRPr lang="en-US" altLang="zh-CN" dirty="0" smtClean="0"/>
          </a:p>
          <a:p>
            <a:endParaRPr lang="zh-CN" altLang="zh-CN" b="1" dirty="0"/>
          </a:p>
          <a:p>
            <a:pPr lvl="1"/>
            <a:r>
              <a:rPr lang="zh-CN" altLang="en-US" dirty="0"/>
              <a:t>下推，是把所选源单，转换为目标单据数据包的过程，大致经过以下几个阶段：</a:t>
            </a:r>
          </a:p>
          <a:p>
            <a:pPr lvl="1"/>
            <a:endParaRPr lang="zh-CN" altLang="en-US" dirty="0"/>
          </a:p>
          <a:p>
            <a:pPr lvl="1"/>
            <a:r>
              <a:rPr lang="en-US" altLang="zh-CN" dirty="0" smtClean="0"/>
              <a:t>1</a:t>
            </a:r>
            <a:r>
              <a:rPr lang="zh-CN" altLang="en-US" dirty="0" smtClean="0"/>
              <a:t>、初始化</a:t>
            </a:r>
            <a:r>
              <a:rPr lang="zh-CN" altLang="en-US" dirty="0"/>
              <a:t>变量；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 smtClean="0"/>
              <a:t>、构建</a:t>
            </a:r>
            <a:r>
              <a:rPr lang="zh-CN" altLang="en-US" dirty="0"/>
              <a:t>读取源单数据参数；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、根据</a:t>
            </a:r>
            <a:r>
              <a:rPr lang="zh-CN" altLang="en-US" dirty="0"/>
              <a:t>单据转换规则上，字段映射关系、计算公式等，设置需要读取的源单字段；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 smtClean="0"/>
              <a:t>、根据</a:t>
            </a:r>
            <a:r>
              <a:rPr lang="zh-CN" altLang="en-US" dirty="0"/>
              <a:t>单据转换规则 </a:t>
            </a:r>
            <a:r>
              <a:rPr lang="en-US" altLang="zh-CN" dirty="0"/>
              <a:t>– </a:t>
            </a:r>
            <a:r>
              <a:rPr lang="zh-CN" altLang="en-US" dirty="0"/>
              <a:t>选单条件策略，设置源单过滤条件；</a:t>
            </a:r>
          </a:p>
          <a:p>
            <a:pPr lvl="1"/>
            <a:r>
              <a:rPr lang="en-US" altLang="zh-CN" dirty="0"/>
              <a:t>5</a:t>
            </a:r>
            <a:r>
              <a:rPr lang="zh-CN" altLang="en-US" dirty="0" smtClean="0"/>
              <a:t>、把</a:t>
            </a:r>
            <a:r>
              <a:rPr lang="zh-CN" altLang="en-US" dirty="0"/>
              <a:t>所选源单内码，拼进源单过滤条件；</a:t>
            </a:r>
          </a:p>
          <a:p>
            <a:pPr lvl="1"/>
            <a:r>
              <a:rPr lang="en-US" altLang="zh-CN" dirty="0"/>
              <a:t>6</a:t>
            </a:r>
            <a:r>
              <a:rPr lang="zh-CN" altLang="en-US" dirty="0" smtClean="0"/>
              <a:t>、构建</a:t>
            </a:r>
            <a:r>
              <a:rPr lang="zh-CN" altLang="en-US" dirty="0"/>
              <a:t>一条取数</a:t>
            </a:r>
            <a:r>
              <a:rPr lang="en-US" altLang="zh-CN" dirty="0"/>
              <a:t>SQL</a:t>
            </a:r>
            <a:r>
              <a:rPr lang="zh-CN" altLang="en-US" dirty="0"/>
              <a:t>，读取源单数据； （把单据头、单据体、子单据体的字段合并在一起）</a:t>
            </a:r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、按照</a:t>
            </a:r>
            <a:r>
              <a:rPr lang="zh-CN" altLang="en-US" dirty="0"/>
              <a:t>单据转换规则 </a:t>
            </a:r>
            <a:r>
              <a:rPr lang="en-US" altLang="zh-CN" dirty="0"/>
              <a:t>– </a:t>
            </a:r>
            <a:r>
              <a:rPr lang="zh-CN" altLang="en-US" dirty="0"/>
              <a:t>分组策略，对源单数据进行分组；</a:t>
            </a:r>
          </a:p>
          <a:p>
            <a:pPr lvl="1"/>
            <a:r>
              <a:rPr lang="en-US" altLang="zh-CN" dirty="0"/>
              <a:t>8</a:t>
            </a:r>
            <a:r>
              <a:rPr lang="zh-CN" altLang="en-US" dirty="0" smtClean="0"/>
              <a:t>、根据</a:t>
            </a:r>
            <a:r>
              <a:rPr lang="zh-CN" altLang="en-US" dirty="0"/>
              <a:t>分组，构建目标单空数据包；</a:t>
            </a:r>
          </a:p>
          <a:p>
            <a:pPr lvl="1"/>
            <a:r>
              <a:rPr lang="en-US" altLang="zh-CN" dirty="0"/>
              <a:t>9</a:t>
            </a:r>
            <a:r>
              <a:rPr lang="zh-CN" altLang="en-US" dirty="0" smtClean="0"/>
              <a:t>、把</a:t>
            </a:r>
            <a:r>
              <a:rPr lang="zh-CN" altLang="en-US" dirty="0"/>
              <a:t>源单数据，一一迁移到目标单数据包上；</a:t>
            </a:r>
          </a:p>
          <a:p>
            <a:pPr lvl="1"/>
            <a:r>
              <a:rPr lang="en-US" altLang="zh-CN" dirty="0"/>
              <a:t>10</a:t>
            </a:r>
            <a:r>
              <a:rPr lang="zh-CN" altLang="en-US" dirty="0" smtClean="0"/>
              <a:t>、在</a:t>
            </a:r>
            <a:r>
              <a:rPr lang="zh-CN" altLang="en-US" dirty="0"/>
              <a:t>目标单数据包中，记录与源单的关联关系，并自动进行单位换算；</a:t>
            </a:r>
          </a:p>
          <a:p>
            <a:pPr lvl="1"/>
            <a:r>
              <a:rPr lang="en-US" altLang="zh-CN" dirty="0"/>
              <a:t>11</a:t>
            </a:r>
            <a:r>
              <a:rPr lang="zh-CN" altLang="en-US" dirty="0" smtClean="0"/>
              <a:t>、执行</a:t>
            </a:r>
            <a:r>
              <a:rPr lang="zh-CN" altLang="en-US" dirty="0"/>
              <a:t>单据转换规则 </a:t>
            </a:r>
            <a:r>
              <a:rPr lang="en-US" altLang="zh-CN" dirty="0"/>
              <a:t>– </a:t>
            </a:r>
            <a:r>
              <a:rPr lang="zh-CN" altLang="en-US" dirty="0"/>
              <a:t>表单服务策略，对目标单据进行后期数据修正、补充；</a:t>
            </a:r>
          </a:p>
          <a:p>
            <a:pPr lvl="1"/>
            <a:r>
              <a:rPr lang="en-US" altLang="zh-CN" dirty="0"/>
              <a:t>12</a:t>
            </a:r>
            <a:r>
              <a:rPr lang="zh-CN" altLang="en-US" dirty="0" smtClean="0"/>
              <a:t>、返回</a:t>
            </a:r>
            <a:r>
              <a:rPr lang="zh-CN" altLang="en-US" dirty="0"/>
              <a:t>已经生成的目标单据数据包；</a:t>
            </a:r>
          </a:p>
          <a:p>
            <a:pPr lvl="1"/>
            <a:endParaRPr lang="zh-CN" altLang="zh-CN" dirty="0" smtClean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单据转换事件（插件基类的虚方法</a:t>
            </a:r>
            <a:r>
              <a:rPr lang="zh-CN" altLang="zh-CN" dirty="0" smtClean="0">
                <a:effectLst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51062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dirty="0"/>
              <a:t>整个下推的过程，单据转换插件基类上可重载的虚方法，按如下顺序被调用：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OnInitVariable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OnQueryBuilderParemeter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OnInSelectedRow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OnParseFilter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OnBeforeGetSourceData</a:t>
            </a:r>
            <a:endParaRPr lang="en-US" altLang="zh-CN" dirty="0"/>
          </a:p>
          <a:p>
            <a:pPr lvl="1"/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OnGetSourceData</a:t>
            </a:r>
            <a:endParaRPr lang="en-US" altLang="zh-CN" dirty="0"/>
          </a:p>
          <a:p>
            <a:pPr lvl="1"/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OnBeforeGroupBy</a:t>
            </a:r>
            <a:endParaRPr lang="en-US" altLang="zh-CN" dirty="0"/>
          </a:p>
          <a:p>
            <a:pPr lvl="1"/>
            <a:r>
              <a:rPr lang="en-US" altLang="zh-CN" dirty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OnCreateTarget</a:t>
            </a:r>
            <a:endParaRPr lang="en-US" altLang="zh-CN" dirty="0"/>
          </a:p>
          <a:p>
            <a:pPr lvl="1"/>
            <a:r>
              <a:rPr lang="en-US" altLang="zh-CN" dirty="0"/>
              <a:t>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OnBeforeFieldMapping</a:t>
            </a:r>
            <a:endParaRPr lang="en-US" altLang="zh-CN" dirty="0"/>
          </a:p>
          <a:p>
            <a:pPr lvl="1"/>
            <a:r>
              <a:rPr lang="en-US" altLang="zh-CN" dirty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OnAfterFieldMapping</a:t>
            </a:r>
            <a:endParaRPr lang="en-US" altLang="zh-CN" dirty="0"/>
          </a:p>
          <a:p>
            <a:pPr lvl="1"/>
            <a:r>
              <a:rPr lang="en-US" altLang="zh-CN" dirty="0"/>
              <a:t>11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OnCreateLink</a:t>
            </a:r>
            <a:endParaRPr lang="en-US" altLang="zh-CN" dirty="0"/>
          </a:p>
          <a:p>
            <a:pPr lvl="1"/>
            <a:r>
              <a:rPr lang="en-US" altLang="zh-CN" dirty="0"/>
              <a:t>12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OnAfterCreateLink</a:t>
            </a:r>
            <a:endParaRPr lang="en-US" altLang="zh-CN" dirty="0"/>
          </a:p>
          <a:p>
            <a:pPr lvl="1"/>
            <a:r>
              <a:rPr lang="en-US" altLang="zh-CN" dirty="0"/>
              <a:t>13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OnGetConvertBusinessService</a:t>
            </a:r>
            <a:endParaRPr lang="en-US" altLang="zh-CN" dirty="0"/>
          </a:p>
          <a:p>
            <a:pPr lvl="1"/>
            <a:r>
              <a:rPr lang="en-US" altLang="zh-CN" dirty="0"/>
              <a:t>14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AfterConvert</a:t>
            </a:r>
          </a:p>
          <a:p>
            <a:pPr lvl="1"/>
            <a:endParaRPr lang="en-US" altLang="zh-CN" dirty="0" smtClean="0"/>
          </a:p>
          <a:p>
            <a:r>
              <a:rPr lang="zh-CN" altLang="zh-CN" dirty="0"/>
              <a:t>插件重载这些方法，调整方法的参数，以实现对下推的过程、生成的目标单据数据包进行干预、修订；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下文将按照顺序介绍下推过程所触发的全部事件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单据转换事件（插件基类的虚方法</a:t>
            </a:r>
            <a:r>
              <a:rPr lang="zh-CN" altLang="zh-CN" dirty="0" smtClean="0">
                <a:effectLst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62352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初始化变量之后触发本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此</a:t>
            </a:r>
            <a:r>
              <a:rPr lang="zh-CN" altLang="zh-CN" dirty="0"/>
              <a:t>方法执行时，源单、目标单元数据，转换规则均已加载；可以在此事件初始化自己的变量，或者调整</a:t>
            </a:r>
            <a:r>
              <a:rPr lang="zh-CN" altLang="zh-CN" dirty="0" smtClean="0"/>
              <a:t>转换规则</a:t>
            </a:r>
            <a:endParaRPr lang="en-US" altLang="zh-CN" dirty="0" smtClean="0"/>
          </a:p>
          <a:p>
            <a:r>
              <a:rPr lang="zh-CN" altLang="zh-CN" b="1" dirty="0"/>
              <a:t>虚方法</a:t>
            </a:r>
            <a:r>
              <a:rPr lang="zh-CN" altLang="zh-CN" b="1" dirty="0" smtClean="0"/>
              <a:t>定义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1"/>
            <a:r>
              <a:rPr lang="en-US" altLang="zh-CN" dirty="0"/>
              <a:t>public virtual void OnInitVariable(InitVariableEventArgs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 smtClean="0"/>
              <a:t>备注</a:t>
            </a:r>
            <a:r>
              <a:rPr lang="zh-CN" altLang="en-US" b="1" dirty="0" smtClean="0"/>
              <a:t>：</a:t>
            </a:r>
            <a:endParaRPr lang="zh-CN" altLang="zh-CN" dirty="0"/>
          </a:p>
          <a:p>
            <a:pPr lvl="1"/>
            <a:r>
              <a:rPr lang="zh-CN" altLang="zh-CN" dirty="0"/>
              <a:t>变量初始化完成，准备单据转换所需的变量，这个事件最早触发，插件可以在这个事件中准备所需的变量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单据转换服务准备完源单和目标单的元数据后，还未进入单据转换的数据处理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/>
              <a:t>根据接口参数，初始化插件自身的信息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OnInitVariable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731967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OnInitVariable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063716"/>
              </p:ext>
            </p:extLst>
          </p:nvPr>
        </p:nvGraphicFramePr>
        <p:xfrm>
          <a:off x="539552" y="1312154"/>
          <a:ext cx="8208913" cy="28369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9410"/>
                <a:gridCol w="2639410"/>
                <a:gridCol w="2930093"/>
              </a:tblGrid>
              <a:tr h="472821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InitVariableEventArgs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7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Rule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ConvertRuleElement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转换规则元数据信息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28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effectLst/>
                        </a:rPr>
                        <a:t>目标单据元数据信息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172432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案例 </a:t>
            </a:r>
            <a:r>
              <a:rPr lang="en-US" altLang="zh-CN" dirty="0"/>
              <a:t>– </a:t>
            </a:r>
            <a:r>
              <a:rPr lang="zh-CN" altLang="zh-CN" dirty="0"/>
              <a:t>结算清单下推应付单插件，初始化本地</a:t>
            </a:r>
            <a:r>
              <a:rPr lang="zh-CN" altLang="zh-CN" dirty="0" smtClean="0"/>
              <a:t>变量</a:t>
            </a:r>
            <a:endParaRPr lang="en-US" altLang="zh-CN" dirty="0" smtClean="0"/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正式进入单据转换过程前，初始化一些插件全局</a:t>
            </a:r>
            <a:r>
              <a:rPr lang="zh-CN" altLang="zh-CN" dirty="0" smtClean="0"/>
              <a:t>属性</a:t>
            </a: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单据转换插件中，在</a:t>
            </a:r>
            <a:r>
              <a:rPr lang="en-US" altLang="zh-CN" dirty="0"/>
              <a:t>OnInitVariable</a:t>
            </a:r>
            <a:r>
              <a:rPr lang="zh-CN" altLang="zh-CN" dirty="0"/>
              <a:t>事件里做插件全部变量初始化的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OnInitVariable</a:t>
            </a:r>
            <a:endParaRPr lang="zh-CN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8437320" cy="433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177618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取源单数据的参数对象</a:t>
            </a:r>
            <a:r>
              <a:rPr lang="en-US" altLang="zh-CN" dirty="0"/>
              <a:t>(QueryBuilderParemeter)</a:t>
            </a:r>
            <a:r>
              <a:rPr lang="zh-CN" altLang="zh-CN" dirty="0"/>
              <a:t>初始化完毕之后，触发本事件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，已经扫描了转换规则上的映射关系、计算公式等，确定了需要加载的源单字</a:t>
            </a:r>
            <a:r>
              <a:rPr lang="zh-CN" altLang="zh-CN" dirty="0" smtClean="0"/>
              <a:t>段</a:t>
            </a:r>
            <a:endParaRPr lang="en-US" altLang="zh-CN" dirty="0" smtClean="0"/>
          </a:p>
          <a:p>
            <a:r>
              <a:rPr lang="zh-CN" altLang="zh-CN" b="1" dirty="0"/>
              <a:t>虚方法</a:t>
            </a:r>
            <a:r>
              <a:rPr lang="zh-CN" altLang="zh-CN" b="1" dirty="0" smtClean="0"/>
              <a:t>定义</a:t>
            </a:r>
            <a:endParaRPr lang="en-US" altLang="zh-CN" b="1" dirty="0" smtClean="0"/>
          </a:p>
          <a:p>
            <a:pPr lvl="1"/>
            <a:r>
              <a:rPr lang="en-US" altLang="zh-CN" dirty="0"/>
              <a:t>public virtual void OnQueryBuilderParemeter(QueryBuilderParemeterEventArgs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r>
              <a:rPr lang="zh-CN" altLang="zh-CN" dirty="0"/>
              <a:t> </a:t>
            </a:r>
          </a:p>
          <a:p>
            <a:pPr lvl="1"/>
            <a:r>
              <a:rPr lang="zh-CN" altLang="zh-CN" dirty="0" smtClean="0"/>
              <a:t>默认</a:t>
            </a:r>
            <a:r>
              <a:rPr lang="zh-CN" altLang="zh-CN" dirty="0"/>
              <a:t>情况下，仅会加载配置了映射关系、计算公式的源单字段；可以在此事件中，修改</a:t>
            </a:r>
            <a:r>
              <a:rPr lang="en-US" altLang="zh-CN" dirty="0"/>
              <a:t>QueryBuilderParemeter</a:t>
            </a:r>
            <a:r>
              <a:rPr lang="zh-CN" altLang="zh-CN" dirty="0"/>
              <a:t>，追加需要加载的源单字段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获取单据转换字段映射中源单使用的字段和其对应的表格信息</a:t>
            </a:r>
          </a:p>
          <a:p>
            <a:pPr lvl="1"/>
            <a:r>
              <a:rPr lang="zh-CN" altLang="zh-CN" dirty="0"/>
              <a:t>获取源单数据之前，准备查询字段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解析</a:t>
            </a:r>
            <a:r>
              <a:rPr lang="zh-CN" altLang="zh-CN" dirty="0"/>
              <a:t>源单取数的字段列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OnQueryBuilderParemeter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1667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OnQueryBuilderParemeter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19558"/>
              </p:ext>
            </p:extLst>
          </p:nvPr>
        </p:nvGraphicFramePr>
        <p:xfrm>
          <a:off x="467544" y="1340766"/>
          <a:ext cx="8352930" cy="47525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9084"/>
                <a:gridCol w="2519993"/>
                <a:gridCol w="1245785"/>
                <a:gridCol w="2368068"/>
              </a:tblGrid>
              <a:tr h="29703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QueryBuilderParemeterEventArgs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970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11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792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DicFieldAlias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Dictionary&lt;string, string&gt;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基础资料属性字段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与字段别名关系字典，默认别名可能会超出自定义长度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9406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SelectItems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List&lt;SelectorItemInfo&gt;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摘选的字段片段信息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：源单字段列表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534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管理、查看每个流程实例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</a:t>
            </a:r>
            <a:r>
              <a:rPr lang="zh-CN" altLang="en-US" dirty="0" smtClean="0"/>
              <a:t>流程管理中心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792088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26434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收货单下推退货单，需强制加载收货单的库存状态字段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获取源单数据表格信息中，添加库存状态等</a:t>
            </a:r>
            <a:r>
              <a:rPr lang="zh-CN" altLang="zh-CN" dirty="0" smtClean="0"/>
              <a:t>字段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en-US" altLang="zh-CN" dirty="0"/>
              <a:t>OnQueryBuilderParemeter</a:t>
            </a:r>
            <a:r>
              <a:rPr lang="zh-CN" altLang="zh-CN" dirty="0"/>
              <a:t>事件中，修改参数的</a:t>
            </a:r>
            <a:r>
              <a:rPr lang="en-US" altLang="zh-CN" dirty="0"/>
              <a:t>SelectItems</a:t>
            </a:r>
            <a:r>
              <a:rPr lang="zh-CN" altLang="zh-CN" dirty="0"/>
              <a:t>属性</a:t>
            </a:r>
          </a:p>
          <a:p>
            <a:r>
              <a:rPr lang="en-US" altLang="zh-CN" b="1" dirty="0"/>
              <a:t> </a:t>
            </a:r>
            <a:r>
              <a:rPr lang="zh-CN" altLang="zh-CN" b="1" dirty="0" smtClean="0"/>
              <a:t>插件</a:t>
            </a:r>
            <a:r>
              <a:rPr lang="zh-CN" altLang="zh-CN" b="1" dirty="0"/>
              <a:t>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OnQueryBuilderParemeter</a:t>
            </a:r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764704"/>
            <a:ext cx="6895678" cy="5929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88073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把所选的源单内码，转换为取数条件之后，触发本事件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，源单内码，已经被拼接成类似于</a:t>
            </a:r>
            <a:r>
              <a:rPr lang="en-US" altLang="zh-CN" dirty="0"/>
              <a:t>”FID IN (100000,100001)” 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条件子句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OnInSelectedRow(InSelectedRowEventArgs e</a:t>
            </a:r>
            <a:r>
              <a:rPr lang="en-US" altLang="zh-CN" dirty="0" smtClean="0"/>
              <a:t>);</a:t>
            </a:r>
          </a:p>
          <a:p>
            <a:pPr lvl="1"/>
            <a:endParaRPr lang="en-US" altLang="zh-CN" dirty="0" smtClean="0"/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通过干预源单取数的</a:t>
            </a:r>
            <a:r>
              <a:rPr lang="en-US" altLang="zh-CN" dirty="0"/>
              <a:t>Where</a:t>
            </a:r>
            <a:r>
              <a:rPr lang="zh-CN" altLang="zh-CN" dirty="0"/>
              <a:t>子句，达到过滤源单业务数据的作用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构建源单选择行的</a:t>
            </a:r>
            <a:r>
              <a:rPr lang="en-US" altLang="zh-CN" dirty="0"/>
              <a:t>Id</a:t>
            </a:r>
            <a:r>
              <a:rPr lang="zh-CN" altLang="zh-CN" dirty="0"/>
              <a:t>的</a:t>
            </a:r>
            <a:r>
              <a:rPr lang="en-US" altLang="zh-CN" dirty="0"/>
              <a:t>IN</a:t>
            </a:r>
            <a:r>
              <a:rPr lang="zh-CN" altLang="zh-CN" dirty="0"/>
              <a:t>语句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源单选中行</a:t>
            </a:r>
            <a:r>
              <a:rPr lang="en-US" altLang="zh-CN" dirty="0"/>
              <a:t>Id</a:t>
            </a:r>
            <a:r>
              <a:rPr lang="zh-CN" altLang="zh-CN" dirty="0"/>
              <a:t>的语句构造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OnInSelectedRow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461646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OnInSelectedRow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207033"/>
              </p:ext>
            </p:extLst>
          </p:nvPr>
        </p:nvGraphicFramePr>
        <p:xfrm>
          <a:off x="1331640" y="1268760"/>
          <a:ext cx="6336704" cy="51521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833"/>
                <a:gridCol w="1503499"/>
                <a:gridCol w="1481191"/>
                <a:gridCol w="1829181"/>
              </a:tblGrid>
              <a:tr h="13539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InSelectedRowEventArgs</a:t>
                      </a:r>
                      <a:endParaRPr lang="zh-CN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3539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属性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类型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描述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关键属性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70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当前系统上下文全局信息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70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源单单据元数据信息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70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SelectedRows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IEnumerable&lt;ListSelectedRow&gt;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用户在列表上的选择对象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70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PkKey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In</a:t>
                      </a:r>
                      <a:r>
                        <a:rPr lang="zh-CN" sz="900" kern="100">
                          <a:effectLst/>
                        </a:rPr>
                        <a:t>子句的主键字段</a:t>
                      </a:r>
                      <a:r>
                        <a:rPr lang="en-US" sz="900" kern="100">
                          <a:effectLst/>
                        </a:rPr>
                        <a:t>key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 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7079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InSelectedRowsSQL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根据选择的行产生的条件子句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900" kern="0">
                          <a:effectLst/>
                          <a:highlight>
                            <a:srgbClr val="FFFFFF"/>
                          </a:highlight>
                        </a:rPr>
                        <a:t>：拼接到后续取数</a:t>
                      </a:r>
                      <a:r>
                        <a:rPr lang="en-US" sz="900" kern="0">
                          <a:effectLst/>
                          <a:highlight>
                            <a:srgbClr val="FFFFFF"/>
                          </a:highlight>
                        </a:rPr>
                        <a:t>Sql</a:t>
                      </a:r>
                      <a:r>
                        <a:rPr lang="zh-CN" sz="900" kern="0">
                          <a:effectLst/>
                          <a:highlight>
                            <a:srgbClr val="FFFFFF"/>
                          </a:highlight>
                        </a:rPr>
                        <a:t>指令的</a:t>
                      </a:r>
                      <a:r>
                        <a:rPr lang="en-US" sz="900" kern="0">
                          <a:effectLst/>
                          <a:highlight>
                            <a:srgbClr val="FFFFFF"/>
                          </a:highlight>
                        </a:rPr>
                        <a:t>Where</a:t>
                      </a:r>
                      <a:r>
                        <a:rPr lang="zh-CN" sz="900" kern="0">
                          <a:effectLst/>
                          <a:highlight>
                            <a:srgbClr val="FFFFFF"/>
                          </a:highlight>
                        </a:rPr>
                        <a:t>条件中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13539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SqlParamPKValues</a:t>
                      </a:r>
                      <a:endParaRPr lang="zh-CN" sz="90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SqlParam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内码集合对应的</a:t>
                      </a:r>
                      <a:r>
                        <a:rPr lang="en-US" sz="900" kern="100">
                          <a:effectLst/>
                        </a:rPr>
                        <a:t>Sql</a:t>
                      </a:r>
                      <a:r>
                        <a:rPr lang="zh-CN" sz="900" kern="100">
                          <a:effectLst/>
                        </a:rPr>
                        <a:t>变量，例如：</a:t>
                      </a:r>
                      <a:r>
                        <a:rPr lang="en-US" sz="900" kern="100">
                          <a:effectLst/>
                        </a:rPr>
                        <a:t>e.SqlParamPKValues = new SqlParam("@PKValue", KDDbType.udt_inttable, pkValueArray.Distinct().ToArray());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00" kern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900" kern="0">
                          <a:effectLst/>
                          <a:highlight>
                            <a:srgbClr val="FFFFFF"/>
                          </a:highlight>
                        </a:rPr>
                        <a:t>：表变量参数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  <a:tr h="216635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JoinTable</a:t>
                      </a:r>
                      <a:endParaRPr lang="zh-CN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800" kern="0">
                          <a:effectLst/>
                          <a:highlight>
                            <a:srgbClr val="FFFFFF"/>
                          </a:highlight>
                        </a:rPr>
                        <a:t>ExtJoinTableDescription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900" kern="100">
                          <a:effectLst/>
                        </a:rPr>
                        <a:t>内码临时表描述对象，例如：</a:t>
                      </a:r>
                      <a:r>
                        <a:rPr lang="en-US" sz="900" kern="100">
                          <a:effectLst/>
                        </a:rPr>
                        <a:t>e.JoinTable = new ExtJoinTableDescription()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{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  TableName = "table(fn_StrSplit(@PKValue,',',1))",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  TableNameAs = "plugTmp",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  FieldName = "FId",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    ScourceKey = pkKey</a:t>
                      </a:r>
                      <a:endParaRPr lang="zh-CN" sz="900" kern="10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     };</a:t>
                      </a:r>
                      <a:endParaRPr lang="zh-CN" sz="9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900" kern="0" dirty="0">
                          <a:effectLst/>
                          <a:highlight>
                            <a:srgbClr val="FFFFFF"/>
                          </a:highlight>
                        </a:rPr>
                        <a:t>：表变量</a:t>
                      </a:r>
                      <a:endParaRPr lang="zh-CN" sz="9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58027" marR="5802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967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简单生产领料下推退料单，追加条件：可退数量大于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简单生产领料单下推简单退料单，其源单过滤条件增加实发数量减退料选单数量必须大于</a:t>
            </a:r>
            <a:r>
              <a:rPr lang="en-US" altLang="zh-CN" dirty="0" smtClean="0"/>
              <a:t>0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转换插件中，在</a:t>
            </a:r>
            <a:r>
              <a:rPr lang="en-US" altLang="zh-CN" dirty="0"/>
              <a:t>OnInSelectedRow</a:t>
            </a:r>
            <a:r>
              <a:rPr lang="zh-CN" altLang="zh-CN" dirty="0"/>
              <a:t>中，修改参数的</a:t>
            </a:r>
            <a:r>
              <a:rPr lang="en-US" altLang="zh-CN" dirty="0"/>
              <a:t>InSelectedRowsSQL</a:t>
            </a:r>
            <a:r>
              <a:rPr lang="zh-CN" altLang="zh-CN" dirty="0"/>
              <a:t>，携带其过滤条件，即</a:t>
            </a:r>
            <a:r>
              <a:rPr lang="en-US" altLang="zh-CN" dirty="0"/>
              <a:t>(</a:t>
            </a:r>
            <a:r>
              <a:rPr lang="en-US" altLang="zh-CN" dirty="0" err="1"/>
              <a:t>FActualQty</a:t>
            </a:r>
            <a:r>
              <a:rPr lang="en-US" altLang="zh-CN" dirty="0"/>
              <a:t> - </a:t>
            </a:r>
            <a:r>
              <a:rPr lang="en-US" altLang="zh-CN" dirty="0" err="1"/>
              <a:t>FSelPrcdReturnQty</a:t>
            </a:r>
            <a:r>
              <a:rPr lang="en-US" altLang="zh-CN" dirty="0"/>
              <a:t>) &gt; </a:t>
            </a:r>
            <a:r>
              <a:rPr lang="en-US" altLang="zh-CN" dirty="0" smtClean="0"/>
              <a:t>0</a:t>
            </a:r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OnInSelectedRow</a:t>
            </a:r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0"/>
            <a:ext cx="7205811" cy="67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28951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解析完转换规则的选单条件策略之后，触发本事件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，已经把选单条件策略中设置的过滤条件，拼接成了一个</a:t>
            </a:r>
            <a:r>
              <a:rPr lang="en-US" altLang="zh-CN" dirty="0"/>
              <a:t>SQL</a:t>
            </a:r>
            <a:r>
              <a:rPr lang="zh-CN" altLang="zh-CN" dirty="0"/>
              <a:t>条件子句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OnParseFilter(ParseFilterEventArgs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通过干预单据转换中配置的过滤策略中的过滤条件，干预源单取数的</a:t>
            </a:r>
            <a:r>
              <a:rPr lang="en-US" altLang="zh-CN" dirty="0"/>
              <a:t>Where</a:t>
            </a:r>
            <a:r>
              <a:rPr lang="zh-CN" altLang="zh-CN" dirty="0"/>
              <a:t>子句，达到过滤业务数据的作用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解析过滤策略中配置的过滤条件时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单据转换的过滤策略中解析出的过滤条件</a:t>
            </a:r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OnParseFilter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614208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OnParseFilter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54933"/>
              </p:ext>
            </p:extLst>
          </p:nvPr>
        </p:nvGraphicFramePr>
        <p:xfrm>
          <a:off x="683569" y="1340765"/>
          <a:ext cx="8280918" cy="48965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1773"/>
                <a:gridCol w="1783090"/>
                <a:gridCol w="1935647"/>
                <a:gridCol w="2390408"/>
              </a:tblGrid>
              <a:tr h="37665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ParseFilterEventArgs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665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3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3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5331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FilterPolicySQL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根据过滤策略解析的条件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</a:rPr>
                        <a:t>Y</a:t>
                      </a:r>
                      <a:r>
                        <a:rPr lang="zh-CN" sz="1050" kern="0">
                          <a:effectLst/>
                        </a:rPr>
                        <a:t>：拼接到后续源单取数</a:t>
                      </a:r>
                      <a:r>
                        <a:rPr lang="en-US" sz="1050" kern="0">
                          <a:effectLst/>
                        </a:rPr>
                        <a:t>Sql</a:t>
                      </a:r>
                      <a:r>
                        <a:rPr lang="zh-CN" sz="1050" kern="0">
                          <a:effectLst/>
                        </a:rPr>
                        <a:t>指令的</a:t>
                      </a:r>
                      <a:r>
                        <a:rPr lang="en-US" sz="1050" kern="0">
                          <a:effectLst/>
                        </a:rPr>
                        <a:t>Where</a:t>
                      </a:r>
                      <a:r>
                        <a:rPr lang="zh-CN" sz="1050" kern="0">
                          <a:effectLst/>
                        </a:rPr>
                        <a:t>条件中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8328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PlugFilterDesc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插件添加的过滤条件说明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Y</a:t>
                      </a:r>
                      <a:r>
                        <a:rPr lang="zh-CN" sz="1050" kern="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如果后续在取源单数据时，发现没取到符合条件的源单数据，通过此字符串，抛出取数失败的原因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001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采购订单入库，追加条件：收料组织不能为空</a:t>
            </a:r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OnParseFilter</a:t>
            </a:r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5399"/>
            <a:ext cx="5925716" cy="634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79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调用取数服务，读取源单数据之前，触发本事件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取源单参数已经解析完毕，据此构建出了取数</a:t>
            </a:r>
            <a:r>
              <a:rPr lang="en-US" altLang="zh-CN" dirty="0"/>
              <a:t>SQL</a:t>
            </a:r>
            <a:r>
              <a:rPr lang="zh-CN" altLang="zh-CN" dirty="0"/>
              <a:t>的各种子句，如</a:t>
            </a:r>
            <a:r>
              <a:rPr lang="en-US" altLang="zh-CN" dirty="0"/>
              <a:t>Select</a:t>
            </a:r>
            <a:r>
              <a:rPr lang="zh-CN" altLang="zh-CN" dirty="0"/>
              <a:t>、</a:t>
            </a:r>
            <a:r>
              <a:rPr lang="en-US" altLang="zh-CN" dirty="0"/>
              <a:t>From</a:t>
            </a:r>
            <a:r>
              <a:rPr lang="zh-CN" altLang="zh-CN" dirty="0"/>
              <a:t>、</a:t>
            </a:r>
            <a:r>
              <a:rPr lang="en-US" altLang="zh-CN" dirty="0"/>
              <a:t>Where</a:t>
            </a:r>
            <a:r>
              <a:rPr lang="zh-CN" altLang="zh-CN" dirty="0"/>
              <a:t>子句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OnBeforeGetSourceData(BeforeGetSourceDataEventArgs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查找符合前述条件的源单数据之前，进入到数据库查询前，最后一次干预查询对象（综合前述查询条件的查询对象）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进入数据库查询满足条件的源单数据前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查询源单数据的过滤对象等过滤信息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OnBeforeGetSourceData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794566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OnBeforeGetSourceData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743975"/>
              </p:ext>
            </p:extLst>
          </p:nvPr>
        </p:nvGraphicFramePr>
        <p:xfrm>
          <a:off x="395536" y="1412777"/>
          <a:ext cx="8568951" cy="48245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313"/>
                <a:gridCol w="1845111"/>
                <a:gridCol w="2002974"/>
                <a:gridCol w="2473553"/>
              </a:tblGrid>
              <a:tr h="536059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BeforeGetSourceDataEventArgs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2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2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211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QueryObject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QueryObject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查询对象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1050" kern="0">
                          <a:effectLst/>
                          <a:highlight>
                            <a:srgbClr val="FFFFFF"/>
                          </a:highlight>
                        </a:rPr>
                        <a:t>：查询对象，决定源单取数结果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605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ParamList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List&lt;SqlParam&gt;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Sql</a:t>
                      </a:r>
                      <a:r>
                        <a:rPr lang="zh-CN" sz="1050" kern="100">
                          <a:effectLst/>
                        </a:rPr>
                        <a:t>参数对象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Y</a:t>
                      </a:r>
                      <a:r>
                        <a:rPr lang="zh-CN" sz="1050" kern="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查询参数对象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2853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执行取数</a:t>
            </a:r>
            <a:r>
              <a:rPr lang="en-US" altLang="zh-CN" dirty="0"/>
              <a:t>SQL</a:t>
            </a:r>
            <a:r>
              <a:rPr lang="zh-CN" altLang="zh-CN" dirty="0"/>
              <a:t>，获取到了源单数据之后，触发本事件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，已经拿到了源单需要迁移到下游单据的完整数据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OnGetSourceData(GetSourceDataEventArgs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进入此插件时，已经通过前面步骤中准备的源单过滤条件，找出符合过滤条件的源单数据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根据过滤条件，找出符合条件的源单数据后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源单数据集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OnGetSourceData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29617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转换规则（实例讲解）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--BOS IDE -- 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 -- </a:t>
            </a:r>
            <a:r>
              <a:rPr lang="zh-CN" altLang="en-US" dirty="0" smtClean="0"/>
              <a:t>单据转换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/>
              <a:t>转换规则定义、配置、开发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1708"/>
            <a:ext cx="7676828" cy="4571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08918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OnGetSourceData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41541"/>
              </p:ext>
            </p:extLst>
          </p:nvPr>
        </p:nvGraphicFramePr>
        <p:xfrm>
          <a:off x="539551" y="1340766"/>
          <a:ext cx="8352928" cy="47525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12293"/>
                <a:gridCol w="2076960"/>
                <a:gridCol w="1952480"/>
                <a:gridCol w="2411195"/>
              </a:tblGrid>
              <a:tr h="33946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GetSourceDataEventArgs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39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8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8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8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DynamicObjectCollection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列表上选择的源单数据集合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>
                          <a:effectLst/>
                          <a:highlight>
                            <a:srgbClr val="FFFFFF"/>
                          </a:highlight>
                        </a:rPr>
                        <a:t>Y</a:t>
                      </a:r>
                      <a:r>
                        <a:rPr lang="zh-CN" sz="1050" kern="0">
                          <a:effectLst/>
                          <a:highlight>
                            <a:srgbClr val="FFFFFF"/>
                          </a:highlight>
                        </a:rPr>
                        <a:t>：选单源单数据集合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839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DicFieldAlias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Dictionary&lt;string, string&gt;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基础资料字段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与字段别名的关系字典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7893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QueryBuilderParemeter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QueryBuilderParemeter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获取源单数据的查询参数对象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394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SqlParamPKValues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SqlParam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内码参数对象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24787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库存请检单生成库存状态转换单时，强制拆单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库存请检单下推库存转换单时，请检单</a:t>
            </a:r>
            <a:r>
              <a:rPr lang="en-US" altLang="zh-CN" dirty="0"/>
              <a:t>3</a:t>
            </a:r>
            <a:r>
              <a:rPr lang="zh-CN" altLang="zh-CN" dirty="0"/>
              <a:t>个字段数据拆分成</a:t>
            </a:r>
            <a:r>
              <a:rPr lang="en-US" altLang="zh-CN" dirty="0"/>
              <a:t>3</a:t>
            </a:r>
            <a:r>
              <a:rPr lang="zh-CN" altLang="zh-CN" dirty="0"/>
              <a:t>行</a:t>
            </a:r>
            <a:r>
              <a:rPr lang="zh-CN" altLang="zh-CN" dirty="0" smtClean="0"/>
              <a:t>数据</a:t>
            </a:r>
          </a:p>
          <a:p>
            <a:r>
              <a:rPr lang="zh-CN" altLang="zh-CN" b="1" dirty="0" smtClean="0"/>
              <a:t>实现</a:t>
            </a:r>
            <a:r>
              <a:rPr lang="zh-CN" altLang="zh-CN" b="1" dirty="0"/>
              <a:t>方案：</a:t>
            </a:r>
            <a:endParaRPr lang="zh-CN" altLang="zh-CN" dirty="0"/>
          </a:p>
          <a:p>
            <a:pPr lvl="1"/>
            <a:r>
              <a:rPr lang="zh-CN" altLang="zh-CN" dirty="0" smtClean="0"/>
              <a:t>转换插件</a:t>
            </a:r>
            <a:r>
              <a:rPr lang="zh-CN" altLang="zh-CN" dirty="0"/>
              <a:t>中，在</a:t>
            </a:r>
            <a:r>
              <a:rPr lang="en-US" altLang="zh-CN" dirty="0"/>
              <a:t>OnGetSourceData</a:t>
            </a:r>
            <a:r>
              <a:rPr lang="zh-CN" altLang="zh-CN" dirty="0"/>
              <a:t>事件中，对需要拆单的源单行，进行复制、拆分，新增拆分行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OnGetSourceData</a:t>
            </a:r>
            <a:endParaRPr lang="zh-CN" altLang="en-US" dirty="0"/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564" y="188640"/>
            <a:ext cx="6583213" cy="658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56274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读取源单数据之后，开始按照转换规则</a:t>
            </a:r>
            <a:r>
              <a:rPr lang="en-US" altLang="zh-CN" dirty="0"/>
              <a:t> - </a:t>
            </a:r>
            <a:r>
              <a:rPr lang="zh-CN" altLang="zh-CN" dirty="0"/>
              <a:t>分组策略，对源单数据进行分组之前，触发本事件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，已经解析完分组策略，提取了分组、合并依赖的字段，但并未实际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OnBeforeGroupBy(BeforeGroupByEventArgs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可以在此事件中，修改单据分组、分录合并规则，从而调整控制源单数据分组。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找出符合过滤条件的源单数据后，准备进行源单数据分组之前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源单数据集合分组条件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OnBeforeGroupBy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046403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OnBeforeGroupBy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18617"/>
              </p:ext>
            </p:extLst>
          </p:nvPr>
        </p:nvGraphicFramePr>
        <p:xfrm>
          <a:off x="395536" y="1268755"/>
          <a:ext cx="8568952" cy="489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61749"/>
                <a:gridCol w="2130675"/>
                <a:gridCol w="2002975"/>
                <a:gridCol w="2473553"/>
              </a:tblGrid>
              <a:tr h="499163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BeforeGroupByEventArgs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99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032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effectLst/>
                          <a:highlight>
                            <a:srgbClr val="FFFFFF"/>
                          </a:highlight>
                        </a:rPr>
                        <a:t>DynamicObjectCollection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983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GroupByMode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GroupByMode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分组方式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HeadGroupKey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单据头分组字段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EntryGroupKey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单据体分组字段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9916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SubEntryGroupKey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子单据体分组字段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76522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BOM</a:t>
            </a:r>
            <a:r>
              <a:rPr lang="zh-CN" altLang="zh-CN" b="1" dirty="0"/>
              <a:t>展开到领料单，按供应组织强制分单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en-US" altLang="zh-CN" dirty="0"/>
              <a:t>BOM</a:t>
            </a:r>
            <a:r>
              <a:rPr lang="zh-CN" altLang="zh-CN" dirty="0"/>
              <a:t>展开结果推简单生产领料单，不同的供应组织，需要下推为不同的领料单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转换插件中，在</a:t>
            </a:r>
            <a:r>
              <a:rPr lang="en-US" altLang="zh-CN" dirty="0"/>
              <a:t>OnBeforeGroupBy</a:t>
            </a:r>
            <a:r>
              <a:rPr lang="zh-CN" altLang="zh-CN" dirty="0"/>
              <a:t>事件里，配置分组字段，修改对应分组属性，</a:t>
            </a:r>
            <a:r>
              <a:rPr lang="en-US" altLang="zh-CN" dirty="0" smtClean="0"/>
              <a:t>HeadGroupKey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OnBeforeGroupBy</a:t>
            </a:r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620688"/>
            <a:ext cx="6595492" cy="561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95769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对源单分组完毕，并根据分组结果，创建好了目标单据数据包之后，触发本事件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，已经创建好目标单据数据包，并填写了各字段默认值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OnCreateTarget(CreateTargetEventArgs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可以在此事件中，完善各个字段的默认值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源单数据分组后，根据分组创建完目标实体之后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根据分组数据创建起来的目标单据实体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OnCreateTarget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6905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OnCreateTarget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20543"/>
              </p:ext>
            </p:extLst>
          </p:nvPr>
        </p:nvGraphicFramePr>
        <p:xfrm>
          <a:off x="467544" y="1268759"/>
          <a:ext cx="8496944" cy="51125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5948"/>
                <a:gridCol w="2259137"/>
                <a:gridCol w="1838228"/>
                <a:gridCol w="2453631"/>
              </a:tblGrid>
              <a:tr h="269083">
                <a:tc grid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		CreateTargetEventArgs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690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GroupingData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IEnumerable&lt;object&gt;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分组后的源单数据集合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38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599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TargetExtendedDataEntities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扩展的数据实体数据集合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目标单据扁平化实体数据集合</a:t>
                      </a:r>
                      <a:r>
                        <a:rPr lang="zh-CN" sz="1050" kern="0" dirty="0">
                          <a:effectLst/>
                        </a:rPr>
                        <a:t>；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扁平化的数据实体集合，这个对象会把元模型中的所有实体信息数据拉平进行管理，每个实体数据信息中包含了源单分组数据信息，通过此属性，可以区分扁平化的数据实体集合中，哪些实体数据信息是一组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21873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/>
              <a:t>在开始按照转换规则</a:t>
            </a:r>
            <a:r>
              <a:rPr lang="en-US" altLang="zh-CN" dirty="0"/>
              <a:t> - </a:t>
            </a:r>
            <a:r>
              <a:rPr lang="zh-CN" altLang="zh-CN" dirty="0"/>
              <a:t>字段映射策略，进行数据迁移之前，触发本事件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，源单数据包、目标单数据包均已对应好，可以进行字段数据迁移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OnBeforeFieldMapping(BeforeFieldMappingEventArgs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因为需要把源单数据，逐行、逐字段的迁移到目标单，字段迁移次数会很多，默认情况下，不会触发每个字段的迁移事件</a:t>
            </a:r>
            <a:r>
              <a:rPr lang="en-US" altLang="zh-CN" dirty="0"/>
              <a:t>(OnFieldMapping)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如果需要监控单个字段的迁移过程，可以在此事件中，开启字段的迁移事件</a:t>
            </a:r>
            <a:r>
              <a:rPr lang="en-US" altLang="zh-CN" dirty="0"/>
              <a:t>(OnFieldMapping)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目标单据字段隐射发生前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是否</a:t>
            </a:r>
            <a:r>
              <a:rPr lang="zh-CN" altLang="zh-CN" dirty="0"/>
              <a:t>在目标单据字段完成隐射和赋值的时候，触发</a:t>
            </a:r>
            <a:r>
              <a:rPr lang="en-US" altLang="zh-CN" dirty="0"/>
              <a:t>OnFieldMapping</a:t>
            </a:r>
            <a:r>
              <a:rPr lang="zh-CN" altLang="zh-CN" dirty="0"/>
              <a:t>事件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OnBeforeFieldMapping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10345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OnBeforeFieldMapping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09097"/>
              </p:ext>
            </p:extLst>
          </p:nvPr>
        </p:nvGraphicFramePr>
        <p:xfrm>
          <a:off x="755576" y="1556790"/>
          <a:ext cx="7632848" cy="29523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1179"/>
                <a:gridCol w="1020339"/>
                <a:gridCol w="1649547"/>
                <a:gridCol w="2201783"/>
              </a:tblGrid>
              <a:tr h="738082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BeforeFieldMappingEventArgs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761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FireFieldMappingEvent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是否触发填充字段值更新时间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决定是否触发后续的</a:t>
                      </a:r>
                      <a:r>
                        <a:rPr lang="en-US" sz="1050" kern="0" dirty="0">
                          <a:effectLst/>
                          <a:highlight>
                            <a:srgbClr val="FFFFFF"/>
                          </a:highlight>
                        </a:rPr>
                        <a:t>OnFieldMapping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事件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39126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基于源单数据包，计算完目标单据的字段值，准备填写到目标单据数据包之前，触发此事件。</a:t>
            </a:r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OnFieldMapping(FieldMappingEventArgs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此事件默认不会被触发。插件在</a:t>
            </a:r>
            <a:r>
              <a:rPr lang="en-US" altLang="zh-CN" dirty="0"/>
              <a:t>OnBeforeFieldMapping</a:t>
            </a:r>
            <a:r>
              <a:rPr lang="zh-CN" altLang="zh-CN" dirty="0"/>
              <a:t>事件中设置</a:t>
            </a:r>
            <a:r>
              <a:rPr lang="en-US" altLang="zh-CN" dirty="0" err="1"/>
              <a:t>e.FireFieldMappingEvent</a:t>
            </a:r>
            <a:r>
              <a:rPr lang="en-US" altLang="zh-CN" dirty="0"/>
              <a:t> = true</a:t>
            </a:r>
            <a:r>
              <a:rPr lang="zh-CN" altLang="zh-CN" dirty="0"/>
              <a:t>之后，本事件被开启，会被触发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可以在此事件中，监控、修正需要写到目标单据上的字段值；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目标单据目标字段赋值前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1"/>
            <a:r>
              <a:rPr lang="zh-CN" altLang="zh-CN" dirty="0"/>
              <a:t>干预目标字段的</a:t>
            </a:r>
            <a:r>
              <a:rPr lang="zh-CN" altLang="zh-CN" dirty="0" smtClean="0"/>
              <a:t>值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前提</a:t>
            </a:r>
            <a:r>
              <a:rPr lang="zh-CN" altLang="zh-CN" dirty="0"/>
              <a:t>是：在</a:t>
            </a:r>
            <a:r>
              <a:rPr lang="en-US" altLang="zh-CN" dirty="0"/>
              <a:t>OnBeforeFieldMapping</a:t>
            </a:r>
            <a:r>
              <a:rPr lang="zh-CN" altLang="zh-CN" dirty="0"/>
              <a:t>事件中，对</a:t>
            </a:r>
            <a:r>
              <a:rPr lang="en-US" altLang="zh-CN" dirty="0"/>
              <a:t>FireFieldMappingEvent</a:t>
            </a:r>
            <a:r>
              <a:rPr lang="zh-CN" altLang="zh-CN" dirty="0"/>
              <a:t>属性设置其属性值为</a:t>
            </a:r>
            <a:r>
              <a:rPr lang="en-US" altLang="zh-CN" dirty="0"/>
              <a:t>true</a:t>
            </a:r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OnFieldMapping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880965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插件</a:t>
            </a:r>
            <a:r>
              <a:rPr lang="zh-CN" altLang="en-US" b="1" dirty="0"/>
              <a:t>实例说明（按需要重载基类相关方法）</a:t>
            </a:r>
            <a:endParaRPr lang="en-US" altLang="zh-CN" b="1" dirty="0"/>
          </a:p>
          <a:p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单据转换插件</a:t>
            </a: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7"/>
            <a:ext cx="777686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0092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OnFieldMapping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220805"/>
              </p:ext>
            </p:extLst>
          </p:nvPr>
        </p:nvGraphicFramePr>
        <p:xfrm>
          <a:off x="899592" y="1556792"/>
          <a:ext cx="7704856" cy="4104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5540"/>
                <a:gridCol w="1410418"/>
                <a:gridCol w="2434779"/>
                <a:gridCol w="2224119"/>
              </a:tblGrid>
              <a:tr h="315727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FieldMappingEventArgs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157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572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TargetField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Field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目标字段元数据信息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7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TargetExtendDataEntitySet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目标单据扩展数据包，包含了全木目标单据，全部实体，全部行对象数据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47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ConvertSource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源单数据，可能是行集合，也坑内是单行（</a:t>
                      </a:r>
                      <a:r>
                        <a:rPr lang="en-US" sz="1050" kern="100">
                          <a:effectLst/>
                        </a:rPr>
                        <a:t>DataRow</a:t>
                      </a:r>
                      <a:r>
                        <a:rPr lang="zh-CN" sz="1050" kern="100">
                          <a:effectLst/>
                        </a:rPr>
                        <a:t>）数据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MapValue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将要填写到目标字段上的数据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：最终填写到目标字段上的值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314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是否取消内置的字段值填充处理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2321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采购订单变更，需要根据选项确定价格取值来源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采购订单推采购订单变更单，当对变更单明细信息单据体的原单价和新单价赋值时，如源单含税，变更单原单价和新单价是源单含税单价，否则是源单单价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转换插件中，</a:t>
            </a:r>
            <a:r>
              <a:rPr lang="en-US" altLang="zh-CN" dirty="0"/>
              <a:t>OnFieldMapping</a:t>
            </a:r>
            <a:r>
              <a:rPr lang="zh-CN" altLang="zh-CN" dirty="0"/>
              <a:t>事件中，通过获取当前字段所在实体的源单数据，得到源单是否含税，取源单对应字段数据为变更单新老单价</a:t>
            </a:r>
            <a:r>
              <a:rPr lang="zh-CN" altLang="zh-CN" dirty="0" smtClean="0"/>
              <a:t>赋值</a:t>
            </a:r>
            <a:endParaRPr lang="en-US" altLang="zh-CN" dirty="0" smtClean="0"/>
          </a:p>
          <a:p>
            <a:pPr lvl="1"/>
            <a:r>
              <a:rPr lang="en-US" altLang="zh-CN" b="1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OnFieldMapping</a:t>
            </a:r>
            <a:endParaRPr lang="zh-CN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65816"/>
            <a:ext cx="6840760" cy="61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251067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根据转换规则</a:t>
            </a:r>
            <a:r>
              <a:rPr lang="en-US" altLang="zh-CN" dirty="0"/>
              <a:t> - </a:t>
            </a:r>
            <a:r>
              <a:rPr lang="zh-CN" altLang="zh-CN" dirty="0"/>
              <a:t>字段映射策略，迁移完字段值之后，触发此事件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，已经把源单数据包，都迁移到了目标单据数据包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OnAfterFieldMapping(AfterFieldMappingEventArgs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此事件触发之前，已完成目标单据的每个实体中的目标字段的赋值操作。可以在此事件中处理没有设置字段映射关系的字段的赋值和计算。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目标单据全部目标字段完成赋值后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目标单据数据结果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OnAfterFieldMapping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4458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OnAfterFieldMapping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570039"/>
              </p:ext>
            </p:extLst>
          </p:nvPr>
        </p:nvGraphicFramePr>
        <p:xfrm>
          <a:off x="755576" y="1628800"/>
          <a:ext cx="7632848" cy="31683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0255"/>
                <a:gridCol w="1397236"/>
                <a:gridCol w="2412024"/>
                <a:gridCol w="2203333"/>
              </a:tblGrid>
              <a:tr h="52805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AfterFieldMappingEventArgs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28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5841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TargetExtendDataEntitySet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目标单据扩展数据包，包含了全木目标单据，全部实体，全部行对象数据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：目标单据所有实体数据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2805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59246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采购订单变更，记录变更单来源为下推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采购订单下推变更单，变更单单据头是否下推的标示置为是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转换插件</a:t>
            </a:r>
            <a:r>
              <a:rPr lang="en-US" altLang="zh-CN" dirty="0"/>
              <a:t>OnAfterFieldMapping</a:t>
            </a:r>
            <a:r>
              <a:rPr lang="zh-CN" altLang="zh-CN" dirty="0"/>
              <a:t>事件里，从扁平化实体数据中，找到单据头实体数据，修改这些单据头实体对应字段（是否下推）的值为</a:t>
            </a:r>
            <a:r>
              <a:rPr lang="en-US" altLang="zh-CN" dirty="0" smtClean="0"/>
              <a:t>true</a:t>
            </a:r>
            <a:endParaRPr lang="en-US" altLang="zh-CN" dirty="0"/>
          </a:p>
          <a:p>
            <a:pPr lvl="1"/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OnAfterFieldMapping</a:t>
            </a:r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619125"/>
            <a:ext cx="8496300" cy="561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91463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字段迁移完毕，创建关联关系子表，在单据上记录关联关系前，触发本事件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OnCreateLink(CreateLinkEventArgs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可以在此事件中，设置</a:t>
            </a:r>
            <a:r>
              <a:rPr lang="en-US" altLang="zh-CN" dirty="0"/>
              <a:t>e.Cancel = true</a:t>
            </a:r>
            <a:r>
              <a:rPr lang="zh-CN" altLang="zh-CN" dirty="0"/>
              <a:t>，略过关联关系的创建</a:t>
            </a:r>
            <a:r>
              <a:rPr lang="zh-CN" altLang="zh-CN" dirty="0" smtClean="0"/>
              <a:t>；</a:t>
            </a:r>
            <a:endParaRPr lang="zh-CN" altLang="zh-CN" dirty="0"/>
          </a:p>
          <a:p>
            <a:pPr lvl="1"/>
            <a:r>
              <a:rPr lang="zh-CN" altLang="zh-CN" dirty="0"/>
              <a:t>特别说明：关联关系主要用于反写、联查，如无必要，请勿取消。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创建对应关系前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是否</a:t>
            </a:r>
            <a:r>
              <a:rPr lang="zh-CN" altLang="zh-CN" dirty="0"/>
              <a:t>使用系统内置的方法创建源单、目标单的对应关系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77719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OnCreateLink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555053"/>
              </p:ext>
            </p:extLst>
          </p:nvPr>
        </p:nvGraphicFramePr>
        <p:xfrm>
          <a:off x="539551" y="1268758"/>
          <a:ext cx="8352929" cy="4896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110"/>
                <a:gridCol w="1529052"/>
                <a:gridCol w="2639573"/>
                <a:gridCol w="2411194"/>
              </a:tblGrid>
              <a:tr h="445141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CreateLinkEventArgs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4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451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0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DicSelectField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&lt;string, string&gt;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与字段别名的关系字典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0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TargetExtendedDataEntities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目标单单据扩展实体数据集合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902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是否终止系统内置处理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是否取消创建对应关系的系统内置方法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359576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lnSpcReduction="10000"/>
          </a:bodyPr>
          <a:lstStyle/>
          <a:p>
            <a:r>
              <a:rPr lang="zh-CN" altLang="zh-CN" dirty="0"/>
              <a:t>关联关系子表已经创建并填写完毕之后，触发此事件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，已经在关联子表中，记录了源单与目标单之间的关系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OnAfterCreateLink(CreateLinkEventArgs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可以在此事件中，对关联关系子表内容进行调整。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创建对应关系后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处理</a:t>
            </a:r>
            <a:r>
              <a:rPr lang="zh-CN" altLang="zh-CN" dirty="0"/>
              <a:t>一些业务逻辑，在此特定事件点上（已完成对应关系的创建）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OnAfterCreateLink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1384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OnAfterCreateLink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82920"/>
              </p:ext>
            </p:extLst>
          </p:nvPr>
        </p:nvGraphicFramePr>
        <p:xfrm>
          <a:off x="539551" y="1268755"/>
          <a:ext cx="8352929" cy="489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3110"/>
                <a:gridCol w="1529052"/>
                <a:gridCol w="2639573"/>
                <a:gridCol w="2411194"/>
              </a:tblGrid>
              <a:tr h="489655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CreateLinkEventArgs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 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9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DicSelectField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Dictionary</a:t>
                      </a:r>
                      <a:endParaRPr lang="zh-CN" sz="1050" kern="10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&lt;string, string&gt;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字段</a:t>
                      </a:r>
                      <a:r>
                        <a:rPr lang="en-US" sz="1050" kern="100">
                          <a:effectLst/>
                        </a:rPr>
                        <a:t>key</a:t>
                      </a:r>
                      <a:r>
                        <a:rPr lang="zh-CN" sz="1050" kern="100">
                          <a:effectLst/>
                        </a:rPr>
                        <a:t>与字段别名的关系字典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79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TargetExtendedDataEntities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目标单单据扩展实体数据集合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8965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Cancel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bool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是否终止系统内置处理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75914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数据从源单迁移完毕，开始执行转换规则</a:t>
            </a:r>
            <a:r>
              <a:rPr lang="en-US" altLang="zh-CN" dirty="0"/>
              <a:t> - </a:t>
            </a:r>
            <a:r>
              <a:rPr lang="zh-CN" altLang="zh-CN" dirty="0"/>
              <a:t>表单服务策略上配置的服务之前，触发此事件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，已经创建好了服务执行列表，但并未实际执行服务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OnBeforeGetSourceData(BeforeGetSourceDataEventArgs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此事件中，通知插件，准备开始在目标单上执行指定表单服务</a:t>
            </a:r>
            <a:r>
              <a:rPr lang="en-US" altLang="zh-CN" dirty="0"/>
              <a:t>, </a:t>
            </a:r>
            <a:r>
              <a:rPr lang="zh-CN" altLang="zh-CN" dirty="0"/>
              <a:t>插件可以添加自定义业务服务，实现</a:t>
            </a:r>
            <a:r>
              <a:rPr lang="en-US" altLang="zh-CN" dirty="0"/>
              <a:t>IPushFormBusinessService</a:t>
            </a:r>
            <a:r>
              <a:rPr lang="zh-CN" altLang="zh-CN" dirty="0"/>
              <a:t>即可，注意要在</a:t>
            </a:r>
            <a:r>
              <a:rPr lang="en-US" altLang="zh-CN" dirty="0"/>
              <a:t>FormBusinessService</a:t>
            </a:r>
            <a:r>
              <a:rPr lang="zh-CN" altLang="zh-CN" dirty="0"/>
              <a:t>里进行描述，</a:t>
            </a:r>
            <a:r>
              <a:rPr lang="en-US" altLang="zh-CN" dirty="0"/>
              <a:t>PushClassName</a:t>
            </a:r>
            <a:r>
              <a:rPr lang="zh-CN" altLang="zh-CN" dirty="0"/>
              <a:t>的属性一定要有</a:t>
            </a:r>
            <a:r>
              <a:rPr lang="zh-CN" altLang="zh-CN" dirty="0" smtClean="0"/>
              <a:t>值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执行表单服务前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添加</a:t>
            </a:r>
            <a:r>
              <a:rPr lang="zh-CN" altLang="zh-CN" dirty="0"/>
              <a:t>自定义服务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OnGetConvertBusinessService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9128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关联设置（实例讲解）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    --</a:t>
            </a:r>
            <a:r>
              <a:rPr lang="zh-CN" altLang="en-US" dirty="0" smtClean="0"/>
              <a:t>目标单据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单据属性 </a:t>
            </a:r>
            <a:r>
              <a:rPr lang="en-US" altLang="zh-CN" dirty="0" smtClean="0"/>
              <a:t> -- </a:t>
            </a:r>
            <a:r>
              <a:rPr lang="zh-CN" altLang="en-US" dirty="0" smtClean="0"/>
              <a:t>单据转换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zh-CN" altLang="en-US" dirty="0" smtClean="0"/>
              <a:t>单据关联设置配置</a:t>
            </a:r>
            <a:endParaRPr lang="en-US" altLang="zh-CN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16832"/>
            <a:ext cx="8229600" cy="444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7100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OnGetConvertBusinessService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19221"/>
              </p:ext>
            </p:extLst>
          </p:nvPr>
        </p:nvGraphicFramePr>
        <p:xfrm>
          <a:off x="323528" y="1268760"/>
          <a:ext cx="8568952" cy="49685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90774"/>
                <a:gridCol w="1997343"/>
                <a:gridCol w="1705539"/>
                <a:gridCol w="2475296"/>
              </a:tblGrid>
              <a:tr h="62106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ConvertBusinessServiceEventArgs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2106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2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2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4213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FormBusinessServices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List&lt;FormBusinessService&gt;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表单服务集合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Y</a:t>
                      </a:r>
                      <a:r>
                        <a:rPr lang="zh-CN" sz="1050" kern="100" dirty="0">
                          <a:effectLst/>
                        </a:rPr>
                        <a:t>：</a:t>
                      </a:r>
                      <a:r>
                        <a:rPr lang="zh-CN" sz="1050" kern="0" dirty="0">
                          <a:effectLst/>
                          <a:highlight>
                            <a:srgbClr val="FFFFFF"/>
                          </a:highlight>
                        </a:rPr>
                        <a:t>包含插件自定义的服务集合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5111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单据从源单到目标单已经转换完毕，输出生成的目标单数据包之前，触发此事件</a:t>
            </a:r>
            <a:r>
              <a:rPr lang="zh-CN" altLang="zh-CN" dirty="0" smtClean="0"/>
              <a:t>。此时</a:t>
            </a:r>
            <a:r>
              <a:rPr lang="zh-CN" altLang="zh-CN" dirty="0"/>
              <a:t>，目标单数据包已经构建完毕，不会再有变动了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AfterConvert(AfterConvertEventArgs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可以在此事件中，对目标单数据包进行最后的修订、补充</a:t>
            </a:r>
            <a:r>
              <a:rPr lang="zh-CN" altLang="zh-CN" dirty="0" smtClean="0"/>
              <a:t>。</a:t>
            </a:r>
            <a:r>
              <a:rPr lang="en-US" altLang="zh-CN" dirty="0"/>
              <a:t> </a:t>
            </a:r>
            <a:endParaRPr lang="zh-CN" altLang="zh-CN" dirty="0"/>
          </a:p>
          <a:p>
            <a:pPr lvl="1"/>
            <a:r>
              <a:rPr lang="zh-CN" altLang="zh-CN" dirty="0"/>
              <a:t>特别说明：如果在本事件中为基础资料字段赋值，必须同时填写基础资料的内码、数据包两个属性（</a:t>
            </a:r>
            <a:r>
              <a:rPr lang="en-US" altLang="zh-CN" dirty="0" err="1"/>
              <a:t>BaseDataField.RefIdDynamicProperty</a:t>
            </a:r>
            <a:r>
              <a:rPr lang="en-US" altLang="zh-CN" dirty="0"/>
              <a:t>, </a:t>
            </a:r>
            <a:r>
              <a:rPr lang="en-US" altLang="zh-CN" dirty="0" err="1"/>
              <a:t>BaseDataField.DynamicProperty</a:t>
            </a:r>
            <a:r>
              <a:rPr lang="zh-CN" altLang="zh-CN" dirty="0"/>
              <a:t>），否则显示的下游单据上，基础资料字段是空白的。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单据转换完成，获取转换结果前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干预</a:t>
            </a:r>
            <a:r>
              <a:rPr lang="zh-CN" altLang="zh-CN" dirty="0"/>
              <a:t>转换结果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AfterConvert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14092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AfterConvert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7938"/>
              </p:ext>
            </p:extLst>
          </p:nvPr>
        </p:nvGraphicFramePr>
        <p:xfrm>
          <a:off x="395536" y="1268760"/>
          <a:ext cx="8640960" cy="4968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0865"/>
                <a:gridCol w="2014126"/>
                <a:gridCol w="1719872"/>
                <a:gridCol w="2496097"/>
              </a:tblGrid>
              <a:tr h="382196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857375" algn="l"/>
                          <a:tab pos="2637155" algn="ctr"/>
                        </a:tabLs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AfterConvertEventArgs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21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Context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当前系统上下文全局信息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643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Result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ExtendedDataEntitySet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单据转换输出的目标单据结果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Y</a:t>
                      </a:r>
                      <a:r>
                        <a:rPr lang="zh-CN" sz="1050" kern="100">
                          <a:effectLst/>
                        </a:rPr>
                        <a:t>：</a:t>
                      </a:r>
                      <a:r>
                        <a:rPr lang="zh-CN" sz="1050" kern="0">
                          <a:effectLst/>
                        </a:rPr>
                        <a:t>转换结果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14658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Configuration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DefaultConvertPolicyElement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当前转换动作关联的策略配置信息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13961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采购申请推采购订单，根据</a:t>
            </a:r>
            <a:r>
              <a:rPr lang="en-US" altLang="zh-CN" b="1" dirty="0"/>
              <a:t>VMI</a:t>
            </a:r>
            <a:r>
              <a:rPr lang="zh-CN" altLang="zh-CN" b="1" dirty="0"/>
              <a:t>选项修订供应商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如果是采购申请单推</a:t>
            </a:r>
            <a:r>
              <a:rPr lang="en-US" altLang="zh-CN" dirty="0"/>
              <a:t>VMI</a:t>
            </a:r>
            <a:r>
              <a:rPr lang="zh-CN" altLang="zh-CN" dirty="0"/>
              <a:t>采购订单，如果</a:t>
            </a:r>
            <a:r>
              <a:rPr lang="en-US" altLang="zh-CN" dirty="0"/>
              <a:t>VMI</a:t>
            </a:r>
            <a:r>
              <a:rPr lang="zh-CN" altLang="zh-CN" dirty="0"/>
              <a:t>采购订单供应商不为空，判断此供应商是否支持</a:t>
            </a:r>
            <a:r>
              <a:rPr lang="en-US" altLang="zh-CN" dirty="0"/>
              <a:t>VMI</a:t>
            </a:r>
            <a:r>
              <a:rPr lang="zh-CN" altLang="zh-CN" dirty="0"/>
              <a:t>业务，如不支持，修改</a:t>
            </a:r>
            <a:r>
              <a:rPr lang="en-US" altLang="zh-CN" dirty="0"/>
              <a:t>VMI</a:t>
            </a:r>
            <a:r>
              <a:rPr lang="zh-CN" altLang="zh-CN" dirty="0"/>
              <a:t>采购订单表头供应商字段，置为空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zh-CN" altLang="zh-CN" dirty="0"/>
              <a:t>转换插件，在</a:t>
            </a:r>
            <a:r>
              <a:rPr lang="en-US" altLang="zh-CN" dirty="0"/>
              <a:t>AfterConvert</a:t>
            </a:r>
            <a:r>
              <a:rPr lang="zh-CN" altLang="zh-CN" dirty="0"/>
              <a:t>事件中，找到单据头实体对应数据的供应商字段，根据判断，决定当前</a:t>
            </a:r>
            <a:r>
              <a:rPr lang="en-US" altLang="zh-CN" dirty="0"/>
              <a:t>VMI</a:t>
            </a:r>
            <a:r>
              <a:rPr lang="zh-CN" altLang="zh-CN" dirty="0"/>
              <a:t>采购订单供应商字段是否赋值为</a:t>
            </a:r>
            <a:r>
              <a:rPr lang="zh-CN" altLang="zh-CN" dirty="0" smtClean="0"/>
              <a:t>空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AfterConvert</a:t>
            </a:r>
            <a:endParaRPr lang="zh-CN" altLang="en-US" dirty="0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1834"/>
            <a:ext cx="6071642" cy="6260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79304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在下游单据新增界面，点击选单按钮，显示源单列表之前，会调用单据转换引擎，拼接出源单筛选条件。此过程为选单前过程，也会触发单据转换插件事件。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被触发的事件如下：</a:t>
            </a:r>
          </a:p>
          <a:p>
            <a:pPr lvl="1"/>
            <a:r>
              <a:rPr lang="en-US" altLang="zh-CN" dirty="0"/>
              <a:t>OnInitVariable</a:t>
            </a:r>
            <a:endParaRPr lang="zh-CN" altLang="zh-CN" dirty="0"/>
          </a:p>
          <a:p>
            <a:pPr lvl="1"/>
            <a:r>
              <a:rPr lang="en-US" altLang="zh-CN" dirty="0"/>
              <a:t>OnParseFilterOptions</a:t>
            </a:r>
            <a:endParaRPr lang="zh-CN" altLang="zh-CN" dirty="0"/>
          </a:p>
          <a:p>
            <a:pPr lvl="1"/>
            <a:r>
              <a:rPr lang="en-US" altLang="zh-CN" dirty="0"/>
              <a:t>OnParseFilter</a:t>
            </a:r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effectLst/>
              </a:rPr>
              <a:t>选单前事件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0241751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初始化变量之后触发本事件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本事件是下推、选单公共事件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前文</a:t>
            </a:r>
            <a:r>
              <a:rPr lang="zh-CN" altLang="zh-CN" dirty="0" smtClean="0"/>
              <a:t>已</a:t>
            </a:r>
            <a:r>
              <a:rPr lang="zh-CN" altLang="zh-CN" dirty="0"/>
              <a:t>有介绍。</a:t>
            </a:r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ffectLst/>
              </a:rPr>
              <a:t>OnInitVariable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88085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根据转换规则的配置，把目标单关键字段值，拼进过滤条件之后，触发本事件。</a:t>
            </a:r>
          </a:p>
          <a:p>
            <a:r>
              <a:rPr lang="zh-CN" altLang="zh-CN" b="1" dirty="0"/>
              <a:t>虚方法定义</a:t>
            </a:r>
            <a:endParaRPr lang="zh-CN" altLang="zh-CN" dirty="0"/>
          </a:p>
          <a:p>
            <a:pPr lvl="1"/>
            <a:r>
              <a:rPr lang="en-US" altLang="zh-CN" dirty="0"/>
              <a:t>public virtual void OnParseFilterOptions(ParseFilterOptionsEventArgs e</a:t>
            </a:r>
            <a:r>
              <a:rPr lang="en-US" altLang="zh-CN" dirty="0" smtClean="0"/>
              <a:t>);</a:t>
            </a:r>
          </a:p>
          <a:p>
            <a:r>
              <a:rPr lang="zh-CN" altLang="zh-CN" b="1" dirty="0"/>
              <a:t>备注：</a:t>
            </a:r>
            <a:endParaRPr lang="zh-CN" altLang="zh-CN" dirty="0"/>
          </a:p>
          <a:p>
            <a:pPr lvl="1"/>
            <a:r>
              <a:rPr lang="zh-CN" altLang="zh-CN" dirty="0"/>
              <a:t>转换规则</a:t>
            </a:r>
            <a:r>
              <a:rPr lang="en-US" altLang="zh-CN" dirty="0"/>
              <a:t> - </a:t>
            </a:r>
            <a:r>
              <a:rPr lang="zh-CN" altLang="zh-CN" dirty="0"/>
              <a:t>字段映射策略中，可以勾选目标字段的</a:t>
            </a:r>
            <a:r>
              <a:rPr lang="en-US" altLang="zh-CN" dirty="0"/>
              <a:t>”</a:t>
            </a:r>
            <a:r>
              <a:rPr lang="zh-CN" altLang="zh-CN" dirty="0"/>
              <a:t>过滤</a:t>
            </a:r>
            <a:r>
              <a:rPr lang="en-US" altLang="zh-CN" dirty="0"/>
              <a:t>”</a:t>
            </a:r>
            <a:r>
              <a:rPr lang="zh-CN" altLang="zh-CN" dirty="0"/>
              <a:t>、</a:t>
            </a:r>
            <a:r>
              <a:rPr lang="en-US" altLang="zh-CN" dirty="0"/>
              <a:t>”</a:t>
            </a:r>
            <a:r>
              <a:rPr lang="zh-CN" altLang="zh-CN" dirty="0"/>
              <a:t>仅追加</a:t>
            </a:r>
            <a:r>
              <a:rPr lang="en-US" altLang="zh-CN" dirty="0"/>
              <a:t>”</a:t>
            </a:r>
            <a:r>
              <a:rPr lang="zh-CN" altLang="zh-CN" dirty="0"/>
              <a:t>选项。目标字段勾上此过滤选项后，选单时，会把该字段值作为过滤条件，传递给源单列表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可以在此事件中，调整根据目标字段值生成的过滤条件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1"/>
            <a:r>
              <a:rPr lang="zh-CN" altLang="zh-CN" dirty="0"/>
              <a:t>本事件仅在选单前触发。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触发时机：</a:t>
            </a:r>
            <a:endParaRPr lang="zh-CN" altLang="zh-CN" dirty="0"/>
          </a:p>
          <a:p>
            <a:pPr lvl="1"/>
            <a:r>
              <a:rPr lang="zh-CN" altLang="zh-CN" dirty="0"/>
              <a:t>选单列表弹出前，准备选单列表过滤条件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b="1" dirty="0"/>
              <a:t>应用场景：</a:t>
            </a:r>
            <a:endParaRPr lang="zh-CN" altLang="zh-CN" dirty="0"/>
          </a:p>
          <a:p>
            <a:pPr lvl="1"/>
            <a:r>
              <a:rPr lang="zh-CN" altLang="zh-CN" dirty="0"/>
              <a:t>为插件提供时机</a:t>
            </a:r>
          </a:p>
          <a:p>
            <a:pPr lvl="2"/>
            <a:r>
              <a:rPr lang="zh-CN" altLang="zh-CN" dirty="0" smtClean="0"/>
              <a:t>为</a:t>
            </a:r>
            <a:r>
              <a:rPr lang="zh-CN" altLang="zh-CN" dirty="0"/>
              <a:t>选单列表查询对象</a:t>
            </a:r>
            <a:r>
              <a:rPr lang="en-US" altLang="zh-CN" dirty="0"/>
              <a:t>QueryBuilderParemeter</a:t>
            </a:r>
            <a:r>
              <a:rPr lang="zh-CN" altLang="zh-CN" dirty="0"/>
              <a:t>准备过滤条件</a:t>
            </a:r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OnParseFilterOptions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211237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插件接口介绍：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OnParseFilterOptions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625804"/>
              </p:ext>
            </p:extLst>
          </p:nvPr>
        </p:nvGraphicFramePr>
        <p:xfrm>
          <a:off x="395536" y="1412775"/>
          <a:ext cx="8568951" cy="47525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7313"/>
                <a:gridCol w="1845111"/>
                <a:gridCol w="2002974"/>
                <a:gridCol w="2473553"/>
              </a:tblGrid>
              <a:tr h="432048"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ParseFilterOptionsEventArgs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描述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关键属性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TargetData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DynamicObject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目标单单据当前数据包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SourceBusinessInfo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源单单据元数据信息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TargetBusinessInfo</a:t>
                      </a:r>
                      <a:endParaRPr lang="zh-CN" sz="1050" kern="10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BusinessInfo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目标单单据元数据信息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 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61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</a:rPr>
                        <a:t>FilterOptionsSQL</a:t>
                      </a:r>
                      <a:endParaRPr lang="zh-CN" sz="105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950" kern="0">
                          <a:effectLst/>
                          <a:highlight>
                            <a:srgbClr val="FFFFFF"/>
                          </a:highlight>
                        </a:rPr>
                        <a:t>string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050" kern="100">
                          <a:effectLst/>
                        </a:rPr>
                        <a:t>根据过滤条件生成的</a:t>
                      </a:r>
                      <a:r>
                        <a:rPr lang="en-US" sz="1050" kern="100">
                          <a:effectLst/>
                        </a:rPr>
                        <a:t>Sql</a:t>
                      </a:r>
                      <a:endParaRPr lang="zh-CN" sz="105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50" kern="0" dirty="0">
                          <a:effectLst/>
                        </a:rPr>
                        <a:t>Y</a:t>
                      </a:r>
                      <a:r>
                        <a:rPr lang="zh-CN" sz="1050" kern="0" dirty="0">
                          <a:effectLst/>
                        </a:rPr>
                        <a:t>：拼接到查询过滤对象</a:t>
                      </a:r>
                      <a:r>
                        <a:rPr lang="en-US" sz="1050" kern="0" dirty="0">
                          <a:effectLst/>
                        </a:rPr>
                        <a:t>QueryBuilderParemeter</a:t>
                      </a:r>
                      <a:r>
                        <a:rPr lang="zh-CN" sz="1050" kern="0" dirty="0">
                          <a:effectLst/>
                        </a:rPr>
                        <a:t>的</a:t>
                      </a:r>
                      <a:r>
                        <a:rPr lang="en-US" sz="1050" kern="0" dirty="0">
                          <a:effectLst/>
                        </a:rPr>
                        <a:t>Where</a:t>
                      </a:r>
                      <a:r>
                        <a:rPr lang="zh-CN" sz="1050" kern="0" dirty="0">
                          <a:effectLst/>
                        </a:rPr>
                        <a:t>条件中</a:t>
                      </a:r>
                      <a:endParaRPr lang="zh-CN" sz="105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24009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b="1" dirty="0"/>
              <a:t>案例 </a:t>
            </a:r>
            <a:r>
              <a:rPr lang="en-US" altLang="zh-CN" b="1" dirty="0"/>
              <a:t>– </a:t>
            </a:r>
            <a:r>
              <a:rPr lang="zh-CN" altLang="zh-CN" b="1" dirty="0"/>
              <a:t>退料单选退料申请，追加条件：需求组织为货主</a:t>
            </a:r>
          </a:p>
          <a:p>
            <a:r>
              <a:rPr lang="zh-CN" altLang="zh-CN" b="1" dirty="0"/>
              <a:t>需求背景：</a:t>
            </a:r>
            <a:endParaRPr lang="zh-CN" altLang="zh-CN" dirty="0"/>
          </a:p>
          <a:p>
            <a:pPr lvl="1"/>
            <a:r>
              <a:rPr lang="zh-CN" altLang="zh-CN" dirty="0"/>
              <a:t>退料类型为检验退料，货主是供应商，退料类型是库存退料，需求组织是货主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实现方案：</a:t>
            </a:r>
            <a:endParaRPr lang="zh-CN" altLang="zh-CN" dirty="0"/>
          </a:p>
          <a:p>
            <a:pPr lvl="1"/>
            <a:r>
              <a:rPr lang="en-US" altLang="zh-CN" dirty="0"/>
              <a:t>OnParseFilterOptions</a:t>
            </a:r>
            <a:r>
              <a:rPr lang="zh-CN" altLang="zh-CN" dirty="0"/>
              <a:t>事件中，修改参数的</a:t>
            </a:r>
            <a:r>
              <a:rPr lang="en-US" altLang="zh-CN" dirty="0" err="1"/>
              <a:t>FilterOptionSQL</a:t>
            </a:r>
            <a:r>
              <a:rPr lang="zh-CN" altLang="zh-CN" dirty="0"/>
              <a:t>属性，实现过滤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b="1" dirty="0"/>
              <a:t>插件示例：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OnParseFilterOptions</a:t>
            </a:r>
            <a:endParaRPr lang="zh-CN" altLang="en-US" dirty="0"/>
          </a:p>
        </p:txBody>
      </p:sp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32656"/>
            <a:ext cx="6795467" cy="640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7837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288" y="764704"/>
            <a:ext cx="8334920" cy="5136868"/>
          </a:xfrm>
        </p:spPr>
        <p:txBody>
          <a:bodyPr>
            <a:normAutofit/>
          </a:bodyPr>
          <a:lstStyle/>
          <a:p>
            <a:r>
              <a:rPr lang="zh-CN" altLang="zh-CN" dirty="0"/>
              <a:t>解析完转换规则的选单条件策略之后，触发本事件。</a:t>
            </a:r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本事件为下推、选单公共</a:t>
            </a:r>
            <a:r>
              <a:rPr lang="zh-CN" altLang="zh-CN" dirty="0" smtClean="0"/>
              <a:t>事件</a:t>
            </a:r>
            <a:r>
              <a:rPr lang="zh-CN" altLang="en-US" dirty="0" smtClean="0"/>
              <a:t>，前文</a:t>
            </a:r>
            <a:r>
              <a:rPr lang="zh-CN" altLang="zh-CN" dirty="0" smtClean="0"/>
              <a:t>已经</a:t>
            </a:r>
            <a:r>
              <a:rPr lang="zh-CN" altLang="zh-CN" dirty="0"/>
              <a:t>介绍</a:t>
            </a:r>
            <a:r>
              <a:rPr lang="zh-CN" altLang="zh-CN" dirty="0" smtClean="0"/>
              <a:t>。</a:t>
            </a:r>
            <a:endParaRPr lang="zh-CN" altLang="zh-CN" dirty="0"/>
          </a:p>
          <a:p>
            <a:pPr lvl="2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zh-CN" altLang="zh-CN" dirty="0"/>
          </a:p>
          <a:p>
            <a:pPr lvl="1"/>
            <a:endParaRPr lang="zh-CN" altLang="zh-CN" dirty="0"/>
          </a:p>
          <a:p>
            <a:pPr lvl="1"/>
            <a:endParaRPr lang="zh-CN" altLang="zh-CN" dirty="0"/>
          </a:p>
          <a:p>
            <a:endParaRPr lang="zh-CN" altLang="zh-CN" dirty="0"/>
          </a:p>
          <a:p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en-US" altLang="zh-CN" dirty="0"/>
          </a:p>
          <a:p>
            <a:endParaRPr lang="zh-CN" altLang="zh-CN" dirty="0" smtClean="0"/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ffectLst/>
              </a:rPr>
              <a:t>OnParseFilter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43594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2PPT模板（4：3版）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公开（4：3_密级模版）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公开（4：3_密级模版）">
  <a:themeElements>
    <a:clrScheme name="kingdee">
      <a:dk1>
        <a:srgbClr val="000000"/>
      </a:dk1>
      <a:lt1>
        <a:srgbClr val="FFFFFF"/>
      </a:lt1>
      <a:dk2>
        <a:srgbClr val="000000"/>
      </a:dk2>
      <a:lt2>
        <a:srgbClr val="404040"/>
      </a:lt2>
      <a:accent1>
        <a:srgbClr val="0060C0"/>
      </a:accent1>
      <a:accent2>
        <a:srgbClr val="003B76"/>
      </a:accent2>
      <a:accent3>
        <a:srgbClr val="FFFFFF"/>
      </a:accent3>
      <a:accent4>
        <a:srgbClr val="000000"/>
      </a:accent4>
      <a:accent5>
        <a:srgbClr val="AAB6DC"/>
      </a:accent5>
      <a:accent6>
        <a:srgbClr val="00356A"/>
      </a:accent6>
      <a:hlink>
        <a:srgbClr val="FF9900"/>
      </a:hlink>
      <a:folHlink>
        <a:srgbClr val="CC00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2012PPT模板（4：3版）</Template>
  <TotalTime>11270</TotalTime>
  <Words>12451</Words>
  <Application>Microsoft Office PowerPoint</Application>
  <PresentationFormat>全屏显示(4:3)</PresentationFormat>
  <Paragraphs>6847</Paragraphs>
  <Slides>153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153</vt:i4>
      </vt:variant>
    </vt:vector>
  </HeadingPairs>
  <TitlesOfParts>
    <vt:vector size="156" baseType="lpstr">
      <vt:lpstr>2012PPT模板（4：3版）</vt:lpstr>
      <vt:lpstr>2_公开（4：3_密级模版）</vt:lpstr>
      <vt:lpstr>1_公开（4：3_密级模版）</vt:lpstr>
      <vt:lpstr>业务流程单据转换反写开发  </vt:lpstr>
      <vt:lpstr>概述</vt:lpstr>
      <vt:lpstr>业务流程定义、配置、发布（简述）</vt:lpstr>
      <vt:lpstr>业务流程设计中心</vt:lpstr>
      <vt:lpstr>业务流程配置中心</vt:lpstr>
      <vt:lpstr>业务流程管理中心</vt:lpstr>
      <vt:lpstr>转换规则定义、配置、开发</vt:lpstr>
      <vt:lpstr>单据转换插件</vt:lpstr>
      <vt:lpstr>单据关联设置配置</vt:lpstr>
      <vt:lpstr>反写规则定义</vt:lpstr>
      <vt:lpstr>单据反写插件</vt:lpstr>
      <vt:lpstr>常见问题分析</vt:lpstr>
      <vt:lpstr>开发导出脚本</vt:lpstr>
      <vt:lpstr>单据转换插件概要说明</vt:lpstr>
      <vt:lpstr>创建单据转换插件类库</vt:lpstr>
      <vt:lpstr>引用必要组件</vt:lpstr>
      <vt:lpstr>创建单据转换插件类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演示下推触发的事件</vt:lpstr>
      <vt:lpstr>示例 - 演示选单前触发的事件</vt:lpstr>
      <vt:lpstr>示例 - 演示选单前触发的事件</vt:lpstr>
      <vt:lpstr>示例 - 演示选单前触发的事件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示例 - 演示选单触发的事件</vt:lpstr>
      <vt:lpstr>特别说明</vt:lpstr>
      <vt:lpstr>如何启用单据转换插件</vt:lpstr>
      <vt:lpstr>公共属性</vt:lpstr>
      <vt:lpstr>单据转换事件（插件基类的虚方法）</vt:lpstr>
      <vt:lpstr>单据转换事件（插件基类的虚方法）</vt:lpstr>
      <vt:lpstr>OnInitVariable</vt:lpstr>
      <vt:lpstr>OnInitVariable</vt:lpstr>
      <vt:lpstr>OnInitVariable</vt:lpstr>
      <vt:lpstr>OnQueryBuilderParemeter</vt:lpstr>
      <vt:lpstr>OnQueryBuilderParemeter</vt:lpstr>
      <vt:lpstr>OnQueryBuilderParemeter</vt:lpstr>
      <vt:lpstr>OnInSelectedRow</vt:lpstr>
      <vt:lpstr>OnInSelectedRow</vt:lpstr>
      <vt:lpstr>OnInSelectedRow</vt:lpstr>
      <vt:lpstr>OnParseFilter</vt:lpstr>
      <vt:lpstr>OnParseFilter</vt:lpstr>
      <vt:lpstr>OnParseFilter</vt:lpstr>
      <vt:lpstr>OnBeforeGetSourceData</vt:lpstr>
      <vt:lpstr>OnBeforeGetSourceData</vt:lpstr>
      <vt:lpstr>OnGetSourceData</vt:lpstr>
      <vt:lpstr>OnGetSourceData</vt:lpstr>
      <vt:lpstr>OnGetSourceData</vt:lpstr>
      <vt:lpstr>OnBeforeGroupBy</vt:lpstr>
      <vt:lpstr>OnBeforeGroupBy</vt:lpstr>
      <vt:lpstr>OnBeforeGroupBy</vt:lpstr>
      <vt:lpstr>OnCreateTarget</vt:lpstr>
      <vt:lpstr>OnCreateTarget</vt:lpstr>
      <vt:lpstr>OnBeforeFieldMapping</vt:lpstr>
      <vt:lpstr>OnBeforeFieldMapping</vt:lpstr>
      <vt:lpstr>OnFieldMapping</vt:lpstr>
      <vt:lpstr>OnFieldMapping</vt:lpstr>
      <vt:lpstr>OnFieldMapping</vt:lpstr>
      <vt:lpstr>OnAfterFieldMapping</vt:lpstr>
      <vt:lpstr>OnAfterFieldMapping</vt:lpstr>
      <vt:lpstr>OnAfterFieldMapping</vt:lpstr>
      <vt:lpstr>OnCreateLink</vt:lpstr>
      <vt:lpstr>OnCreateLink</vt:lpstr>
      <vt:lpstr>OnAfterCreateLink</vt:lpstr>
      <vt:lpstr>OnAfterCreateLink</vt:lpstr>
      <vt:lpstr>OnGetConvertBusinessService</vt:lpstr>
      <vt:lpstr>OnGetConvertBusinessService</vt:lpstr>
      <vt:lpstr>AfterConvert</vt:lpstr>
      <vt:lpstr>AfterConvert</vt:lpstr>
      <vt:lpstr>AfterConvert</vt:lpstr>
      <vt:lpstr>选单前事件</vt:lpstr>
      <vt:lpstr>OnInitVariable</vt:lpstr>
      <vt:lpstr>OnParseFilterOptions</vt:lpstr>
      <vt:lpstr>OnParseFilterOptions</vt:lpstr>
      <vt:lpstr>OnParseFilterOptions</vt:lpstr>
      <vt:lpstr>OnParseFilter</vt:lpstr>
      <vt:lpstr>选单后事件</vt:lpstr>
      <vt:lpstr>选单后事件</vt:lpstr>
      <vt:lpstr>OnGetDrawSourceData</vt:lpstr>
      <vt:lpstr>OnGetDrawSourceData</vt:lpstr>
      <vt:lpstr>OnGetDrawSourceData</vt:lpstr>
      <vt:lpstr>OnBeforeGroupBy</vt:lpstr>
      <vt:lpstr>OnCreateDrawTarget</vt:lpstr>
      <vt:lpstr>OnCreateDrawTarget</vt:lpstr>
      <vt:lpstr>选单后事件</vt:lpstr>
      <vt:lpstr>附录：列表插件提供的单据转换事件</vt:lpstr>
      <vt:lpstr>OnShowConvertOpForm</vt:lpstr>
      <vt:lpstr>OnShowConvertOpForm</vt:lpstr>
      <vt:lpstr>OnShowConvertOpForm</vt:lpstr>
      <vt:lpstr>OnShowConvertOpForm</vt:lpstr>
      <vt:lpstr>OnGetConvertRule</vt:lpstr>
      <vt:lpstr>OnGetConvertRule</vt:lpstr>
      <vt:lpstr>OnGetConvertRule</vt:lpstr>
      <vt:lpstr>反写插件概要说明</vt:lpstr>
      <vt:lpstr>反写插件的基类与注册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示例 – 演示事件触发顺序</vt:lpstr>
      <vt:lpstr>公共属性</vt:lpstr>
      <vt:lpstr>BeforeTrackBusinessFlow</vt:lpstr>
      <vt:lpstr>BeforeCreateArticulationRow</vt:lpstr>
      <vt:lpstr>BeforeCreateArticulationRow</vt:lpstr>
      <vt:lpstr>BeforeWriteBack</vt:lpstr>
      <vt:lpstr>AfterCustomReadFields</vt:lpstr>
      <vt:lpstr>AfterCustomReadFields</vt:lpstr>
      <vt:lpstr>AfterCommitAmount</vt:lpstr>
      <vt:lpstr>AfterCommitAmount</vt:lpstr>
      <vt:lpstr>BeforeCloseRow</vt:lpstr>
      <vt:lpstr>BeforeCloseRow</vt:lpstr>
      <vt:lpstr>AfterCloseRow</vt:lpstr>
      <vt:lpstr>AfterCloseRow</vt:lpstr>
      <vt:lpstr>BeforeCheckHighLimit</vt:lpstr>
      <vt:lpstr>BeforeCheckHighLimit</vt:lpstr>
      <vt:lpstr>AfterCheckHighLimit</vt:lpstr>
      <vt:lpstr>BeforeSaveWriteBackData</vt:lpstr>
      <vt:lpstr>BeforeSaveWriteBackData</vt:lpstr>
      <vt:lpstr>AfterSaveWriteBackData</vt:lpstr>
      <vt:lpstr>FinishWriteBack</vt:lpstr>
      <vt:lpstr>FinishWriteBack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业务流程单据转换反写开发</dc:title>
  <dc:creator>张晋博</dc:creator>
  <dc:description>金蝶2015内部培训专用</dc:description>
  <cp:lastModifiedBy>rd_jinbo_zhang</cp:lastModifiedBy>
  <cp:revision>165</cp:revision>
  <dcterms:created xsi:type="dcterms:W3CDTF">2012-04-18T01:05:15Z</dcterms:created>
  <dcterms:modified xsi:type="dcterms:W3CDTF">2018-01-23T09:22:55Z</dcterms:modified>
</cp:coreProperties>
</file>