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2" r:id="rId1"/>
  </p:sldMasterIdLst>
  <p:notesMasterIdLst>
    <p:notesMasterId r:id="rId32"/>
  </p:notesMasterIdLst>
  <p:handoutMasterIdLst>
    <p:handoutMasterId r:id="rId33"/>
  </p:handoutMasterIdLst>
  <p:sldIdLst>
    <p:sldId id="392" r:id="rId2"/>
    <p:sldId id="467" r:id="rId3"/>
    <p:sldId id="506" r:id="rId4"/>
    <p:sldId id="594" r:id="rId5"/>
    <p:sldId id="507" r:id="rId6"/>
    <p:sldId id="584" r:id="rId7"/>
    <p:sldId id="522" r:id="rId8"/>
    <p:sldId id="523" r:id="rId9"/>
    <p:sldId id="595" r:id="rId10"/>
    <p:sldId id="524" r:id="rId11"/>
    <p:sldId id="515" r:id="rId12"/>
    <p:sldId id="526" r:id="rId13"/>
    <p:sldId id="586" r:id="rId14"/>
    <p:sldId id="525" r:id="rId15"/>
    <p:sldId id="587" r:id="rId16"/>
    <p:sldId id="534" r:id="rId17"/>
    <p:sldId id="536" r:id="rId18"/>
    <p:sldId id="533" r:id="rId19"/>
    <p:sldId id="590" r:id="rId20"/>
    <p:sldId id="589" r:id="rId21"/>
    <p:sldId id="591" r:id="rId22"/>
    <p:sldId id="592" r:id="rId23"/>
    <p:sldId id="570" r:id="rId24"/>
    <p:sldId id="588" r:id="rId25"/>
    <p:sldId id="581" r:id="rId26"/>
    <p:sldId id="575" r:id="rId27"/>
    <p:sldId id="576" r:id="rId28"/>
    <p:sldId id="580" r:id="rId29"/>
    <p:sldId id="593" r:id="rId30"/>
    <p:sldId id="258" r:id="rId31"/>
  </p:sldIdLst>
  <p:sldSz cx="12190413" cy="68595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609553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1219105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828658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2438212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3047765" algn="l" defTabSz="1219105" rtl="0" eaLnBrk="1" latinLnBrk="0" hangingPunct="1">
      <a:defRPr sz="2600" kern="1200">
        <a:solidFill>
          <a:schemeClr val="tx1"/>
        </a:solidFill>
        <a:latin typeface="宋体" charset="-122"/>
        <a:ea typeface="宋体" charset="-122"/>
        <a:cs typeface="+mn-cs"/>
      </a:defRPr>
    </a:lvl6pPr>
    <a:lvl7pPr marL="3657317" algn="l" defTabSz="1219105" rtl="0" eaLnBrk="1" latinLnBrk="0" hangingPunct="1">
      <a:defRPr sz="2600" kern="1200">
        <a:solidFill>
          <a:schemeClr val="tx1"/>
        </a:solidFill>
        <a:latin typeface="宋体" charset="-122"/>
        <a:ea typeface="宋体" charset="-122"/>
        <a:cs typeface="+mn-cs"/>
      </a:defRPr>
    </a:lvl7pPr>
    <a:lvl8pPr marL="4266870" algn="l" defTabSz="1219105" rtl="0" eaLnBrk="1" latinLnBrk="0" hangingPunct="1">
      <a:defRPr sz="2600" kern="1200">
        <a:solidFill>
          <a:schemeClr val="tx1"/>
        </a:solidFill>
        <a:latin typeface="宋体" charset="-122"/>
        <a:ea typeface="宋体" charset="-122"/>
        <a:cs typeface="+mn-cs"/>
      </a:defRPr>
    </a:lvl8pPr>
    <a:lvl9pPr marL="4876423" algn="l" defTabSz="1219105" rtl="0" eaLnBrk="1" latinLnBrk="0" hangingPunct="1">
      <a:defRPr sz="2600" kern="1200">
        <a:solidFill>
          <a:schemeClr val="tx1"/>
        </a:solidFill>
        <a:latin typeface="宋体" charset="-122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AC49E4E-E065-A449-9FBE-5883C073D1D3}">
          <p14:sldIdLst>
            <p14:sldId id="392"/>
            <p14:sldId id="467"/>
            <p14:sldId id="506"/>
            <p14:sldId id="594"/>
            <p14:sldId id="507"/>
            <p14:sldId id="584"/>
            <p14:sldId id="522"/>
            <p14:sldId id="523"/>
            <p14:sldId id="595"/>
            <p14:sldId id="524"/>
            <p14:sldId id="515"/>
            <p14:sldId id="526"/>
            <p14:sldId id="586"/>
            <p14:sldId id="525"/>
            <p14:sldId id="587"/>
            <p14:sldId id="534"/>
            <p14:sldId id="536"/>
            <p14:sldId id="533"/>
            <p14:sldId id="590"/>
            <p14:sldId id="589"/>
            <p14:sldId id="591"/>
            <p14:sldId id="592"/>
            <p14:sldId id="570"/>
            <p14:sldId id="588"/>
            <p14:sldId id="581"/>
            <p14:sldId id="575"/>
            <p14:sldId id="576"/>
            <p14:sldId id="580"/>
            <p14:sldId id="593"/>
            <p14:sldId id="25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162">
          <p15:clr>
            <a:srgbClr val="A4A3A4"/>
          </p15:clr>
        </p15:guide>
        <p15:guide id="2" pos="5511">
          <p15:clr>
            <a:srgbClr val="A4A3A4"/>
          </p15:clr>
        </p15:guide>
        <p15:guide id="3" orient="horz" pos="426">
          <p15:clr>
            <a:srgbClr val="A4A3A4"/>
          </p15:clr>
        </p15:guide>
        <p15:guide id="4" pos="5759">
          <p15:clr>
            <a:srgbClr val="A4A3A4"/>
          </p15:clr>
        </p15:guide>
        <p15:guide id="5" pos="5738">
          <p15:clr>
            <a:srgbClr val="A4A3A4"/>
          </p15:clr>
        </p15:guide>
        <p15:guide id="6" orient="horz" pos="4217">
          <p15:clr>
            <a:srgbClr val="A4A3A4"/>
          </p15:clr>
        </p15:guide>
        <p15:guide id="7" orient="horz" pos="569">
          <p15:clr>
            <a:srgbClr val="A4A3A4"/>
          </p15:clr>
        </p15:guide>
        <p15:guide id="8" pos="7347">
          <p15:clr>
            <a:srgbClr val="A4A3A4"/>
          </p15:clr>
        </p15:guide>
        <p15:guide id="9" pos="7678">
          <p15:clr>
            <a:srgbClr val="A4A3A4"/>
          </p15:clr>
        </p15:guide>
        <p15:guide id="10" pos="764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5BAC"/>
    <a:srgbClr val="A54307"/>
    <a:srgbClr val="FF9900"/>
    <a:srgbClr val="DF6421"/>
    <a:srgbClr val="12A9D9"/>
    <a:srgbClr val="00478A"/>
    <a:srgbClr val="41D8FF"/>
    <a:srgbClr val="BFDFFF"/>
    <a:srgbClr val="13A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6" autoAdjust="0"/>
    <p:restoredTop sz="84231" autoAdjust="0"/>
  </p:normalViewPr>
  <p:slideViewPr>
    <p:cSldViewPr>
      <p:cViewPr varScale="1">
        <p:scale>
          <a:sx n="98" d="100"/>
          <a:sy n="98" d="100"/>
        </p:scale>
        <p:origin x="-906" y="-96"/>
      </p:cViewPr>
      <p:guideLst>
        <p:guide orient="horz" pos="3162"/>
        <p:guide orient="horz" pos="426"/>
        <p:guide orient="horz" pos="4217"/>
        <p:guide orient="horz" pos="569"/>
        <p:guide pos="5511"/>
        <p:guide pos="5759"/>
        <p:guide pos="5738"/>
        <p:guide pos="7347"/>
        <p:guide pos="7678"/>
        <p:guide pos="7649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374D668-D138-4503-8038-BF417F9302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4343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47C3CA4-1A3F-43E3-944D-8257F97CD2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122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60955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21910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82865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438212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3047765" algn="l" defTabSz="12191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17" algn="l" defTabSz="12191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870" algn="l" defTabSz="12191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23" algn="l" defTabSz="12191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71" y="357339"/>
            <a:ext cx="7885889" cy="5458098"/>
          </a:xfrm>
          <a:prstGeom prst="rect">
            <a:avLst/>
          </a:prstGeom>
        </p:spPr>
      </p:pic>
      <p:pic>
        <p:nvPicPr>
          <p:cNvPr id="14" name="Picture 20" descr="171009_interbrand_kingdee_to jonan-29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510"/>
            <a:ext cx="12190413" cy="6912099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061574" y="685150"/>
            <a:ext cx="5271206" cy="255177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4900" b="1" i="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 smtClean="0"/>
              <a:t>标题可多行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图片可在母版替换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HEADER </a:t>
            </a:r>
            <a:r>
              <a:rPr lang="en-US" altLang="zh-CN" dirty="0" smtClean="0"/>
              <a:t>36</a:t>
            </a:r>
            <a:r>
              <a:rPr lang="en-US" dirty="0" smtClean="0"/>
              <a:t>PT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061575" y="3258314"/>
            <a:ext cx="4879350" cy="88693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202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pPr marL="0" marR="0" lvl="0" indent="0" algn="l" defTabSz="6202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讲者姓名</a:t>
            </a:r>
            <a:endParaRPr lang="en-US" altLang="zh-CN" dirty="0" smtClean="0"/>
          </a:p>
          <a:p>
            <a:pPr marL="0" marR="0" lvl="0" indent="0" algn="l" defTabSz="6202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讲演日期</a:t>
            </a:r>
            <a:endParaRPr lang="en-US" altLang="zh-CN" dirty="0" smtClean="0"/>
          </a:p>
        </p:txBody>
      </p:sp>
      <p:grpSp>
        <p:nvGrpSpPr>
          <p:cNvPr id="17" name="Group 12"/>
          <p:cNvGrpSpPr/>
          <p:nvPr userDrawn="1"/>
        </p:nvGrpSpPr>
        <p:grpSpPr>
          <a:xfrm>
            <a:off x="13361132" y="-686367"/>
            <a:ext cx="1853287" cy="787923"/>
            <a:chOff x="9891888" y="701477"/>
            <a:chExt cx="1989130" cy="688613"/>
          </a:xfrm>
        </p:grpSpPr>
        <p:sp>
          <p:nvSpPr>
            <p:cNvPr id="18" name="Rounded Rectangular Callout 13"/>
            <p:cNvSpPr/>
            <p:nvPr userDrawn="1"/>
          </p:nvSpPr>
          <p:spPr>
            <a:xfrm>
              <a:off x="9891888" y="701477"/>
              <a:ext cx="1989130" cy="688613"/>
            </a:xfrm>
            <a:prstGeom prst="wedgeRoundRectCallout">
              <a:avLst>
                <a:gd name="adj1" fmla="val -46720"/>
                <a:gd name="adj2" fmla="val 97979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0253"/>
              <a:endParaRPr lang="en-US" sz="150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9962442" y="757396"/>
              <a:ext cx="1785101" cy="512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20253"/>
              <a:r>
                <a:rPr lang="zh-CN" altLang="en-US" sz="1600" dirty="0">
                  <a:solidFill>
                    <a:srgbClr val="837A80"/>
                  </a:solidFill>
                </a:rPr>
                <a:t>图片在母版替换</a:t>
              </a:r>
              <a:endParaRPr lang="en-US" altLang="zh-CN" sz="1600" dirty="0">
                <a:solidFill>
                  <a:srgbClr val="837A80"/>
                </a:solidFill>
              </a:endParaRPr>
            </a:p>
            <a:p>
              <a:pPr defTabSz="620253"/>
              <a:r>
                <a:rPr lang="zh-CN" altLang="en-US" sz="1600" dirty="0">
                  <a:solidFill>
                    <a:srgbClr val="837A80"/>
                  </a:solidFill>
                </a:rPr>
                <a:t>置于最底层</a:t>
              </a:r>
              <a:endParaRPr lang="en-US" sz="1600" dirty="0">
                <a:solidFill>
                  <a:srgbClr val="837A80"/>
                </a:solidFill>
              </a:endParaRPr>
            </a:p>
          </p:txBody>
        </p:sp>
      </p:grpSp>
      <p:sp>
        <p:nvSpPr>
          <p:cNvPr id="20" name="Oval 8"/>
          <p:cNvSpPr/>
          <p:nvPr userDrawn="1"/>
        </p:nvSpPr>
        <p:spPr>
          <a:xfrm>
            <a:off x="9960936" y="2890244"/>
            <a:ext cx="1706089" cy="1667396"/>
          </a:xfrm>
          <a:prstGeom prst="ellipse">
            <a:avLst/>
          </a:prstGeom>
          <a:solidFill>
            <a:srgbClr val="24BEBC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040" tIns="46520" rIns="93040" bIns="46520" rtlCol="0" anchor="ctr"/>
          <a:lstStyle/>
          <a:p>
            <a:pPr algn="ctr" defTabSz="620253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1" name="Oval 18"/>
          <p:cNvSpPr/>
          <p:nvPr userDrawn="1"/>
        </p:nvSpPr>
        <p:spPr>
          <a:xfrm>
            <a:off x="5584584" y="2433463"/>
            <a:ext cx="612632" cy="598736"/>
          </a:xfrm>
          <a:prstGeom prst="ellipse">
            <a:avLst/>
          </a:prstGeom>
          <a:solidFill>
            <a:srgbClr val="24BE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040" tIns="46520" rIns="93040" bIns="46520" rtlCol="0" anchor="ctr"/>
          <a:lstStyle/>
          <a:p>
            <a:pPr algn="ctr" defTabSz="620253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6018610" y="5783833"/>
            <a:ext cx="189544" cy="462951"/>
          </a:xfrm>
          <a:prstGeom prst="rect">
            <a:avLst/>
          </a:prstGeom>
          <a:noFill/>
        </p:spPr>
        <p:txBody>
          <a:bodyPr wrap="none" lIns="93040" tIns="46520" rIns="93040" bIns="46520" rtlCol="0">
            <a:spAutoFit/>
          </a:bodyPr>
          <a:lstStyle/>
          <a:p>
            <a:pPr defTabSz="620253"/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0" y="5339315"/>
            <a:ext cx="2854692" cy="1426360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8260158" y="6533843"/>
            <a:ext cx="2710429" cy="216044"/>
          </a:xfrm>
          <a:prstGeom prst="rect">
            <a:avLst/>
          </a:prstGeom>
        </p:spPr>
        <p:txBody>
          <a:bodyPr wrap="square" lIns="93040" tIns="46520" rIns="93040" bIns="46520" anchor="ctr">
            <a:spAutoFit/>
          </a:bodyPr>
          <a:lstStyle/>
          <a:p>
            <a:pPr algn="r" defTabSz="620253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©1993-2017  </a:t>
            </a:r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金蝶国际软件集团有限公司</a:t>
            </a:r>
          </a:p>
        </p:txBody>
      </p:sp>
      <p:sp>
        <p:nvSpPr>
          <p:cNvPr id="25" name="文本框 16"/>
          <p:cNvSpPr txBox="1"/>
          <p:nvPr userDrawn="1"/>
        </p:nvSpPr>
        <p:spPr>
          <a:xfrm>
            <a:off x="10657845" y="6572082"/>
            <a:ext cx="1250967" cy="12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20253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2739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988178" y="4419173"/>
            <a:ext cx="10633220" cy="114618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300">
                <a:solidFill>
                  <a:srgbClr val="1771EA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88178" y="2914278"/>
            <a:ext cx="10633220" cy="15048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693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4655234" y="1125005"/>
            <a:ext cx="6699205" cy="4873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553" indent="0">
              <a:buNone/>
              <a:defRPr sz="3800"/>
            </a:lvl2pPr>
            <a:lvl3pPr marL="1219105" indent="0">
              <a:buNone/>
              <a:defRPr sz="3200"/>
            </a:lvl3pPr>
            <a:lvl4pPr marL="1828658" indent="0">
              <a:buNone/>
              <a:defRPr sz="2600"/>
            </a:lvl4pPr>
            <a:lvl5pPr marL="2438212" indent="0">
              <a:buNone/>
              <a:defRPr sz="2600"/>
            </a:lvl5pPr>
            <a:lvl6pPr marL="3047765" indent="0">
              <a:buNone/>
              <a:defRPr sz="2600"/>
            </a:lvl6pPr>
            <a:lvl7pPr marL="3657317" indent="0">
              <a:buNone/>
              <a:defRPr sz="2600"/>
            </a:lvl7pPr>
            <a:lvl8pPr marL="4266870" indent="0">
              <a:buNone/>
              <a:defRPr sz="2600"/>
            </a:lvl8pPr>
            <a:lvl9pPr marL="4876423" indent="0">
              <a:buNone/>
              <a:defRPr sz="2600"/>
            </a:lvl9pPr>
          </a:lstStyle>
          <a:p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448222" y="3461585"/>
            <a:ext cx="3932255" cy="2537115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100"/>
            </a:lvl1pPr>
            <a:lvl2pPr marL="609553" indent="0">
              <a:buNone/>
              <a:defRPr sz="1800"/>
            </a:lvl2pPr>
            <a:lvl3pPr marL="1219105" indent="0">
              <a:buNone/>
              <a:defRPr sz="1600"/>
            </a:lvl3pPr>
            <a:lvl4pPr marL="1828658" indent="0">
              <a:buNone/>
              <a:defRPr sz="1300"/>
            </a:lvl4pPr>
            <a:lvl5pPr marL="2438212" indent="0">
              <a:buNone/>
              <a:defRPr sz="1300"/>
            </a:lvl5pPr>
            <a:lvl6pPr marL="3047765" indent="0">
              <a:buNone/>
              <a:defRPr sz="1300"/>
            </a:lvl6pPr>
            <a:lvl7pPr marL="3657317" indent="0">
              <a:buNone/>
              <a:defRPr sz="1300"/>
            </a:lvl7pPr>
            <a:lvl8pPr marL="4266870" indent="0">
              <a:buNone/>
              <a:defRPr sz="1300"/>
            </a:lvl8pPr>
            <a:lvl9pPr marL="4876423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 txBox="1">
            <a:spLocks/>
          </p:cNvSpPr>
          <p:nvPr userDrawn="1"/>
        </p:nvSpPr>
        <p:spPr>
          <a:xfrm>
            <a:off x="335317" y="21394"/>
            <a:ext cx="10514231" cy="672232"/>
          </a:xfrm>
          <a:prstGeom prst="rect">
            <a:avLst/>
          </a:prstGeom>
        </p:spPr>
        <p:txBody>
          <a:bodyPr vert="horz" lIns="121911" tIns="60955" rIns="121911" bIns="60955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lang="zh-CN" altLang="en-US" sz="2200" b="1" i="0" kern="1200" dirty="0">
                <a:solidFill>
                  <a:schemeClr val="tx1"/>
                </a:solidFill>
                <a:latin typeface="微软雅黑"/>
                <a:ea typeface="微软雅黑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1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448221" y="1125005"/>
            <a:ext cx="6699205" cy="4873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553" indent="0">
              <a:buNone/>
              <a:defRPr sz="3800"/>
            </a:lvl2pPr>
            <a:lvl3pPr marL="1219105" indent="0">
              <a:buNone/>
              <a:defRPr sz="3200"/>
            </a:lvl3pPr>
            <a:lvl4pPr marL="1828658" indent="0">
              <a:buNone/>
              <a:defRPr sz="2600"/>
            </a:lvl4pPr>
            <a:lvl5pPr marL="2438212" indent="0">
              <a:buNone/>
              <a:defRPr sz="2600"/>
            </a:lvl5pPr>
            <a:lvl6pPr marL="3047765" indent="0">
              <a:buNone/>
              <a:defRPr sz="2600"/>
            </a:lvl6pPr>
            <a:lvl7pPr marL="3657317" indent="0">
              <a:buNone/>
              <a:defRPr sz="2600"/>
            </a:lvl7pPr>
            <a:lvl8pPr marL="4266870" indent="0">
              <a:buNone/>
              <a:defRPr sz="2600"/>
            </a:lvl8pPr>
            <a:lvl9pPr marL="4876423" indent="0">
              <a:buNone/>
              <a:defRPr sz="2600"/>
            </a:lvl9pPr>
          </a:lstStyle>
          <a:p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7535180" y="3461585"/>
            <a:ext cx="3932255" cy="2537115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100"/>
            </a:lvl1pPr>
            <a:lvl2pPr marL="609553" indent="0">
              <a:buNone/>
              <a:defRPr sz="1800"/>
            </a:lvl2pPr>
            <a:lvl3pPr marL="1219105" indent="0">
              <a:buNone/>
              <a:defRPr sz="1600"/>
            </a:lvl3pPr>
            <a:lvl4pPr marL="1828658" indent="0">
              <a:buNone/>
              <a:defRPr sz="1300"/>
            </a:lvl4pPr>
            <a:lvl5pPr marL="2438212" indent="0">
              <a:buNone/>
              <a:defRPr sz="1300"/>
            </a:lvl5pPr>
            <a:lvl6pPr marL="3047765" indent="0">
              <a:buNone/>
              <a:defRPr sz="1300"/>
            </a:lvl6pPr>
            <a:lvl7pPr marL="3657317" indent="0">
              <a:buNone/>
              <a:defRPr sz="1300"/>
            </a:lvl7pPr>
            <a:lvl8pPr marL="4266870" indent="0">
              <a:buNone/>
              <a:defRPr sz="1300"/>
            </a:lvl8pPr>
            <a:lvl9pPr marL="4876423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  <a:prstGeom prst="rect">
            <a:avLst/>
          </a:prstGeom>
        </p:spPr>
        <p:txBody>
          <a:bodyPr vert="horz" lIns="121911" tIns="60955" rIns="121911" bIns="6095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1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  <a:prstGeom prst="rect">
            <a:avLst/>
          </a:prstGeom>
        </p:spPr>
        <p:txBody>
          <a:bodyPr vert="horz" lIns="121911" tIns="60955" rIns="121911" bIns="6095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2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544851" cy="6902569"/>
          </a:xfrm>
          <a:prstGeom prst="rect">
            <a:avLst/>
          </a:prstGeom>
        </p:spPr>
      </p:pic>
      <p:sp>
        <p:nvSpPr>
          <p:cNvPr id="19" name="Title 14"/>
          <p:cNvSpPr>
            <a:spLocks noGrp="1"/>
          </p:cNvSpPr>
          <p:nvPr>
            <p:ph type="title" hasCustomPrompt="1"/>
          </p:nvPr>
        </p:nvSpPr>
        <p:spPr>
          <a:xfrm>
            <a:off x="625485" y="2234223"/>
            <a:ext cx="4686161" cy="334386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3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 smtClean="0"/>
              <a:t>HEADER </a:t>
            </a:r>
            <a:r>
              <a:rPr lang="en-US" altLang="zh-CN" dirty="0" smtClean="0"/>
              <a:t>3</a:t>
            </a:r>
            <a:r>
              <a:rPr lang="en-US" dirty="0" smtClean="0"/>
              <a:t>2PT</a:t>
            </a:r>
            <a:br>
              <a:rPr lang="en-US" dirty="0" smtClean="0"/>
            </a:br>
            <a:r>
              <a:rPr lang="zh-CN" altLang="en-US" dirty="0" smtClean="0"/>
              <a:t>单击此处编辑母版样式</a:t>
            </a:r>
            <a:endParaRPr 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4" y="5374327"/>
            <a:ext cx="2854692" cy="1426360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8235533" y="6568856"/>
            <a:ext cx="2710429" cy="216044"/>
          </a:xfrm>
          <a:prstGeom prst="rect">
            <a:avLst/>
          </a:prstGeom>
        </p:spPr>
        <p:txBody>
          <a:bodyPr wrap="square" lIns="93040" tIns="46520" rIns="93040" bIns="46520" anchor="ctr">
            <a:spAutoFit/>
          </a:bodyPr>
          <a:lstStyle/>
          <a:p>
            <a:pPr algn="r" defTabSz="620253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©1993-2017  </a:t>
            </a:r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金蝶国际软件集团有限公司</a:t>
            </a:r>
          </a:p>
        </p:txBody>
      </p:sp>
      <p:sp>
        <p:nvSpPr>
          <p:cNvPr id="22" name="文本框 16"/>
          <p:cNvSpPr txBox="1"/>
          <p:nvPr userDrawn="1"/>
        </p:nvSpPr>
        <p:spPr>
          <a:xfrm>
            <a:off x="10633220" y="6607095"/>
            <a:ext cx="1250967" cy="12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20253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214986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 userDrawn="1"/>
        </p:nvGrpSpPr>
        <p:grpSpPr>
          <a:xfrm>
            <a:off x="-4552" y="-544976"/>
            <a:ext cx="11263256" cy="226408"/>
            <a:chOff x="453872" y="-222553"/>
            <a:chExt cx="8232928" cy="186268"/>
          </a:xfrm>
        </p:grpSpPr>
        <p:grpSp>
          <p:nvGrpSpPr>
            <p:cNvPr id="8" name="Group 12"/>
            <p:cNvGrpSpPr/>
            <p:nvPr userDrawn="1"/>
          </p:nvGrpSpPr>
          <p:grpSpPr>
            <a:xfrm>
              <a:off x="3196165" y="-205619"/>
              <a:ext cx="690488" cy="169334"/>
              <a:chOff x="2818189" y="-243417"/>
              <a:chExt cx="690488" cy="243417"/>
            </a:xfrm>
          </p:grpSpPr>
          <p:grpSp>
            <p:nvGrpSpPr>
              <p:cNvPr id="15" name="Group 13"/>
              <p:cNvGrpSpPr/>
              <p:nvPr userDrawn="1"/>
            </p:nvGrpSpPr>
            <p:grpSpPr>
              <a:xfrm rot="5400000">
                <a:off x="2867502" y="-292730"/>
                <a:ext cx="243417" cy="342044"/>
                <a:chOff x="-91018" y="1216025"/>
                <a:chExt cx="243417" cy="342044"/>
              </a:xfrm>
            </p:grpSpPr>
            <p:cxnSp>
              <p:nvCxnSpPr>
                <p:cNvPr id="17" name="Straight Connector 15"/>
                <p:cNvCxnSpPr/>
                <p:nvPr userDrawn="1"/>
              </p:nvCxnSpPr>
              <p:spPr>
                <a:xfrm flipH="1">
                  <a:off x="-91018" y="1558069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6"/>
                <p:cNvCxnSpPr/>
                <p:nvPr userDrawn="1"/>
              </p:nvCxnSpPr>
              <p:spPr>
                <a:xfrm flipH="1">
                  <a:off x="-91018" y="1216025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Connector 14"/>
              <p:cNvCxnSpPr/>
              <p:nvPr userDrawn="1"/>
            </p:nvCxnSpPr>
            <p:spPr>
              <a:xfrm rot="5400000" flipH="1">
                <a:off x="3386968" y="-121708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22"/>
            <p:cNvCxnSpPr/>
            <p:nvPr userDrawn="1"/>
          </p:nvCxnSpPr>
          <p:spPr>
            <a:xfrm rot="5400000" flipH="1">
              <a:off x="369205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36"/>
            <p:cNvCxnSpPr/>
            <p:nvPr userDrawn="1"/>
          </p:nvCxnSpPr>
          <p:spPr>
            <a:xfrm rot="5400000" flipH="1">
              <a:off x="8602133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5"/>
          <p:cNvSpPr txBox="1">
            <a:spLocks noChangeArrowheads="1"/>
          </p:cNvSpPr>
          <p:nvPr userDrawn="1"/>
        </p:nvSpPr>
        <p:spPr bwMode="auto">
          <a:xfrm>
            <a:off x="11256533" y="6368095"/>
            <a:ext cx="314913" cy="12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 defTabSz="620253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800" smtClean="0">
                <a:solidFill>
                  <a:srgbClr val="837A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charset="0"/>
              </a:rPr>
              <a:pPr algn="r" defTabSz="620253">
                <a:spcBef>
                  <a:spcPct val="50000"/>
                </a:spcBef>
                <a:defRPr/>
              </a:pPr>
              <a:t>‹#›</a:t>
            </a:fld>
            <a:endParaRPr kumimoji="0" lang="en-US" altLang="zh-CN" sz="800" dirty="0" smtClean="0">
              <a:solidFill>
                <a:srgbClr val="837A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charset="0"/>
            </a:endParaRPr>
          </a:p>
        </p:txBody>
      </p:sp>
      <p:pic>
        <p:nvPicPr>
          <p:cNvPr id="20" name="Picture 40" descr="Untitled-2-03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2" y="5895466"/>
            <a:ext cx="1475598" cy="494878"/>
          </a:xfrm>
          <a:prstGeom prst="rect">
            <a:avLst/>
          </a:prstGeom>
        </p:spPr>
      </p:pic>
      <p:grpSp>
        <p:nvGrpSpPr>
          <p:cNvPr id="21" name="Group 41"/>
          <p:cNvGrpSpPr/>
          <p:nvPr userDrawn="1"/>
        </p:nvGrpSpPr>
        <p:grpSpPr>
          <a:xfrm>
            <a:off x="-2104833" y="-318568"/>
            <a:ext cx="884170" cy="864117"/>
            <a:chOff x="-1138755" y="0"/>
            <a:chExt cx="646288" cy="646288"/>
          </a:xfrm>
          <a:solidFill>
            <a:srgbClr val="24215F"/>
          </a:solidFill>
        </p:grpSpPr>
        <p:sp>
          <p:nvSpPr>
            <p:cNvPr id="22" name="Rectangle 42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0253"/>
              <a:endParaRPr lang="en-US" sz="1100">
                <a:solidFill>
                  <a:srgbClr val="FFFFFF"/>
                </a:solidFill>
              </a:endParaRPr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-1138755" y="0"/>
              <a:ext cx="341205" cy="44887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defTabSz="620253"/>
              <a:r>
                <a:rPr lang="en-US" sz="1100" dirty="0">
                  <a:solidFill>
                    <a:srgbClr val="FFFFFF"/>
                  </a:solidFill>
                </a:rPr>
                <a:t>R:</a:t>
              </a:r>
              <a:r>
                <a:rPr lang="en-US" altLang="zh-CN" sz="1100" dirty="0">
                  <a:solidFill>
                    <a:srgbClr val="FFFFFF"/>
                  </a:solidFill>
                </a:rPr>
                <a:t>36</a:t>
              </a:r>
              <a:endParaRPr lang="en-US" sz="1100" dirty="0">
                <a:solidFill>
                  <a:srgbClr val="FFFFFF"/>
                </a:solidFill>
              </a:endParaRPr>
            </a:p>
            <a:p>
              <a:pPr defTabSz="620253"/>
              <a:r>
                <a:rPr lang="en-US" sz="1100" dirty="0">
                  <a:solidFill>
                    <a:srgbClr val="FFFFFF"/>
                  </a:solidFill>
                </a:rPr>
                <a:t>G:</a:t>
              </a:r>
              <a:r>
                <a:rPr lang="en-US" altLang="zh-CN" sz="1100" dirty="0">
                  <a:solidFill>
                    <a:srgbClr val="FFFFFF"/>
                  </a:solidFill>
                </a:rPr>
                <a:t>33</a:t>
              </a:r>
              <a:endParaRPr lang="en-US" sz="1100" dirty="0">
                <a:solidFill>
                  <a:srgbClr val="FFFFFF"/>
                </a:solidFill>
              </a:endParaRPr>
            </a:p>
            <a:p>
              <a:pPr defTabSz="620253"/>
              <a:r>
                <a:rPr lang="en-US" sz="1100" dirty="0">
                  <a:solidFill>
                    <a:srgbClr val="FFFFFF"/>
                  </a:solidFill>
                </a:rPr>
                <a:t>B:</a:t>
              </a:r>
              <a:r>
                <a:rPr lang="en-US" altLang="zh-CN" sz="1100" dirty="0">
                  <a:solidFill>
                    <a:srgbClr val="FFFFFF"/>
                  </a:solidFill>
                </a:rPr>
                <a:t>9</a:t>
              </a:r>
              <a:r>
                <a:rPr lang="en-US" sz="1100" dirty="0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24" name="Group 44"/>
          <p:cNvGrpSpPr/>
          <p:nvPr userDrawn="1"/>
        </p:nvGrpSpPr>
        <p:grpSpPr>
          <a:xfrm>
            <a:off x="-2104833" y="633994"/>
            <a:ext cx="884170" cy="864117"/>
            <a:chOff x="-1138755" y="0"/>
            <a:chExt cx="646288" cy="646288"/>
          </a:xfrm>
        </p:grpSpPr>
        <p:sp>
          <p:nvSpPr>
            <p:cNvPr id="25" name="Rectangle 45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1771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0253"/>
              <a:endParaRPr lang="en-US" sz="1100">
                <a:solidFill>
                  <a:srgbClr val="FFFFFF"/>
                </a:solidFill>
              </a:endParaRPr>
            </a:p>
          </p:txBody>
        </p:sp>
        <p:sp>
          <p:nvSpPr>
            <p:cNvPr id="26" name="TextBox 25"/>
            <p:cNvSpPr txBox="1"/>
            <p:nvPr userDrawn="1"/>
          </p:nvSpPr>
          <p:spPr>
            <a:xfrm>
              <a:off x="-1138755" y="0"/>
              <a:ext cx="392762" cy="448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20253"/>
              <a:r>
                <a:rPr lang="en-US" sz="1100" dirty="0">
                  <a:solidFill>
                    <a:srgbClr val="FFFFFF"/>
                  </a:solidFill>
                </a:rPr>
                <a:t>R:</a:t>
              </a:r>
              <a:r>
                <a:rPr lang="en-US" altLang="zh-CN" sz="1100" dirty="0">
                  <a:solidFill>
                    <a:srgbClr val="FFFFFF"/>
                  </a:solidFill>
                </a:rPr>
                <a:t>23</a:t>
              </a:r>
              <a:endParaRPr lang="en-US" sz="1100" dirty="0">
                <a:solidFill>
                  <a:srgbClr val="FFFFFF"/>
                </a:solidFill>
              </a:endParaRPr>
            </a:p>
            <a:p>
              <a:pPr defTabSz="620253"/>
              <a:r>
                <a:rPr lang="en-US" sz="1100" dirty="0">
                  <a:solidFill>
                    <a:srgbClr val="FFFFFF"/>
                  </a:solidFill>
                </a:rPr>
                <a:t>G:1</a:t>
              </a:r>
              <a:r>
                <a:rPr lang="en-US" altLang="zh-CN" sz="1100" dirty="0">
                  <a:solidFill>
                    <a:srgbClr val="FFFFFF"/>
                  </a:solidFill>
                </a:rPr>
                <a:t>36</a:t>
              </a:r>
              <a:endParaRPr lang="en-US" sz="1100" dirty="0">
                <a:solidFill>
                  <a:srgbClr val="FFFFFF"/>
                </a:solidFill>
              </a:endParaRPr>
            </a:p>
            <a:p>
              <a:pPr defTabSz="620253"/>
              <a:r>
                <a:rPr lang="en-US" sz="1100" dirty="0">
                  <a:solidFill>
                    <a:srgbClr val="FFFFFF"/>
                  </a:solidFill>
                </a:rPr>
                <a:t>B:</a:t>
              </a:r>
              <a:r>
                <a:rPr lang="en-US" altLang="zh-CN" sz="1100" dirty="0">
                  <a:solidFill>
                    <a:srgbClr val="FFFFFF"/>
                  </a:solidFill>
                </a:rPr>
                <a:t>238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Group 47"/>
          <p:cNvGrpSpPr/>
          <p:nvPr userDrawn="1"/>
        </p:nvGrpSpPr>
        <p:grpSpPr>
          <a:xfrm>
            <a:off x="-2104833" y="1586555"/>
            <a:ext cx="884170" cy="864117"/>
            <a:chOff x="-1138755" y="0"/>
            <a:chExt cx="646288" cy="646288"/>
          </a:xfrm>
        </p:grpSpPr>
        <p:sp>
          <p:nvSpPr>
            <p:cNvPr id="28" name="Rectangle 48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5C1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0253"/>
              <a:endParaRPr lang="en-US" sz="1100">
                <a:solidFill>
                  <a:srgbClr val="FFFFFF"/>
                </a:solidFill>
              </a:endParaRPr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-1138755" y="0"/>
              <a:ext cx="392762" cy="448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20253"/>
              <a:r>
                <a:rPr lang="en-US" sz="1100" dirty="0">
                  <a:solidFill>
                    <a:srgbClr val="000000"/>
                  </a:solidFill>
                </a:rPr>
                <a:t>R:</a:t>
              </a:r>
              <a:r>
                <a:rPr lang="en-US" altLang="zh-CN" sz="1100" dirty="0">
                  <a:solidFill>
                    <a:srgbClr val="000000"/>
                  </a:solidFill>
                </a:rPr>
                <a:t>35</a:t>
              </a:r>
              <a:endParaRPr lang="en-US" sz="1100" dirty="0">
                <a:solidFill>
                  <a:srgbClr val="000000"/>
                </a:solidFill>
              </a:endParaRPr>
            </a:p>
            <a:p>
              <a:pPr defTabSz="620253"/>
              <a:r>
                <a:rPr lang="en-US" sz="1100" dirty="0">
                  <a:solidFill>
                    <a:srgbClr val="000000"/>
                  </a:solidFill>
                </a:rPr>
                <a:t>G:2</a:t>
              </a:r>
              <a:r>
                <a:rPr lang="en-US" altLang="zh-CN" sz="1100" dirty="0">
                  <a:solidFill>
                    <a:srgbClr val="000000"/>
                  </a:solidFill>
                </a:rPr>
                <a:t>04</a:t>
              </a:r>
              <a:endParaRPr lang="en-US" sz="1100" dirty="0">
                <a:solidFill>
                  <a:srgbClr val="000000"/>
                </a:solidFill>
              </a:endParaRPr>
            </a:p>
            <a:p>
              <a:pPr defTabSz="620253"/>
              <a:r>
                <a:rPr lang="en-US" sz="1100" dirty="0">
                  <a:solidFill>
                    <a:srgbClr val="000000"/>
                  </a:solidFill>
                </a:rPr>
                <a:t>B:2</a:t>
              </a:r>
              <a:r>
                <a:rPr lang="en-US" altLang="zh-CN" sz="1100" dirty="0">
                  <a:solidFill>
                    <a:srgbClr val="000000"/>
                  </a:solidFill>
                </a:rPr>
                <a:t>52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Group 50"/>
          <p:cNvGrpSpPr/>
          <p:nvPr userDrawn="1"/>
        </p:nvGrpSpPr>
        <p:grpSpPr>
          <a:xfrm>
            <a:off x="-2104833" y="2539117"/>
            <a:ext cx="884170" cy="864117"/>
            <a:chOff x="-1138755" y="0"/>
            <a:chExt cx="646288" cy="646288"/>
          </a:xfrm>
        </p:grpSpPr>
        <p:sp>
          <p:nvSpPr>
            <p:cNvPr id="31" name="Rectangle 51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4BEB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0253"/>
              <a:endParaRPr lang="en-US" sz="1100">
                <a:solidFill>
                  <a:srgbClr val="FFFFFF"/>
                </a:solidFill>
              </a:endParaRP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-1138755" y="0"/>
              <a:ext cx="392762" cy="448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20253"/>
              <a:r>
                <a:rPr lang="en-US" sz="1100" dirty="0">
                  <a:solidFill>
                    <a:srgbClr val="FFFFFF"/>
                  </a:solidFill>
                </a:rPr>
                <a:t>R:</a:t>
              </a:r>
              <a:r>
                <a:rPr lang="en-US" altLang="zh-CN" sz="1100" dirty="0">
                  <a:solidFill>
                    <a:srgbClr val="FFFFFF"/>
                  </a:solidFill>
                </a:rPr>
                <a:t>33</a:t>
              </a:r>
              <a:endParaRPr lang="en-US" sz="1100" dirty="0">
                <a:solidFill>
                  <a:srgbClr val="FFFFFF"/>
                </a:solidFill>
              </a:endParaRPr>
            </a:p>
            <a:p>
              <a:pPr defTabSz="620253"/>
              <a:r>
                <a:rPr lang="en-US" sz="1100" dirty="0">
                  <a:solidFill>
                    <a:srgbClr val="FFFFFF"/>
                  </a:solidFill>
                </a:rPr>
                <a:t>G:</a:t>
              </a:r>
              <a:r>
                <a:rPr lang="en-US" altLang="zh-CN" sz="1100" dirty="0">
                  <a:solidFill>
                    <a:srgbClr val="FFFFFF"/>
                  </a:solidFill>
                </a:rPr>
                <a:t>200</a:t>
              </a:r>
              <a:endParaRPr lang="en-US" sz="1100" dirty="0">
                <a:solidFill>
                  <a:srgbClr val="FFFFFF"/>
                </a:solidFill>
              </a:endParaRPr>
            </a:p>
            <a:p>
              <a:pPr defTabSz="620253"/>
              <a:r>
                <a:rPr lang="en-US" sz="1100" dirty="0">
                  <a:solidFill>
                    <a:srgbClr val="FFFFFF"/>
                  </a:solidFill>
                </a:rPr>
                <a:t>B:</a:t>
              </a:r>
              <a:r>
                <a:rPr lang="en-US" altLang="zh-CN" sz="1100" dirty="0">
                  <a:solidFill>
                    <a:srgbClr val="FFFFFF"/>
                  </a:solidFill>
                </a:rPr>
                <a:t>200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-2124137" y="4713162"/>
            <a:ext cx="1290159" cy="524677"/>
          </a:xfrm>
          <a:prstGeom prst="rect">
            <a:avLst/>
          </a:prstGeom>
          <a:noFill/>
        </p:spPr>
        <p:txBody>
          <a:bodyPr wrap="square" lIns="93040" tIns="46520" rIns="93040" bIns="46520" rtlCol="0">
            <a:spAutoFit/>
          </a:bodyPr>
          <a:lstStyle/>
          <a:p>
            <a:pPr defTabSz="620253"/>
            <a:r>
              <a:rPr lang="zh-CN" altLang="en-US" sz="900" dirty="0">
                <a:solidFill>
                  <a:srgbClr val="FFFFFF"/>
                </a:solidFill>
              </a:rPr>
              <a:t>中文字体：</a:t>
            </a:r>
            <a:endParaRPr lang="en-US" altLang="zh-CN" sz="900" dirty="0">
              <a:solidFill>
                <a:srgbClr val="1EA19F"/>
              </a:solidFill>
            </a:endParaRPr>
          </a:p>
          <a:p>
            <a:pPr defTabSz="620253">
              <a:defRPr/>
            </a:pPr>
            <a:r>
              <a:rPr lang="zh-CN" altLang="en-US" sz="1900" dirty="0">
                <a:solidFill>
                  <a:srgbClr val="FFFFFF"/>
                </a:solidFill>
                <a:latin typeface="Heiti SC Medium"/>
                <a:ea typeface="Heiti SC Medium"/>
                <a:cs typeface="Heiti SC Medium"/>
              </a:rPr>
              <a:t>微软雅黑</a:t>
            </a:r>
            <a:endParaRPr lang="en-US" altLang="zh-CN" sz="1900" dirty="0">
              <a:solidFill>
                <a:srgbClr val="FFFFFF"/>
              </a:solidFill>
              <a:latin typeface="Heiti SC Medium"/>
              <a:ea typeface="Heiti SC Medium"/>
              <a:cs typeface="Heiti SC Medium"/>
            </a:endParaRPr>
          </a:p>
        </p:txBody>
      </p:sp>
      <p:grpSp>
        <p:nvGrpSpPr>
          <p:cNvPr id="34" name="Group 59"/>
          <p:cNvGrpSpPr/>
          <p:nvPr userDrawn="1"/>
        </p:nvGrpSpPr>
        <p:grpSpPr>
          <a:xfrm>
            <a:off x="-2104833" y="3491675"/>
            <a:ext cx="884170" cy="864117"/>
            <a:chOff x="-1138755" y="0"/>
            <a:chExt cx="646288" cy="646288"/>
          </a:xfrm>
        </p:grpSpPr>
        <p:sp>
          <p:nvSpPr>
            <p:cNvPr id="35" name="Rectangle 60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9F55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0253"/>
              <a:endParaRPr lang="en-US" sz="1100">
                <a:solidFill>
                  <a:srgbClr val="FFFFFF"/>
                </a:solidFill>
              </a:endParaRPr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-1138755" y="0"/>
              <a:ext cx="392762" cy="448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20253"/>
              <a:r>
                <a:rPr lang="en-US" sz="1100" dirty="0">
                  <a:solidFill>
                    <a:srgbClr val="FFFFFF"/>
                  </a:solidFill>
                </a:rPr>
                <a:t>R:</a:t>
              </a:r>
              <a:r>
                <a:rPr lang="zh-CN" altLang="zh-CN" sz="1100" dirty="0">
                  <a:solidFill>
                    <a:srgbClr val="FFFFFF"/>
                  </a:solidFill>
                </a:rPr>
                <a:t>1</a:t>
              </a:r>
              <a:r>
                <a:rPr lang="en-US" altLang="zh-CN" sz="1100" dirty="0">
                  <a:solidFill>
                    <a:srgbClr val="FFFFFF"/>
                  </a:solidFill>
                </a:rPr>
                <a:t>76</a:t>
              </a:r>
              <a:endParaRPr lang="en-US" sz="1100" dirty="0">
                <a:solidFill>
                  <a:srgbClr val="FFFFFF"/>
                </a:solidFill>
              </a:endParaRPr>
            </a:p>
            <a:p>
              <a:pPr defTabSz="620253"/>
              <a:r>
                <a:rPr lang="en-US" sz="1100" dirty="0">
                  <a:solidFill>
                    <a:srgbClr val="FFFFFF"/>
                  </a:solidFill>
                </a:rPr>
                <a:t>G:</a:t>
              </a:r>
              <a:r>
                <a:rPr lang="zh-CN" altLang="zh-CN" sz="1100" dirty="0">
                  <a:solidFill>
                    <a:srgbClr val="FFFFFF"/>
                  </a:solidFill>
                </a:rPr>
                <a:t>1</a:t>
              </a:r>
              <a:r>
                <a:rPr lang="en-US" altLang="zh-CN" sz="1100" dirty="0">
                  <a:solidFill>
                    <a:srgbClr val="FFFFFF"/>
                  </a:solidFill>
                </a:rPr>
                <a:t>15</a:t>
              </a:r>
              <a:endParaRPr lang="en-US" sz="1100" dirty="0">
                <a:solidFill>
                  <a:srgbClr val="FFFFFF"/>
                </a:solidFill>
              </a:endParaRPr>
            </a:p>
            <a:p>
              <a:pPr defTabSz="620253"/>
              <a:r>
                <a:rPr lang="en-US" sz="1100" dirty="0">
                  <a:solidFill>
                    <a:srgbClr val="FFFFFF"/>
                  </a:solidFill>
                </a:rPr>
                <a:t>B:</a:t>
              </a:r>
              <a:r>
                <a:rPr lang="zh-CN" altLang="zh-CN" sz="1100" dirty="0">
                  <a:solidFill>
                    <a:srgbClr val="FFFFFF"/>
                  </a:solidFill>
                </a:rPr>
                <a:t>2</a:t>
              </a:r>
              <a:r>
                <a:rPr lang="en-US" altLang="zh-CN" sz="1100" dirty="0">
                  <a:solidFill>
                    <a:srgbClr val="FFFFFF"/>
                  </a:solidFill>
                </a:rPr>
                <a:t>52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7" name="Rectangle 62"/>
          <p:cNvSpPr/>
          <p:nvPr userDrawn="1"/>
        </p:nvSpPr>
        <p:spPr>
          <a:xfrm>
            <a:off x="-2124137" y="5313285"/>
            <a:ext cx="1054638" cy="565700"/>
          </a:xfrm>
          <a:prstGeom prst="rect">
            <a:avLst/>
          </a:prstGeom>
        </p:spPr>
        <p:txBody>
          <a:bodyPr wrap="square" lIns="93040" tIns="46520" rIns="93040" bIns="46520">
            <a:spAutoFit/>
          </a:bodyPr>
          <a:lstStyle/>
          <a:p>
            <a:pPr defTabSz="620253">
              <a:defRPr/>
            </a:pPr>
            <a:r>
              <a:rPr lang="zh-CN" altLang="en-US" sz="900" dirty="0">
                <a:solidFill>
                  <a:srgbClr val="FFFFFF"/>
                </a:solidFill>
              </a:rPr>
              <a:t>英文字体：</a:t>
            </a:r>
            <a:endParaRPr lang="en-US" altLang="zh-CN" sz="9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defTabSz="620253"/>
            <a:r>
              <a:rPr lang="en-US" altLang="zh-CN" sz="2200" b="1" dirty="0">
                <a:solidFill>
                  <a:srgbClr val="FFFFFF"/>
                </a:solidFill>
                <a:latin typeface="Arial"/>
                <a:cs typeface="Arial"/>
              </a:rPr>
              <a:t>Arial</a:t>
            </a:r>
          </a:p>
        </p:txBody>
      </p:sp>
      <p:grpSp>
        <p:nvGrpSpPr>
          <p:cNvPr id="38" name="Group 75"/>
          <p:cNvGrpSpPr/>
          <p:nvPr userDrawn="1"/>
        </p:nvGrpSpPr>
        <p:grpSpPr>
          <a:xfrm>
            <a:off x="-900582" y="31382"/>
            <a:ext cx="187193" cy="5867404"/>
            <a:chOff x="-279703" y="208515"/>
            <a:chExt cx="243417" cy="4388332"/>
          </a:xfrm>
        </p:grpSpPr>
        <p:cxnSp>
          <p:nvCxnSpPr>
            <p:cNvPr id="39" name="Straight Connector 7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7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45" name="Straight Connector 81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82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7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43" name="Straight Connector 79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80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93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95"/>
          <p:cNvGrpSpPr/>
          <p:nvPr userDrawn="1"/>
        </p:nvGrpSpPr>
        <p:grpSpPr>
          <a:xfrm>
            <a:off x="11956579" y="31382"/>
            <a:ext cx="187193" cy="5867404"/>
            <a:chOff x="-279703" y="208515"/>
            <a:chExt cx="243417" cy="4388332"/>
          </a:xfrm>
        </p:grpSpPr>
        <p:cxnSp>
          <p:nvCxnSpPr>
            <p:cNvPr id="48" name="Straight Connector 9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9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54" name="Straight Connector 102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103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9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52" name="Straight Connector 100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101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99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标题占位符 5"/>
          <p:cNvSpPr>
            <a:spLocks noGrp="1"/>
          </p:cNvSpPr>
          <p:nvPr>
            <p:ph type="title"/>
          </p:nvPr>
        </p:nvSpPr>
        <p:spPr>
          <a:xfrm>
            <a:off x="0" y="28521"/>
            <a:ext cx="11258703" cy="1146183"/>
          </a:xfrm>
          <a:prstGeom prst="rect">
            <a:avLst/>
          </a:prstGeom>
        </p:spPr>
        <p:txBody>
          <a:bodyPr vert="horz" lIns="93040" tIns="46520" rIns="93040" bIns="465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7" name="文本占位符 6"/>
          <p:cNvSpPr>
            <a:spLocks noGrp="1"/>
          </p:cNvSpPr>
          <p:nvPr>
            <p:ph type="body" idx="1"/>
          </p:nvPr>
        </p:nvSpPr>
        <p:spPr>
          <a:xfrm>
            <a:off x="0" y="1357246"/>
            <a:ext cx="11258703" cy="4538036"/>
          </a:xfrm>
          <a:prstGeom prst="rect">
            <a:avLst/>
          </a:prstGeom>
        </p:spPr>
        <p:txBody>
          <a:bodyPr vert="horz" lIns="93040" tIns="46520" rIns="93040" bIns="465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8" name="文本框 16"/>
          <p:cNvSpPr txBox="1"/>
          <p:nvPr userDrawn="1"/>
        </p:nvSpPr>
        <p:spPr>
          <a:xfrm>
            <a:off x="10007736" y="6368095"/>
            <a:ext cx="1250967" cy="12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20253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319199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68" r:id="rId2"/>
    <p:sldLayoutId id="2147484589" r:id="rId3"/>
    <p:sldLayoutId id="2147484602" r:id="rId4"/>
    <p:sldLayoutId id="2147484604" r:id="rId5"/>
    <p:sldLayoutId id="2147484587" r:id="rId6"/>
  </p:sldLayoutIdLst>
  <p:timing>
    <p:tnLst>
      <p:par>
        <p:cTn id="1" dur="indefinite" restart="never" nodeType="tmRoot"/>
      </p:par>
    </p:tnLst>
  </p:timing>
  <p:txStyles>
    <p:titleStyle>
      <a:lvl1pPr algn="l" defTabSz="609553" rtl="0" eaLnBrk="1" latinLnBrk="0" hangingPunct="1">
        <a:spcBef>
          <a:spcPct val="0"/>
        </a:spcBef>
        <a:buNone/>
        <a:defRPr kumimoji="1" lang="zh-CN" altLang="en-US" sz="3000" b="1" i="0" kern="1200" dirty="0">
          <a:solidFill>
            <a:schemeClr val="tx1"/>
          </a:solidFill>
          <a:latin typeface="微软雅黑"/>
          <a:ea typeface="微软雅黑"/>
          <a:cs typeface="+mj-cs"/>
        </a:defRPr>
      </a:lvl1pPr>
    </p:titleStyle>
    <p:bodyStyle>
      <a:lvl1pPr marL="457165" indent="-457165" algn="l" defTabSz="609553" rtl="0" eaLnBrk="1" fontAlgn="base" latinLnBrk="0" hangingPunct="1">
        <a:spcBef>
          <a:spcPct val="20000"/>
        </a:spcBef>
        <a:spcAft>
          <a:spcPct val="0"/>
        </a:spcAft>
        <a:buFontTx/>
        <a:buBlip>
          <a:blip r:embed="rId9"/>
        </a:buBlip>
        <a:defRPr kumimoji="1" lang="zh-CN" altLang="en-US" sz="32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1pPr>
      <a:lvl2pPr marL="990523" indent="-380970" algn="l" defTabSz="609553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26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2pPr>
      <a:lvl3pPr marL="1523882" indent="-304777" algn="l" defTabSz="609553" rtl="0" eaLnBrk="1" fontAlgn="base" latinLnBrk="0" hangingPunct="1">
        <a:spcBef>
          <a:spcPct val="20000"/>
        </a:spcBef>
        <a:spcAft>
          <a:spcPct val="0"/>
        </a:spcAft>
        <a:buFont typeface="Arial"/>
        <a:buChar char="•"/>
        <a:defRPr kumimoji="1" lang="zh-CN" altLang="en-US" sz="24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3pPr>
      <a:lvl4pPr marL="2133435" indent="-304777" algn="l" defTabSz="609553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24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4pPr>
      <a:lvl5pPr marL="2742988" indent="-304777" algn="l" defTabSz="609553" rtl="0" eaLnBrk="1" fontAlgn="base" latinLnBrk="0" hangingPunct="1">
        <a:spcBef>
          <a:spcPct val="20000"/>
        </a:spcBef>
        <a:spcAft>
          <a:spcPct val="0"/>
        </a:spcAft>
        <a:buFont typeface="Arial"/>
        <a:buChar char="»"/>
        <a:defRPr kumimoji="1" lang="zh-CN" altLang="en-US" sz="2400" b="0" i="0" kern="1200" dirty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5pPr>
      <a:lvl6pPr marL="3352540" indent="-304777" algn="l" defTabSz="609553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094" indent="-304777" algn="l" defTabSz="609553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47" indent="-304777" algn="l" defTabSz="609553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00" indent="-304777" algn="l" defTabSz="609553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3" algn="l" defTabSz="6095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5" algn="l" defTabSz="6095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58" algn="l" defTabSz="6095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2" algn="l" defTabSz="6095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65" algn="l" defTabSz="6095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17" algn="l" defTabSz="6095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70" algn="l" defTabSz="6095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23" algn="l" defTabSz="6095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0591" y="1485579"/>
            <a:ext cx="4320480" cy="1080120"/>
          </a:xfrm>
        </p:spPr>
        <p:txBody>
          <a:bodyPr/>
          <a:lstStyle/>
          <a:p>
            <a:r>
              <a:rPr kumimoji="1" lang="zh-CN" altLang="en-US" dirty="0" smtClean="0"/>
              <a:t>列表插件开发</a:t>
            </a:r>
            <a:endParaRPr kumimoji="1"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78582" y="4437906"/>
            <a:ext cx="4104456" cy="504056"/>
          </a:xfrm>
          <a:prstGeom prst="rect">
            <a:avLst/>
          </a:prstGeom>
        </p:spPr>
        <p:txBody>
          <a:bodyPr vert="horz" lIns="93040" tIns="46520" rIns="93040" bIns="46520" rtlCol="0" anchor="t">
            <a:noAutofit/>
          </a:bodyPr>
          <a:lstStyle>
            <a:lvl1pPr algn="l" defTabSz="6095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4900" b="1" i="0" kern="12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3200" dirty="0" smtClean="0"/>
              <a:t>BOS</a:t>
            </a:r>
            <a:r>
              <a:rPr lang="zh-CN" altLang="en-US" sz="3200" dirty="0" smtClean="0"/>
              <a:t>平台部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周文康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744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429392" y="932939"/>
            <a:ext cx="2484114" cy="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36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3193007" y="1055403"/>
            <a:ext cx="0" cy="2990945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1315964" y="1509136"/>
            <a:ext cx="2699987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2492733" y="1931377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2492733" y="2639690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2492733" y="3360707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8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7"/>
            </p:custDataLst>
          </p:nvPr>
        </p:nvSpPr>
        <p:spPr>
          <a:xfrm>
            <a:off x="3202253" y="2061642"/>
            <a:ext cx="3276947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列表</a:t>
            </a:r>
            <a:r>
              <a:rPr lang="zh-CN" altLang="en-US" sz="18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插件</a:t>
            </a: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介绍</a:t>
            </a:r>
          </a:p>
        </p:txBody>
      </p:sp>
      <p:sp>
        <p:nvSpPr>
          <p:cNvPr id="21" name="矩形 20"/>
          <p:cNvSpPr/>
          <p:nvPr>
            <p:custDataLst>
              <p:tags r:id="rId8"/>
            </p:custDataLst>
          </p:nvPr>
        </p:nvSpPr>
        <p:spPr>
          <a:xfrm>
            <a:off x="3202252" y="2785709"/>
            <a:ext cx="3660940" cy="431900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插件开发介绍</a:t>
            </a:r>
          </a:p>
        </p:txBody>
      </p:sp>
      <p:sp>
        <p:nvSpPr>
          <p:cNvPr id="23" name="矩形 22"/>
          <p:cNvSpPr/>
          <p:nvPr>
            <p:custDataLst>
              <p:tags r:id="rId9"/>
            </p:custDataLst>
          </p:nvPr>
        </p:nvSpPr>
        <p:spPr>
          <a:xfrm>
            <a:off x="3202564" y="3502640"/>
            <a:ext cx="4044621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</a:p>
        </p:txBody>
      </p:sp>
    </p:spTree>
    <p:extLst>
      <p:ext uri="{BB962C8B-B14F-4D97-AF65-F5344CB8AC3E}">
        <p14:creationId xmlns:p14="http://schemas.microsoft.com/office/powerpoint/2010/main" val="936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34390" y="836906"/>
            <a:ext cx="11136451" cy="61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表单插件和列表插件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78582" y="1768053"/>
            <a:ext cx="4321670" cy="41857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21911" tIns="60955" rIns="121911" bIns="60955" anchor="ctr">
            <a:spAutoFit/>
          </a:bodyPr>
          <a:lstStyle/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继承层次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066717" lvl="1" indent="-457165">
              <a:lnSpc>
                <a:spcPct val="12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表单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1066717" lvl="1" indent="-457165">
              <a:lnSpc>
                <a:spcPct val="12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单据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1066717" lvl="1" indent="-457165">
              <a:lnSpc>
                <a:spcPct val="12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单据列表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1066717" lvl="1" indent="-457165">
              <a:lnSpc>
                <a:spcPct val="12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资料</a:t>
            </a:r>
            <a:endParaRPr lang="en-US" altLang="zh-CN" sz="3200" dirty="0">
              <a:latin typeface="+mn-ea"/>
              <a:ea typeface="+mn-ea"/>
            </a:endParaRPr>
          </a:p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插件针对对象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066717" lvl="1" indent="-457165">
              <a:lnSpc>
                <a:spcPct val="12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动态表单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1066717" lvl="1" indent="-457165">
              <a:lnSpc>
                <a:spcPct val="12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单据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1066717" lvl="1" indent="-457165">
              <a:lnSpc>
                <a:spcPct val="12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基础资料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8" y="836906"/>
            <a:ext cx="5183900" cy="604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6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5317" y="1676062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5317" y="902927"/>
            <a:ext cx="11136451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lvl="1" eaLnBrk="1" hangingPunct="1"/>
            <a:r>
              <a:rPr lang="zh-CN" altLang="en-US" sz="3800">
                <a:latin typeface="微软雅黑" pitchFamily="34" charset="-122"/>
                <a:ea typeface="微软雅黑" pitchFamily="34" charset="-122"/>
              </a:rPr>
              <a:t>列表插件接口</a:t>
            </a:r>
            <a:endParaRPr lang="en-US" altLang="zh-CN" sz="3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5317" y="1773450"/>
            <a:ext cx="11136451" cy="2487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21911" tIns="60955" rIns="121911" bIns="60955" anchor="ctr">
            <a:spAutoFit/>
          </a:bodyPr>
          <a:lstStyle/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sz="3200" dirty="0">
              <a:latin typeface="+mn-ea"/>
              <a:ea typeface="+mn-ea"/>
            </a:endParaRPr>
          </a:p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sz="3200" dirty="0">
              <a:latin typeface="+mn-ea"/>
              <a:ea typeface="+mn-ea"/>
            </a:endParaRPr>
          </a:p>
          <a:p>
            <a:pPr marL="457165" indent="-457165">
              <a:lnSpc>
                <a:spcPct val="120000"/>
              </a:lnSpc>
              <a:defRPr/>
            </a:pPr>
            <a:endParaRPr lang="en-US" altLang="zh-CN" sz="3200" dirty="0">
              <a:latin typeface="+mn-ea"/>
              <a:ea typeface="+mn-ea"/>
            </a:endParaRPr>
          </a:p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sz="3200" dirty="0">
              <a:latin typeface="+mn-ea"/>
              <a:ea typeface="+mn-e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35317" y="1773451"/>
            <a:ext cx="11136451" cy="2288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21911" tIns="60955" rIns="121911" bIns="60955" anchor="ctr">
            <a:spAutoFit/>
          </a:bodyPr>
          <a:lstStyle/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AbstractListPlugIn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1066717" lvl="1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IListViewPlugIn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066717" lvl="1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IListModelPlugIn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sz="3200" dirty="0">
              <a:latin typeface="+mn-ea"/>
              <a:ea typeface="+mn-ea"/>
            </a:endParaRPr>
          </a:p>
        </p:txBody>
      </p:sp>
      <p:pic>
        <p:nvPicPr>
          <p:cNvPr id="8" name="图片 7" descr="listplugins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17" y="1701202"/>
            <a:ext cx="8645458" cy="654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5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5317" y="1676062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5317" y="902927"/>
            <a:ext cx="11136451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 dirty="0" err="1">
                <a:latin typeface="微软雅黑" pitchFamily="34" charset="-122"/>
                <a:ea typeface="微软雅黑" pitchFamily="34" charset="-122"/>
              </a:rPr>
              <a:t>AbstractListPlugIn</a:t>
            </a:r>
            <a:r>
              <a:rPr lang="en-US" altLang="zh-CN" sz="3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800" dirty="0" smtClean="0">
                <a:latin typeface="微软雅黑" pitchFamily="34" charset="-122"/>
                <a:ea typeface="微软雅黑" pitchFamily="34" charset="-122"/>
              </a:rPr>
              <a:t>的视图层访问接口</a:t>
            </a:r>
            <a:r>
              <a:rPr lang="en-US" altLang="zh-CN" sz="3800" dirty="0" err="1" smtClean="0">
                <a:latin typeface="微软雅黑" pitchFamily="34" charset="-122"/>
                <a:ea typeface="微软雅黑" pitchFamily="34" charset="-122"/>
              </a:rPr>
              <a:t>IListView</a:t>
            </a:r>
            <a:endParaRPr lang="en-US" altLang="zh-CN" sz="3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5317" y="1496320"/>
            <a:ext cx="11136451" cy="4038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21911" tIns="60955" rIns="121911" bIns="60955" anchor="ctr">
            <a:spAutoFit/>
          </a:bodyPr>
          <a:lstStyle/>
          <a:p>
            <a:pPr marL="457165" lvl="1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BillBusinessInfo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152353" lvl="1">
              <a:lnSpc>
                <a:spcPct val="120000"/>
              </a:lnSpc>
              <a:defRPr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单据的业务元数据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52353" lvl="1">
              <a:lnSpc>
                <a:spcPct val="120000"/>
              </a:lnSpc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BillBusinessInfo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BusinessInfo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区别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52353" lvl="1">
              <a:lnSpc>
                <a:spcPct val="12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165" lvl="1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OpenParameter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152353" lvl="1">
              <a:lnSpc>
                <a:spcPct val="120000"/>
              </a:lnSpc>
              <a:defRPr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页面打开时传入的参数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066717" lvl="2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3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5317" y="1676062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5317" y="902927"/>
            <a:ext cx="11136451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 dirty="0" err="1">
                <a:latin typeface="微软雅黑" pitchFamily="34" charset="-122"/>
                <a:ea typeface="微软雅黑" pitchFamily="34" charset="-122"/>
              </a:rPr>
              <a:t>AbstractListPlugIn</a:t>
            </a:r>
            <a:r>
              <a:rPr lang="en-US" altLang="zh-CN" sz="3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800" dirty="0">
                <a:latin typeface="微软雅黑" pitchFamily="34" charset="-122"/>
                <a:ea typeface="微软雅黑" pitchFamily="34" charset="-122"/>
              </a:rPr>
              <a:t>的视图层访问</a:t>
            </a:r>
            <a:r>
              <a:rPr lang="zh-CN" altLang="en-US" sz="3800" dirty="0" smtClean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en-US" altLang="zh-CN" sz="3800" dirty="0" err="1" smtClean="0">
                <a:latin typeface="微软雅黑" pitchFamily="34" charset="-122"/>
                <a:ea typeface="微软雅黑" pitchFamily="34" charset="-122"/>
              </a:rPr>
              <a:t>IListView</a:t>
            </a:r>
            <a:endParaRPr lang="en-US" altLang="zh-CN" sz="3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17755" y="1676062"/>
            <a:ext cx="11136451" cy="3668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21911" tIns="60955" rIns="121911" bIns="60955" anchor="ctr">
            <a:spAutoFit/>
          </a:bodyPr>
          <a:lstStyle/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SelectedRowsInfo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152353" lvl="1">
              <a:lnSpc>
                <a:spcPct val="120000"/>
              </a:lnSpc>
              <a:defRPr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列表上通过复选框勾选的的行记录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CurrentSelectedRowInfo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当前列表上直接点击选中的当前选择行记录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CurrentPageRowsInfo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当前列表所有单据的行信息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5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5317" y="1676062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35316" y="1868723"/>
            <a:ext cx="10751267" cy="532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DataObject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与单据插件的区别，数据包实体为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FList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，且不存放当前列表数据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数据由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获取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FieldKeyMap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列表上显示的字段，字段名和字段标识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的对应关系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IListView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ListSelectedRow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对象，获取单据体标识、行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GlobalParameter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单据参数配置中得单据全局参数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35317" y="902927"/>
            <a:ext cx="11136451" cy="7078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21911" tIns="60955" rIns="121911" bIns="60955" anchor="ctr">
            <a:spAutoFit/>
          </a:bodyPr>
          <a:lstStyle/>
          <a:p>
            <a:pPr marL="457165" indent="-457165">
              <a:defRPr/>
            </a:pPr>
            <a:r>
              <a:rPr lang="en-US" altLang="zh-CN" sz="3800" dirty="0" err="1">
                <a:latin typeface="微软雅黑" pitchFamily="34" charset="-122"/>
                <a:ea typeface="微软雅黑" pitchFamily="34" charset="-122"/>
              </a:rPr>
              <a:t>AbstractListPlugIn</a:t>
            </a:r>
            <a:r>
              <a:rPr lang="en-US" altLang="zh-CN" sz="3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800" dirty="0" smtClean="0">
                <a:latin typeface="微软雅黑" pitchFamily="34" charset="-122"/>
                <a:ea typeface="微软雅黑" pitchFamily="34" charset="-122"/>
              </a:rPr>
              <a:t>的模型层访问接口</a:t>
            </a:r>
            <a:r>
              <a:rPr lang="en-US" altLang="zh-CN" sz="3800" dirty="0" err="1" smtClean="0">
                <a:latin typeface="微软雅黑" pitchFamily="34" charset="-122"/>
                <a:ea typeface="微软雅黑" pitchFamily="34" charset="-122"/>
              </a:rPr>
              <a:t>IListModel</a:t>
            </a:r>
            <a:endParaRPr lang="en-US" altLang="zh-CN" sz="3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2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5317" y="1676062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35316" y="1868723"/>
            <a:ext cx="10751267" cy="381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ParameterData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用户参数数据，也就是选项菜单界面的配置数据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FilterParameter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列表过滤条件参数对象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QureyInfo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列表查询元数据，包括组织隔离阻断、可供查询的实体、字段列表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35317" y="902927"/>
            <a:ext cx="11136451" cy="7078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21911" tIns="60955" rIns="121911" bIns="60955" anchor="ctr">
            <a:spAutoFit/>
          </a:bodyPr>
          <a:lstStyle/>
          <a:p>
            <a:pPr marL="457165" indent="-457165">
              <a:defRPr/>
            </a:pPr>
            <a:r>
              <a:rPr lang="en-US" altLang="zh-CN" sz="3800" dirty="0" err="1">
                <a:latin typeface="微软雅黑" pitchFamily="34" charset="-122"/>
                <a:ea typeface="微软雅黑" pitchFamily="34" charset="-122"/>
              </a:rPr>
              <a:t>AbstractListPlugIn</a:t>
            </a:r>
            <a:r>
              <a:rPr lang="en-US" altLang="zh-CN" sz="3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800" dirty="0" smtClean="0">
                <a:latin typeface="微软雅黑" pitchFamily="34" charset="-122"/>
                <a:ea typeface="微软雅黑" pitchFamily="34" charset="-122"/>
              </a:rPr>
              <a:t>的模型层访问接口</a:t>
            </a:r>
            <a:r>
              <a:rPr lang="en-US" altLang="zh-CN" sz="3800" dirty="0" err="1" smtClean="0">
                <a:latin typeface="微软雅黑" pitchFamily="34" charset="-122"/>
                <a:ea typeface="微软雅黑" pitchFamily="34" charset="-122"/>
              </a:rPr>
              <a:t>IListModel</a:t>
            </a:r>
            <a:endParaRPr lang="en-US" altLang="zh-CN" sz="3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11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5317" y="1676062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5317" y="902927"/>
            <a:ext cx="11136451" cy="7078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21911" tIns="60955" rIns="121911" bIns="60955" anchor="ctr">
            <a:spAutoFit/>
          </a:bodyPr>
          <a:lstStyle/>
          <a:p>
            <a:pPr marL="457165" indent="-457165">
              <a:defRPr/>
            </a:pPr>
            <a:r>
              <a:rPr lang="en-US" altLang="zh-CN" sz="3800" dirty="0" err="1">
                <a:latin typeface="微软雅黑" pitchFamily="34" charset="-122"/>
                <a:ea typeface="微软雅黑" pitchFamily="34" charset="-122"/>
              </a:rPr>
              <a:t>AbstractListPlugIn</a:t>
            </a:r>
            <a:r>
              <a:rPr lang="en-US" altLang="zh-CN" sz="3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8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800" dirty="0" err="1">
                <a:latin typeface="微软雅黑" pitchFamily="34" charset="-122"/>
                <a:ea typeface="微软雅黑" pitchFamily="34" charset="-122"/>
              </a:rPr>
              <a:t>ModelPlugIn</a:t>
            </a:r>
            <a:r>
              <a:rPr lang="zh-CN" altLang="en-US" sz="3800" dirty="0"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3800" b="1" dirty="0">
              <a:latin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5317" y="1921653"/>
            <a:ext cx="11136451" cy="27819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21911" tIns="60955" rIns="121911" bIns="60955" anchor="ctr">
            <a:spAutoFit/>
          </a:bodyPr>
          <a:lstStyle/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序时簿数据模型插件编程接口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定义了序时簿数据模型扩展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允许通过接口处理数据，以实现特定业务需求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165" indent="-457165">
              <a:lnSpc>
                <a:spcPct val="120000"/>
              </a:lnSpc>
              <a:defRPr/>
            </a:pPr>
            <a:endParaRPr lang="en-US" altLang="zh-CN" sz="3200" dirty="0">
              <a:latin typeface="+mn-ea"/>
              <a:ea typeface="+mn-ea"/>
            </a:endParaRPr>
          </a:p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11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5317" y="1676062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35316" y="1868723"/>
            <a:ext cx="10751267" cy="501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ListInitialize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列表初始化时触发，通常用作准备参数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AfterGetData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列表取数后事件，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BatchCopyData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复制单据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事件，干预是否复制选择单据，也可以自己生成数据包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AfterBatchCopyData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复制单据完毕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35317" y="902927"/>
            <a:ext cx="11136451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>
                <a:latin typeface="微软雅黑" pitchFamily="34" charset="-122"/>
                <a:ea typeface="微软雅黑" pitchFamily="34" charset="-122"/>
              </a:rPr>
              <a:t>AbstractListPlugIn</a:t>
            </a:r>
            <a:r>
              <a:rPr lang="zh-CN" altLang="en-US" sz="3800">
                <a:latin typeface="微软雅黑" pitchFamily="34" charset="-122"/>
                <a:ea typeface="微软雅黑" pitchFamily="34" charset="-122"/>
              </a:rPr>
              <a:t>插件方法</a:t>
            </a:r>
            <a:endParaRPr lang="en-US" altLang="zh-CN" sz="38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1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5317" y="1676062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35316" y="1868723"/>
            <a:ext cx="10751267" cy="452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PrepareFilterParameter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准备过滤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修改列表过滤条件、排序子句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ListRowDoubleClick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列表行双击事件，干预是否继续后续操作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FormatCellValue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列表单元格格式化事件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OnFormatRowConditions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列表行格式化事件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35317" y="902927"/>
            <a:ext cx="11136451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>
                <a:latin typeface="微软雅黑" pitchFamily="34" charset="-122"/>
                <a:ea typeface="微软雅黑" pitchFamily="34" charset="-122"/>
              </a:rPr>
              <a:t>AbstractListPlugIn</a:t>
            </a:r>
            <a:r>
              <a:rPr lang="zh-CN" altLang="en-US" sz="3800">
                <a:latin typeface="微软雅黑" pitchFamily="34" charset="-122"/>
                <a:ea typeface="微软雅黑" pitchFamily="34" charset="-122"/>
              </a:rPr>
              <a:t>插件方法</a:t>
            </a:r>
            <a:endParaRPr lang="en-US" altLang="zh-CN" sz="38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04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429392" y="932939"/>
            <a:ext cx="2484114" cy="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36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3193007" y="1055403"/>
            <a:ext cx="0" cy="2990945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1315964" y="1509136"/>
            <a:ext cx="2699987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2492733" y="1931377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2492733" y="2639690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2492733" y="3360707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8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7"/>
            </p:custDataLst>
          </p:nvPr>
        </p:nvSpPr>
        <p:spPr>
          <a:xfrm>
            <a:off x="3202253" y="2061642"/>
            <a:ext cx="3276947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列表插件介绍</a:t>
            </a:r>
            <a:endParaRPr lang="zh-CN" altLang="en-US" sz="18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>
            <p:custDataLst>
              <p:tags r:id="rId8"/>
            </p:custDataLst>
          </p:nvPr>
        </p:nvSpPr>
        <p:spPr>
          <a:xfrm>
            <a:off x="3202252" y="2785709"/>
            <a:ext cx="3660940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插件开发介绍</a:t>
            </a:r>
          </a:p>
        </p:txBody>
      </p:sp>
      <p:sp>
        <p:nvSpPr>
          <p:cNvPr id="23" name="矩形 22"/>
          <p:cNvSpPr/>
          <p:nvPr>
            <p:custDataLst>
              <p:tags r:id="rId9"/>
            </p:custDataLst>
          </p:nvPr>
        </p:nvSpPr>
        <p:spPr>
          <a:xfrm>
            <a:off x="3202564" y="3502640"/>
            <a:ext cx="4044621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</a:p>
        </p:txBody>
      </p:sp>
    </p:spTree>
    <p:extLst>
      <p:ext uri="{BB962C8B-B14F-4D97-AF65-F5344CB8AC3E}">
        <p14:creationId xmlns:p14="http://schemas.microsoft.com/office/powerpoint/2010/main" val="237503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5317" y="1676062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35315" y="1684988"/>
            <a:ext cx="10751267" cy="132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OnShowConvertOpForm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下推过程中，显示可选的单据类型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35317" y="902927"/>
            <a:ext cx="11136451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>
                <a:latin typeface="微软雅黑" pitchFamily="34" charset="-122"/>
                <a:ea typeface="微软雅黑" pitchFamily="34" charset="-122"/>
              </a:rPr>
              <a:t>AbstractListPlugIn</a:t>
            </a:r>
            <a:r>
              <a:rPr lang="zh-CN" altLang="en-US" sz="3800">
                <a:latin typeface="微软雅黑" pitchFamily="34" charset="-122"/>
                <a:ea typeface="微软雅黑" pitchFamily="34" charset="-122"/>
              </a:rPr>
              <a:t>插件方法</a:t>
            </a:r>
            <a:endParaRPr lang="en-US" altLang="zh-CN" sz="3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46255"/>
              </p:ext>
            </p:extLst>
          </p:nvPr>
        </p:nvGraphicFramePr>
        <p:xfrm>
          <a:off x="645422" y="2709714"/>
          <a:ext cx="10441160" cy="4826889"/>
        </p:xfrm>
        <a:graphic>
          <a:graphicData uri="http://schemas.openxmlformats.org/drawingml/2006/table">
            <a:tbl>
              <a:tblPr/>
              <a:tblGrid>
                <a:gridCol w="10441160"/>
              </a:tblGrid>
              <a:tr h="4826889"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override void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OnShowConvertOpForm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ShowConvertOpFormEventArgs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</a:t>
                      </a:r>
                      <a:endParaRPr lang="zh-CN" altLang="zh-CN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{   //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下推操作，用来筛选掉资产卡片</a:t>
                      </a: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e.ConvertOperation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FormOperationEnum.Push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zh-CN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{</a:t>
                      </a:r>
                      <a:endParaRPr lang="zh-CN" altLang="zh-CN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bills =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e.Bills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List&lt;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ConvertBillElement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&gt;;</a:t>
                      </a:r>
                      <a:endParaRPr lang="zh-CN" altLang="zh-CN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if (bills != null &amp;&amp;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bills.Count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0)</a:t>
                      </a:r>
                      <a:endParaRPr lang="zh-CN" altLang="zh-CN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{</a:t>
                      </a:r>
                      <a:endParaRPr lang="zh-CN" altLang="zh-CN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e.Bills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bills.Where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 =&gt; !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c.FormID.Equals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("FA_CARD",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StringComparison.OrdinalIgnoreCase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)).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ToList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zh-CN" altLang="zh-CN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}</a:t>
                      </a:r>
                      <a:endParaRPr lang="zh-CN" altLang="zh-CN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  <a:endParaRPr lang="zh-CN" altLang="zh-CN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  <a:endParaRPr lang="zh-CN" altLang="zh-CN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04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控件模型</a:t>
            </a:r>
            <a:endParaRPr lang="zh-CN" alt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5317" y="1676062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35315" y="1684988"/>
            <a:ext cx="10751267" cy="132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列表中字段标识为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FLIST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的界面输出控件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处理界面问题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35317" y="902927"/>
            <a:ext cx="11136451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800" dirty="0" smtClean="0">
                <a:latin typeface="微软雅黑" pitchFamily="34" charset="-122"/>
                <a:ea typeface="微软雅黑" pitchFamily="34" charset="-122"/>
              </a:rPr>
              <a:t>列表的主要控件模型</a:t>
            </a:r>
            <a:r>
              <a:rPr lang="en-US" altLang="zh-CN" sz="3800" dirty="0" err="1" smtClean="0">
                <a:latin typeface="微软雅黑" pitchFamily="34" charset="-122"/>
                <a:ea typeface="微软雅黑" pitchFamily="34" charset="-122"/>
              </a:rPr>
              <a:t>EntryGrid</a:t>
            </a:r>
            <a:endParaRPr lang="en-US" altLang="zh-CN" sz="3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95938"/>
              </p:ext>
            </p:extLst>
          </p:nvPr>
        </p:nvGraphicFramePr>
        <p:xfrm>
          <a:off x="682962" y="3357786"/>
          <a:ext cx="10441160" cy="4826889"/>
        </p:xfrm>
        <a:graphic>
          <a:graphicData uri="http://schemas.openxmlformats.org/drawingml/2006/table">
            <a:tbl>
              <a:tblPr/>
              <a:tblGrid>
                <a:gridCol w="10441160"/>
              </a:tblGrid>
              <a:tr h="4826889"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///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该示例为将列表的行高设置为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  <a:p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EntryGrid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entryGridControl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zh-CN" sz="2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this.View.GetControl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(“FLIST”) as </a:t>
                      </a:r>
                      <a:r>
                        <a:rPr lang="en-US" altLang="zh-CN" sz="2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EntryGrid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zh-CN" sz="2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entryGridControl.SetRowHeight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(100);</a:t>
                      </a:r>
                      <a:endParaRPr lang="zh-CN" altLang="zh-CN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9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自定义列表界面</a:t>
            </a:r>
            <a:endParaRPr lang="zh-CN" alt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5317" y="1676062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35315" y="1684988"/>
            <a:ext cx="10751267" cy="92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列表中字段标识为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FLIST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的界面输出控件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35317" y="902927"/>
            <a:ext cx="11136451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800" dirty="0" smtClean="0">
                <a:latin typeface="微软雅黑" pitchFamily="34" charset="-122"/>
                <a:ea typeface="微软雅黑" pitchFamily="34" charset="-122"/>
              </a:rPr>
              <a:t>自定义列表界面</a:t>
            </a:r>
            <a:r>
              <a:rPr lang="en-US" altLang="zh-CN" sz="3800" dirty="0" err="1" smtClean="0">
                <a:latin typeface="微软雅黑" pitchFamily="34" charset="-122"/>
                <a:ea typeface="微软雅黑" pitchFamily="34" charset="-122"/>
              </a:rPr>
              <a:t>ListShowParameter</a:t>
            </a:r>
            <a:endParaRPr lang="en-US" altLang="zh-CN" sz="3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09786"/>
              </p:ext>
            </p:extLst>
          </p:nvPr>
        </p:nvGraphicFramePr>
        <p:xfrm>
          <a:off x="645422" y="3008417"/>
          <a:ext cx="10441160" cy="4826889"/>
        </p:xfrm>
        <a:graphic>
          <a:graphicData uri="http://schemas.openxmlformats.org/drawingml/2006/table">
            <a:tbl>
              <a:tblPr/>
              <a:tblGrid>
                <a:gridCol w="10441160"/>
              </a:tblGrid>
              <a:tr h="4826889"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///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打开一个新的列表，指向物料列表</a:t>
                      </a:r>
                      <a:endParaRPr lang="en-US" altLang="zh-CN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dirty="0" err="1" smtClean="0"/>
                        <a:t>ListShowParameter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para</a:t>
                      </a:r>
                      <a:r>
                        <a:rPr lang="en-US" altLang="zh-CN" dirty="0" smtClean="0"/>
                        <a:t> = new </a:t>
                      </a:r>
                      <a:r>
                        <a:rPr lang="en-US" altLang="zh-CN" dirty="0" err="1" smtClean="0"/>
                        <a:t>ListShowParameter</a:t>
                      </a:r>
                      <a:r>
                        <a:rPr lang="en-US" altLang="zh-CN" dirty="0" smtClean="0"/>
                        <a:t>(); </a:t>
                      </a:r>
                    </a:p>
                    <a:p>
                      <a:r>
                        <a:rPr lang="en-US" altLang="zh-CN" dirty="0" err="1" smtClean="0"/>
                        <a:t>para.FormId</a:t>
                      </a:r>
                      <a:r>
                        <a:rPr lang="en-US" altLang="zh-CN" dirty="0" smtClean="0"/>
                        <a:t> = "BD_MATERIAL"; </a:t>
                      </a:r>
                    </a:p>
                    <a:p>
                      <a:r>
                        <a:rPr lang="en-US" altLang="zh-CN" dirty="0" err="1" smtClean="0"/>
                        <a:t>para.ParentPageId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this.View.PageId</a:t>
                      </a:r>
                      <a:r>
                        <a:rPr lang="en-US" altLang="zh-CN" dirty="0" smtClean="0"/>
                        <a:t>; </a:t>
                      </a:r>
                    </a:p>
                    <a:p>
                      <a:r>
                        <a:rPr lang="en-US" altLang="zh-CN" dirty="0" err="1" smtClean="0"/>
                        <a:t>para.CustomParams</a:t>
                      </a:r>
                      <a:r>
                        <a:rPr lang="en-US" altLang="zh-CN" dirty="0" smtClean="0"/>
                        <a:t>["a"] = "5"; </a:t>
                      </a:r>
                    </a:p>
                    <a:p>
                      <a:r>
                        <a:rPr lang="en-US" altLang="zh-CN" dirty="0" err="1" smtClean="0"/>
                        <a:t>this.View.ShowForm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para</a:t>
                      </a:r>
                      <a:r>
                        <a:rPr lang="en-US" altLang="zh-CN" dirty="0" smtClean="0"/>
                        <a:t>);</a:t>
                      </a:r>
                      <a:endParaRPr lang="zh-CN" altLang="zh-CN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36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429392" y="932939"/>
            <a:ext cx="2484114" cy="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36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3193007" y="1055403"/>
            <a:ext cx="0" cy="2990945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1315964" y="1509136"/>
            <a:ext cx="2699987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2492733" y="1931377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2492733" y="2639690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2492733" y="3360707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8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7"/>
            </p:custDataLst>
          </p:nvPr>
        </p:nvSpPr>
        <p:spPr>
          <a:xfrm>
            <a:off x="3202253" y="2060952"/>
            <a:ext cx="3276947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业务插件介绍</a:t>
            </a:r>
          </a:p>
        </p:txBody>
      </p:sp>
      <p:sp>
        <p:nvSpPr>
          <p:cNvPr id="21" name="矩形 20"/>
          <p:cNvSpPr/>
          <p:nvPr>
            <p:custDataLst>
              <p:tags r:id="rId8"/>
            </p:custDataLst>
          </p:nvPr>
        </p:nvSpPr>
        <p:spPr>
          <a:xfrm>
            <a:off x="3202252" y="2785019"/>
            <a:ext cx="3660940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插件开发介绍</a:t>
            </a:r>
          </a:p>
        </p:txBody>
      </p:sp>
      <p:sp>
        <p:nvSpPr>
          <p:cNvPr id="23" name="矩形 22"/>
          <p:cNvSpPr/>
          <p:nvPr>
            <p:custDataLst>
              <p:tags r:id="rId9"/>
            </p:custDataLst>
          </p:nvPr>
        </p:nvSpPr>
        <p:spPr>
          <a:xfrm>
            <a:off x="3202564" y="3501950"/>
            <a:ext cx="4044621" cy="431900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</a:p>
        </p:txBody>
      </p:sp>
    </p:spTree>
    <p:extLst>
      <p:ext uri="{BB962C8B-B14F-4D97-AF65-F5344CB8AC3E}">
        <p14:creationId xmlns:p14="http://schemas.microsoft.com/office/powerpoint/2010/main" val="9495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35318" y="860090"/>
            <a:ext cx="11519780" cy="513805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err="1" smtClean="0"/>
              <a:t>FormatCellValue</a:t>
            </a:r>
            <a:endParaRPr lang="en-US" altLang="zh-CN" dirty="0" smtClean="0"/>
          </a:p>
          <a:p>
            <a:r>
              <a:rPr lang="zh-CN" altLang="en-US" dirty="0"/>
              <a:t>触发时机：</a:t>
            </a:r>
          </a:p>
          <a:p>
            <a:r>
              <a:rPr lang="zh-CN" altLang="zh-CN" dirty="0"/>
              <a:t>列表显示，在获取数据之后，数据发送到前端之前触发，用来格式化列表上的单元格数据</a:t>
            </a:r>
            <a:endParaRPr lang="zh-CN" altLang="en-US" dirty="0"/>
          </a:p>
          <a:p>
            <a:r>
              <a:rPr lang="zh-CN" altLang="en-US" dirty="0"/>
              <a:t>应用</a:t>
            </a:r>
            <a:r>
              <a:rPr lang="zh-CN" altLang="en-US" dirty="0" smtClean="0"/>
              <a:t>场景</a:t>
            </a:r>
            <a:r>
              <a:rPr lang="en-US" altLang="zh-CN" dirty="0">
                <a:sym typeface="Wingdings" pitchFamily="2" charset="2"/>
              </a:rPr>
              <a:t>:</a:t>
            </a:r>
            <a:endParaRPr lang="zh-CN" altLang="en-US" dirty="0"/>
          </a:p>
          <a:p>
            <a:r>
              <a:rPr lang="zh-CN" altLang="en-US" dirty="0" smtClean="0"/>
              <a:t>设计时</a:t>
            </a:r>
            <a:r>
              <a:rPr lang="zh-CN" altLang="zh-CN" dirty="0"/>
              <a:t>【列表条件格式化】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无法满足功能需求时使用</a:t>
            </a:r>
            <a:endParaRPr lang="zh-CN" altLang="en-US" dirty="0"/>
          </a:p>
          <a:p>
            <a:r>
              <a:rPr lang="zh-CN" altLang="en-US" dirty="0"/>
              <a:t>案例演示：</a:t>
            </a:r>
          </a:p>
          <a:p>
            <a:r>
              <a:rPr lang="zh-CN" altLang="en-US" dirty="0" smtClean="0"/>
              <a:t>将列表的数量字段显示为数量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单位名称（注意合计行）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列表插件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3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35318" y="860090"/>
            <a:ext cx="11519780" cy="513805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OnFormatRowConditions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触发时机：</a:t>
            </a:r>
          </a:p>
          <a:p>
            <a:r>
              <a:rPr lang="zh-CN" altLang="en-US" dirty="0"/>
              <a:t>列表显示，在获取数据之后，数据发送到前端之前触发，用来格式化列表上的单元格数据的显示效果</a:t>
            </a:r>
          </a:p>
          <a:p>
            <a:endParaRPr lang="zh-CN" altLang="en-US" dirty="0"/>
          </a:p>
          <a:p>
            <a:r>
              <a:rPr lang="zh-CN" altLang="en-US" dirty="0"/>
              <a:t>应用场景：</a:t>
            </a:r>
          </a:p>
          <a:p>
            <a:r>
              <a:rPr lang="zh-CN" altLang="en-US" dirty="0"/>
              <a:t>插件在加载列表数据时格式化显示样式</a:t>
            </a:r>
          </a:p>
          <a:p>
            <a:endParaRPr lang="zh-CN" altLang="en-US" dirty="0"/>
          </a:p>
          <a:p>
            <a:r>
              <a:rPr lang="zh-CN" altLang="en-US" dirty="0"/>
              <a:t>案例演示：</a:t>
            </a:r>
          </a:p>
          <a:p>
            <a:r>
              <a:rPr lang="zh-CN" altLang="en-US" dirty="0" smtClean="0"/>
              <a:t>物料</a:t>
            </a:r>
            <a:r>
              <a:rPr lang="zh-CN" altLang="en-US" dirty="0"/>
              <a:t>单据</a:t>
            </a:r>
            <a:r>
              <a:rPr lang="zh-CN" altLang="en-US" dirty="0" smtClean="0"/>
              <a:t>在</a:t>
            </a:r>
            <a:r>
              <a:rPr lang="zh-CN" altLang="en-US" dirty="0"/>
              <a:t>列表显示时将状态为创建的记录的数据设置显示的前景色为红色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列表插件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0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35318" y="860090"/>
            <a:ext cx="11519780" cy="513805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PrepareFilterParameters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触发时机：</a:t>
            </a:r>
          </a:p>
          <a:p>
            <a:r>
              <a:rPr lang="zh-CN" altLang="en-US" dirty="0" smtClean="0"/>
              <a:t>打开列表，构建取数用的</a:t>
            </a:r>
            <a:r>
              <a:rPr lang="en-US" altLang="zh-CN" dirty="0" err="1" smtClean="0"/>
              <a:t>SqlBuilder</a:t>
            </a:r>
            <a:r>
              <a:rPr lang="zh-CN" altLang="en-US" dirty="0" smtClean="0"/>
              <a:t>对象前触发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应用场景：</a:t>
            </a:r>
          </a:p>
          <a:p>
            <a:r>
              <a:rPr lang="zh-CN" altLang="en-US" dirty="0" smtClean="0"/>
              <a:t>打开列表前，插件直接修改过滤条件排序子句等内容，筛选、处理数据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案例演示</a:t>
            </a:r>
            <a:r>
              <a:rPr lang="zh-CN" altLang="en-US" dirty="0" smtClean="0"/>
              <a:t>：物料列表作为基础资料</a:t>
            </a:r>
            <a:r>
              <a:rPr lang="en-US" altLang="zh-CN" dirty="0" smtClean="0"/>
              <a:t>F8</a:t>
            </a:r>
            <a:r>
              <a:rPr lang="zh-CN" altLang="en-US" dirty="0" smtClean="0"/>
              <a:t>列表时增加额外的过滤条件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-</a:t>
            </a:r>
            <a:r>
              <a:rPr lang="zh-CN" altLang="en-US" dirty="0"/>
              <a:t>列表插件</a:t>
            </a:r>
          </a:p>
        </p:txBody>
      </p:sp>
    </p:spTree>
    <p:extLst>
      <p:ext uri="{BB962C8B-B14F-4D97-AF65-F5344CB8AC3E}">
        <p14:creationId xmlns:p14="http://schemas.microsoft.com/office/powerpoint/2010/main" val="359132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35318" y="860090"/>
            <a:ext cx="11519780" cy="513805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ListRowDoubleClick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触发时机：</a:t>
            </a:r>
          </a:p>
          <a:p>
            <a:r>
              <a:rPr lang="zh-CN" altLang="zh-CN" dirty="0"/>
              <a:t>双击列表行时触发。如果插件未撤销后续操作，会继续调用内置的行双击处理函数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应用</a:t>
            </a:r>
            <a:r>
              <a:rPr lang="zh-CN" altLang="en-US" dirty="0"/>
              <a:t>场景：</a:t>
            </a:r>
          </a:p>
          <a:p>
            <a:r>
              <a:rPr lang="zh-CN" altLang="zh-CN" dirty="0"/>
              <a:t>插件可以通过设置参数</a:t>
            </a:r>
            <a:r>
              <a:rPr lang="en-US" altLang="zh-CN" dirty="0"/>
              <a:t>ListRowDoubleClickArgs</a:t>
            </a:r>
            <a:r>
              <a:rPr lang="zh-CN" altLang="zh-CN" dirty="0"/>
              <a:t>的</a:t>
            </a:r>
            <a:r>
              <a:rPr lang="en-US" altLang="zh-CN" dirty="0"/>
              <a:t>Cancel</a:t>
            </a:r>
            <a:r>
              <a:rPr lang="zh-CN" altLang="zh-CN" dirty="0"/>
              <a:t>属性，撤销后续</a:t>
            </a:r>
            <a:r>
              <a:rPr lang="zh-CN" altLang="zh-CN" dirty="0" smtClean="0"/>
              <a:t>操作。</a:t>
            </a:r>
            <a:endParaRPr lang="zh-CN" altLang="en-US" dirty="0"/>
          </a:p>
          <a:p>
            <a:r>
              <a:rPr lang="zh-CN" altLang="en-US" dirty="0"/>
              <a:t>案例演示：</a:t>
            </a:r>
          </a:p>
          <a:p>
            <a:r>
              <a:rPr lang="zh-CN" altLang="en-US" dirty="0" smtClean="0"/>
              <a:t>自定义双击列表事件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案例演示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列表插件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4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35318" y="860090"/>
            <a:ext cx="11519780" cy="513805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ListShowParameter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触发时机：</a:t>
            </a:r>
          </a:p>
          <a:p>
            <a:r>
              <a:rPr lang="zh-CN" altLang="en-US" dirty="0" smtClean="0"/>
              <a:t>用户指定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应用场景：</a:t>
            </a:r>
          </a:p>
          <a:p>
            <a:r>
              <a:rPr lang="zh-CN" altLang="en-US" dirty="0" smtClean="0"/>
              <a:t>在单据表单界面下，想将另一单据的数据更新到该单据时，可以通过打开一个新的列表返回数据到当前界面从而更新数据包（理解基础资料和该做法的区别）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案例演示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列表插件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2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35318" y="860090"/>
            <a:ext cx="11519780" cy="513805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AfterGetData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触发时机：</a:t>
            </a:r>
          </a:p>
          <a:p>
            <a:r>
              <a:rPr lang="zh-CN" altLang="zh-CN" dirty="0"/>
              <a:t>列表取数完成后，在数据发送到前端之前</a:t>
            </a:r>
            <a:r>
              <a:rPr lang="zh-CN" altLang="zh-CN" dirty="0" smtClean="0"/>
              <a:t>触发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应用场景：</a:t>
            </a:r>
          </a:p>
          <a:p>
            <a:r>
              <a:rPr lang="zh-CN" altLang="en-US" dirty="0" smtClean="0"/>
              <a:t>在</a:t>
            </a:r>
            <a:r>
              <a:rPr lang="zh-CN" altLang="en-US" dirty="0"/>
              <a:t>取</a:t>
            </a:r>
            <a:r>
              <a:rPr lang="zh-CN" altLang="en-US" dirty="0" smtClean="0"/>
              <a:t>数完成后，根据当前列表上的数据进行用户自定义逻辑处理，如在取数列表为空时的消息提示，或者消息同步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案例演示</a:t>
            </a:r>
            <a:r>
              <a:rPr lang="zh-CN" altLang="en-US" dirty="0" smtClean="0"/>
              <a:t>：在过滤方案取数为空时进行数据同步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列表插件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65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429392" y="932939"/>
            <a:ext cx="2484114" cy="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36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3193007" y="1055403"/>
            <a:ext cx="0" cy="2990945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1315964" y="1509136"/>
            <a:ext cx="2699987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2492733" y="1931377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2492733" y="2639690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2492733" y="3360707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8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7"/>
            </p:custDataLst>
          </p:nvPr>
        </p:nvSpPr>
        <p:spPr>
          <a:xfrm>
            <a:off x="3202253" y="2060952"/>
            <a:ext cx="3276947" cy="431900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cs typeface="Arial" panose="020B0604020202020204" pitchFamily="34" charset="0"/>
              </a:rPr>
              <a:t>列表插件介绍</a:t>
            </a:r>
          </a:p>
        </p:txBody>
      </p:sp>
      <p:sp>
        <p:nvSpPr>
          <p:cNvPr id="21" name="矩形 20"/>
          <p:cNvSpPr/>
          <p:nvPr>
            <p:custDataLst>
              <p:tags r:id="rId8"/>
            </p:custDataLst>
          </p:nvPr>
        </p:nvSpPr>
        <p:spPr>
          <a:xfrm>
            <a:off x="3202252" y="2785019"/>
            <a:ext cx="3660940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插件开发介绍</a:t>
            </a:r>
          </a:p>
        </p:txBody>
      </p:sp>
      <p:sp>
        <p:nvSpPr>
          <p:cNvPr id="23" name="矩形 22"/>
          <p:cNvSpPr/>
          <p:nvPr>
            <p:custDataLst>
              <p:tags r:id="rId9"/>
            </p:custDataLst>
          </p:nvPr>
        </p:nvSpPr>
        <p:spPr>
          <a:xfrm>
            <a:off x="3202564" y="3501950"/>
            <a:ext cx="4044621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</a:p>
        </p:txBody>
      </p:sp>
    </p:spTree>
    <p:extLst>
      <p:ext uri="{BB962C8B-B14F-4D97-AF65-F5344CB8AC3E}">
        <p14:creationId xmlns:p14="http://schemas.microsoft.com/office/powerpoint/2010/main" val="35767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07374" y="1378132"/>
            <a:ext cx="388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altLang="zh-CN" sz="4800" dirty="0">
                <a:solidFill>
                  <a:srgbClr val="FFFFFF"/>
                </a:solidFill>
                <a:latin typeface="Arial Black" pitchFamily="34" charset="0"/>
              </a:rPr>
              <a:t>Thank you!</a:t>
            </a:r>
            <a:endParaRPr lang="zh-CN" altLang="en-US" sz="4800" dirty="0">
              <a:solidFill>
                <a:srgbClr val="FFFFFF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335317" y="21394"/>
            <a:ext cx="10514231" cy="672232"/>
          </a:xfrm>
          <a:prstGeom prst="rect">
            <a:avLst/>
          </a:prstGeom>
        </p:spPr>
        <p:txBody>
          <a:bodyPr vert="horz" lIns="93040" tIns="46520" rIns="93040" bIns="46520" rtlCol="0" anchor="t">
            <a:normAutofit/>
          </a:bodyPr>
          <a:lstStyle>
            <a:lvl1pPr algn="l" defTabSz="609553" rtl="0" eaLnBrk="1" latinLnBrk="0" hangingPunct="1">
              <a:spcBef>
                <a:spcPct val="0"/>
              </a:spcBef>
              <a:buNone/>
              <a:defRPr kumimoji="1" lang="zh-CN" altLang="en-US" sz="3300" b="1" i="0" kern="1200">
                <a:solidFill>
                  <a:srgbClr val="1771EA"/>
                </a:solidFill>
                <a:latin typeface="微软雅黑"/>
                <a:ea typeface="微软雅黑"/>
                <a:cs typeface="+mj-cs"/>
              </a:defRPr>
            </a:lvl1pPr>
          </a:lstStyle>
          <a:p>
            <a:r>
              <a:rPr lang="en-US" altLang="zh-CN" dirty="0" smtClean="0"/>
              <a:t>BOS</a:t>
            </a:r>
            <a:r>
              <a:rPr lang="zh-CN" altLang="en-US" dirty="0" smtClean="0"/>
              <a:t>业务插件开发概览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LoadData</a:t>
            </a:r>
            <a:r>
              <a:rPr lang="en-US" altLang="zh-CN" dirty="0" smtClean="0"/>
              <a:t> (Edit)</a:t>
            </a:r>
            <a:endParaRPr lang="en-US" dirty="0"/>
          </a:p>
        </p:txBody>
      </p:sp>
      <p:pic>
        <p:nvPicPr>
          <p:cNvPr id="7" name="Picture 2" descr="C:\KDTest\2019530培训资料\LoadData (Edit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614" y="477466"/>
            <a:ext cx="10703719" cy="7226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165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35318" y="860090"/>
            <a:ext cx="11519780" cy="513805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003399"/>
              </a:buClr>
              <a:defRPr/>
            </a:pPr>
            <a:r>
              <a:rPr lang="zh-CN" altLang="en-US" b="1" dirty="0" smtClean="0">
                <a:solidFill>
                  <a:srgbClr val="00478A"/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  <a:endParaRPr lang="zh-CN" altLang="en-US" b="1" dirty="0">
              <a:solidFill>
                <a:srgbClr val="00478A"/>
              </a:solidFill>
              <a:latin typeface="微软雅黑" pitchFamily="34" charset="-122"/>
              <a:ea typeface="微软雅黑" pitchFamily="34" charset="-122"/>
            </a:endParaRPr>
          </a:p>
          <a:p>
            <a:pPr marL="990523" lvl="2" indent="-457165">
              <a:buSzPct val="100000"/>
              <a:buBlip>
                <a:blip r:embed="rId2"/>
              </a:buBlip>
              <a:defRPr/>
            </a:pPr>
            <a:r>
              <a:rPr lang="en-US" altLang="zh-CN" sz="2100" dirty="0" smtClean="0"/>
              <a:t>BOS</a:t>
            </a:r>
            <a:r>
              <a:rPr lang="zh-CN" altLang="en-US" sz="2100" dirty="0" smtClean="0"/>
              <a:t>列表包括：普通列表、</a:t>
            </a:r>
            <a:r>
              <a:rPr lang="en-US" altLang="zh-CN" sz="2100" dirty="0" smtClean="0"/>
              <a:t>F8</a:t>
            </a:r>
            <a:r>
              <a:rPr lang="zh-CN" altLang="en-US" sz="2100" dirty="0" smtClean="0"/>
              <a:t>列表、选单列表、上下查列表</a:t>
            </a:r>
            <a:endParaRPr lang="zh-CN" altLang="en-US" sz="1800" dirty="0"/>
          </a:p>
          <a:p>
            <a:pPr marL="990523" lvl="2" indent="-457165">
              <a:buSzPct val="100000"/>
              <a:buBlip>
                <a:blip r:embed="rId2"/>
              </a:buBlip>
              <a:defRPr/>
            </a:pPr>
            <a:r>
              <a:rPr lang="zh-CN" altLang="en-US" sz="2100" dirty="0" smtClean="0"/>
              <a:t>列表元数据</a:t>
            </a:r>
            <a:r>
              <a:rPr lang="en-US" altLang="zh-CN" sz="2100" dirty="0" err="1" smtClean="0"/>
              <a:t>BOS_List</a:t>
            </a:r>
            <a:endParaRPr lang="zh-CN" altLang="en-US" sz="2100" dirty="0" smtClean="0"/>
          </a:p>
          <a:p>
            <a:pPr marL="1600077" lvl="3" indent="-457165">
              <a:buSzPct val="100000"/>
              <a:buBlip>
                <a:blip r:embed="rId2"/>
              </a:buBlip>
              <a:defRPr/>
            </a:pPr>
            <a:endParaRPr lang="zh-CN" altLang="en-US" sz="1800" dirty="0" smtClean="0"/>
          </a:p>
          <a:p>
            <a:pPr marL="1600077" lvl="3" indent="-457165">
              <a:buSzPct val="100000"/>
              <a:buBlip>
                <a:blip r:embed="rId2"/>
              </a:buBlip>
              <a:defRPr/>
            </a:pPr>
            <a:endParaRPr lang="zh-CN" altLang="en-US" sz="1800" dirty="0" smtClean="0"/>
          </a:p>
          <a:p>
            <a:pPr marL="1600077" lvl="3" indent="-457165">
              <a:buSzPct val="100000"/>
              <a:buBlip>
                <a:blip r:embed="rId2"/>
              </a:buBlip>
              <a:defRPr/>
            </a:pPr>
            <a:endParaRPr lang="zh-CN" altLang="en-US" sz="1800" dirty="0" smtClean="0"/>
          </a:p>
          <a:p>
            <a:pPr marL="457165" lvl="3" indent="-457165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r>
              <a:rPr lang="en-US" altLang="zh-CN" b="1" dirty="0" smtClean="0">
                <a:solidFill>
                  <a:srgbClr val="00478A"/>
                </a:solidFill>
                <a:latin typeface="微软雅黑" pitchFamily="34" charset="-122"/>
                <a:ea typeface="微软雅黑" pitchFamily="34" charset="-122"/>
              </a:rPr>
              <a:t>BOS</a:t>
            </a:r>
            <a:r>
              <a:rPr lang="zh-CN" altLang="en-US" b="1" dirty="0" smtClean="0">
                <a:solidFill>
                  <a:srgbClr val="00478A"/>
                </a:solidFill>
                <a:latin typeface="微软雅黑" pitchFamily="34" charset="-122"/>
                <a:ea typeface="微软雅黑" pitchFamily="34" charset="-122"/>
              </a:rPr>
              <a:t>列表插件</a:t>
            </a:r>
            <a:endParaRPr lang="zh-CN" altLang="en-US" b="1" dirty="0">
              <a:solidFill>
                <a:srgbClr val="00478A"/>
              </a:solidFill>
              <a:latin typeface="微软雅黑" pitchFamily="34" charset="-122"/>
              <a:ea typeface="微软雅黑" pitchFamily="34" charset="-122"/>
            </a:endParaRPr>
          </a:p>
          <a:p>
            <a:pPr marL="990523" lvl="2" indent="-457165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100" dirty="0" smtClean="0"/>
              <a:t>与表单插件、表单构建插件同属于</a:t>
            </a:r>
            <a:r>
              <a:rPr lang="en-US" altLang="zh-CN" sz="2100" dirty="0" smtClean="0"/>
              <a:t>Web</a:t>
            </a:r>
            <a:r>
              <a:rPr lang="zh-CN" altLang="en-US" sz="2100" dirty="0" smtClean="0"/>
              <a:t>层</a:t>
            </a:r>
          </a:p>
          <a:p>
            <a:pPr marL="990523" lvl="2" indent="-457165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2100" dirty="0" smtClean="0"/>
              <a:t>Web</a:t>
            </a:r>
            <a:r>
              <a:rPr lang="zh-CN" altLang="en-US" sz="2100" dirty="0" smtClean="0"/>
              <a:t>层插件和</a:t>
            </a:r>
            <a:r>
              <a:rPr lang="en-US" altLang="zh-CN" sz="2100" dirty="0" smtClean="0"/>
              <a:t>App</a:t>
            </a:r>
            <a:r>
              <a:rPr lang="zh-CN" altLang="en-US" sz="2100" dirty="0" smtClean="0"/>
              <a:t>层插件的区别</a:t>
            </a:r>
            <a:endParaRPr lang="en-US" altLang="zh-CN" sz="2100" dirty="0" smtClean="0"/>
          </a:p>
          <a:p>
            <a:pPr marL="1600076" lvl="3" indent="-457165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100" dirty="0" smtClean="0"/>
              <a:t>功能区别；</a:t>
            </a:r>
            <a:endParaRPr lang="en-US" altLang="zh-CN" sz="2100" dirty="0" smtClean="0"/>
          </a:p>
          <a:p>
            <a:pPr marL="1600076" lvl="3" indent="-457165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100" dirty="0" smtClean="0"/>
              <a:t>标准引用组件区别；</a:t>
            </a:r>
            <a:endParaRPr lang="en-US" altLang="zh-CN" sz="2100" dirty="0"/>
          </a:p>
          <a:p>
            <a:pPr marL="1600076" lvl="3" indent="-457165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endParaRPr lang="zh-CN" altLang="en-US" sz="2100" dirty="0"/>
          </a:p>
          <a:p>
            <a:pPr marL="609552" lvl="4" indent="0">
              <a:buClr>
                <a:srgbClr val="003399"/>
              </a:buClr>
              <a:buSzPct val="100000"/>
              <a:buNone/>
              <a:defRPr/>
            </a:pPr>
            <a:endParaRPr lang="zh-CN" altLang="en-US" b="1" dirty="0">
              <a:solidFill>
                <a:srgbClr val="00478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en-US" altLang="zh-CN" dirty="0" smtClean="0"/>
              <a:t>BOS</a:t>
            </a:r>
            <a:r>
              <a:rPr lang="zh-CN" altLang="en-US" dirty="0" smtClean="0"/>
              <a:t>列表插件开发概览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74" y="1917626"/>
            <a:ext cx="8342858" cy="1547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7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 smtClean="0"/>
              <a:t>案例演示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94606" y="1341562"/>
            <a:ext cx="6239881" cy="51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创建一个列表插件并运行调试</a:t>
            </a:r>
            <a:endParaRPr lang="en-US" altLang="zh-CN" sz="21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4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en-US" altLang="zh-CN" dirty="0"/>
              <a:t>BOS</a:t>
            </a:r>
            <a:r>
              <a:rPr lang="zh-CN" altLang="en-US" dirty="0"/>
              <a:t>业务插件开发</a:t>
            </a:r>
            <a:r>
              <a:rPr lang="zh-CN" altLang="en-US" dirty="0" smtClean="0"/>
              <a:t>概览</a:t>
            </a:r>
            <a:r>
              <a:rPr lang="en-US" altLang="zh-CN" dirty="0" smtClean="0"/>
              <a:t>-</a:t>
            </a:r>
            <a:r>
              <a:rPr lang="zh-CN" altLang="en-US" dirty="0"/>
              <a:t>动态表单元数据结构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3" y="901910"/>
            <a:ext cx="10145979" cy="595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79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en-US" altLang="zh-CN" dirty="0"/>
              <a:t>BOS</a:t>
            </a:r>
            <a:r>
              <a:rPr lang="zh-CN" altLang="en-US" dirty="0"/>
              <a:t>业务插件开发</a:t>
            </a:r>
            <a:r>
              <a:rPr lang="zh-CN" altLang="en-US" dirty="0" smtClean="0"/>
              <a:t>概览</a:t>
            </a:r>
            <a:r>
              <a:rPr lang="en-US" altLang="zh-CN" dirty="0" smtClean="0"/>
              <a:t>-</a:t>
            </a:r>
            <a:r>
              <a:rPr lang="zh-CN" altLang="en-US" dirty="0"/>
              <a:t>动态表单元数据结构</a:t>
            </a:r>
          </a:p>
        </p:txBody>
      </p:sp>
      <p:pic>
        <p:nvPicPr>
          <p:cNvPr id="4" name="图片 6" descr="xm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15" y="899660"/>
            <a:ext cx="8461332" cy="594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4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 smtClean="0"/>
              <a:t>案例演示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94606" y="1147664"/>
            <a:ext cx="6239881" cy="89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</a:pP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演示元数据缓存机制，共用一套元数据</a:t>
            </a:r>
            <a:endParaRPr lang="en-US" altLang="zh-CN" sz="21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heme/theme1.xml><?xml version="1.0" encoding="utf-8"?>
<a:theme xmlns:a="http://schemas.openxmlformats.org/drawingml/2006/main" name="Office 主题">
  <a:themeElements>
    <a:clrScheme name="金蝶配色">
      <a:dk1>
        <a:sysClr val="windowText" lastClr="000000"/>
      </a:dk1>
      <a:lt1>
        <a:sysClr val="window" lastClr="FFFFFF"/>
      </a:lt1>
      <a:dk2>
        <a:srgbClr val="4C4948"/>
      </a:dk2>
      <a:lt2>
        <a:srgbClr val="E7E6E6"/>
      </a:lt2>
      <a:accent1>
        <a:srgbClr val="005BAC"/>
      </a:accent1>
      <a:accent2>
        <a:srgbClr val="00B9EF"/>
      </a:accent2>
      <a:accent3>
        <a:srgbClr val="13AE67"/>
      </a:accent3>
      <a:accent4>
        <a:srgbClr val="F08300"/>
      </a:accent4>
      <a:accent5>
        <a:srgbClr val="005BAC"/>
      </a:accent5>
      <a:accent6>
        <a:srgbClr val="00B9EF"/>
      </a:accent6>
      <a:hlink>
        <a:srgbClr val="13AE67"/>
      </a:hlink>
      <a:folHlink>
        <a:srgbClr val="F0830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125323</TotalTime>
  <Words>943</Words>
  <Application>Microsoft Office PowerPoint</Application>
  <PresentationFormat>自定义</PresentationFormat>
  <Paragraphs>232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列表插件开发</vt:lpstr>
      <vt:lpstr>PowerPoint 演示文稿</vt:lpstr>
      <vt:lpstr>PowerPoint 演示文稿</vt:lpstr>
      <vt:lpstr> </vt:lpstr>
      <vt:lpstr>BOS列表插件开发概览</vt:lpstr>
      <vt:lpstr>案例演示</vt:lpstr>
      <vt:lpstr>BOS业务插件开发概览-动态表单元数据结构</vt:lpstr>
      <vt:lpstr>BOS业务插件开发概览-动态表单元数据结构</vt:lpstr>
      <vt:lpstr>案例演示</vt:lpstr>
      <vt:lpstr>PowerPoint 演示文稿</vt:lpstr>
      <vt:lpstr>插件开发-接口结构</vt:lpstr>
      <vt:lpstr>插件开发-接口结构</vt:lpstr>
      <vt:lpstr>插件开发-接口结构</vt:lpstr>
      <vt:lpstr>插件开发-接口结构</vt:lpstr>
      <vt:lpstr>插件开发-接口结构</vt:lpstr>
      <vt:lpstr>插件开发-接口结构</vt:lpstr>
      <vt:lpstr>插件开发-接口结构</vt:lpstr>
      <vt:lpstr>插件开发-接口结构</vt:lpstr>
      <vt:lpstr>插件开发-接口结构</vt:lpstr>
      <vt:lpstr>插件开发-接口结构</vt:lpstr>
      <vt:lpstr>插件开发-控件模型</vt:lpstr>
      <vt:lpstr>插件开发-自定义列表界面</vt:lpstr>
      <vt:lpstr>PowerPoint 演示文稿</vt:lpstr>
      <vt:lpstr>案例演示-列表插件</vt:lpstr>
      <vt:lpstr>案例演示-列表插件</vt:lpstr>
      <vt:lpstr>案例演示-列表插件</vt:lpstr>
      <vt:lpstr>案例演示-列表插件</vt:lpstr>
      <vt:lpstr>案例演示-列表插件</vt:lpstr>
      <vt:lpstr>案例演示-列表插件</vt:lpstr>
      <vt:lpstr>PowerPoint 演示文稿</vt:lpstr>
    </vt:vector>
  </TitlesOfParts>
  <Company>市场部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金蝶国际软件集团介绍</dc:title>
  <dc:creator>Kingdee</dc:creator>
  <cp:lastModifiedBy>Administrator</cp:lastModifiedBy>
  <cp:revision>5290</cp:revision>
  <dcterms:created xsi:type="dcterms:W3CDTF">2005-02-25T05:47:44Z</dcterms:created>
  <dcterms:modified xsi:type="dcterms:W3CDTF">2019-05-31T00:47:41Z</dcterms:modified>
</cp:coreProperties>
</file>