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</p:sldMasterIdLst>
  <p:notesMasterIdLst>
    <p:notesMasterId r:id="rId16"/>
  </p:notesMasterIdLst>
  <p:handoutMasterIdLst>
    <p:handoutMasterId r:id="rId17"/>
  </p:handoutMasterIdLst>
  <p:sldIdLst>
    <p:sldId id="392" r:id="rId2"/>
    <p:sldId id="467" r:id="rId3"/>
    <p:sldId id="507" r:id="rId4"/>
    <p:sldId id="520" r:id="rId5"/>
    <p:sldId id="584" r:id="rId6"/>
    <p:sldId id="522" r:id="rId7"/>
    <p:sldId id="532" r:id="rId8"/>
    <p:sldId id="540" r:id="rId9"/>
    <p:sldId id="539" r:id="rId10"/>
    <p:sldId id="538" r:id="rId11"/>
    <p:sldId id="537" r:id="rId12"/>
    <p:sldId id="580" r:id="rId13"/>
    <p:sldId id="579" r:id="rId14"/>
    <p:sldId id="258" r:id="rId15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60955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121910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828658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2438212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3047765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3657317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4266870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4876423" algn="l" defTabSz="1219105" rtl="0" eaLnBrk="1" latinLnBrk="0" hangingPunct="1">
      <a:defRPr sz="2600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AC49E4E-E065-A449-9FBE-5883C073D1D3}">
          <p14:sldIdLst>
            <p14:sldId id="392"/>
            <p14:sldId id="467"/>
            <p14:sldId id="507"/>
            <p14:sldId id="520"/>
            <p14:sldId id="584"/>
            <p14:sldId id="522"/>
            <p14:sldId id="532"/>
            <p14:sldId id="540"/>
            <p14:sldId id="539"/>
            <p14:sldId id="538"/>
            <p14:sldId id="537"/>
            <p14:sldId id="580"/>
            <p14:sldId id="579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2">
          <p15:clr>
            <a:srgbClr val="A4A3A4"/>
          </p15:clr>
        </p15:guide>
        <p15:guide id="2" pos="5511">
          <p15:clr>
            <a:srgbClr val="A4A3A4"/>
          </p15:clr>
        </p15:guide>
        <p15:guide id="3" orient="horz" pos="426">
          <p15:clr>
            <a:srgbClr val="A4A3A4"/>
          </p15:clr>
        </p15:guide>
        <p15:guide id="4" pos="5759">
          <p15:clr>
            <a:srgbClr val="A4A3A4"/>
          </p15:clr>
        </p15:guide>
        <p15:guide id="5" pos="5738">
          <p15:clr>
            <a:srgbClr val="A4A3A4"/>
          </p15:clr>
        </p15:guide>
        <p15:guide id="6" orient="horz" pos="4217">
          <p15:clr>
            <a:srgbClr val="A4A3A4"/>
          </p15:clr>
        </p15:guide>
        <p15:guide id="7" orient="horz" pos="569">
          <p15:clr>
            <a:srgbClr val="A4A3A4"/>
          </p15:clr>
        </p15:guide>
        <p15:guide id="8" pos="7347">
          <p15:clr>
            <a:srgbClr val="A4A3A4"/>
          </p15:clr>
        </p15:guide>
        <p15:guide id="9" pos="7678">
          <p15:clr>
            <a:srgbClr val="A4A3A4"/>
          </p15:clr>
        </p15:guide>
        <p15:guide id="10" pos="7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5BAC"/>
    <a:srgbClr val="A54307"/>
    <a:srgbClr val="FF9900"/>
    <a:srgbClr val="DF6421"/>
    <a:srgbClr val="12A9D9"/>
    <a:srgbClr val="00478A"/>
    <a:srgbClr val="41D8FF"/>
    <a:srgbClr val="BFDFFF"/>
    <a:srgbClr val="13A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 autoAdjust="0"/>
    <p:restoredTop sz="84231" autoAdjust="0"/>
  </p:normalViewPr>
  <p:slideViewPr>
    <p:cSldViewPr>
      <p:cViewPr varScale="1">
        <p:scale>
          <a:sx n="93" d="100"/>
          <a:sy n="93" d="100"/>
        </p:scale>
        <p:origin x="-1266" y="-102"/>
      </p:cViewPr>
      <p:guideLst>
        <p:guide orient="horz" pos="3162"/>
        <p:guide orient="horz" pos="426"/>
        <p:guide orient="horz" pos="4217"/>
        <p:guide orient="horz" pos="569"/>
        <p:guide pos="5511"/>
        <p:guide pos="5759"/>
        <p:guide pos="5738"/>
        <p:guide pos="7347"/>
        <p:guide pos="7678"/>
        <p:guide pos="7649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74D668-D138-4503-8038-BF417F9302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4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47C3CA4-1A3F-43E3-944D-8257F97CD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122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60955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21910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82865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43821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3047765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17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870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23" algn="l" defTabSz="12191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71" y="357339"/>
            <a:ext cx="7885889" cy="5458098"/>
          </a:xfrm>
          <a:prstGeom prst="rect">
            <a:avLst/>
          </a:prstGeom>
        </p:spPr>
      </p:pic>
      <p:pic>
        <p:nvPicPr>
          <p:cNvPr id="14" name="Picture 20" descr="171009_interbrand_kingdee_to jonan-29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510"/>
            <a:ext cx="12190413" cy="6912099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1061574" y="685150"/>
            <a:ext cx="5271206" cy="255177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9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061575" y="3258314"/>
            <a:ext cx="4879350" cy="88693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讲者姓名</a:t>
            </a:r>
            <a:endParaRPr lang="en-US" altLang="zh-CN" dirty="0" smtClean="0"/>
          </a:p>
          <a:p>
            <a:pPr marL="0" marR="0" lvl="0" indent="0" algn="l" defTabSz="6202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讲演日期</a:t>
            </a:r>
            <a:endParaRPr lang="en-US" altLang="zh-CN" dirty="0" smtClean="0"/>
          </a:p>
        </p:txBody>
      </p:sp>
      <p:grpSp>
        <p:nvGrpSpPr>
          <p:cNvPr id="17" name="Group 12"/>
          <p:cNvGrpSpPr/>
          <p:nvPr userDrawn="1"/>
        </p:nvGrpSpPr>
        <p:grpSpPr>
          <a:xfrm>
            <a:off x="13361132" y="-686367"/>
            <a:ext cx="1853287" cy="787923"/>
            <a:chOff x="9891888" y="701477"/>
            <a:chExt cx="1989130" cy="688613"/>
          </a:xfrm>
        </p:grpSpPr>
        <p:sp>
          <p:nvSpPr>
            <p:cNvPr id="18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50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9962442" y="757396"/>
              <a:ext cx="1785101" cy="512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zh-CN" altLang="en-US" sz="1600" dirty="0">
                  <a:solidFill>
                    <a:srgbClr val="837A80"/>
                  </a:solidFill>
                </a:rPr>
                <a:t>图片在母版替换</a:t>
              </a:r>
              <a:endParaRPr lang="en-US" altLang="zh-CN" sz="1600" dirty="0">
                <a:solidFill>
                  <a:srgbClr val="837A80"/>
                </a:solidFill>
              </a:endParaRPr>
            </a:p>
            <a:p>
              <a:pPr defTabSz="620253"/>
              <a:r>
                <a:rPr lang="zh-CN" altLang="en-US" sz="1600" dirty="0">
                  <a:solidFill>
                    <a:srgbClr val="837A80"/>
                  </a:solidFill>
                </a:rPr>
                <a:t>置于最底层</a:t>
              </a:r>
              <a:endParaRPr lang="en-US" sz="1600" dirty="0">
                <a:solidFill>
                  <a:srgbClr val="837A80"/>
                </a:solidFill>
              </a:endParaRPr>
            </a:p>
          </p:txBody>
        </p:sp>
      </p:grpSp>
      <p:sp>
        <p:nvSpPr>
          <p:cNvPr id="20" name="Oval 8"/>
          <p:cNvSpPr/>
          <p:nvPr userDrawn="1"/>
        </p:nvSpPr>
        <p:spPr>
          <a:xfrm>
            <a:off x="9960936" y="2890244"/>
            <a:ext cx="1706089" cy="1667396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253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1" name="Oval 18"/>
          <p:cNvSpPr/>
          <p:nvPr userDrawn="1"/>
        </p:nvSpPr>
        <p:spPr>
          <a:xfrm>
            <a:off x="5584584" y="2433463"/>
            <a:ext cx="612632" cy="598736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040" tIns="46520" rIns="93040" bIns="46520" rtlCol="0" anchor="ctr"/>
          <a:lstStyle/>
          <a:p>
            <a:pPr algn="ctr" defTabSz="620253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018610" y="5783833"/>
            <a:ext cx="189544" cy="462951"/>
          </a:xfrm>
          <a:prstGeom prst="rect">
            <a:avLst/>
          </a:prstGeom>
          <a:noFill/>
        </p:spPr>
        <p:txBody>
          <a:bodyPr wrap="none" lIns="93040" tIns="46520" rIns="93040" bIns="46520" rtlCol="0">
            <a:spAutoFit/>
          </a:bodyPr>
          <a:lstStyle/>
          <a:p>
            <a:pPr defTabSz="620253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" y="5339315"/>
            <a:ext cx="2854692" cy="1426360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8260158" y="6533843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5" name="文本框 16"/>
          <p:cNvSpPr txBox="1"/>
          <p:nvPr userDrawn="1"/>
        </p:nvSpPr>
        <p:spPr>
          <a:xfrm>
            <a:off x="10657845" y="6572082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739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88178" y="4419173"/>
            <a:ext cx="10633220" cy="114618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300">
                <a:solidFill>
                  <a:srgbClr val="1771EA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88178" y="2914278"/>
            <a:ext cx="10633220" cy="15048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693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655234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53" indent="0">
              <a:buNone/>
              <a:defRPr sz="3800"/>
            </a:lvl2pPr>
            <a:lvl3pPr marL="1219105" indent="0">
              <a:buNone/>
              <a:defRPr sz="3200"/>
            </a:lvl3pPr>
            <a:lvl4pPr marL="1828658" indent="0">
              <a:buNone/>
              <a:defRPr sz="2600"/>
            </a:lvl4pPr>
            <a:lvl5pPr marL="2438212" indent="0">
              <a:buNone/>
              <a:defRPr sz="2600"/>
            </a:lvl5pPr>
            <a:lvl6pPr marL="3047765" indent="0">
              <a:buNone/>
              <a:defRPr sz="2600"/>
            </a:lvl6pPr>
            <a:lvl7pPr marL="3657317" indent="0">
              <a:buNone/>
              <a:defRPr sz="2600"/>
            </a:lvl7pPr>
            <a:lvl8pPr marL="4266870" indent="0">
              <a:buNone/>
              <a:defRPr sz="2600"/>
            </a:lvl8pPr>
            <a:lvl9pPr marL="4876423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448222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00"/>
            </a:lvl1pPr>
            <a:lvl2pPr marL="609553" indent="0">
              <a:buNone/>
              <a:defRPr sz="1800"/>
            </a:lvl2pPr>
            <a:lvl3pPr marL="1219105" indent="0">
              <a:buNone/>
              <a:defRPr sz="1600"/>
            </a:lvl3pPr>
            <a:lvl4pPr marL="1828658" indent="0">
              <a:buNone/>
              <a:defRPr sz="1300"/>
            </a:lvl4pPr>
            <a:lvl5pPr marL="2438212" indent="0">
              <a:buNone/>
              <a:defRPr sz="1300"/>
            </a:lvl5pPr>
            <a:lvl6pPr marL="3047765" indent="0">
              <a:buNone/>
              <a:defRPr sz="1300"/>
            </a:lvl6pPr>
            <a:lvl7pPr marL="3657317" indent="0">
              <a:buNone/>
              <a:defRPr sz="1300"/>
            </a:lvl7pPr>
            <a:lvl8pPr marL="4266870" indent="0">
              <a:buNone/>
              <a:defRPr sz="1300"/>
            </a:lvl8pPr>
            <a:lvl9pPr marL="487642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 txBox="1">
            <a:spLocks/>
          </p:cNvSpPr>
          <p:nvPr userDrawn="1"/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lang="zh-CN" altLang="en-US" sz="2200" b="1" i="0" kern="1200" dirty="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21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2"/>
          <p:cNvSpPr>
            <a:spLocks noGrp="1"/>
          </p:cNvSpPr>
          <p:nvPr>
            <p:ph type="pic" idx="1"/>
          </p:nvPr>
        </p:nvSpPr>
        <p:spPr>
          <a:xfrm>
            <a:off x="448221" y="1125005"/>
            <a:ext cx="6699205" cy="48736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553" indent="0">
              <a:buNone/>
              <a:defRPr sz="3800"/>
            </a:lvl2pPr>
            <a:lvl3pPr marL="1219105" indent="0">
              <a:buNone/>
              <a:defRPr sz="3200"/>
            </a:lvl3pPr>
            <a:lvl4pPr marL="1828658" indent="0">
              <a:buNone/>
              <a:defRPr sz="2600"/>
            </a:lvl4pPr>
            <a:lvl5pPr marL="2438212" indent="0">
              <a:buNone/>
              <a:defRPr sz="2600"/>
            </a:lvl5pPr>
            <a:lvl6pPr marL="3047765" indent="0">
              <a:buNone/>
              <a:defRPr sz="2600"/>
            </a:lvl6pPr>
            <a:lvl7pPr marL="3657317" indent="0">
              <a:buNone/>
              <a:defRPr sz="2600"/>
            </a:lvl7pPr>
            <a:lvl8pPr marL="4266870" indent="0">
              <a:buNone/>
              <a:defRPr sz="2600"/>
            </a:lvl8pPr>
            <a:lvl9pPr marL="4876423" indent="0">
              <a:buNone/>
              <a:defRPr sz="2600"/>
            </a:lvl9pPr>
          </a:lstStyle>
          <a:p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"/>
          </p:nvPr>
        </p:nvSpPr>
        <p:spPr>
          <a:xfrm>
            <a:off x="7535180" y="3461585"/>
            <a:ext cx="3932255" cy="253711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100"/>
            </a:lvl1pPr>
            <a:lvl2pPr marL="609553" indent="0">
              <a:buNone/>
              <a:defRPr sz="1800"/>
            </a:lvl2pPr>
            <a:lvl3pPr marL="1219105" indent="0">
              <a:buNone/>
              <a:defRPr sz="1600"/>
            </a:lvl3pPr>
            <a:lvl4pPr marL="1828658" indent="0">
              <a:buNone/>
              <a:defRPr sz="1300"/>
            </a:lvl4pPr>
            <a:lvl5pPr marL="2438212" indent="0">
              <a:buNone/>
              <a:defRPr sz="1300"/>
            </a:lvl5pPr>
            <a:lvl6pPr marL="3047765" indent="0">
              <a:buNone/>
              <a:defRPr sz="1300"/>
            </a:lvl6pPr>
            <a:lvl7pPr marL="3657317" indent="0">
              <a:buNone/>
              <a:defRPr sz="1300"/>
            </a:lvl7pPr>
            <a:lvl8pPr marL="4266870" indent="0">
              <a:buNone/>
              <a:defRPr sz="1300"/>
            </a:lvl8pPr>
            <a:lvl9pPr marL="4876423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  <a:prstGeom prst="rect">
            <a:avLst/>
          </a:prstGeom>
        </p:spPr>
        <p:txBody>
          <a:bodyPr vert="horz" lIns="121911" tIns="60955" rIns="121911" bIns="6095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2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544851" cy="6902569"/>
          </a:xfrm>
          <a:prstGeom prst="rect">
            <a:avLst/>
          </a:prstGeom>
        </p:spPr>
      </p:pic>
      <p:sp>
        <p:nvSpPr>
          <p:cNvPr id="19" name="Title 14"/>
          <p:cNvSpPr>
            <a:spLocks noGrp="1"/>
          </p:cNvSpPr>
          <p:nvPr>
            <p:ph type="title" hasCustomPrompt="1"/>
          </p:nvPr>
        </p:nvSpPr>
        <p:spPr>
          <a:xfrm>
            <a:off x="625485" y="2234223"/>
            <a:ext cx="4686161" cy="33438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zh-CN" altLang="en-US" dirty="0" smtClean="0"/>
              <a:t>单击此处编辑母版样式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4" y="5374327"/>
            <a:ext cx="2854692" cy="142636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8235533" y="6568856"/>
            <a:ext cx="2710429" cy="216044"/>
          </a:xfrm>
          <a:prstGeom prst="rect">
            <a:avLst/>
          </a:prstGeom>
        </p:spPr>
        <p:txBody>
          <a:bodyPr wrap="square" lIns="93040" tIns="46520" rIns="93040" bIns="46520" anchor="ctr">
            <a:spAutoFit/>
          </a:bodyPr>
          <a:lstStyle/>
          <a:p>
            <a:pPr algn="r"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©1993-2017  </a:t>
            </a:r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金蝶国际软件集团有限公司</a:t>
            </a:r>
          </a:p>
        </p:txBody>
      </p:sp>
      <p:sp>
        <p:nvSpPr>
          <p:cNvPr id="22" name="文本框 16"/>
          <p:cNvSpPr txBox="1"/>
          <p:nvPr userDrawn="1"/>
        </p:nvSpPr>
        <p:spPr>
          <a:xfrm>
            <a:off x="10633220" y="6607095"/>
            <a:ext cx="1250967" cy="12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21498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 userDrawn="1"/>
        </p:nvGrpSpPr>
        <p:grpSpPr>
          <a:xfrm>
            <a:off x="-4552" y="-544976"/>
            <a:ext cx="11263256" cy="226408"/>
            <a:chOff x="453872" y="-222553"/>
            <a:chExt cx="8232928" cy="186268"/>
          </a:xfrm>
        </p:grpSpPr>
        <p:grpSp>
          <p:nvGrpSpPr>
            <p:cNvPr id="8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5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7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5"/>
          <p:cNvSpPr txBox="1">
            <a:spLocks noChangeArrowheads="1"/>
          </p:cNvSpPr>
          <p:nvPr userDrawn="1"/>
        </p:nvSpPr>
        <p:spPr bwMode="auto">
          <a:xfrm>
            <a:off x="11256533" y="6368095"/>
            <a:ext cx="314913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 defTabSz="620253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800" smtClean="0">
                <a:solidFill>
                  <a:srgbClr val="837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charset="0"/>
              </a:rPr>
              <a:pPr algn="r" defTabSz="620253">
                <a:spcBef>
                  <a:spcPct val="50000"/>
                </a:spcBef>
                <a:defRPr/>
              </a:pPr>
              <a:t>‹#›</a:t>
            </a:fld>
            <a:endParaRPr kumimoji="0" lang="en-US" altLang="zh-CN" sz="800" dirty="0" smtClean="0">
              <a:solidFill>
                <a:srgbClr val="837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charset="0"/>
            </a:endParaRPr>
          </a:p>
        </p:txBody>
      </p:sp>
      <p:pic>
        <p:nvPicPr>
          <p:cNvPr id="20" name="Picture 40" descr="Untitled-2-0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2" y="5895466"/>
            <a:ext cx="1475598" cy="494878"/>
          </a:xfrm>
          <a:prstGeom prst="rect">
            <a:avLst/>
          </a:prstGeom>
        </p:spPr>
      </p:pic>
      <p:grpSp>
        <p:nvGrpSpPr>
          <p:cNvPr id="21" name="Group 41"/>
          <p:cNvGrpSpPr/>
          <p:nvPr userDrawn="1"/>
        </p:nvGrpSpPr>
        <p:grpSpPr>
          <a:xfrm>
            <a:off x="-2104833" y="-318568"/>
            <a:ext cx="884170" cy="864117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22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-1138755" y="0"/>
              <a:ext cx="341205" cy="4488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9</a:t>
              </a:r>
              <a:r>
                <a:rPr lang="en-US" sz="1100" dirty="0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4" name="Group 44"/>
          <p:cNvGrpSpPr/>
          <p:nvPr userDrawn="1"/>
        </p:nvGrpSpPr>
        <p:grpSpPr>
          <a:xfrm>
            <a:off x="-2104833" y="633994"/>
            <a:ext cx="884170" cy="864117"/>
            <a:chOff x="-1138755" y="0"/>
            <a:chExt cx="646288" cy="646288"/>
          </a:xfrm>
        </p:grpSpPr>
        <p:sp>
          <p:nvSpPr>
            <p:cNvPr id="25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G:1</a:t>
              </a:r>
              <a:r>
                <a:rPr lang="en-US" altLang="zh-CN" sz="1100" dirty="0">
                  <a:solidFill>
                    <a:srgbClr val="FFFFFF"/>
                  </a:solidFill>
                </a:rPr>
                <a:t>36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238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47"/>
          <p:cNvGrpSpPr/>
          <p:nvPr userDrawn="1"/>
        </p:nvGrpSpPr>
        <p:grpSpPr>
          <a:xfrm>
            <a:off x="-2104833" y="1586555"/>
            <a:ext cx="884170" cy="864117"/>
            <a:chOff x="-1138755" y="0"/>
            <a:chExt cx="646288" cy="646288"/>
          </a:xfrm>
        </p:grpSpPr>
        <p:sp>
          <p:nvSpPr>
            <p:cNvPr id="28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R:</a:t>
              </a:r>
              <a:r>
                <a:rPr lang="en-US" altLang="zh-CN" sz="1100" dirty="0">
                  <a:solidFill>
                    <a:srgbClr val="000000"/>
                  </a:solidFill>
                </a:rPr>
                <a:t>35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G:2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04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000000"/>
                  </a:solidFill>
                </a:rPr>
                <a:t>B:2</a:t>
              </a:r>
              <a:r>
                <a:rPr lang="en-US" altLang="zh-CN" sz="1100" dirty="0">
                  <a:solidFill>
                    <a:srgbClr val="000000"/>
                  </a:solidFill>
                </a:rPr>
                <a:t>52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50"/>
          <p:cNvGrpSpPr/>
          <p:nvPr userDrawn="1"/>
        </p:nvGrpSpPr>
        <p:grpSpPr>
          <a:xfrm>
            <a:off x="-2104833" y="2539117"/>
            <a:ext cx="884170" cy="864117"/>
            <a:chOff x="-1138755" y="0"/>
            <a:chExt cx="646288" cy="646288"/>
          </a:xfrm>
        </p:grpSpPr>
        <p:sp>
          <p:nvSpPr>
            <p:cNvPr id="31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en-US" altLang="zh-CN" sz="1100" dirty="0">
                  <a:solidFill>
                    <a:srgbClr val="FFFFFF"/>
                  </a:solidFill>
                </a:rPr>
                <a:t>33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en-US" altLang="zh-CN" sz="1100" dirty="0">
                  <a:solidFill>
                    <a:srgbClr val="FFFFFF"/>
                  </a:solidFill>
                </a:rPr>
                <a:t>200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-2124137" y="4713162"/>
            <a:ext cx="1290159" cy="524677"/>
          </a:xfrm>
          <a:prstGeom prst="rect">
            <a:avLst/>
          </a:prstGeom>
          <a:noFill/>
        </p:spPr>
        <p:txBody>
          <a:bodyPr wrap="square" lIns="93040" tIns="46520" rIns="93040" bIns="46520" rtlCol="0">
            <a:spAutoFit/>
          </a:bodyPr>
          <a:lstStyle/>
          <a:p>
            <a:pPr defTabSz="620253"/>
            <a:r>
              <a:rPr lang="zh-CN" altLang="en-US" sz="900" dirty="0">
                <a:solidFill>
                  <a:srgbClr val="FFFFFF"/>
                </a:solidFill>
              </a:rPr>
              <a:t>中文字体：</a:t>
            </a:r>
            <a:endParaRPr lang="en-US" altLang="zh-CN" sz="900" dirty="0">
              <a:solidFill>
                <a:srgbClr val="1EA19F"/>
              </a:solidFill>
            </a:endParaRPr>
          </a:p>
          <a:p>
            <a:pPr defTabSz="620253">
              <a:defRPr/>
            </a:pPr>
            <a:r>
              <a:rPr lang="zh-CN" altLang="en-US" sz="1900" dirty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900" dirty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34" name="Group 59"/>
          <p:cNvGrpSpPr/>
          <p:nvPr userDrawn="1"/>
        </p:nvGrpSpPr>
        <p:grpSpPr>
          <a:xfrm>
            <a:off x="-2104833" y="3491675"/>
            <a:ext cx="884170" cy="864117"/>
            <a:chOff x="-1138755" y="0"/>
            <a:chExt cx="646288" cy="646288"/>
          </a:xfrm>
        </p:grpSpPr>
        <p:sp>
          <p:nvSpPr>
            <p:cNvPr id="35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20253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-1138755" y="0"/>
              <a:ext cx="392762" cy="448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R: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76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G:</a:t>
              </a:r>
              <a:r>
                <a:rPr lang="zh-CN" altLang="zh-CN" sz="1100" dirty="0">
                  <a:solidFill>
                    <a:srgbClr val="FFFFFF"/>
                  </a:solidFill>
                </a:rPr>
                <a:t>1</a:t>
              </a:r>
              <a:r>
                <a:rPr lang="en-US" altLang="zh-CN" sz="1100" dirty="0">
                  <a:solidFill>
                    <a:srgbClr val="FFFFFF"/>
                  </a:solidFill>
                </a:rPr>
                <a:t>15</a:t>
              </a:r>
              <a:endParaRPr lang="en-US" sz="1100" dirty="0">
                <a:solidFill>
                  <a:srgbClr val="FFFFFF"/>
                </a:solidFill>
              </a:endParaRPr>
            </a:p>
            <a:p>
              <a:pPr defTabSz="620253"/>
              <a:r>
                <a:rPr lang="en-US" sz="1100" dirty="0">
                  <a:solidFill>
                    <a:srgbClr val="FFFFFF"/>
                  </a:solidFill>
                </a:rPr>
                <a:t>B:</a:t>
              </a:r>
              <a:r>
                <a:rPr lang="zh-CN" altLang="zh-CN" sz="1100" dirty="0">
                  <a:solidFill>
                    <a:srgbClr val="FFFFFF"/>
                  </a:solidFill>
                </a:rPr>
                <a:t>2</a:t>
              </a:r>
              <a:r>
                <a:rPr lang="en-US" altLang="zh-CN" sz="1100" dirty="0">
                  <a:solidFill>
                    <a:srgbClr val="FFFFFF"/>
                  </a:solidFill>
                </a:rPr>
                <a:t>52</a:t>
              </a:r>
              <a:endParaRPr lang="en-US" sz="11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7" name="Rectangle 62"/>
          <p:cNvSpPr/>
          <p:nvPr userDrawn="1"/>
        </p:nvSpPr>
        <p:spPr>
          <a:xfrm>
            <a:off x="-2124137" y="5313285"/>
            <a:ext cx="1054638" cy="565700"/>
          </a:xfrm>
          <a:prstGeom prst="rect">
            <a:avLst/>
          </a:prstGeom>
        </p:spPr>
        <p:txBody>
          <a:bodyPr wrap="square" lIns="93040" tIns="46520" rIns="93040" bIns="46520">
            <a:spAutoFit/>
          </a:bodyPr>
          <a:lstStyle/>
          <a:p>
            <a:pPr defTabSz="620253">
              <a:defRPr/>
            </a:pPr>
            <a:r>
              <a:rPr lang="zh-CN" altLang="en-US" sz="900" dirty="0">
                <a:solidFill>
                  <a:srgbClr val="FFFFFF"/>
                </a:solidFill>
              </a:rPr>
              <a:t>英文字体：</a:t>
            </a:r>
            <a:endParaRPr lang="en-US" altLang="zh-CN" sz="9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defTabSz="620253"/>
            <a:r>
              <a:rPr lang="en-US" altLang="zh-CN" sz="2200" b="1" dirty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38" name="Group 75"/>
          <p:cNvGrpSpPr/>
          <p:nvPr userDrawn="1"/>
        </p:nvGrpSpPr>
        <p:grpSpPr>
          <a:xfrm>
            <a:off x="-900582" y="31382"/>
            <a:ext cx="187193" cy="5867404"/>
            <a:chOff x="-279703" y="208515"/>
            <a:chExt cx="243417" cy="4388332"/>
          </a:xfrm>
        </p:grpSpPr>
        <p:cxnSp>
          <p:nvCxnSpPr>
            <p:cNvPr id="39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45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43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95"/>
          <p:cNvGrpSpPr/>
          <p:nvPr userDrawn="1"/>
        </p:nvGrpSpPr>
        <p:grpSpPr>
          <a:xfrm>
            <a:off x="11956579" y="31382"/>
            <a:ext cx="187193" cy="5867404"/>
            <a:chOff x="-279703" y="208515"/>
            <a:chExt cx="243417" cy="4388332"/>
          </a:xfrm>
        </p:grpSpPr>
        <p:cxnSp>
          <p:nvCxnSpPr>
            <p:cNvPr id="48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54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52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标题占位符 5"/>
          <p:cNvSpPr>
            <a:spLocks noGrp="1"/>
          </p:cNvSpPr>
          <p:nvPr>
            <p:ph type="title"/>
          </p:nvPr>
        </p:nvSpPr>
        <p:spPr>
          <a:xfrm>
            <a:off x="0" y="28521"/>
            <a:ext cx="11258703" cy="1146183"/>
          </a:xfrm>
          <a:prstGeom prst="rect">
            <a:avLst/>
          </a:prstGeom>
        </p:spPr>
        <p:txBody>
          <a:bodyPr vert="horz" lIns="93040" tIns="46520" rIns="93040" bIns="465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7" name="文本占位符 6"/>
          <p:cNvSpPr>
            <a:spLocks noGrp="1"/>
          </p:cNvSpPr>
          <p:nvPr>
            <p:ph type="body" idx="1"/>
          </p:nvPr>
        </p:nvSpPr>
        <p:spPr>
          <a:xfrm>
            <a:off x="0" y="1357246"/>
            <a:ext cx="11258703" cy="4538036"/>
          </a:xfrm>
          <a:prstGeom prst="rect">
            <a:avLst/>
          </a:prstGeom>
        </p:spPr>
        <p:txBody>
          <a:bodyPr vert="horz" lIns="93040" tIns="46520" rIns="93040" bIns="465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8" name="文本框 16"/>
          <p:cNvSpPr txBox="1"/>
          <p:nvPr userDrawn="1"/>
        </p:nvSpPr>
        <p:spPr>
          <a:xfrm>
            <a:off x="10007736" y="6368095"/>
            <a:ext cx="1250967" cy="1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algn="r" eaLnBrk="0" hangingPunct="0">
              <a:spcBef>
                <a:spcPct val="50000"/>
              </a:spcBef>
              <a:defRPr kumimoji="0" sz="800">
                <a:solidFill>
                  <a:srgbClr val="837A80"/>
                </a:solidFill>
                <a:latin typeface="Verdana" charset="0"/>
                <a:ea typeface="宋体" charset="0"/>
                <a:cs typeface="MS PGothic" charset="0"/>
              </a:defRPr>
            </a:lvl1pPr>
            <a:lvl2pPr marL="742950" indent="-285750" eaLnBrk="0" hangingPunct="0">
              <a:defRPr kumimoji="1" sz="2400"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宋体" charset="0"/>
                <a:ea typeface="宋体" charset="0"/>
              </a:defRPr>
            </a:lvl9pPr>
          </a:lstStyle>
          <a:p>
            <a:pPr defTabSz="620253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④内部公开 请勿外传</a:t>
            </a:r>
          </a:p>
        </p:txBody>
      </p:sp>
    </p:spTree>
    <p:extLst>
      <p:ext uri="{BB962C8B-B14F-4D97-AF65-F5344CB8AC3E}">
        <p14:creationId xmlns:p14="http://schemas.microsoft.com/office/powerpoint/2010/main" val="31919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8" r:id="rId2"/>
    <p:sldLayoutId id="2147484589" r:id="rId3"/>
    <p:sldLayoutId id="2147484602" r:id="rId4"/>
    <p:sldLayoutId id="2147484604" r:id="rId5"/>
    <p:sldLayoutId id="2147484587" r:id="rId6"/>
  </p:sldLayoutIdLst>
  <p:timing>
    <p:tnLst>
      <p:par>
        <p:cTn id="1" dur="indefinite" restart="never" nodeType="tmRoot"/>
      </p:par>
    </p:tnLst>
  </p:timing>
  <p:txStyles>
    <p:titleStyle>
      <a:lvl1pPr algn="l" defTabSz="609553" rtl="0" eaLnBrk="1" latinLnBrk="0" hangingPunct="1">
        <a:spcBef>
          <a:spcPct val="0"/>
        </a:spcBef>
        <a:buNone/>
        <a:defRPr kumimoji="1" lang="zh-CN" altLang="en-US" sz="3000" b="1" i="0" kern="1200" dirty="0">
          <a:solidFill>
            <a:schemeClr val="tx1"/>
          </a:solidFill>
          <a:latin typeface="微软雅黑"/>
          <a:ea typeface="微软雅黑"/>
          <a:cs typeface="+mj-cs"/>
        </a:defRPr>
      </a:lvl1pPr>
    </p:titleStyle>
    <p:bodyStyle>
      <a:lvl1pPr marL="457165" indent="-457165" algn="l" defTabSz="609553" rtl="0" eaLnBrk="1" fontAlgn="base" latinLnBrk="0" hangingPunct="1">
        <a:spcBef>
          <a:spcPct val="20000"/>
        </a:spcBef>
        <a:spcAft>
          <a:spcPct val="0"/>
        </a:spcAft>
        <a:buFontTx/>
        <a:buBlip>
          <a:blip r:embed="rId9"/>
        </a:buBlip>
        <a:defRPr kumimoji="1" lang="zh-CN" altLang="en-US" sz="32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1pPr>
      <a:lvl2pPr marL="990523" indent="-380970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6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2pPr>
      <a:lvl3pPr marL="1523882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•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3pPr>
      <a:lvl4pPr marL="2133435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–"/>
        <a:defRPr kumimoji="1" lang="zh-CN" altLang="en-US" sz="2400" b="0" i="0" kern="1200" dirty="0" smtClean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4pPr>
      <a:lvl5pPr marL="2742988" indent="-304777" algn="l" defTabSz="609553" rtl="0" eaLnBrk="1" fontAlgn="base" latinLnBrk="0" hangingPunct="1">
        <a:spcBef>
          <a:spcPct val="20000"/>
        </a:spcBef>
        <a:spcAft>
          <a:spcPct val="0"/>
        </a:spcAft>
        <a:buFont typeface="Arial"/>
        <a:buChar char="»"/>
        <a:defRPr kumimoji="1" lang="zh-CN" altLang="en-US" sz="2400" b="0" i="0" kern="1200" dirty="0">
          <a:solidFill>
            <a:schemeClr val="tx1">
              <a:lumMod val="85000"/>
              <a:lumOff val="15000"/>
            </a:schemeClr>
          </a:solidFill>
          <a:latin typeface="微软雅黑"/>
          <a:ea typeface="微软雅黑"/>
          <a:cs typeface="+mn-cs"/>
        </a:defRPr>
      </a:lvl5pPr>
      <a:lvl6pPr marL="3352540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94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47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00" indent="-304777" algn="l" defTabSz="609553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3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5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58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2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65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17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70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23" algn="l" defTabSz="60955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0591" y="1485579"/>
            <a:ext cx="4320480" cy="1080120"/>
          </a:xfrm>
        </p:spPr>
        <p:txBody>
          <a:bodyPr/>
          <a:lstStyle/>
          <a:p>
            <a:r>
              <a:rPr kumimoji="1" lang="zh-CN" altLang="en-US" smtClean="0"/>
              <a:t>操作插件</a:t>
            </a:r>
            <a:r>
              <a:rPr kumimoji="1" lang="zh-CN" altLang="en-US" dirty="0" smtClean="0"/>
              <a:t>开发</a:t>
            </a:r>
            <a:endParaRPr kumimoji="1"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8582" y="4437906"/>
            <a:ext cx="4104456" cy="504056"/>
          </a:xfrm>
          <a:prstGeom prst="rect">
            <a:avLst/>
          </a:prstGeom>
        </p:spPr>
        <p:txBody>
          <a:bodyPr vert="horz" lIns="93040" tIns="46520" rIns="93040" bIns="46520" rtlCol="0" anchor="t">
            <a:noAutofit/>
          </a:bodyPr>
          <a:lstStyle>
            <a:lvl1pPr algn="l" defTabSz="60955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4900" b="1" i="0" kern="12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3200" dirty="0" smtClean="0"/>
              <a:t>BOS</a:t>
            </a:r>
            <a:r>
              <a:rPr lang="zh-CN" altLang="en-US" sz="3200" dirty="0" smtClean="0"/>
              <a:t>平台部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何浩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744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AbstractOperationServicePlugIn</a:t>
            </a:r>
            <a:r>
              <a:rPr lang="zh-CN" altLang="en-US" sz="3800" b="1" dirty="0">
                <a:latin typeface="+mn-ea"/>
                <a:ea typeface="+mn-ea"/>
              </a:rPr>
              <a:t>插件方法</a:t>
            </a:r>
            <a:endParaRPr lang="en-US" altLang="zh-CN" sz="3800" b="1" dirty="0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5316" y="1868723"/>
            <a:ext cx="10751267" cy="46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BeforeExecuteOperationTransaction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执行操作事务前事件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AfterExecuteOperationTransaction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执行操作事务后事件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BeginOperationTransaction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调用操作事件前触发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支持事务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EndOperationTransaction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调用操作事件完毕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支持事务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4390" y="907533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表单构建插件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983" y="1826379"/>
            <a:ext cx="5568224" cy="2487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9491" y="1629594"/>
            <a:ext cx="4704738" cy="4185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继承层次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叙事簿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endParaRPr lang="en-US" altLang="zh-CN" sz="3200" dirty="0">
              <a:latin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插件针对对象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动态表单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单据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基础资料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203" y="1214520"/>
            <a:ext cx="5053942" cy="53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OnAddValidators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触发时机：</a:t>
            </a:r>
          </a:p>
          <a:p>
            <a:r>
              <a:rPr lang="zh-CN" altLang="en-US" dirty="0"/>
              <a:t>在单据数据加载后，数据校验前触发；</a:t>
            </a:r>
          </a:p>
          <a:p>
            <a:endParaRPr lang="zh-CN" altLang="en-US" dirty="0"/>
          </a:p>
          <a:p>
            <a:r>
              <a:rPr lang="zh-CN" altLang="en-US" dirty="0"/>
              <a:t>应用场景：</a:t>
            </a:r>
          </a:p>
          <a:p>
            <a:r>
              <a:rPr lang="zh-CN" altLang="en-US" dirty="0"/>
              <a:t>用于注册自定义的操作校验器，增加校验；或者移除预置的校验器，避开校验；</a:t>
            </a:r>
          </a:p>
          <a:p>
            <a:endParaRPr lang="zh-CN" altLang="en-US" dirty="0"/>
          </a:p>
          <a:p>
            <a:r>
              <a:rPr lang="zh-CN" altLang="en-US" dirty="0"/>
              <a:t>案例演示：</a:t>
            </a:r>
          </a:p>
          <a:p>
            <a:r>
              <a:rPr lang="zh-CN" altLang="en-US" dirty="0"/>
              <a:t>校验</a:t>
            </a:r>
            <a:r>
              <a:rPr lang="zh-CN" altLang="en-US"/>
              <a:t>物料</a:t>
            </a:r>
            <a:r>
              <a:rPr lang="zh-CN" altLang="en-US" smtClean="0"/>
              <a:t>的某个字段值非</a:t>
            </a:r>
            <a:r>
              <a:rPr lang="zh-CN" altLang="en-US" dirty="0"/>
              <a:t>空情况下不能重复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操作插件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2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采购订单审核时进行超额校验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+mn-ea"/>
              </a:rPr>
              <a:t>校验规则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检查明细信息中的物料采购总数量，如果数量超过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个，禁止审核</a:t>
            </a:r>
            <a:endParaRPr lang="en-US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smtClean="0"/>
              <a:t>课堂测验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07374" y="1378132"/>
            <a:ext cx="388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altLang="zh-CN" sz="4800" dirty="0">
                <a:solidFill>
                  <a:srgbClr val="FFFFFF"/>
                </a:solidFill>
                <a:latin typeface="Arial Black" pitchFamily="34" charset="0"/>
              </a:rPr>
              <a:t>Thank you!</a:t>
            </a:r>
            <a:endParaRPr lang="zh-CN" altLang="en-US" sz="4800" dirty="0">
              <a:solidFill>
                <a:srgbClr val="FFFF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1429392" y="932939"/>
            <a:ext cx="2484114" cy="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3600" dirty="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193007" y="1055403"/>
            <a:ext cx="0" cy="2990945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>
            <p:custDataLst>
              <p:tags r:id="rId3"/>
            </p:custDataLst>
          </p:nvPr>
        </p:nvCxnSpPr>
        <p:spPr>
          <a:xfrm>
            <a:off x="1315964" y="1509136"/>
            <a:ext cx="2699987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16" name="TextBox 33"/>
          <p:cNvSpPr txBox="1"/>
          <p:nvPr>
            <p:custDataLst>
              <p:tags r:id="rId4"/>
            </p:custDataLst>
          </p:nvPr>
        </p:nvSpPr>
        <p:spPr>
          <a:xfrm>
            <a:off x="2492733" y="193137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17" name="TextBox 34"/>
          <p:cNvSpPr txBox="1"/>
          <p:nvPr>
            <p:custDataLst>
              <p:tags r:id="rId5"/>
            </p:custDataLst>
          </p:nvPr>
        </p:nvSpPr>
        <p:spPr>
          <a:xfrm>
            <a:off x="2492733" y="2639690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18" name="TextBox 35"/>
          <p:cNvSpPr txBox="1"/>
          <p:nvPr>
            <p:custDataLst>
              <p:tags r:id="rId6"/>
            </p:custDataLst>
          </p:nvPr>
        </p:nvSpPr>
        <p:spPr>
          <a:xfrm>
            <a:off x="2492733" y="3360707"/>
            <a:ext cx="703171" cy="640323"/>
          </a:xfrm>
          <a:prstGeom prst="rect">
            <a:avLst/>
          </a:prstGeom>
          <a:noFill/>
        </p:spPr>
        <p:txBody>
          <a:bodyPr lIns="121911" tIns="60955" rIns="121911" bIns="60955"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8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202253" y="2014651"/>
            <a:ext cx="2892954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操作插件</a:t>
            </a:r>
            <a:endParaRPr lang="en-US" sz="18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3202253" y="2768457"/>
            <a:ext cx="3660940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插件开发介绍</a:t>
            </a: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3189588" y="3418201"/>
            <a:ext cx="4044621" cy="4319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89993" tIns="46797" rIns="89993" bIns="46797" anchor="ctr">
            <a:norm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案例演练</a:t>
            </a:r>
          </a:p>
        </p:txBody>
      </p:sp>
    </p:spTree>
    <p:extLst>
      <p:ext uri="{BB962C8B-B14F-4D97-AF65-F5344CB8AC3E}">
        <p14:creationId xmlns:p14="http://schemas.microsoft.com/office/powerpoint/2010/main" val="2375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335318" y="860090"/>
            <a:ext cx="11519780" cy="51380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Clr>
                <a:srgbClr val="003399"/>
              </a:buClr>
              <a:defRPr/>
            </a:pPr>
            <a:r>
              <a:rPr lang="en-US" altLang="zh-CN" b="1" dirty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BOS</a:t>
            </a:r>
            <a:r>
              <a:rPr lang="zh-CN" altLang="en-US" b="1" dirty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业务插件用以解决什么问题？</a:t>
            </a:r>
          </a:p>
          <a:p>
            <a:pPr>
              <a:buClr>
                <a:srgbClr val="003399"/>
              </a:buClr>
              <a:defRPr/>
            </a:pP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23" lvl="2" indent="-457165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标准业务对象的的业务逻辑应用：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标准业务对象没有实现的控制；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已有操作和服务未支持的功能；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更灵活的控制方式和客户化定制；</a:t>
            </a:r>
          </a:p>
          <a:p>
            <a:pPr marL="990523" lvl="2" indent="-457165">
              <a:buSzPct val="100000"/>
              <a:buBlip>
                <a:blip r:embed="rId2"/>
              </a:buBlip>
              <a:defRPr/>
            </a:pPr>
            <a:r>
              <a:rPr lang="zh-CN" altLang="en-US" sz="2100" dirty="0"/>
              <a:t>客户二次开发的需求； 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快速开发、快速实施、快速应用；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可配置，可测试，快速部署；</a:t>
            </a:r>
          </a:p>
          <a:p>
            <a:pPr marL="1600077" lvl="3" indent="-457165">
              <a:buSzPct val="100000"/>
              <a:buBlip>
                <a:blip r:embed="rId2"/>
              </a:buBlip>
              <a:defRPr/>
            </a:pPr>
            <a:endParaRPr lang="zh-CN" altLang="en-US" sz="1800" dirty="0"/>
          </a:p>
          <a:p>
            <a:pPr marL="457165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478A"/>
                </a:solidFill>
                <a:latin typeface="微软雅黑" pitchFamily="34" charset="-122"/>
                <a:ea typeface="微软雅黑" pitchFamily="34" charset="-122"/>
              </a:rPr>
              <a:t>有哪些插件？</a:t>
            </a:r>
          </a:p>
          <a:p>
            <a:pPr marL="457165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23" lvl="2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100" dirty="0"/>
              <a:t>Web</a:t>
            </a:r>
            <a:r>
              <a:rPr lang="zh-CN" altLang="en-US" sz="2100" dirty="0"/>
              <a:t>层</a:t>
            </a:r>
          </a:p>
          <a:p>
            <a:pPr marL="1600077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表单插件</a:t>
            </a:r>
          </a:p>
          <a:p>
            <a:pPr marL="1600077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列表插件</a:t>
            </a:r>
          </a:p>
          <a:p>
            <a:pPr marL="1600077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表单构建插件</a:t>
            </a:r>
          </a:p>
          <a:p>
            <a:pPr marL="990523" lvl="2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en-US" altLang="zh-CN" sz="2100" dirty="0"/>
              <a:t>App</a:t>
            </a:r>
            <a:r>
              <a:rPr lang="zh-CN" altLang="en-US" sz="2100" dirty="0"/>
              <a:t>层</a:t>
            </a:r>
          </a:p>
          <a:p>
            <a:pPr marL="1600077" lvl="3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r>
              <a:rPr lang="zh-CN" altLang="en-US" sz="1800" dirty="0"/>
              <a:t>服务插件</a:t>
            </a:r>
          </a:p>
          <a:p>
            <a:pPr marL="1066717" lvl="4" indent="-457165">
              <a:buClr>
                <a:srgbClr val="003399"/>
              </a:buClr>
              <a:buSzPct val="100000"/>
              <a:buBlip>
                <a:blip r:embed="rId2"/>
              </a:buBlip>
              <a:defRPr/>
            </a:pPr>
            <a:endParaRPr lang="zh-CN" altLang="en-US" b="1" dirty="0">
              <a:solidFill>
                <a:srgbClr val="00478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</a:p>
        </p:txBody>
      </p:sp>
    </p:spTree>
    <p:extLst>
      <p:ext uri="{BB962C8B-B14F-4D97-AF65-F5344CB8AC3E}">
        <p14:creationId xmlns:p14="http://schemas.microsoft.com/office/powerpoint/2010/main" val="14437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业务插件开发概览</a:t>
            </a:r>
            <a:r>
              <a:rPr lang="en-US" altLang="zh-CN" dirty="0"/>
              <a:t>—</a:t>
            </a:r>
            <a:r>
              <a:rPr lang="zh-CN" altLang="en-US" dirty="0"/>
              <a:t>插件分类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3320" y="1096806"/>
            <a:ext cx="6142858" cy="24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挂在操作上的服务插件，对于操作进行扩展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和校验器配合使用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运行于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插件配置入口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操作列表 </a:t>
            </a:r>
            <a:r>
              <a:rPr lang="en-US" altLang="zh-CN" sz="2100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100" dirty="0">
                <a:latin typeface="微软雅黑" pitchFamily="34" charset="-122"/>
                <a:ea typeface="微软雅黑" pitchFamily="34" charset="-122"/>
              </a:rPr>
              <a:t> 编辑操作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30" y="2136351"/>
            <a:ext cx="67627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 smtClean="0"/>
              <a:t>案例演示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94606" y="1341562"/>
            <a:ext cx="6239881" cy="5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创建一个表单插件并运行调试</a:t>
            </a:r>
            <a:endParaRPr lang="en-US" altLang="zh-CN" sz="2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4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en-US" altLang="zh-CN" dirty="0"/>
              <a:t>BOS</a:t>
            </a:r>
            <a:r>
              <a:rPr lang="zh-CN" altLang="en-US" dirty="0"/>
              <a:t>业务插件开发</a:t>
            </a:r>
            <a:r>
              <a:rPr lang="zh-CN" altLang="en-US" dirty="0" smtClean="0"/>
              <a:t>概览</a:t>
            </a:r>
            <a:r>
              <a:rPr lang="en-US" altLang="zh-CN" dirty="0" smtClean="0"/>
              <a:t>-</a:t>
            </a:r>
            <a:r>
              <a:rPr lang="zh-CN" altLang="en-US" dirty="0"/>
              <a:t>动态表单元数据结构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3" y="901910"/>
            <a:ext cx="10145979" cy="595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7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4390" y="907533"/>
            <a:ext cx="11136451" cy="61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 anchor="ctr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983" y="1826379"/>
            <a:ext cx="5568224" cy="2487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4390" y="2202631"/>
            <a:ext cx="4704738" cy="39158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插件特性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IOperationServicePlugin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一般会附加校验器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运行于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事务保护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插件针对对象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91" y="1024275"/>
            <a:ext cx="4338602" cy="585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zh-CN" altLang="en-US" sz="3800" b="1" dirty="0">
                <a:latin typeface="+mn-ea"/>
                <a:ea typeface="+mn-ea"/>
              </a:rPr>
              <a:t>服务插件接口</a:t>
            </a:r>
            <a:endParaRPr lang="en-US" altLang="zh-CN" sz="3800" b="1" dirty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317" y="1773450"/>
            <a:ext cx="11136451" cy="2487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defRPr/>
            </a:pPr>
            <a:endParaRPr lang="en-US" altLang="zh-CN" sz="3200" dirty="0">
              <a:latin typeface="+mn-ea"/>
              <a:ea typeface="+mn-ea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5317" y="2061385"/>
            <a:ext cx="11136451" cy="4162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AbstractOperationServicePlugIn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应用服务器插件与业务数据更新操作在一个事务执行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校验器插件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1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AbstractValidator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2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在服务插件的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OnAddValidators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066717" lvl="2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457165" indent="-457165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317" y="21394"/>
            <a:ext cx="10514231" cy="672232"/>
          </a:xfrm>
        </p:spPr>
        <p:txBody>
          <a:bodyPr/>
          <a:lstStyle/>
          <a:p>
            <a:r>
              <a:rPr lang="zh-CN" altLang="en-US" dirty="0"/>
              <a:t>插件开发</a:t>
            </a:r>
            <a:r>
              <a:rPr lang="en-US" altLang="zh-CN" dirty="0"/>
              <a:t>-</a:t>
            </a:r>
            <a:r>
              <a:rPr lang="zh-CN" altLang="en-US" dirty="0"/>
              <a:t>接口结构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5317" y="1676062"/>
            <a:ext cx="111364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11" tIns="60955" rIns="121911" bIns="60955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5317" y="902927"/>
            <a:ext cx="11136451" cy="707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21911" tIns="60955" rIns="121911" bIns="60955" anchor="ctr">
            <a:spAutoFit/>
          </a:bodyPr>
          <a:lstStyle/>
          <a:p>
            <a:pPr marL="457165" indent="-457165">
              <a:defRPr/>
            </a:pPr>
            <a:r>
              <a:rPr lang="en-US" altLang="zh-CN" sz="3800" dirty="0" err="1">
                <a:latin typeface="微软雅黑" pitchFamily="34" charset="-122"/>
                <a:ea typeface="微软雅黑" pitchFamily="34" charset="-122"/>
              </a:rPr>
              <a:t>AbstractOperationServicePlugIn</a:t>
            </a:r>
            <a:r>
              <a:rPr lang="zh-CN" altLang="en-US" sz="3800" b="1" dirty="0">
                <a:latin typeface="+mn-ea"/>
                <a:ea typeface="+mn-ea"/>
              </a:rPr>
              <a:t>插件方法</a:t>
            </a:r>
            <a:endParaRPr lang="en-US" altLang="zh-CN" sz="3800" b="1" dirty="0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5316" y="1868722"/>
            <a:ext cx="10751267" cy="2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1" tIns="60955" rIns="121911" bIns="60955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OnPreparePropertys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可以定制加载指定字段到实体里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OnAddValidators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添加自定义数据校验器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7"/>
</p:tagLst>
</file>

<file path=ppt/theme/theme1.xml><?xml version="1.0" encoding="utf-8"?>
<a:theme xmlns:a="http://schemas.openxmlformats.org/drawingml/2006/main" name="Office 主题">
  <a:themeElements>
    <a:clrScheme name="金蝶配色">
      <a:dk1>
        <a:sysClr val="windowText" lastClr="000000"/>
      </a:dk1>
      <a:lt1>
        <a:sysClr val="window" lastClr="FFFFFF"/>
      </a:lt1>
      <a:dk2>
        <a:srgbClr val="4C4948"/>
      </a:dk2>
      <a:lt2>
        <a:srgbClr val="E7E6E6"/>
      </a:lt2>
      <a:accent1>
        <a:srgbClr val="005BAC"/>
      </a:accent1>
      <a:accent2>
        <a:srgbClr val="00B9EF"/>
      </a:accent2>
      <a:accent3>
        <a:srgbClr val="13AE67"/>
      </a:accent3>
      <a:accent4>
        <a:srgbClr val="F08300"/>
      </a:accent4>
      <a:accent5>
        <a:srgbClr val="005BAC"/>
      </a:accent5>
      <a:accent6>
        <a:srgbClr val="00B9EF"/>
      </a:accent6>
      <a:hlink>
        <a:srgbClr val="13AE67"/>
      </a:hlink>
      <a:folHlink>
        <a:srgbClr val="F0830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noFill/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121615</TotalTime>
  <Words>367</Words>
  <Application>Microsoft Office PowerPoint</Application>
  <PresentationFormat>自定义</PresentationFormat>
  <Paragraphs>108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操作插件开发</vt:lpstr>
      <vt:lpstr>PowerPoint 演示文稿</vt:lpstr>
      <vt:lpstr>BOS业务插件开发概览</vt:lpstr>
      <vt:lpstr>BOS业务插件开发概览—插件分类</vt:lpstr>
      <vt:lpstr>案例演示</vt:lpstr>
      <vt:lpstr>BOS业务插件开发概览-动态表单元数据结构</vt:lpstr>
      <vt:lpstr>插件开发-接口结构</vt:lpstr>
      <vt:lpstr>插件开发-接口结构</vt:lpstr>
      <vt:lpstr>插件开发-接口结构</vt:lpstr>
      <vt:lpstr>插件开发-接口结构</vt:lpstr>
      <vt:lpstr>插件开发-接口结构</vt:lpstr>
      <vt:lpstr>案例演示-操作插件</vt:lpstr>
      <vt:lpstr>课堂测验</vt:lpstr>
      <vt:lpstr>PowerPoint 演示文稿</vt:lpstr>
    </vt:vector>
  </TitlesOfParts>
  <Company>市场部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金蝶国际软件集团介绍</dc:title>
  <dc:creator>Kingdee</dc:creator>
  <cp:lastModifiedBy>Administrator</cp:lastModifiedBy>
  <cp:revision>5260</cp:revision>
  <dcterms:created xsi:type="dcterms:W3CDTF">2005-02-25T05:47:44Z</dcterms:created>
  <dcterms:modified xsi:type="dcterms:W3CDTF">2019-06-10T01:04:56Z</dcterms:modified>
</cp:coreProperties>
</file>