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92" r:id="rId2"/>
    <p:sldId id="467" r:id="rId3"/>
    <p:sldId id="506" r:id="rId4"/>
    <p:sldId id="501" r:id="rId5"/>
    <p:sldId id="502" r:id="rId6"/>
    <p:sldId id="508" r:id="rId7"/>
    <p:sldId id="507" r:id="rId8"/>
    <p:sldId id="519" r:id="rId9"/>
    <p:sldId id="509" r:id="rId10"/>
    <p:sldId id="521" r:id="rId11"/>
    <p:sldId id="584" r:id="rId12"/>
    <p:sldId id="522" r:id="rId13"/>
    <p:sldId id="523" r:id="rId14"/>
    <p:sldId id="586" r:id="rId15"/>
    <p:sldId id="587" r:id="rId16"/>
    <p:sldId id="524" r:id="rId17"/>
    <p:sldId id="515" r:id="rId18"/>
    <p:sldId id="516" r:id="rId19"/>
    <p:sldId id="517" r:id="rId20"/>
    <p:sldId id="529" r:id="rId21"/>
    <p:sldId id="530" r:id="rId22"/>
    <p:sldId id="531" r:id="rId23"/>
    <p:sldId id="514" r:id="rId24"/>
    <p:sldId id="527" r:id="rId25"/>
    <p:sldId id="528" r:id="rId26"/>
    <p:sldId id="537" r:id="rId27"/>
    <p:sldId id="544" r:id="rId28"/>
    <p:sldId id="543" r:id="rId29"/>
    <p:sldId id="542" r:id="rId30"/>
    <p:sldId id="550" r:id="rId31"/>
    <p:sldId id="549" r:id="rId32"/>
    <p:sldId id="548" r:id="rId33"/>
    <p:sldId id="547" r:id="rId34"/>
    <p:sldId id="546" r:id="rId35"/>
    <p:sldId id="562" r:id="rId36"/>
    <p:sldId id="570" r:id="rId37"/>
    <p:sldId id="574" r:id="rId38"/>
    <p:sldId id="575" r:id="rId39"/>
    <p:sldId id="576" r:id="rId40"/>
    <p:sldId id="585" r:id="rId41"/>
    <p:sldId id="583" r:id="rId42"/>
    <p:sldId id="582" r:id="rId43"/>
    <p:sldId id="588" r:id="rId44"/>
    <p:sldId id="589" r:id="rId45"/>
    <p:sldId id="258" r:id="rId46"/>
  </p:sldIdLst>
  <p:sldSz cx="12190413" cy="6859588"/>
  <p:notesSz cx="6858000" cy="9144000"/>
  <p:custDataLst>
    <p:tags r:id="rId4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609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1219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2438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3048000" algn="l" defTabSz="1219200" rtl="0" eaLnBrk="1" latinLnBrk="0" hangingPunct="1">
      <a:defRPr sz="2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3657600" algn="l" defTabSz="1219200" rtl="0" eaLnBrk="1" latinLnBrk="0" hangingPunct="1">
      <a:defRPr sz="2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4266565" algn="l" defTabSz="1219200" rtl="0" eaLnBrk="1" latinLnBrk="0" hangingPunct="1">
      <a:defRPr sz="2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4876165" algn="l" defTabSz="1219200" rtl="0" eaLnBrk="1" latinLnBrk="0" hangingPunct="1">
      <a:defRPr sz="2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6AC49E4E-E065-A449-9FBE-5883C073D1D3}">
          <p14:sldIdLst>
            <p14:sldId id="392"/>
            <p14:sldId id="467"/>
            <p14:sldId id="506"/>
            <p14:sldId id="501"/>
            <p14:sldId id="502"/>
            <p14:sldId id="508"/>
            <p14:sldId id="507"/>
            <p14:sldId id="519"/>
            <p14:sldId id="509"/>
            <p14:sldId id="521"/>
            <p14:sldId id="584"/>
            <p14:sldId id="522"/>
            <p14:sldId id="523"/>
            <p14:sldId id="524"/>
            <p14:sldId id="515"/>
            <p14:sldId id="516"/>
            <p14:sldId id="517"/>
            <p14:sldId id="529"/>
            <p14:sldId id="530"/>
            <p14:sldId id="531"/>
            <p14:sldId id="514"/>
            <p14:sldId id="527"/>
            <p14:sldId id="528"/>
            <p14:sldId id="526"/>
            <p14:sldId id="525"/>
            <p14:sldId id="534"/>
            <p14:sldId id="535"/>
            <p14:sldId id="536"/>
            <p14:sldId id="533"/>
            <p14:sldId id="537"/>
            <p14:sldId id="544"/>
            <p14:sldId id="543"/>
            <p14:sldId id="542"/>
            <p14:sldId id="550"/>
            <p14:sldId id="549"/>
            <p14:sldId id="548"/>
            <p14:sldId id="547"/>
            <p14:sldId id="546"/>
            <p14:sldId id="562"/>
            <p14:sldId id="570"/>
            <p14:sldId id="574"/>
            <p14:sldId id="575"/>
            <p14:sldId id="576"/>
            <p14:sldId id="583"/>
            <p14:sldId id="577"/>
            <p14:sldId id="581"/>
            <p14:sldId id="582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005BAC"/>
    <a:srgbClr val="A54307"/>
    <a:srgbClr val="FF9900"/>
    <a:srgbClr val="DF6421"/>
    <a:srgbClr val="12A9D9"/>
    <a:srgbClr val="00478A"/>
    <a:srgbClr val="41D8FF"/>
    <a:srgbClr val="BFDFFF"/>
    <a:srgbClr val="13AE6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6" autoAdjust="0"/>
    <p:restoredTop sz="84231" autoAdjust="0"/>
  </p:normalViewPr>
  <p:slideViewPr>
    <p:cSldViewPr>
      <p:cViewPr>
        <p:scale>
          <a:sx n="60" d="100"/>
          <a:sy n="60" d="100"/>
        </p:scale>
        <p:origin x="-1098" y="-144"/>
      </p:cViewPr>
      <p:guideLst>
        <p:guide orient="horz" pos="3162"/>
        <p:guide orient="horz" pos="426"/>
        <p:guide orient="horz" pos="4217"/>
        <p:guide orient="horz" pos="569"/>
        <p:guide pos="5511"/>
        <p:guide pos="5759"/>
        <p:guide pos="5738"/>
        <p:guide pos="7347"/>
        <p:guide pos="7678"/>
        <p:guide pos="7649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74D668-D138-4503-8038-BF417F9302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47C3CA4-1A3F-43E3-944D-8257F97CD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9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9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8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71" y="357339"/>
            <a:ext cx="7885889" cy="5458098"/>
          </a:xfrm>
          <a:prstGeom prst="rect">
            <a:avLst/>
          </a:prstGeom>
        </p:spPr>
      </p:pic>
      <p:pic>
        <p:nvPicPr>
          <p:cNvPr id="14" name="Picture 20" descr="171009_interbrand_kingdee_to jonan-29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510"/>
            <a:ext cx="12190413" cy="6912099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061574" y="685150"/>
            <a:ext cx="5271206" cy="255177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4900" b="1" i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标题可多行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图片可在母版替换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HEADER </a:t>
            </a:r>
            <a:r>
              <a:rPr lang="en-US" altLang="zh-CN" dirty="0" smtClean="0"/>
              <a:t>36</a:t>
            </a:r>
            <a:r>
              <a:rPr lang="en-US" dirty="0" smtClean="0"/>
              <a:t>PT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061575" y="3258314"/>
            <a:ext cx="4879350" cy="88693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203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600" b="0" i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pPr marL="0" marR="0" lvl="0" indent="0" algn="l" defTabSz="6203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dirty="0" smtClean="0"/>
              <a:t>讲者姓名</a:t>
            </a:r>
            <a:endParaRPr lang="en-US" altLang="zh-CN" dirty="0" smtClean="0"/>
          </a:p>
          <a:p>
            <a:pPr marL="0" marR="0" lvl="0" indent="0" algn="l" defTabSz="6203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dirty="0" smtClean="0"/>
              <a:t>讲演日期</a:t>
            </a:r>
            <a:endParaRPr lang="en-US" altLang="zh-CN" dirty="0" smtClean="0"/>
          </a:p>
        </p:txBody>
      </p:sp>
      <p:grpSp>
        <p:nvGrpSpPr>
          <p:cNvPr id="17" name="Group 12"/>
          <p:cNvGrpSpPr/>
          <p:nvPr userDrawn="1"/>
        </p:nvGrpSpPr>
        <p:grpSpPr>
          <a:xfrm>
            <a:off x="13361132" y="-686367"/>
            <a:ext cx="1853287" cy="787923"/>
            <a:chOff x="9891888" y="701477"/>
            <a:chExt cx="1989130" cy="688613"/>
          </a:xfrm>
        </p:grpSpPr>
        <p:sp>
          <p:nvSpPr>
            <p:cNvPr id="18" name="Rounded Rectangular Callout 13"/>
            <p:cNvSpPr/>
            <p:nvPr userDrawn="1"/>
          </p:nvSpPr>
          <p:spPr>
            <a:xfrm>
              <a:off x="9891888" y="701477"/>
              <a:ext cx="1989130" cy="688613"/>
            </a:xfrm>
            <a:prstGeom prst="wedgeRoundRectCallout">
              <a:avLst>
                <a:gd name="adj1" fmla="val -46720"/>
                <a:gd name="adj2" fmla="val 97979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395"/>
              <a:endParaRPr lang="en-US" sz="150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9962442" y="757396"/>
              <a:ext cx="1785101" cy="512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0395"/>
              <a:r>
                <a:rPr lang="zh-CN" altLang="en-US" sz="1600" dirty="0">
                  <a:solidFill>
                    <a:srgbClr val="837A80"/>
                  </a:solidFill>
                </a:rPr>
                <a:t>图片在母版替换</a:t>
              </a:r>
              <a:endParaRPr lang="en-US" altLang="zh-CN" sz="1600" dirty="0">
                <a:solidFill>
                  <a:srgbClr val="837A80"/>
                </a:solidFill>
              </a:endParaRPr>
            </a:p>
            <a:p>
              <a:pPr defTabSz="620395"/>
              <a:r>
                <a:rPr lang="zh-CN" altLang="en-US" sz="1600" dirty="0">
                  <a:solidFill>
                    <a:srgbClr val="837A80"/>
                  </a:solidFill>
                </a:rPr>
                <a:t>置于最底层</a:t>
              </a:r>
              <a:endParaRPr lang="en-US" sz="1600" dirty="0">
                <a:solidFill>
                  <a:srgbClr val="837A80"/>
                </a:solidFill>
              </a:endParaRPr>
            </a:p>
          </p:txBody>
        </p:sp>
      </p:grpSp>
      <p:sp>
        <p:nvSpPr>
          <p:cNvPr id="20" name="Oval 8"/>
          <p:cNvSpPr/>
          <p:nvPr userDrawn="1"/>
        </p:nvSpPr>
        <p:spPr>
          <a:xfrm>
            <a:off x="9960936" y="2890244"/>
            <a:ext cx="1706089" cy="1667396"/>
          </a:xfrm>
          <a:prstGeom prst="ellipse">
            <a:avLst/>
          </a:prstGeom>
          <a:solidFill>
            <a:srgbClr val="24BEB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040" tIns="46520" rIns="93040" bIns="46520" rtlCol="0" anchor="ctr"/>
          <a:lstStyle/>
          <a:p>
            <a:pPr algn="ctr" defTabSz="620395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1" name="Oval 18"/>
          <p:cNvSpPr/>
          <p:nvPr userDrawn="1"/>
        </p:nvSpPr>
        <p:spPr>
          <a:xfrm>
            <a:off x="5584584" y="2433463"/>
            <a:ext cx="612632" cy="598736"/>
          </a:xfrm>
          <a:prstGeom prst="ellipse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040" tIns="46520" rIns="93040" bIns="46520" rtlCol="0" anchor="ctr"/>
          <a:lstStyle/>
          <a:p>
            <a:pPr algn="ctr" defTabSz="620395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018610" y="5783833"/>
            <a:ext cx="189544" cy="462951"/>
          </a:xfrm>
          <a:prstGeom prst="rect">
            <a:avLst/>
          </a:prstGeom>
          <a:noFill/>
        </p:spPr>
        <p:txBody>
          <a:bodyPr wrap="none" lIns="93040" tIns="46520" rIns="93040" bIns="46520" rtlCol="0">
            <a:spAutoFit/>
          </a:bodyPr>
          <a:lstStyle/>
          <a:p>
            <a:pPr defTabSz="620395"/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0" y="5339315"/>
            <a:ext cx="2854692" cy="1426360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8260158" y="6533843"/>
            <a:ext cx="2710429" cy="216044"/>
          </a:xfrm>
          <a:prstGeom prst="rect">
            <a:avLst/>
          </a:prstGeom>
        </p:spPr>
        <p:txBody>
          <a:bodyPr wrap="square" lIns="93040" tIns="46520" rIns="93040" bIns="46520" anchor="ctr">
            <a:spAutoFit/>
          </a:bodyPr>
          <a:lstStyle/>
          <a:p>
            <a:pPr algn="r" defTabSz="62039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©1993-2017  </a:t>
            </a:r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金蝶国际软件集团有限公司</a:t>
            </a:r>
          </a:p>
        </p:txBody>
      </p:sp>
      <p:sp>
        <p:nvSpPr>
          <p:cNvPr id="25" name="文本框 16"/>
          <p:cNvSpPr txBox="1"/>
          <p:nvPr userDrawn="1"/>
        </p:nvSpPr>
        <p:spPr>
          <a:xfrm>
            <a:off x="10657845" y="6572082"/>
            <a:ext cx="1250967" cy="12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panose="020B0604030504040204" charset="0"/>
                <a:ea typeface="宋体" panose="02010600030101010101" pitchFamily="2" charset="-122"/>
                <a:cs typeface="MS PGothic" panose="020B0600070205080204" charset="-128"/>
              </a:defRPr>
            </a:lvl1pPr>
            <a:lvl2pPr marL="742950" indent="-28575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defTabSz="62039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988178" y="4419173"/>
            <a:ext cx="10633220" cy="114618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300">
                <a:solidFill>
                  <a:srgbClr val="1771E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88178" y="2914278"/>
            <a:ext cx="10633220" cy="15048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4655234" y="1125005"/>
            <a:ext cx="6699205" cy="4873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600"/>
            </a:lvl4pPr>
            <a:lvl5pPr marL="2438400" indent="0">
              <a:buNone/>
              <a:defRPr sz="2600"/>
            </a:lvl5pPr>
            <a:lvl6pPr marL="3048000" indent="0">
              <a:buNone/>
              <a:defRPr sz="2600"/>
            </a:lvl6pPr>
            <a:lvl7pPr marL="3657600" indent="0">
              <a:buNone/>
              <a:defRPr sz="2600"/>
            </a:lvl7pPr>
            <a:lvl8pPr marL="4266565" indent="0">
              <a:buNone/>
              <a:defRPr sz="2600"/>
            </a:lvl8pPr>
            <a:lvl9pPr marL="4876165" indent="0">
              <a:buNone/>
              <a:defRPr sz="26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448222" y="3461585"/>
            <a:ext cx="3932255" cy="2537115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00"/>
            </a:lvl1pPr>
            <a:lvl2pPr marL="609600" indent="0">
              <a:buNone/>
              <a:defRPr sz="1800"/>
            </a:lvl2pPr>
            <a:lvl3pPr marL="1219200" indent="0">
              <a:buNone/>
              <a:defRPr sz="1600"/>
            </a:lvl3pPr>
            <a:lvl4pPr marL="1828800" indent="0">
              <a:buNone/>
              <a:defRPr sz="1300"/>
            </a:lvl4pPr>
            <a:lvl5pPr marL="2438400" indent="0">
              <a:buNone/>
              <a:defRPr sz="1300"/>
            </a:lvl5pPr>
            <a:lvl6pPr marL="3048000" indent="0">
              <a:buNone/>
              <a:defRPr sz="1300"/>
            </a:lvl6pPr>
            <a:lvl7pPr marL="3657600" indent="0">
              <a:buNone/>
              <a:defRPr sz="1300"/>
            </a:lvl7pPr>
            <a:lvl8pPr marL="4266565" indent="0">
              <a:buNone/>
              <a:defRPr sz="1300"/>
            </a:lvl8pPr>
            <a:lvl9pPr marL="487616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 txBox="1"/>
          <p:nvPr userDrawn="1"/>
        </p:nvSpPr>
        <p:spPr>
          <a:xfrm>
            <a:off x="335317" y="21394"/>
            <a:ext cx="10514231" cy="672232"/>
          </a:xfrm>
          <a:prstGeom prst="rect">
            <a:avLst/>
          </a:prstGeom>
        </p:spPr>
        <p:txBody>
          <a:bodyPr vert="horz" lIns="121911" tIns="60955" rIns="121911" bIns="60955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lang="zh-CN" altLang="en-US" sz="2200" b="1" i="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448221" y="1125005"/>
            <a:ext cx="6699205" cy="4873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600"/>
            </a:lvl4pPr>
            <a:lvl5pPr marL="2438400" indent="0">
              <a:buNone/>
              <a:defRPr sz="2600"/>
            </a:lvl5pPr>
            <a:lvl6pPr marL="3048000" indent="0">
              <a:buNone/>
              <a:defRPr sz="2600"/>
            </a:lvl6pPr>
            <a:lvl7pPr marL="3657600" indent="0">
              <a:buNone/>
              <a:defRPr sz="2600"/>
            </a:lvl7pPr>
            <a:lvl8pPr marL="4266565" indent="0">
              <a:buNone/>
              <a:defRPr sz="2600"/>
            </a:lvl8pPr>
            <a:lvl9pPr marL="4876165" indent="0">
              <a:buNone/>
              <a:defRPr sz="26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7535180" y="3461585"/>
            <a:ext cx="3932255" cy="253711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100"/>
            </a:lvl1pPr>
            <a:lvl2pPr marL="609600" indent="0">
              <a:buNone/>
              <a:defRPr sz="1800"/>
            </a:lvl2pPr>
            <a:lvl3pPr marL="1219200" indent="0">
              <a:buNone/>
              <a:defRPr sz="1600"/>
            </a:lvl3pPr>
            <a:lvl4pPr marL="1828800" indent="0">
              <a:buNone/>
              <a:defRPr sz="1300"/>
            </a:lvl4pPr>
            <a:lvl5pPr marL="2438400" indent="0">
              <a:buNone/>
              <a:defRPr sz="1300"/>
            </a:lvl5pPr>
            <a:lvl6pPr marL="3048000" indent="0">
              <a:buNone/>
              <a:defRPr sz="1300"/>
            </a:lvl6pPr>
            <a:lvl7pPr marL="3657600" indent="0">
              <a:buNone/>
              <a:defRPr sz="1300"/>
            </a:lvl7pPr>
            <a:lvl8pPr marL="4266565" indent="0">
              <a:buNone/>
              <a:defRPr sz="1300"/>
            </a:lvl8pPr>
            <a:lvl9pPr marL="487616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  <a:prstGeom prst="rect">
            <a:avLst/>
          </a:prstGeom>
        </p:spPr>
        <p:txBody>
          <a:bodyPr vert="horz" lIns="121911" tIns="60955" rIns="121911" bIns="6095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  <a:prstGeom prst="rect">
            <a:avLst/>
          </a:prstGeom>
        </p:spPr>
        <p:txBody>
          <a:bodyPr vert="horz" lIns="121911" tIns="60955" rIns="121911" bIns="6095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544851" cy="6902569"/>
          </a:xfrm>
          <a:prstGeom prst="rect">
            <a:avLst/>
          </a:prstGeom>
        </p:spPr>
      </p:pic>
      <p:sp>
        <p:nvSpPr>
          <p:cNvPr id="19" name="Title 14"/>
          <p:cNvSpPr>
            <a:spLocks noGrp="1"/>
          </p:cNvSpPr>
          <p:nvPr>
            <p:ph type="title" hasCustomPrompt="1"/>
          </p:nvPr>
        </p:nvSpPr>
        <p:spPr>
          <a:xfrm>
            <a:off x="625485" y="2234223"/>
            <a:ext cx="4686161" cy="334386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dirty="0" smtClean="0"/>
              <a:t>HEADER </a:t>
            </a:r>
            <a:r>
              <a:rPr lang="en-US" altLang="zh-CN" dirty="0" smtClean="0"/>
              <a:t>3</a:t>
            </a:r>
            <a:r>
              <a:rPr lang="en-US" dirty="0" smtClean="0"/>
              <a:t>2PT</a:t>
            </a:r>
            <a:br>
              <a:rPr lang="en-US" dirty="0" smtClean="0"/>
            </a:br>
            <a:r>
              <a:rPr lang="zh-CN" altLang="en-US" dirty="0" smtClean="0"/>
              <a:t>单击此处编辑母版样式</a:t>
            </a:r>
            <a:endParaRPr 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4" y="5374327"/>
            <a:ext cx="2854692" cy="1426360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8235533" y="6568856"/>
            <a:ext cx="2710429" cy="216044"/>
          </a:xfrm>
          <a:prstGeom prst="rect">
            <a:avLst/>
          </a:prstGeom>
        </p:spPr>
        <p:txBody>
          <a:bodyPr wrap="square" lIns="93040" tIns="46520" rIns="93040" bIns="46520" anchor="ctr">
            <a:spAutoFit/>
          </a:bodyPr>
          <a:lstStyle/>
          <a:p>
            <a:pPr algn="r" defTabSz="62039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©1993-2017  </a:t>
            </a:r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金蝶国际软件集团有限公司</a:t>
            </a:r>
          </a:p>
        </p:txBody>
      </p:sp>
      <p:sp>
        <p:nvSpPr>
          <p:cNvPr id="22" name="文本框 16"/>
          <p:cNvSpPr txBox="1"/>
          <p:nvPr userDrawn="1"/>
        </p:nvSpPr>
        <p:spPr>
          <a:xfrm>
            <a:off x="10633220" y="6607095"/>
            <a:ext cx="1250967" cy="12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panose="020B0604030504040204" charset="0"/>
                <a:ea typeface="宋体" panose="02010600030101010101" pitchFamily="2" charset="-122"/>
                <a:cs typeface="MS PGothic" panose="020B0600070205080204" charset="-128"/>
              </a:defRPr>
            </a:lvl1pPr>
            <a:lvl2pPr marL="742950" indent="-28575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defTabSz="62039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 userDrawn="1"/>
        </p:nvGrpSpPr>
        <p:grpSpPr>
          <a:xfrm>
            <a:off x="-4552" y="-544976"/>
            <a:ext cx="11263256" cy="226408"/>
            <a:chOff x="453872" y="-222553"/>
            <a:chExt cx="8232928" cy="186268"/>
          </a:xfrm>
        </p:grpSpPr>
        <p:grpSp>
          <p:nvGrpSpPr>
            <p:cNvPr id="8" name="Group 12"/>
            <p:cNvGrpSpPr/>
            <p:nvPr userDrawn="1"/>
          </p:nvGrpSpPr>
          <p:grpSpPr>
            <a:xfrm>
              <a:off x="3196165" y="-205619"/>
              <a:ext cx="690488" cy="169334"/>
              <a:chOff x="2818189" y="-243417"/>
              <a:chExt cx="690488" cy="243417"/>
            </a:xfrm>
          </p:grpSpPr>
          <p:grpSp>
            <p:nvGrpSpPr>
              <p:cNvPr id="15" name="Group 13"/>
              <p:cNvGrpSpPr/>
              <p:nvPr userDrawn="1"/>
            </p:nvGrpSpPr>
            <p:grpSpPr>
              <a:xfrm rot="5400000">
                <a:off x="2867502" y="-292730"/>
                <a:ext cx="243417" cy="342044"/>
                <a:chOff x="-91018" y="1216025"/>
                <a:chExt cx="243417" cy="342044"/>
              </a:xfrm>
            </p:grpSpPr>
            <p:cxnSp>
              <p:nvCxnSpPr>
                <p:cNvPr id="17" name="Straight Connector 15"/>
                <p:cNvCxnSpPr/>
                <p:nvPr userDrawn="1"/>
              </p:nvCxnSpPr>
              <p:spPr>
                <a:xfrm flipH="1">
                  <a:off x="-91018" y="1558069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6"/>
                <p:cNvCxnSpPr/>
                <p:nvPr userDrawn="1"/>
              </p:nvCxnSpPr>
              <p:spPr>
                <a:xfrm flipH="1">
                  <a:off x="-91018" y="1216025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Connector 14"/>
              <p:cNvCxnSpPr/>
              <p:nvPr userDrawn="1"/>
            </p:nvCxnSpPr>
            <p:spPr>
              <a:xfrm rot="5400000" flipH="1">
                <a:off x="3386968" y="-121708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22"/>
            <p:cNvCxnSpPr/>
            <p:nvPr userDrawn="1"/>
          </p:nvCxnSpPr>
          <p:spPr>
            <a:xfrm rot="5400000" flipH="1">
              <a:off x="369205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36"/>
            <p:cNvCxnSpPr/>
            <p:nvPr userDrawn="1"/>
          </p:nvCxnSpPr>
          <p:spPr>
            <a:xfrm rot="5400000" flipH="1">
              <a:off x="8602133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5"/>
          <p:cNvSpPr txBox="1">
            <a:spLocks noChangeArrowheads="1"/>
          </p:cNvSpPr>
          <p:nvPr userDrawn="1"/>
        </p:nvSpPr>
        <p:spPr bwMode="auto">
          <a:xfrm>
            <a:off x="11256533" y="6368095"/>
            <a:ext cx="314913" cy="12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 defTabSz="62039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837A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pPr algn="r" defTabSz="62039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837A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panose="020B0600070205080204" charset="-128"/>
            </a:endParaRPr>
          </a:p>
        </p:txBody>
      </p:sp>
      <p:pic>
        <p:nvPicPr>
          <p:cNvPr id="20" name="Picture 40" descr="Untitled-2-0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2" y="5895466"/>
            <a:ext cx="1475598" cy="494878"/>
          </a:xfrm>
          <a:prstGeom prst="rect">
            <a:avLst/>
          </a:prstGeom>
        </p:spPr>
      </p:pic>
      <p:grpSp>
        <p:nvGrpSpPr>
          <p:cNvPr id="21" name="Group 41"/>
          <p:cNvGrpSpPr/>
          <p:nvPr userDrawn="1"/>
        </p:nvGrpSpPr>
        <p:grpSpPr>
          <a:xfrm>
            <a:off x="-2104833" y="-318568"/>
            <a:ext cx="884170" cy="864117"/>
            <a:chOff x="-1138755" y="0"/>
            <a:chExt cx="646288" cy="646288"/>
          </a:xfrm>
          <a:solidFill>
            <a:srgbClr val="24215F"/>
          </a:solidFill>
        </p:grpSpPr>
        <p:sp>
          <p:nvSpPr>
            <p:cNvPr id="22" name="Rectangle 42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395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-1138755" y="0"/>
              <a:ext cx="341205" cy="44887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620395"/>
              <a:r>
                <a:rPr lang="en-US" sz="1100" dirty="0">
                  <a:solidFill>
                    <a:srgbClr val="FFFFFF"/>
                  </a:solidFill>
                </a:rPr>
                <a:t>R:</a:t>
              </a:r>
              <a:r>
                <a:rPr lang="en-US" altLang="zh-CN" sz="1100" dirty="0">
                  <a:solidFill>
                    <a:srgbClr val="FFFFFF"/>
                  </a:solidFill>
                </a:rPr>
                <a:t>36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395"/>
              <a:r>
                <a:rPr lang="en-US" sz="1100" dirty="0">
                  <a:solidFill>
                    <a:srgbClr val="FFFFFF"/>
                  </a:solidFill>
                </a:rPr>
                <a:t>G:</a:t>
              </a:r>
              <a:r>
                <a:rPr lang="en-US" altLang="zh-CN" sz="1100" dirty="0">
                  <a:solidFill>
                    <a:srgbClr val="FFFFFF"/>
                  </a:solidFill>
                </a:rPr>
                <a:t>33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395"/>
              <a:r>
                <a:rPr lang="en-US" sz="1100" dirty="0">
                  <a:solidFill>
                    <a:srgbClr val="FFFFFF"/>
                  </a:solidFill>
                </a:rPr>
                <a:t>B:</a:t>
              </a:r>
              <a:r>
                <a:rPr lang="en-US" altLang="zh-CN" sz="1100" dirty="0">
                  <a:solidFill>
                    <a:srgbClr val="FFFFFF"/>
                  </a:solidFill>
                </a:rPr>
                <a:t>9</a:t>
              </a:r>
              <a:r>
                <a:rPr lang="en-US" sz="1100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24" name="Group 44"/>
          <p:cNvGrpSpPr/>
          <p:nvPr userDrawn="1"/>
        </p:nvGrpSpPr>
        <p:grpSpPr>
          <a:xfrm>
            <a:off x="-2104833" y="633994"/>
            <a:ext cx="884170" cy="864117"/>
            <a:chOff x="-1138755" y="0"/>
            <a:chExt cx="646288" cy="646288"/>
          </a:xfrm>
        </p:grpSpPr>
        <p:sp>
          <p:nvSpPr>
            <p:cNvPr id="25" name="Rectangle 45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1771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395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-1138755" y="0"/>
              <a:ext cx="392762" cy="448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0395"/>
              <a:r>
                <a:rPr lang="en-US" sz="1100" dirty="0">
                  <a:solidFill>
                    <a:srgbClr val="FFFFFF"/>
                  </a:solidFill>
                </a:rPr>
                <a:t>R:</a:t>
              </a:r>
              <a:r>
                <a:rPr lang="en-US" altLang="zh-CN" sz="1100" dirty="0">
                  <a:solidFill>
                    <a:srgbClr val="FFFFFF"/>
                  </a:solidFill>
                </a:rPr>
                <a:t>23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395"/>
              <a:r>
                <a:rPr lang="en-US" sz="1100" dirty="0">
                  <a:solidFill>
                    <a:srgbClr val="FFFFFF"/>
                  </a:solidFill>
                </a:rPr>
                <a:t>G:1</a:t>
              </a:r>
              <a:r>
                <a:rPr lang="en-US" altLang="zh-CN" sz="1100" dirty="0">
                  <a:solidFill>
                    <a:srgbClr val="FFFFFF"/>
                  </a:solidFill>
                </a:rPr>
                <a:t>36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395"/>
              <a:r>
                <a:rPr lang="en-US" sz="1100" dirty="0">
                  <a:solidFill>
                    <a:srgbClr val="FFFFFF"/>
                  </a:solidFill>
                </a:rPr>
                <a:t>B:</a:t>
              </a:r>
              <a:r>
                <a:rPr lang="en-US" altLang="zh-CN" sz="1100" dirty="0">
                  <a:solidFill>
                    <a:srgbClr val="FFFFFF"/>
                  </a:solidFill>
                </a:rPr>
                <a:t>238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47"/>
          <p:cNvGrpSpPr/>
          <p:nvPr userDrawn="1"/>
        </p:nvGrpSpPr>
        <p:grpSpPr>
          <a:xfrm>
            <a:off x="-2104833" y="1586555"/>
            <a:ext cx="884170" cy="864117"/>
            <a:chOff x="-1138755" y="0"/>
            <a:chExt cx="646288" cy="646288"/>
          </a:xfrm>
        </p:grpSpPr>
        <p:sp>
          <p:nvSpPr>
            <p:cNvPr id="28" name="Rectangle 48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5C1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395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-1138755" y="0"/>
              <a:ext cx="392762" cy="448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0395"/>
              <a:r>
                <a:rPr lang="en-US" sz="1100" dirty="0">
                  <a:solidFill>
                    <a:srgbClr val="000000"/>
                  </a:solidFill>
                </a:rPr>
                <a:t>R:</a:t>
              </a:r>
              <a:r>
                <a:rPr lang="en-US" altLang="zh-CN" sz="1100" dirty="0">
                  <a:solidFill>
                    <a:srgbClr val="000000"/>
                  </a:solidFill>
                </a:rPr>
                <a:t>35</a:t>
              </a:r>
              <a:endParaRPr lang="en-US" sz="1100" dirty="0">
                <a:solidFill>
                  <a:srgbClr val="000000"/>
                </a:solidFill>
              </a:endParaRPr>
            </a:p>
            <a:p>
              <a:pPr defTabSz="620395"/>
              <a:r>
                <a:rPr lang="en-US" sz="1100" dirty="0">
                  <a:solidFill>
                    <a:srgbClr val="000000"/>
                  </a:solidFill>
                </a:rPr>
                <a:t>G:2</a:t>
              </a:r>
              <a:r>
                <a:rPr lang="en-US" altLang="zh-CN" sz="1100" dirty="0">
                  <a:solidFill>
                    <a:srgbClr val="000000"/>
                  </a:solidFill>
                </a:rPr>
                <a:t>04</a:t>
              </a:r>
              <a:endParaRPr lang="en-US" sz="1100" dirty="0">
                <a:solidFill>
                  <a:srgbClr val="000000"/>
                </a:solidFill>
              </a:endParaRPr>
            </a:p>
            <a:p>
              <a:pPr defTabSz="620395"/>
              <a:r>
                <a:rPr lang="en-US" sz="1100" dirty="0">
                  <a:solidFill>
                    <a:srgbClr val="000000"/>
                  </a:solidFill>
                </a:rPr>
                <a:t>B:2</a:t>
              </a:r>
              <a:r>
                <a:rPr lang="en-US" altLang="zh-CN" sz="1100" dirty="0">
                  <a:solidFill>
                    <a:srgbClr val="000000"/>
                  </a:solidFill>
                </a:rPr>
                <a:t>52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50"/>
          <p:cNvGrpSpPr/>
          <p:nvPr userDrawn="1"/>
        </p:nvGrpSpPr>
        <p:grpSpPr>
          <a:xfrm>
            <a:off x="-2104833" y="2539117"/>
            <a:ext cx="884170" cy="864117"/>
            <a:chOff x="-1138755" y="0"/>
            <a:chExt cx="646288" cy="646288"/>
          </a:xfrm>
        </p:grpSpPr>
        <p:sp>
          <p:nvSpPr>
            <p:cNvPr id="31" name="Rectangle 51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395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-1138755" y="0"/>
              <a:ext cx="392762" cy="448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0395"/>
              <a:r>
                <a:rPr lang="en-US" sz="1100" dirty="0">
                  <a:solidFill>
                    <a:srgbClr val="FFFFFF"/>
                  </a:solidFill>
                </a:rPr>
                <a:t>R:</a:t>
              </a:r>
              <a:r>
                <a:rPr lang="en-US" altLang="zh-CN" sz="1100" dirty="0">
                  <a:solidFill>
                    <a:srgbClr val="FFFFFF"/>
                  </a:solidFill>
                </a:rPr>
                <a:t>33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395"/>
              <a:r>
                <a:rPr lang="en-US" sz="1100" dirty="0">
                  <a:solidFill>
                    <a:srgbClr val="FFFFFF"/>
                  </a:solidFill>
                </a:rPr>
                <a:t>G:</a:t>
              </a:r>
              <a:r>
                <a:rPr lang="en-US" altLang="zh-CN" sz="1100" dirty="0">
                  <a:solidFill>
                    <a:srgbClr val="FFFFFF"/>
                  </a:solidFill>
                </a:rPr>
                <a:t>200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395"/>
              <a:r>
                <a:rPr lang="en-US" sz="1100" dirty="0">
                  <a:solidFill>
                    <a:srgbClr val="FFFFFF"/>
                  </a:solidFill>
                </a:rPr>
                <a:t>B:</a:t>
              </a:r>
              <a:r>
                <a:rPr lang="en-US" altLang="zh-CN" sz="1100" dirty="0">
                  <a:solidFill>
                    <a:srgbClr val="FFFFFF"/>
                  </a:solidFill>
                </a:rPr>
                <a:t>200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-2124137" y="4713162"/>
            <a:ext cx="1290159" cy="524677"/>
          </a:xfrm>
          <a:prstGeom prst="rect">
            <a:avLst/>
          </a:prstGeom>
          <a:noFill/>
        </p:spPr>
        <p:txBody>
          <a:bodyPr wrap="square" lIns="93040" tIns="46520" rIns="93040" bIns="46520" rtlCol="0">
            <a:spAutoFit/>
          </a:bodyPr>
          <a:lstStyle/>
          <a:p>
            <a:pPr defTabSz="620395"/>
            <a:r>
              <a:rPr lang="zh-CN" altLang="en-US" sz="900" dirty="0">
                <a:solidFill>
                  <a:srgbClr val="FFFFFF"/>
                </a:solidFill>
              </a:rPr>
              <a:t>中文字体：</a:t>
            </a:r>
            <a:endParaRPr lang="en-US" altLang="zh-CN" sz="900" dirty="0">
              <a:solidFill>
                <a:srgbClr val="1EA19F"/>
              </a:solidFill>
            </a:endParaRPr>
          </a:p>
          <a:p>
            <a:pPr defTabSz="620395">
              <a:defRPr/>
            </a:pPr>
            <a:r>
              <a:rPr lang="zh-CN" altLang="en-US" sz="1900" dirty="0">
                <a:solidFill>
                  <a:srgbClr val="FFFFFF"/>
                </a:solidFill>
                <a:latin typeface="Heiti SC Medium"/>
                <a:ea typeface="Heiti SC Medium"/>
                <a:cs typeface="Heiti SC Medium"/>
              </a:rPr>
              <a:t>微软雅黑</a:t>
            </a:r>
            <a:endParaRPr lang="en-US" altLang="zh-CN" sz="1900" dirty="0">
              <a:solidFill>
                <a:srgbClr val="FFFFFF"/>
              </a:solidFill>
              <a:latin typeface="Heiti SC Medium"/>
              <a:ea typeface="Heiti SC Medium"/>
              <a:cs typeface="Heiti SC Medium"/>
            </a:endParaRPr>
          </a:p>
        </p:txBody>
      </p:sp>
      <p:grpSp>
        <p:nvGrpSpPr>
          <p:cNvPr id="34" name="Group 59"/>
          <p:cNvGrpSpPr/>
          <p:nvPr userDrawn="1"/>
        </p:nvGrpSpPr>
        <p:grpSpPr>
          <a:xfrm>
            <a:off x="-2104833" y="3491675"/>
            <a:ext cx="884170" cy="864117"/>
            <a:chOff x="-1138755" y="0"/>
            <a:chExt cx="646288" cy="646288"/>
          </a:xfrm>
        </p:grpSpPr>
        <p:sp>
          <p:nvSpPr>
            <p:cNvPr id="35" name="Rectangle 60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9F55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395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-1138755" y="0"/>
              <a:ext cx="392762" cy="448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0395"/>
              <a:r>
                <a:rPr lang="en-US" sz="1100" dirty="0">
                  <a:solidFill>
                    <a:srgbClr val="FFFFFF"/>
                  </a:solidFill>
                </a:rPr>
                <a:t>R:</a:t>
              </a:r>
              <a:r>
                <a:rPr lang="zh-CN" altLang="zh-CN" sz="1100" dirty="0">
                  <a:solidFill>
                    <a:srgbClr val="FFFFFF"/>
                  </a:solidFill>
                </a:rPr>
                <a:t>1</a:t>
              </a:r>
              <a:r>
                <a:rPr lang="en-US" altLang="zh-CN" sz="1100" dirty="0">
                  <a:solidFill>
                    <a:srgbClr val="FFFFFF"/>
                  </a:solidFill>
                </a:rPr>
                <a:t>76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395"/>
              <a:r>
                <a:rPr lang="en-US" sz="1100" dirty="0">
                  <a:solidFill>
                    <a:srgbClr val="FFFFFF"/>
                  </a:solidFill>
                </a:rPr>
                <a:t>G:</a:t>
              </a:r>
              <a:r>
                <a:rPr lang="zh-CN" altLang="zh-CN" sz="1100" dirty="0">
                  <a:solidFill>
                    <a:srgbClr val="FFFFFF"/>
                  </a:solidFill>
                </a:rPr>
                <a:t>1</a:t>
              </a:r>
              <a:r>
                <a:rPr lang="en-US" altLang="zh-CN" sz="1100" dirty="0">
                  <a:solidFill>
                    <a:srgbClr val="FFFFFF"/>
                  </a:solidFill>
                </a:rPr>
                <a:t>15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395"/>
              <a:r>
                <a:rPr lang="en-US" sz="1100" dirty="0">
                  <a:solidFill>
                    <a:srgbClr val="FFFFFF"/>
                  </a:solidFill>
                </a:rPr>
                <a:t>B:</a:t>
              </a:r>
              <a:r>
                <a:rPr lang="zh-CN" altLang="zh-CN" sz="1100" dirty="0">
                  <a:solidFill>
                    <a:srgbClr val="FFFFFF"/>
                  </a:solidFill>
                </a:rPr>
                <a:t>2</a:t>
              </a:r>
              <a:r>
                <a:rPr lang="en-US" altLang="zh-CN" sz="1100" dirty="0">
                  <a:solidFill>
                    <a:srgbClr val="FFFFFF"/>
                  </a:solidFill>
                </a:rPr>
                <a:t>52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angle 62"/>
          <p:cNvSpPr/>
          <p:nvPr userDrawn="1"/>
        </p:nvSpPr>
        <p:spPr>
          <a:xfrm>
            <a:off x="-2124137" y="5313285"/>
            <a:ext cx="1054638" cy="565700"/>
          </a:xfrm>
          <a:prstGeom prst="rect">
            <a:avLst/>
          </a:prstGeom>
        </p:spPr>
        <p:txBody>
          <a:bodyPr wrap="square" lIns="93040" tIns="46520" rIns="93040" bIns="46520">
            <a:spAutoFit/>
          </a:bodyPr>
          <a:lstStyle/>
          <a:p>
            <a:pPr defTabSz="620395">
              <a:defRPr/>
            </a:pPr>
            <a:r>
              <a:rPr lang="zh-CN" altLang="en-US" sz="900" dirty="0">
                <a:solidFill>
                  <a:srgbClr val="FFFFFF"/>
                </a:solidFill>
              </a:rPr>
              <a:t>英文字体：</a:t>
            </a:r>
            <a:endParaRPr lang="en-US" altLang="zh-CN" sz="9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defTabSz="620395"/>
            <a:r>
              <a:rPr lang="en-US" altLang="zh-CN" sz="2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Arial</a:t>
            </a:r>
          </a:p>
        </p:txBody>
      </p:sp>
      <p:grpSp>
        <p:nvGrpSpPr>
          <p:cNvPr id="38" name="Group 75"/>
          <p:cNvGrpSpPr/>
          <p:nvPr userDrawn="1"/>
        </p:nvGrpSpPr>
        <p:grpSpPr>
          <a:xfrm>
            <a:off x="-900582" y="31382"/>
            <a:ext cx="187193" cy="5867404"/>
            <a:chOff x="-279703" y="208515"/>
            <a:chExt cx="243417" cy="4388332"/>
          </a:xfrm>
        </p:grpSpPr>
        <p:cxnSp>
          <p:nvCxnSpPr>
            <p:cNvPr id="39" name="Straight Connector 7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7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45" name="Straight Connector 81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82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7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43" name="Straight Connector 79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80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93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95"/>
          <p:cNvGrpSpPr/>
          <p:nvPr userDrawn="1"/>
        </p:nvGrpSpPr>
        <p:grpSpPr>
          <a:xfrm>
            <a:off x="11956579" y="31382"/>
            <a:ext cx="187193" cy="5867404"/>
            <a:chOff x="-279703" y="208515"/>
            <a:chExt cx="243417" cy="4388332"/>
          </a:xfrm>
        </p:grpSpPr>
        <p:cxnSp>
          <p:nvCxnSpPr>
            <p:cNvPr id="48" name="Straight Connector 9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9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54" name="Straight Connector 102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103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9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52" name="Straight Connector 100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101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99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标题占位符 5"/>
          <p:cNvSpPr>
            <a:spLocks noGrp="1"/>
          </p:cNvSpPr>
          <p:nvPr>
            <p:ph type="title"/>
          </p:nvPr>
        </p:nvSpPr>
        <p:spPr>
          <a:xfrm>
            <a:off x="0" y="28521"/>
            <a:ext cx="11258703" cy="1146183"/>
          </a:xfrm>
          <a:prstGeom prst="rect">
            <a:avLst/>
          </a:prstGeom>
        </p:spPr>
        <p:txBody>
          <a:bodyPr vert="horz" lIns="93040" tIns="46520" rIns="93040" bIns="465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7" name="文本占位符 6"/>
          <p:cNvSpPr>
            <a:spLocks noGrp="1"/>
          </p:cNvSpPr>
          <p:nvPr>
            <p:ph type="body" idx="1"/>
          </p:nvPr>
        </p:nvSpPr>
        <p:spPr>
          <a:xfrm>
            <a:off x="0" y="1357246"/>
            <a:ext cx="11258703" cy="4538036"/>
          </a:xfrm>
          <a:prstGeom prst="rect">
            <a:avLst/>
          </a:prstGeom>
        </p:spPr>
        <p:txBody>
          <a:bodyPr vert="horz" lIns="93040" tIns="46520" rIns="93040" bIns="465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8" name="文本框 16"/>
          <p:cNvSpPr txBox="1"/>
          <p:nvPr userDrawn="1"/>
        </p:nvSpPr>
        <p:spPr>
          <a:xfrm>
            <a:off x="10007736" y="6368095"/>
            <a:ext cx="1250967" cy="12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panose="020B0604030504040204" charset="0"/>
                <a:ea typeface="宋体" panose="02010600030101010101" pitchFamily="2" charset="-122"/>
                <a:cs typeface="MS PGothic" panose="020B0600070205080204" charset="-128"/>
              </a:defRPr>
            </a:lvl1pPr>
            <a:lvl2pPr marL="742950" indent="-28575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defTabSz="62039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609600" rtl="0" eaLnBrk="1" latinLnBrk="0" hangingPunct="1">
        <a:spcBef>
          <a:spcPct val="0"/>
        </a:spcBef>
        <a:buNone/>
        <a:defRPr kumimoji="1" lang="zh-CN" altLang="en-US" sz="3000" b="1" i="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57200" indent="-457200" algn="l" defTabSz="609600" rtl="0" eaLnBrk="1" fontAlgn="base" latinLnBrk="0" hangingPunct="1">
        <a:spcBef>
          <a:spcPct val="20000"/>
        </a:spcBef>
        <a:spcAft>
          <a:spcPct val="0"/>
        </a:spcAft>
        <a:buFontTx/>
        <a:buBlip>
          <a:blip r:embed="rId9"/>
        </a:buBlip>
        <a:defRPr kumimoji="1" lang="zh-CN" altLang="en-US" sz="32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600" indent="-381000" algn="l" defTabSz="609600" rtl="0" eaLnBrk="1" fontAlgn="base" latinLnBrk="0" hangingPunct="1">
        <a:spcBef>
          <a:spcPct val="20000"/>
        </a:spcBef>
        <a:spcAft>
          <a:spcPct val="0"/>
        </a:spcAft>
        <a:buFont typeface="Arial" panose="020B0604020202020204"/>
        <a:buChar char="–"/>
        <a:defRPr kumimoji="1" lang="zh-CN" altLang="en-US" sz="26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000" indent="-304800" algn="l" defTabSz="609600" rtl="0" eaLnBrk="1" fontAlgn="base" latinLnBrk="0" hangingPunct="1">
        <a:spcBef>
          <a:spcPct val="20000"/>
        </a:spcBef>
        <a:spcAft>
          <a:spcPct val="0"/>
        </a:spcAft>
        <a:buFont typeface="Arial" panose="020B0604020202020204"/>
        <a:buChar char="•"/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133600" indent="-304800" algn="l" defTabSz="609600" rtl="0" eaLnBrk="1" fontAlgn="base" latinLnBrk="0" hangingPunct="1">
        <a:spcBef>
          <a:spcPct val="20000"/>
        </a:spcBef>
        <a:spcAft>
          <a:spcPct val="0"/>
        </a:spcAft>
        <a:buFont typeface="Arial" panose="020B0604020202020204"/>
        <a:buChar char="–"/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743200" indent="-304800" algn="l" defTabSz="609600" rtl="0" eaLnBrk="1" fontAlgn="base" latinLnBrk="0" hangingPunct="1">
        <a:spcBef>
          <a:spcPct val="20000"/>
        </a:spcBef>
        <a:spcAft>
          <a:spcPct val="0"/>
        </a:spcAft>
        <a:buFont typeface="Arial" panose="020B0604020202020204"/>
        <a:buChar char="»"/>
        <a:defRPr kumimoji="1" lang="zh-CN" altLang="en-US" sz="2400" b="0" i="0" kern="1200" dirty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591" y="1485579"/>
            <a:ext cx="4320480" cy="1080120"/>
          </a:xfrm>
        </p:spPr>
        <p:txBody>
          <a:bodyPr/>
          <a:lstStyle/>
          <a:p>
            <a:r>
              <a:rPr kumimoji="1" lang="zh-CN" altLang="en-US" dirty="0" smtClean="0"/>
              <a:t>表单插件开发</a:t>
            </a:r>
            <a:endParaRPr kumimoji="1" lang="zh-CN" alt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478582" y="4437906"/>
            <a:ext cx="4104456" cy="504056"/>
          </a:xfrm>
          <a:prstGeom prst="rect">
            <a:avLst/>
          </a:prstGeom>
        </p:spPr>
        <p:txBody>
          <a:bodyPr vert="horz" lIns="93040" tIns="46520" rIns="93040" bIns="46520" rtlCol="0" anchor="t">
            <a:noAutofit/>
          </a:bodyPr>
          <a:lstStyle>
            <a:lvl1pPr algn="l" defTabSz="609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4900" b="1" i="0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/>
              <a:t>BOS</a:t>
            </a:r>
            <a:r>
              <a:rPr lang="zh-CN" altLang="en-US" sz="3200" dirty="0" smtClean="0"/>
              <a:t>平台部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周云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en-US" altLang="zh-CN" dirty="0"/>
              <a:t>BOS</a:t>
            </a:r>
            <a:r>
              <a:rPr lang="zh-CN" altLang="en-US" dirty="0"/>
              <a:t>业务插件开发概览</a:t>
            </a:r>
            <a:r>
              <a:rPr lang="en-US" altLang="zh-CN" dirty="0"/>
              <a:t>—</a:t>
            </a:r>
            <a:r>
              <a:rPr lang="zh-CN" altLang="en-US" dirty="0"/>
              <a:t>插件分类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5317" y="1580168"/>
            <a:ext cx="6239881" cy="165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表单构建插件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对于表单界面进行自定义的插件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运行于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自定义菜单、控件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46" y="1701602"/>
            <a:ext cx="36766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 smtClean="0"/>
              <a:t>案例演示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94606" y="1341562"/>
            <a:ext cx="6239881" cy="51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创建一个表单插件并运行调试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en-US" altLang="zh-CN" dirty="0"/>
              <a:t>BOS</a:t>
            </a:r>
            <a:r>
              <a:rPr lang="zh-CN" altLang="en-US" dirty="0"/>
              <a:t>业务插件开发</a:t>
            </a:r>
            <a:r>
              <a:rPr lang="zh-CN" altLang="en-US" dirty="0" smtClean="0"/>
              <a:t>概览</a:t>
            </a:r>
            <a:r>
              <a:rPr lang="en-US" altLang="zh-CN" dirty="0" smtClean="0"/>
              <a:t>-</a:t>
            </a:r>
            <a:r>
              <a:rPr lang="zh-CN" altLang="en-US" dirty="0"/>
              <a:t>动态表单元数据结构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3" y="901910"/>
            <a:ext cx="10145979" cy="595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en-US" altLang="zh-CN" dirty="0"/>
              <a:t>BOS</a:t>
            </a:r>
            <a:r>
              <a:rPr lang="zh-CN" altLang="en-US" dirty="0"/>
              <a:t>业务插件开发</a:t>
            </a:r>
            <a:r>
              <a:rPr lang="zh-CN" altLang="en-US" dirty="0" smtClean="0"/>
              <a:t>概览</a:t>
            </a:r>
            <a:r>
              <a:rPr lang="en-US" altLang="zh-CN" dirty="0" smtClean="0"/>
              <a:t>-</a:t>
            </a:r>
            <a:r>
              <a:rPr lang="zh-CN" altLang="en-US" dirty="0"/>
              <a:t>动态表单元数据结构</a:t>
            </a:r>
          </a:p>
        </p:txBody>
      </p:sp>
      <p:pic>
        <p:nvPicPr>
          <p:cNvPr id="4" name="图片 6" descr="xm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15" y="899660"/>
            <a:ext cx="8461332" cy="594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en-US" altLang="zh-CN" dirty="0"/>
              <a:t>BOS</a:t>
            </a:r>
            <a:r>
              <a:rPr lang="zh-CN" altLang="en-US" dirty="0"/>
              <a:t>业务插件开发</a:t>
            </a:r>
            <a:r>
              <a:rPr lang="zh-CN" altLang="en-US" dirty="0" smtClean="0"/>
              <a:t>概览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LoadData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AddNew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6" name="Picture 2" descr="C:\KDTest\2019530培训资料\LoadData (AddNew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622" y="333450"/>
            <a:ext cx="10841136" cy="6715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en-US" altLang="zh-CN" dirty="0"/>
              <a:t>BOS</a:t>
            </a:r>
            <a:r>
              <a:rPr lang="zh-CN" altLang="en-US" dirty="0"/>
              <a:t>业务插件开发</a:t>
            </a:r>
            <a:r>
              <a:rPr lang="zh-CN" altLang="en-US" dirty="0" smtClean="0"/>
              <a:t>概览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LoadData</a:t>
            </a:r>
            <a:r>
              <a:rPr lang="en-US" altLang="zh-CN" dirty="0" smtClean="0"/>
              <a:t> (Edit)</a:t>
            </a:r>
            <a:endParaRPr lang="zh-CN" altLang="en-US" dirty="0"/>
          </a:p>
        </p:txBody>
      </p:sp>
      <p:pic>
        <p:nvPicPr>
          <p:cNvPr id="2050" name="Picture 2" descr="C:\KDTest\2019530培训资料\LoadData (Edit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14" y="477466"/>
            <a:ext cx="10703719" cy="72267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>
            <p:custDataLst>
              <p:tags r:id="rId1"/>
            </p:custDataLst>
          </p:nvPr>
        </p:nvSpPr>
        <p:spPr bwMode="auto">
          <a:xfrm>
            <a:off x="1429392" y="932939"/>
            <a:ext cx="2484114" cy="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Content</a:t>
            </a:r>
            <a:endParaRPr lang="zh-CN" altLang="en-US" sz="3600" dirty="0">
              <a:latin typeface="Impact" panose="020B0806030902050204" pitchFamily="34" charset="0"/>
              <a:ea typeface="华文隶书" pitchFamily="2" charset="-122"/>
              <a:cs typeface="Verdana" panose="020B060403050404020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3193007" y="1055403"/>
            <a:ext cx="0" cy="2990945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1315964" y="1509136"/>
            <a:ext cx="2699987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2492733" y="193137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2492733" y="2639690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2492733" y="336070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</a:t>
            </a:r>
            <a:r>
              <a:rPr lang="en-US" altLang="zh-CN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3</a:t>
            </a:r>
            <a:endParaRPr lang="en-US" sz="28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itchFamily="2" charset="-122"/>
              <a:cs typeface="Verdana" panose="020B060403050404020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3202253" y="2014651"/>
            <a:ext cx="2892954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金蝶云</a:t>
            </a:r>
            <a:r>
              <a:rPr lang="en-US" altLang="zh-CN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·</a:t>
            </a: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星空插件架构概述</a:t>
            </a:r>
            <a:endParaRPr lang="en-US" sz="18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3202253" y="2727604"/>
            <a:ext cx="3276947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业务插件介绍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3202252" y="3451671"/>
            <a:ext cx="3660940" cy="43190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插件开发介绍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2486417" y="4077639"/>
            <a:ext cx="703171" cy="639826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04</a:t>
            </a: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3202564" y="4168602"/>
            <a:ext cx="4044621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34390" y="836906"/>
            <a:ext cx="11136451" cy="61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表单插件和列表插件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78582" y="1770191"/>
            <a:ext cx="4321670" cy="4181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21911" tIns="60955" rIns="121911" bIns="60955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继承层次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单据列表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endParaRPr lang="en-US" altLang="zh-CN" sz="3200" dirty="0">
              <a:latin typeface="+mn-ea"/>
              <a:ea typeface="+mn-ea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插件针对对象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动态表单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基础资料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8" y="836906"/>
            <a:ext cx="5183900" cy="604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30555" y="836906"/>
            <a:ext cx="11136451" cy="61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AbstractBillPlugIn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abstractbillplugin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55" y="1605169"/>
            <a:ext cx="7756574" cy="619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4654" y="1688764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34653" y="1881427"/>
            <a:ext cx="10751267" cy="512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OnBillInitialize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视图模型初始化事件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AfterBindData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绑定数据后事件处理接口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BeforeF7Select</a:t>
            </a: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基础资料弹出前事件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BeforeClosed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窗口关闭前事件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4654" y="915630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AbstractBillPlugIn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ViewPlugin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插件接口</a:t>
            </a:r>
            <a:endParaRPr lang="en-US" altLang="zh-CN" sz="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>
            <p:custDataLst>
              <p:tags r:id="rId1"/>
            </p:custDataLst>
          </p:nvPr>
        </p:nvSpPr>
        <p:spPr bwMode="auto">
          <a:xfrm>
            <a:off x="1429392" y="932939"/>
            <a:ext cx="2484114" cy="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Content</a:t>
            </a:r>
            <a:endParaRPr lang="zh-CN" altLang="en-US" sz="3600" dirty="0">
              <a:latin typeface="Impact" panose="020B0806030902050204" pitchFamily="34" charset="0"/>
              <a:ea typeface="华文隶书" pitchFamily="2" charset="-122"/>
              <a:cs typeface="Verdana" panose="020B060403050404020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3193007" y="1055403"/>
            <a:ext cx="0" cy="2990945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1315964" y="1509136"/>
            <a:ext cx="2699987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2492733" y="193137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2492733" y="2639690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2492733" y="336070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</a:t>
            </a:r>
            <a:r>
              <a:rPr lang="en-US" altLang="zh-CN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3</a:t>
            </a:r>
            <a:endParaRPr lang="en-US" sz="28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itchFamily="2" charset="-122"/>
              <a:cs typeface="Verdana" panose="020B060403050404020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3202253" y="2014651"/>
            <a:ext cx="2892954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金蝶云</a:t>
            </a:r>
            <a:r>
              <a:rPr lang="en-US" altLang="zh-CN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·</a:t>
            </a: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星空插件架构概述</a:t>
            </a:r>
            <a:endParaRPr lang="en-US" sz="18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3202253" y="2727604"/>
            <a:ext cx="3276947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业务插件介绍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3202252" y="3451671"/>
            <a:ext cx="3660940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插件开发介绍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2486417" y="4077639"/>
            <a:ext cx="703171" cy="639826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04</a:t>
            </a: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3202564" y="4168602"/>
            <a:ext cx="4044621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4654" y="1688764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34653" y="1881425"/>
            <a:ext cx="10751267" cy="406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BarItemClick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菜单单击事件处理扩展接口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AfterBarItemClick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菜单单击事件后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BeforeDoOperation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操作调用前事件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4654" y="915630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AbstractBillPlugIn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ViewPlugin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插件接口</a:t>
            </a:r>
            <a:endParaRPr lang="en-US" altLang="zh-CN" sz="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4654" y="1688764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34653" y="1881425"/>
            <a:ext cx="10751267" cy="406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AfterDoOperation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操作调用完成后事件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ButtonClick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按钮单击事件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AfterButtonClick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按钮单击后事件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4654" y="915630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AbstractBillPlugIn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ViewPlugin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插件接口</a:t>
            </a:r>
            <a:endParaRPr lang="en-US" altLang="zh-CN" sz="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4654" y="1688764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34653" y="1881425"/>
            <a:ext cx="10751267" cy="406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ListViewClick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列表项目单击事件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TreeNodeClick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树控件单击事件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EntityRowClick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分录行单击事件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4654" y="915630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AbstractBillPlugIn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ViewPlugin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插件接口</a:t>
            </a:r>
            <a:endParaRPr lang="en-US" altLang="zh-CN" sz="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88764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5317" y="915630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AbstractBillPlugIn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ModelPlugIn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5317" y="1934355"/>
            <a:ext cx="11136451" cy="278194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21911" tIns="60955" rIns="121911" bIns="60955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动态表单数据模型插件编程接口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定义了数据模型扩展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允许通过接口处理数据，以实现特定业务需求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35317" y="1688764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335316" y="1881427"/>
            <a:ext cx="10751267" cy="46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CreateNewData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数据模型创建实体对象事件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AfterCreateNewData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数据模型创建实体对象完成后事件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BeforeUpdateValue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数据更新前事件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DataChanged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数据改变后事件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35317" y="915630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AbstractBillPlugIn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插件方法</a:t>
            </a:r>
            <a:endParaRPr lang="en-US" altLang="zh-CN" sz="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88764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35316" y="1881427"/>
            <a:ext cx="10751267" cy="340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CreateNewEntryRow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创建分录行事件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BeforeDeleteRow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删除分录行事件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AfterDeleteRow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删除分录后事件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5317" y="915630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AbstractBillPlugIn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插件方法</a:t>
            </a:r>
            <a:endParaRPr lang="en-US" altLang="zh-CN" sz="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34390" y="907533"/>
            <a:ext cx="11136451" cy="61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表单构建插件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6983" y="1826379"/>
            <a:ext cx="5568224" cy="248765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21911" tIns="60955" rIns="121911" bIns="60955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200" indent="-457200">
              <a:lnSpc>
                <a:spcPct val="120000"/>
              </a:lnSpc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9491" y="1631732"/>
            <a:ext cx="4704738" cy="4181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21911" tIns="60955" rIns="121911" bIns="60955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继承层次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24000" lvl="2" indent="-457200">
              <a:lnSpc>
                <a:spcPct val="12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叙事簿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endParaRPr lang="en-US" altLang="zh-CN" sz="3200" dirty="0">
              <a:latin typeface="+mn-ea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插件针对对象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动态表单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基础资料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203" y="1214520"/>
            <a:ext cx="5053942" cy="537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4985" y="902927"/>
            <a:ext cx="11712109" cy="70787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21911" tIns="60955" rIns="121911" bIns="60955" anchor="ctr">
            <a:spAutoFit/>
          </a:bodyPr>
          <a:lstStyle/>
          <a:p>
            <a:pPr marL="457200" indent="-457200">
              <a:defRPr/>
            </a:pPr>
            <a:r>
              <a:rPr lang="en-US" altLang="zh-CN" sz="3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AbstractDynamicWebFormBuilderPlugIn</a:t>
            </a:r>
            <a:r>
              <a:rPr lang="zh-CN" altLang="en-US" sz="3800" b="1" dirty="0">
                <a:latin typeface="+mn-ea"/>
                <a:ea typeface="+mn-ea"/>
              </a:rPr>
              <a:t>插件方法</a:t>
            </a:r>
            <a:endParaRPr lang="en-US" altLang="zh-CN" sz="3800" b="1" dirty="0">
              <a:latin typeface="+mn-ea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35316" y="1868723"/>
            <a:ext cx="10751267" cy="46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CreateControl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构建界面元素事件</a:t>
            </a:r>
            <a:endParaRPr lang="zh-CN" altLang="en-US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AfterCreateControl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构建界面元素后事件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CreateMainMenu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构建菜单事件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AfterCreateMainMenu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构建菜单后事件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动态语言支持</a:t>
            </a:r>
            <a:endParaRPr lang="en-US" altLang="zh-CN" sz="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5317" y="2463677"/>
            <a:ext cx="11136451" cy="197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IronPython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脚本语言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支持和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交互调用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事件接口和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完全一致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更加简练明白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2598" y="5157986"/>
            <a:ext cx="5514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插件性能存在问题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阻塞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 smtClean="0"/>
              <a:t>-</a:t>
            </a:r>
            <a:r>
              <a:rPr lang="zh-CN" altLang="en-US" dirty="0"/>
              <a:t>常用对象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81816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5317" y="908682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5317" y="1797235"/>
            <a:ext cx="11136451" cy="50494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21911" tIns="60955" rIns="121911" bIns="60955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this.View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066800" lvl="1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的常用属性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76400" lvl="2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BillBusinessInfo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（界面业务对象元数据）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76400" lvl="2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LayoutInfo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（布局元数据）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76400" lvl="2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（动态表单模型接口）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76400" lvl="2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OpenParameter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（页面调用时传入的参数）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76400" lvl="2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GetFieldEditor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（获取界面控件对象）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76400" lvl="2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ShowMessage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（显示信息）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>
            <p:custDataLst>
              <p:tags r:id="rId1"/>
            </p:custDataLst>
          </p:nvPr>
        </p:nvSpPr>
        <p:spPr bwMode="auto">
          <a:xfrm>
            <a:off x="1429392" y="932939"/>
            <a:ext cx="2484114" cy="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Content</a:t>
            </a:r>
            <a:endParaRPr lang="zh-CN" altLang="en-US" sz="3600" dirty="0">
              <a:latin typeface="Impact" panose="020B0806030902050204" pitchFamily="34" charset="0"/>
              <a:ea typeface="华文隶书" pitchFamily="2" charset="-122"/>
              <a:cs typeface="Verdana" panose="020B060403050404020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3193007" y="1055403"/>
            <a:ext cx="0" cy="2990945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1315964" y="1509136"/>
            <a:ext cx="2699987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2492733" y="193137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2492733" y="2639690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2492733" y="336070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</a:t>
            </a:r>
            <a:r>
              <a:rPr lang="en-US" altLang="zh-CN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3</a:t>
            </a:r>
            <a:endParaRPr lang="en-US" sz="28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itchFamily="2" charset="-122"/>
              <a:cs typeface="Verdana" panose="020B060403050404020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3202253" y="2014651"/>
            <a:ext cx="2892954" cy="43190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金蝶云</a:t>
            </a:r>
            <a:r>
              <a:rPr lang="en-US" altLang="zh-CN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·</a:t>
            </a: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星空插件架构概述</a:t>
            </a:r>
            <a:endParaRPr lang="en-US" sz="18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3202253" y="2727604"/>
            <a:ext cx="3276947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业务插件介绍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3202252" y="3451671"/>
            <a:ext cx="3660940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插件开发介绍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2486417" y="4077639"/>
            <a:ext cx="703171" cy="639826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04</a:t>
            </a: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3202564" y="4168602"/>
            <a:ext cx="4044621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 smtClean="0"/>
              <a:t>-</a:t>
            </a:r>
            <a:r>
              <a:rPr lang="zh-CN" altLang="en-US" dirty="0"/>
              <a:t>常用对象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2538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2538" y="902927"/>
            <a:ext cx="11136451" cy="70787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21911" tIns="60955" rIns="121911" bIns="60955" anchor="ctr">
            <a:spAutoFit/>
          </a:bodyPr>
          <a:lstStyle/>
          <a:p>
            <a:pPr marL="457200" indent="-457200">
              <a:defRPr/>
            </a:pP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3800" dirty="0"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2538" y="1701203"/>
            <a:ext cx="11136451" cy="16026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21911" tIns="60955" rIns="121911" bIns="60955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更改界面控件状态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this.View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GetFieldEditor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79256" y="3213770"/>
          <a:ext cx="11041212" cy="4886916"/>
        </p:xfrm>
        <a:graphic>
          <a:graphicData uri="http://schemas.openxmlformats.org/drawingml/2006/table">
            <a:tbl>
              <a:tblPr/>
              <a:tblGrid>
                <a:gridCol w="11041212"/>
              </a:tblGrid>
              <a:tr h="488691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///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&lt;summary&gt;</a:t>
                      </a: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///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设置金额列精度</a:t>
                      </a: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///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&lt;/summary&gt;</a:t>
                      </a: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///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param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name="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iScale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"&gt;&lt;/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param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&gt;</a:t>
                      </a: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///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param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name="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strField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"&gt;&lt;/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param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&gt;</a:t>
                      </a: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private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void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SetColumnScale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short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iScale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string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strField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       {</a:t>
                      </a: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this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.View.GetFieldEditor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DecimalFieldEditor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&gt;(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strField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, -1).Scale 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iScale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;</a:t>
                      </a:r>
                      <a:endParaRPr kumimoji="0" lang="zh-CN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       }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8" marR="9142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 smtClean="0"/>
              <a:t>-</a:t>
            </a:r>
            <a:r>
              <a:rPr lang="zh-CN" altLang="en-US" dirty="0"/>
              <a:t>常用对象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38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3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5317" y="1940706"/>
            <a:ext cx="11136451" cy="156034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21911" tIns="60955" rIns="121911" bIns="60955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this.View.ShowMessage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35317" y="3786867"/>
          <a:ext cx="11424280" cy="3747368"/>
        </p:xfrm>
        <a:graphic>
          <a:graphicData uri="http://schemas.openxmlformats.org/drawingml/2006/table">
            <a:tbl>
              <a:tblPr/>
              <a:tblGrid>
                <a:gridCol w="11424280"/>
              </a:tblGrid>
              <a:tr h="374736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 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if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(e.CurParentId == 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"0"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)</a:t>
                      </a: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 {</a:t>
                      </a: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     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this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.View.ShowMessage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(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“</a:t>
                      </a:r>
                      <a:r>
                        <a:rPr kumimoji="0" 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请先选择顶层组织。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”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);</a:t>
                      </a: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     return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;</a:t>
                      </a: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 }</a:t>
                      </a: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8" marR="9142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 smtClean="0"/>
              <a:t>-</a:t>
            </a:r>
            <a:r>
              <a:rPr lang="zh-CN" altLang="en-US" dirty="0"/>
              <a:t>常用对象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4555" y="1401366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4556" y="693490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38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3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6907" y="1413570"/>
            <a:ext cx="11136451" cy="50494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21911" tIns="60955" rIns="121911" bIns="60955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this.View.Model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（动态表单模型接口）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This.View.Model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的常用属性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76400" lvl="2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DataObject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当前对象的数据实体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76400" lvl="2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GetEntryCurrentRowIndex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获取分录当前行索引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676400" lvl="2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GetEntryRowCount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获取分录行数量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676400" lvl="2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CreateNewEntryRow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新建分录行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676400" lvl="2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GetValue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获取字段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676400" lvl="2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SetValue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设置字段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 smtClean="0"/>
              <a:t>-</a:t>
            </a:r>
            <a:r>
              <a:rPr lang="zh-CN" altLang="en-US" dirty="0"/>
              <a:t>常用对象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4059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4059" y="902927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38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3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4059" y="1919534"/>
            <a:ext cx="11136451" cy="16026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21911" tIns="60955" rIns="121911" bIns="60955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获取单据属性：例如分录集合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this.View.Model.DataObject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34060" y="3788985"/>
          <a:ext cx="11329041" cy="4321116"/>
        </p:xfrm>
        <a:graphic>
          <a:graphicData uri="http://schemas.openxmlformats.org/drawingml/2006/table">
            <a:tbl>
              <a:tblPr/>
              <a:tblGrid>
                <a:gridCol w="11329041"/>
              </a:tblGrid>
              <a:tr h="432111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 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///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&lt;summary&gt;</a:t>
                      </a:r>
                      <a:endParaRPr kumimoji="0" lang="zh-CN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 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///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</a:t>
                      </a:r>
                      <a:r>
                        <a:rPr kumimoji="0" 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获取分录集合</a:t>
                      </a:r>
                      <a:endParaRPr kumimoji="0" 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 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///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&lt;/summary&gt;</a:t>
                      </a:r>
                      <a:endParaRPr kumimoji="0" lang="zh-CN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 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DynamicObjectCollection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entrys = (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DynamicObjectCollection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)</a:t>
                      </a: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this</a:t>
                      </a: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.View.Model.DataObject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[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"POOrderEntry"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];</a:t>
                      </a:r>
                      <a:endParaRPr kumimoji="0" lang="zh-CN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8" marR="9142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 smtClean="0"/>
              <a:t>-</a:t>
            </a:r>
            <a:r>
              <a:rPr lang="zh-CN" altLang="en-US" dirty="0"/>
              <a:t>常用对象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38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3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5317" y="1905305"/>
            <a:ext cx="11136451" cy="123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设置字段值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this.View.Model.SetValue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35317" y="3301680"/>
          <a:ext cx="11041212" cy="5121403"/>
        </p:xfrm>
        <a:graphic>
          <a:graphicData uri="http://schemas.openxmlformats.org/drawingml/2006/table">
            <a:tbl>
              <a:tblPr/>
              <a:tblGrid>
                <a:gridCol w="11041212"/>
              </a:tblGrid>
              <a:tr h="512140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///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&lt;summary&gt;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///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字段修改事件函数重载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///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&lt;/summary&gt;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public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override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void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DataChanged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DataChangedEventArgs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e)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{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switch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e.Key.ToUpper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())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   {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   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case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"FPARENTDEPTID"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: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   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//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组织隶属方案和上级部门变化，重新生成部门全称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     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this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.View.Model.SetValue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(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“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FFullName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”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,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GetFullName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e.Key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));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   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break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;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    }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charset="-122"/>
                          <a:ea typeface="新宋体" panose="02010609030101010101" charset="-122"/>
                        </a:rPr>
                        <a:t>   }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8" marR="9142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35317" y="1092675"/>
            <a:ext cx="11136451" cy="123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动态语言支持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IronPython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5317" y="2510221"/>
          <a:ext cx="11134333" cy="5570239"/>
        </p:xfrm>
        <a:graphic>
          <a:graphicData uri="http://schemas.openxmlformats.org/drawingml/2006/table">
            <a:tbl>
              <a:tblPr/>
              <a:tblGrid>
                <a:gridCol w="11134333"/>
              </a:tblGrid>
              <a:tr h="5570239">
                <a:tc>
                  <a:txBody>
                    <a:bodyPr/>
                    <a:lstStyle/>
                    <a:p>
                      <a:r>
                        <a:rPr lang="en-US" altLang="zh-CN" sz="2100" b="0" i="0" dirty="0" smtClean="0">
                          <a:solidFill>
                            <a:srgbClr val="FF8C00"/>
                          </a:solidFill>
                        </a:rPr>
                        <a:t>from</a:t>
                      </a:r>
                      <a:r>
                        <a:rPr lang="en-US" altLang="zh-CN" sz="2100" dirty="0" smtClean="0"/>
                        <a:t> System </a:t>
                      </a:r>
                      <a:r>
                        <a:rPr lang="en-US" altLang="zh-CN" sz="2100" b="0" i="0" dirty="0" smtClean="0">
                          <a:solidFill>
                            <a:srgbClr val="FF8C00"/>
                          </a:solidFill>
                        </a:rPr>
                        <a:t>import</a:t>
                      </a:r>
                      <a:r>
                        <a:rPr lang="en-US" altLang="zh-CN" sz="2100" dirty="0" smtClean="0"/>
                        <a:t> </a:t>
                      </a:r>
                      <a:r>
                        <a:rPr lang="en-US" altLang="zh-CN" sz="2100" dirty="0" err="1" smtClean="0"/>
                        <a:t>StringComparison</a:t>
                      </a:r>
                      <a:r>
                        <a:rPr lang="en-US" altLang="zh-CN" sz="2100" dirty="0" smtClean="0"/>
                        <a:t/>
                      </a:r>
                      <a:br>
                        <a:rPr lang="en-US" altLang="zh-CN" sz="2100" dirty="0" smtClean="0"/>
                      </a:br>
                      <a:r>
                        <a:rPr lang="en-US" altLang="zh-CN" sz="2100" dirty="0" smtClean="0"/>
                        <a:t/>
                      </a:r>
                      <a:br>
                        <a:rPr lang="en-US" altLang="zh-CN" sz="2100" dirty="0" smtClean="0"/>
                      </a:br>
                      <a:r>
                        <a:rPr lang="en-US" altLang="zh-CN" sz="2100" b="0" i="0" dirty="0" smtClean="0">
                          <a:solidFill>
                            <a:srgbClr val="FF8C00"/>
                          </a:solidFill>
                        </a:rPr>
                        <a:t>def</a:t>
                      </a:r>
                      <a:r>
                        <a:rPr lang="en-US" altLang="zh-CN" sz="2100" dirty="0" smtClean="0"/>
                        <a:t> </a:t>
                      </a:r>
                      <a:r>
                        <a:rPr lang="en-US" altLang="zh-CN" sz="2100" dirty="0" err="1" smtClean="0"/>
                        <a:t>DataChanged</a:t>
                      </a:r>
                      <a:r>
                        <a:rPr lang="en-US" altLang="zh-CN" sz="2100" dirty="0" smtClean="0"/>
                        <a:t>(e):</a:t>
                      </a:r>
                      <a:br>
                        <a:rPr lang="en-US" altLang="zh-CN" sz="2100" dirty="0" smtClean="0"/>
                      </a:br>
                      <a:r>
                        <a:rPr lang="en-US" altLang="zh-CN" sz="2100" dirty="0" smtClean="0"/>
                        <a:t>     </a:t>
                      </a:r>
                      <a:r>
                        <a:rPr lang="en-US" altLang="zh-CN" sz="2100" b="0" i="0" dirty="0" smtClean="0">
                          <a:solidFill>
                            <a:srgbClr val="FF8C00"/>
                          </a:solidFill>
                        </a:rPr>
                        <a:t>if</a:t>
                      </a:r>
                      <a:r>
                        <a:rPr lang="en-US" altLang="zh-CN" sz="2100" dirty="0" smtClean="0"/>
                        <a:t> </a:t>
                      </a:r>
                      <a:r>
                        <a:rPr lang="en-US" altLang="zh-CN" sz="2100" dirty="0" err="1" smtClean="0"/>
                        <a:t>e.Field.Key.Equals</a:t>
                      </a:r>
                      <a:r>
                        <a:rPr lang="en-US" altLang="zh-CN" sz="2100" dirty="0" smtClean="0"/>
                        <a:t>(</a:t>
                      </a:r>
                      <a:r>
                        <a:rPr lang="en-US" altLang="zh-CN" sz="2100" b="0" i="0" dirty="0" smtClean="0">
                          <a:solidFill>
                            <a:srgbClr val="008000"/>
                          </a:solidFill>
                        </a:rPr>
                        <a:t>"</a:t>
                      </a:r>
                      <a:r>
                        <a:rPr lang="en-US" altLang="zh-CN" sz="2100" b="0" i="0" dirty="0" err="1" smtClean="0">
                          <a:solidFill>
                            <a:srgbClr val="008000"/>
                          </a:solidFill>
                        </a:rPr>
                        <a:t>FIsTrans</a:t>
                      </a:r>
                      <a:r>
                        <a:rPr lang="en-US" altLang="zh-CN" sz="2100" b="0" i="0" dirty="0" smtClean="0">
                          <a:solidFill>
                            <a:srgbClr val="008000"/>
                          </a:solidFill>
                        </a:rPr>
                        <a:t>"</a:t>
                      </a:r>
                      <a:r>
                        <a:rPr lang="en-US" altLang="zh-CN" sz="2100" dirty="0" smtClean="0"/>
                        <a:t>, </a:t>
                      </a:r>
                      <a:r>
                        <a:rPr lang="en-US" altLang="zh-CN" sz="2100" dirty="0" err="1" smtClean="0"/>
                        <a:t>StringComparison.OrdinalIgnoreCase</a:t>
                      </a:r>
                      <a:r>
                        <a:rPr lang="en-US" altLang="zh-CN" sz="2100" dirty="0" smtClean="0"/>
                        <a:t>):</a:t>
                      </a:r>
                      <a:br>
                        <a:rPr lang="en-US" altLang="zh-CN" sz="2100" dirty="0" smtClean="0"/>
                      </a:br>
                      <a:r>
                        <a:rPr lang="en-US" altLang="zh-CN" sz="2100" dirty="0" smtClean="0"/>
                        <a:t>        </a:t>
                      </a:r>
                      <a:r>
                        <a:rPr lang="en-US" altLang="zh-CN" sz="2100" b="0" i="0" dirty="0" smtClean="0">
                          <a:solidFill>
                            <a:srgbClr val="8B008B"/>
                          </a:solidFill>
                        </a:rPr>
                        <a:t># </a:t>
                      </a:r>
                      <a:r>
                        <a:rPr lang="en-US" altLang="zh-CN" sz="2100" b="0" i="0" dirty="0" err="1" smtClean="0">
                          <a:solidFill>
                            <a:srgbClr val="8B008B"/>
                          </a:solidFill>
                        </a:rPr>
                        <a:t>isTrans</a:t>
                      </a:r>
                      <a:r>
                        <a:rPr lang="en-US" altLang="zh-CN" sz="2100" b="0" i="0" dirty="0" smtClean="0">
                          <a:solidFill>
                            <a:srgbClr val="8B008B"/>
                          </a:solidFill>
                        </a:rPr>
                        <a:t> = </a:t>
                      </a:r>
                      <a:r>
                        <a:rPr lang="en-US" altLang="zh-CN" sz="2100" b="0" i="0" dirty="0" err="1" smtClean="0">
                          <a:solidFill>
                            <a:srgbClr val="8B008B"/>
                          </a:solidFill>
                        </a:rPr>
                        <a:t>clr.Reference</a:t>
                      </a:r>
                      <a:r>
                        <a:rPr lang="en-US" altLang="zh-CN" sz="2100" b="0" i="0" dirty="0" smtClean="0">
                          <a:solidFill>
                            <a:srgbClr val="8B008B"/>
                          </a:solidFill>
                        </a:rPr>
                        <a:t>[</a:t>
                      </a:r>
                      <a:r>
                        <a:rPr lang="en-US" altLang="zh-CN" sz="2100" b="0" i="0" dirty="0" err="1" smtClean="0">
                          <a:solidFill>
                            <a:srgbClr val="8B008B"/>
                          </a:solidFill>
                        </a:rPr>
                        <a:t>bool</a:t>
                      </a:r>
                      <a:r>
                        <a:rPr lang="en-US" altLang="zh-CN" sz="2100" b="0" i="0" dirty="0" smtClean="0">
                          <a:solidFill>
                            <a:srgbClr val="8B008B"/>
                          </a:solidFill>
                        </a:rPr>
                        <a:t>]()</a:t>
                      </a:r>
                      <a:r>
                        <a:rPr lang="en-US" altLang="zh-CN" sz="2100" dirty="0" smtClean="0"/>
                        <a:t/>
                      </a:r>
                      <a:br>
                        <a:rPr lang="en-US" altLang="zh-CN" sz="2100" dirty="0" smtClean="0"/>
                      </a:br>
                      <a:r>
                        <a:rPr lang="en-US" altLang="zh-CN" sz="2100" dirty="0" smtClean="0"/>
                        <a:t>        </a:t>
                      </a:r>
                      <a:r>
                        <a:rPr lang="en-US" altLang="zh-CN" sz="2100" dirty="0" err="1" smtClean="0"/>
                        <a:t>isTrans</a:t>
                      </a:r>
                      <a:r>
                        <a:rPr lang="en-US" altLang="zh-CN" sz="2100" dirty="0" smtClean="0"/>
                        <a:t> = </a:t>
                      </a:r>
                      <a:r>
                        <a:rPr lang="en-US" altLang="zh-CN" sz="2100" dirty="0" err="1" smtClean="0"/>
                        <a:t>e.NewValue</a:t>
                      </a:r>
                      <a:r>
                        <a:rPr lang="en-US" altLang="zh-CN" sz="2100" dirty="0" smtClean="0"/>
                        <a:t/>
                      </a:r>
                      <a:br>
                        <a:rPr lang="en-US" altLang="zh-CN" sz="2100" dirty="0" smtClean="0"/>
                      </a:br>
                      <a:r>
                        <a:rPr lang="en-US" altLang="zh-CN" sz="2100" dirty="0" smtClean="0"/>
                        <a:t>        </a:t>
                      </a:r>
                      <a:r>
                        <a:rPr lang="en-US" altLang="zh-CN" sz="2100" b="0" i="0" dirty="0" smtClean="0">
                          <a:solidFill>
                            <a:srgbClr val="FF8C00"/>
                          </a:solidFill>
                        </a:rPr>
                        <a:t>if</a:t>
                      </a:r>
                      <a:r>
                        <a:rPr lang="en-US" altLang="zh-CN" sz="2100" dirty="0" smtClean="0"/>
                        <a:t>  </a:t>
                      </a:r>
                      <a:r>
                        <a:rPr lang="en-US" altLang="zh-CN" sz="2100" dirty="0" err="1" smtClean="0"/>
                        <a:t>isTrans</a:t>
                      </a:r>
                      <a:r>
                        <a:rPr lang="en-US" altLang="zh-CN" sz="2100" dirty="0" smtClean="0"/>
                        <a:t> == </a:t>
                      </a:r>
                      <a:r>
                        <a:rPr lang="en-US" altLang="zh-CN" sz="2100" b="0" i="0" dirty="0" smtClean="0">
                          <a:solidFill>
                            <a:srgbClr val="FF8C00"/>
                          </a:solidFill>
                        </a:rPr>
                        <a:t>False</a:t>
                      </a:r>
                      <a:r>
                        <a:rPr lang="en-US" altLang="zh-CN" sz="2100" dirty="0" smtClean="0"/>
                        <a:t> :</a:t>
                      </a:r>
                      <a:br>
                        <a:rPr lang="en-US" altLang="zh-CN" sz="2100" dirty="0" smtClean="0"/>
                      </a:br>
                      <a:r>
                        <a:rPr lang="en-US" altLang="zh-CN" sz="2100" dirty="0" smtClean="0"/>
                        <a:t>             </a:t>
                      </a:r>
                      <a:r>
                        <a:rPr lang="en-US" altLang="zh-CN" sz="2100" b="0" i="0" dirty="0" err="1" smtClean="0">
                          <a:solidFill>
                            <a:srgbClr val="0000FF"/>
                          </a:solidFill>
                        </a:rPr>
                        <a:t>this</a:t>
                      </a:r>
                      <a:r>
                        <a:rPr lang="en-US" altLang="zh-CN" sz="2100" dirty="0" err="1" smtClean="0"/>
                        <a:t>.View.Model.SetValue</a:t>
                      </a:r>
                      <a:r>
                        <a:rPr lang="en-US" altLang="zh-CN" sz="2100" dirty="0" smtClean="0"/>
                        <a:t>(</a:t>
                      </a:r>
                      <a:r>
                        <a:rPr lang="en-US" altLang="zh-CN" sz="2100" b="0" i="0" dirty="0" smtClean="0">
                          <a:solidFill>
                            <a:srgbClr val="008000"/>
                          </a:solidFill>
                        </a:rPr>
                        <a:t>"</a:t>
                      </a:r>
                      <a:r>
                        <a:rPr lang="en-US" altLang="zh-CN" sz="2100" b="0" i="0" dirty="0" err="1" smtClean="0">
                          <a:solidFill>
                            <a:srgbClr val="008000"/>
                          </a:solidFill>
                        </a:rPr>
                        <a:t>FPriority</a:t>
                      </a:r>
                      <a:r>
                        <a:rPr lang="en-US" altLang="zh-CN" sz="2100" b="0" i="0" dirty="0" smtClean="0">
                          <a:solidFill>
                            <a:srgbClr val="008000"/>
                          </a:solidFill>
                        </a:rPr>
                        <a:t>"</a:t>
                      </a:r>
                      <a:r>
                        <a:rPr lang="en-US" altLang="zh-CN" sz="2100" dirty="0" smtClean="0"/>
                        <a:t>, </a:t>
                      </a:r>
                      <a:r>
                        <a:rPr lang="en-US" altLang="zh-CN" sz="2100" b="0" i="0" dirty="0" smtClean="0">
                          <a:solidFill>
                            <a:srgbClr val="8B0000"/>
                          </a:solidFill>
                        </a:rPr>
                        <a:t>0</a:t>
                      </a:r>
                      <a:r>
                        <a:rPr lang="en-US" altLang="zh-CN" sz="2100" dirty="0" smtClean="0"/>
                        <a:t>)</a:t>
                      </a:r>
                      <a:br>
                        <a:rPr lang="en-US" altLang="zh-CN" sz="2100" dirty="0" smtClean="0"/>
                      </a:br>
                      <a:endParaRPr lang="en-US" altLang="zh-CN" sz="2100" dirty="0" smtClean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>
            <p:custDataLst>
              <p:tags r:id="rId1"/>
            </p:custDataLst>
          </p:nvPr>
        </p:nvSpPr>
        <p:spPr bwMode="auto">
          <a:xfrm>
            <a:off x="1429392" y="932939"/>
            <a:ext cx="2484114" cy="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Content</a:t>
            </a:r>
            <a:endParaRPr lang="zh-CN" altLang="en-US" sz="3600" dirty="0">
              <a:latin typeface="Impact" panose="020B0806030902050204" pitchFamily="34" charset="0"/>
              <a:ea typeface="华文隶书" pitchFamily="2" charset="-122"/>
              <a:cs typeface="Verdana" panose="020B060403050404020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3193007" y="1055403"/>
            <a:ext cx="0" cy="2990945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1315964" y="1509136"/>
            <a:ext cx="2699987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2492733" y="193137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2492733" y="2639690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2492733" y="336070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</a:t>
            </a:r>
            <a:r>
              <a:rPr lang="en-US" altLang="zh-CN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3</a:t>
            </a:r>
            <a:endParaRPr lang="en-US" sz="28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itchFamily="2" charset="-122"/>
              <a:cs typeface="Verdana" panose="020B060403050404020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3202253" y="2014651"/>
            <a:ext cx="2892954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金蝶云</a:t>
            </a:r>
            <a:r>
              <a:rPr lang="en-US" altLang="zh-CN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·</a:t>
            </a: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星空插件架构概述</a:t>
            </a:r>
            <a:endParaRPr lang="en-US" sz="18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3202253" y="2727604"/>
            <a:ext cx="3276947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业务插件介绍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3202252" y="3451671"/>
            <a:ext cx="3660940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插件开发介绍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2486417" y="4077639"/>
            <a:ext cx="703171" cy="639826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04</a:t>
            </a: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3202564" y="4168602"/>
            <a:ext cx="4044621" cy="43190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AfterBindData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触发时机：</a:t>
            </a:r>
          </a:p>
          <a:p>
            <a:r>
              <a:rPr lang="zh-CN" altLang="en-US" dirty="0"/>
              <a:t>单据数据绑定完成后触发</a:t>
            </a:r>
          </a:p>
          <a:p>
            <a:endParaRPr lang="zh-CN" altLang="en-US" dirty="0"/>
          </a:p>
          <a:p>
            <a:r>
              <a:rPr lang="zh-CN" altLang="en-US" dirty="0"/>
              <a:t>应用场景：</a:t>
            </a:r>
          </a:p>
          <a:p>
            <a:r>
              <a:rPr lang="zh-CN" altLang="en-US" dirty="0"/>
              <a:t>数据绑定完成后，设置字段可用性；少量的字段值调整</a:t>
            </a:r>
          </a:p>
          <a:p>
            <a:endParaRPr lang="zh-CN" altLang="en-US" dirty="0"/>
          </a:p>
          <a:p>
            <a:r>
              <a:rPr lang="zh-CN" altLang="en-US" dirty="0"/>
              <a:t>案例演示：</a:t>
            </a:r>
          </a:p>
          <a:p>
            <a:r>
              <a:rPr lang="zh-CN" altLang="en-US" dirty="0"/>
              <a:t>设置字段可用性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单据插件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DataChanged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触发时机：</a:t>
            </a:r>
          </a:p>
          <a:p>
            <a:r>
              <a:rPr lang="zh-CN" altLang="en-US" dirty="0"/>
              <a:t>字段值更新之后触发</a:t>
            </a:r>
          </a:p>
          <a:p>
            <a:endParaRPr lang="zh-CN" altLang="en-US" dirty="0"/>
          </a:p>
          <a:p>
            <a:r>
              <a:rPr lang="zh-CN" altLang="en-US" dirty="0"/>
              <a:t>应用场景：</a:t>
            </a:r>
          </a:p>
          <a:p>
            <a:r>
              <a:rPr lang="zh-CN" altLang="en-US" dirty="0"/>
              <a:t>字段值更新之后可能需要级联触发修改其他字段，针对字段值改变做一些附加处理。</a:t>
            </a:r>
          </a:p>
          <a:p>
            <a:endParaRPr lang="zh-CN" altLang="en-US" dirty="0"/>
          </a:p>
          <a:p>
            <a:r>
              <a:rPr lang="zh-CN" altLang="en-US" dirty="0"/>
              <a:t>案例演示：弹出消息框显示文本框变更前后的值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en-US" altLang="zh-CN" dirty="0"/>
              <a:t>-</a:t>
            </a:r>
            <a:r>
              <a:rPr lang="zh-CN" altLang="en-US" dirty="0"/>
              <a:t>单据插件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控件的取值和赋值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触发时机：</a:t>
            </a:r>
          </a:p>
          <a:p>
            <a:r>
              <a:rPr lang="zh-CN" altLang="en-US" dirty="0" smtClean="0"/>
              <a:t>按需进行读取和设置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应用场景：</a:t>
            </a:r>
          </a:p>
          <a:p>
            <a:r>
              <a:rPr lang="en-US" altLang="zh-CN" dirty="0" smtClean="0"/>
              <a:t>.</a:t>
            </a:r>
            <a:r>
              <a:rPr lang="zh-CN" altLang="en-US" dirty="0" smtClean="0"/>
              <a:t>一般用于用户在自定义需求时，需要用到界面上的相关字段的值进行业务逻辑的处理；并对相关的字段进行自定义赋值处理。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案例演示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对常用控件的赋值和取值方法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案例演示</a:t>
            </a:r>
            <a:r>
              <a:rPr lang="en-US" altLang="zh-CN" dirty="0"/>
              <a:t>-</a:t>
            </a:r>
            <a:r>
              <a:rPr lang="zh-CN" altLang="en-US" dirty="0"/>
              <a:t>单据插件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金蝶云星空 分层</a:t>
            </a:r>
            <a:r>
              <a:rPr lang="zh-CN" altLang="en-US" dirty="0"/>
              <a:t>架构图</a:t>
            </a:r>
          </a:p>
        </p:txBody>
      </p:sp>
      <p:sp>
        <p:nvSpPr>
          <p:cNvPr id="18" name="自选图形 14"/>
          <p:cNvSpPr>
            <a:spLocks noChangeArrowheads="1"/>
          </p:cNvSpPr>
          <p:nvPr/>
        </p:nvSpPr>
        <p:spPr bwMode="auto">
          <a:xfrm>
            <a:off x="912166" y="2172204"/>
            <a:ext cx="10943858" cy="3552589"/>
          </a:xfrm>
          <a:prstGeom prst="roundRect">
            <a:avLst>
              <a:gd name="adj" fmla="val 6694"/>
            </a:avLst>
          </a:prstGeom>
          <a:solidFill>
            <a:srgbClr val="EAEAEA"/>
          </a:solidFill>
          <a:ln w="6350" algn="ctr">
            <a:solidFill>
              <a:srgbClr val="C0C0C0"/>
            </a:solidFill>
            <a:prstDash val="dash"/>
            <a:round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自选图形 14"/>
          <p:cNvSpPr>
            <a:spLocks noChangeArrowheads="1"/>
          </p:cNvSpPr>
          <p:nvPr/>
        </p:nvSpPr>
        <p:spPr bwMode="auto">
          <a:xfrm>
            <a:off x="912166" y="1007767"/>
            <a:ext cx="10943858" cy="1001416"/>
          </a:xfrm>
          <a:prstGeom prst="roundRect">
            <a:avLst>
              <a:gd name="adj" fmla="val 9926"/>
            </a:avLst>
          </a:prstGeom>
          <a:solidFill>
            <a:srgbClr val="EAEAEA"/>
          </a:solidFill>
          <a:ln w="6350" algn="ctr">
            <a:solidFill>
              <a:srgbClr val="C0C0C0"/>
            </a:solidFill>
            <a:prstDash val="dash"/>
            <a:round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>
                <a:solidFill>
                  <a:srgbClr val="0060C0"/>
                </a:solidFill>
                <a:latin typeface="Arial" panose="020B0604020202020204" pitchFamily="34" charset="0"/>
              </a:rPr>
              <a:t>展示层</a:t>
            </a:r>
          </a:p>
        </p:txBody>
      </p:sp>
      <p:sp>
        <p:nvSpPr>
          <p:cNvPr id="20" name="自选图形 58"/>
          <p:cNvSpPr>
            <a:spLocks noChangeArrowheads="1"/>
          </p:cNvSpPr>
          <p:nvPr/>
        </p:nvSpPr>
        <p:spPr bwMode="auto">
          <a:xfrm>
            <a:off x="2926970" y="1100923"/>
            <a:ext cx="2207396" cy="37685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rgbClr val="FFFFFF"/>
                </a:solidFill>
                <a:latin typeface="Arial" panose="020B0604020202020204" pitchFamily="34" charset="0"/>
              </a:rPr>
              <a:t>Silverlight  Web</a:t>
            </a:r>
            <a:r>
              <a:rPr lang="zh-CN" altLang="en-US" sz="1600" kern="0" dirty="0">
                <a:solidFill>
                  <a:srgbClr val="FFFFFF"/>
                </a:solidFill>
                <a:latin typeface="Arial" panose="020B0604020202020204" pitchFamily="34" charset="0"/>
              </a:rPr>
              <a:t>客户端</a:t>
            </a:r>
          </a:p>
        </p:txBody>
      </p:sp>
      <p:sp>
        <p:nvSpPr>
          <p:cNvPr id="21" name="自选图形 58"/>
          <p:cNvSpPr>
            <a:spLocks noChangeArrowheads="1"/>
          </p:cNvSpPr>
          <p:nvPr/>
        </p:nvSpPr>
        <p:spPr bwMode="auto">
          <a:xfrm>
            <a:off x="5284630" y="1094572"/>
            <a:ext cx="1796815" cy="37685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rgbClr val="FFFFFF"/>
                </a:solidFill>
                <a:latin typeface="Arial" panose="020B0604020202020204" pitchFamily="34" charset="0"/>
              </a:rPr>
              <a:t>WPF </a:t>
            </a:r>
            <a:r>
              <a:rPr lang="zh-CN" altLang="en-US" sz="1600" kern="0" dirty="0">
                <a:solidFill>
                  <a:srgbClr val="FFFFFF"/>
                </a:solidFill>
                <a:latin typeface="Arial" panose="020B0604020202020204" pitchFamily="34" charset="0"/>
              </a:rPr>
              <a:t>桌面客户端</a:t>
            </a:r>
          </a:p>
        </p:txBody>
      </p:sp>
      <p:sp>
        <p:nvSpPr>
          <p:cNvPr id="22" name="自选图形 14"/>
          <p:cNvSpPr>
            <a:spLocks noChangeArrowheads="1"/>
          </p:cNvSpPr>
          <p:nvPr/>
        </p:nvSpPr>
        <p:spPr bwMode="auto">
          <a:xfrm>
            <a:off x="1102642" y="2267475"/>
            <a:ext cx="9985133" cy="743122"/>
          </a:xfrm>
          <a:prstGeom prst="roundRect">
            <a:avLst>
              <a:gd name="adj" fmla="val 9926"/>
            </a:avLst>
          </a:prstGeom>
          <a:solidFill>
            <a:srgbClr val="EAEAEA"/>
          </a:solidFill>
          <a:ln w="6350" algn="ctr">
            <a:solidFill>
              <a:srgbClr val="C0C0C0"/>
            </a:solidFill>
            <a:prstDash val="dash"/>
            <a:round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>
                <a:solidFill>
                  <a:srgbClr val="0060C0"/>
                </a:solidFill>
                <a:latin typeface="Arial" panose="020B0604020202020204" pitchFamily="34" charset="0"/>
              </a:rPr>
              <a:t>服务层</a:t>
            </a:r>
          </a:p>
        </p:txBody>
      </p:sp>
      <p:sp>
        <p:nvSpPr>
          <p:cNvPr id="23" name="自选图形 58"/>
          <p:cNvSpPr>
            <a:spLocks noChangeArrowheads="1"/>
          </p:cNvSpPr>
          <p:nvPr/>
        </p:nvSpPr>
        <p:spPr bwMode="auto">
          <a:xfrm>
            <a:off x="2609511" y="2415677"/>
            <a:ext cx="2209512" cy="440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动态表单</a:t>
            </a:r>
            <a:r>
              <a:rPr lang="en-US" altLang="zh-CN" sz="1600" kern="0">
                <a:solidFill>
                  <a:srgbClr val="FFFFFF"/>
                </a:solidFill>
                <a:latin typeface="Arial" panose="020B0604020202020204" pitchFamily="34" charset="0"/>
              </a:rPr>
              <a:t>UI</a:t>
            </a: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生成服务</a:t>
            </a:r>
          </a:p>
        </p:txBody>
      </p:sp>
      <p:sp>
        <p:nvSpPr>
          <p:cNvPr id="24" name="自选图形 14"/>
          <p:cNvSpPr>
            <a:spLocks noChangeArrowheads="1"/>
          </p:cNvSpPr>
          <p:nvPr/>
        </p:nvSpPr>
        <p:spPr bwMode="auto">
          <a:xfrm>
            <a:off x="1102642" y="3323937"/>
            <a:ext cx="9985133" cy="1418495"/>
          </a:xfrm>
          <a:prstGeom prst="roundRect">
            <a:avLst>
              <a:gd name="adj" fmla="val 9926"/>
            </a:avLst>
          </a:prstGeom>
          <a:solidFill>
            <a:srgbClr val="EAEAEA"/>
          </a:solidFill>
          <a:ln w="6350" algn="ctr">
            <a:solidFill>
              <a:srgbClr val="C0C0C0"/>
            </a:solidFill>
            <a:prstDash val="dash"/>
            <a:round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>
                <a:solidFill>
                  <a:srgbClr val="0060C0"/>
                </a:solidFill>
                <a:latin typeface="Arial" panose="020B0604020202020204" pitchFamily="34" charset="0"/>
              </a:rPr>
              <a:t>内核层</a:t>
            </a:r>
          </a:p>
        </p:txBody>
      </p:sp>
      <p:sp>
        <p:nvSpPr>
          <p:cNvPr id="25" name="自选图形 58"/>
          <p:cNvSpPr>
            <a:spLocks noChangeArrowheads="1"/>
          </p:cNvSpPr>
          <p:nvPr/>
        </p:nvSpPr>
        <p:spPr bwMode="auto">
          <a:xfrm>
            <a:off x="2706866" y="3575879"/>
            <a:ext cx="1824329" cy="421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表单动态生成引擎</a:t>
            </a:r>
          </a:p>
        </p:txBody>
      </p:sp>
      <p:sp>
        <p:nvSpPr>
          <p:cNvPr id="26" name="自选图形 58"/>
          <p:cNvSpPr>
            <a:spLocks noChangeArrowheads="1"/>
          </p:cNvSpPr>
          <p:nvPr/>
        </p:nvSpPr>
        <p:spPr bwMode="auto">
          <a:xfrm>
            <a:off x="5913197" y="2398740"/>
            <a:ext cx="2207397" cy="45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Arial" panose="020B0604020202020204" pitchFamily="34" charset="0"/>
              </a:rPr>
              <a:t>动态表单控制服务</a:t>
            </a: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203174" y="2407209"/>
            <a:ext cx="708992" cy="1107272"/>
          </a:xfrm>
          <a:prstGeom prst="rect">
            <a:avLst/>
          </a:prstGeom>
          <a:noFill/>
          <a:ln>
            <a:noFill/>
          </a:ln>
        </p:spPr>
        <p:txBody>
          <a:bodyPr lIns="121911" tIns="60955" rIns="121911" bIns="6095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>
                <a:solidFill>
                  <a:srgbClr val="000000"/>
                </a:solidFill>
              </a:rPr>
              <a:t>Web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rgbClr val="000000"/>
                </a:solidFill>
              </a:rPr>
              <a:t> 服</a:t>
            </a:r>
            <a:endParaRPr lang="en-US" altLang="zh-CN" kern="0">
              <a:solidFill>
                <a:srgbClr val="00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rgbClr val="000000"/>
                </a:solidFill>
              </a:rPr>
              <a:t> 务</a:t>
            </a:r>
            <a:endParaRPr lang="en-US" altLang="zh-CN" kern="0">
              <a:solidFill>
                <a:srgbClr val="00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rgbClr val="000000"/>
                </a:solidFill>
              </a:rPr>
              <a:t> 器</a:t>
            </a:r>
          </a:p>
        </p:txBody>
      </p:sp>
      <p:sp>
        <p:nvSpPr>
          <p:cNvPr id="28" name="自选图形 58"/>
          <p:cNvSpPr>
            <a:spLocks noChangeArrowheads="1"/>
          </p:cNvSpPr>
          <p:nvPr/>
        </p:nvSpPr>
        <p:spPr bwMode="auto">
          <a:xfrm>
            <a:off x="7045467" y="3516598"/>
            <a:ext cx="1900520" cy="45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动态表单视图模型</a:t>
            </a:r>
          </a:p>
        </p:txBody>
      </p:sp>
      <p:sp>
        <p:nvSpPr>
          <p:cNvPr id="29" name="自选图形 58"/>
          <p:cNvSpPr>
            <a:spLocks noChangeArrowheads="1"/>
          </p:cNvSpPr>
          <p:nvPr/>
        </p:nvSpPr>
        <p:spPr bwMode="auto">
          <a:xfrm>
            <a:off x="4846537" y="3516598"/>
            <a:ext cx="1968244" cy="45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动态表单控制器</a:t>
            </a:r>
          </a:p>
        </p:txBody>
      </p:sp>
      <p:sp>
        <p:nvSpPr>
          <p:cNvPr id="30" name="自选图形 58"/>
          <p:cNvSpPr>
            <a:spLocks noChangeArrowheads="1"/>
          </p:cNvSpPr>
          <p:nvPr/>
        </p:nvSpPr>
        <p:spPr bwMode="auto">
          <a:xfrm>
            <a:off x="9138578" y="3516598"/>
            <a:ext cx="1919567" cy="45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动态表单数据模型</a:t>
            </a:r>
          </a:p>
        </p:txBody>
      </p:sp>
      <p:sp>
        <p:nvSpPr>
          <p:cNvPr id="31" name="直线 38"/>
          <p:cNvSpPr>
            <a:spLocks noChangeShapeType="1"/>
          </p:cNvSpPr>
          <p:nvPr/>
        </p:nvSpPr>
        <p:spPr bwMode="auto">
          <a:xfrm>
            <a:off x="3928023" y="1871568"/>
            <a:ext cx="6350" cy="300636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  <a:tail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直线 38"/>
          <p:cNvSpPr>
            <a:spLocks noChangeShapeType="1"/>
          </p:cNvSpPr>
          <p:nvPr/>
        </p:nvSpPr>
        <p:spPr bwMode="auto">
          <a:xfrm>
            <a:off x="8063450" y="1848279"/>
            <a:ext cx="0" cy="323925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  <a:tail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直线 38"/>
          <p:cNvSpPr>
            <a:spLocks noChangeShapeType="1"/>
          </p:cNvSpPr>
          <p:nvPr/>
        </p:nvSpPr>
        <p:spPr bwMode="auto">
          <a:xfrm flipV="1">
            <a:off x="3690986" y="3010597"/>
            <a:ext cx="0" cy="575866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4" name="直线 38"/>
          <p:cNvSpPr>
            <a:spLocks noChangeShapeType="1"/>
          </p:cNvSpPr>
          <p:nvPr/>
        </p:nvSpPr>
        <p:spPr bwMode="auto">
          <a:xfrm flipV="1">
            <a:off x="6209492" y="2879334"/>
            <a:ext cx="806345" cy="635147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直线 38"/>
          <p:cNvSpPr>
            <a:spLocks noChangeShapeType="1"/>
          </p:cNvSpPr>
          <p:nvPr/>
        </p:nvSpPr>
        <p:spPr bwMode="auto">
          <a:xfrm flipH="1" flipV="1">
            <a:off x="6806313" y="3745251"/>
            <a:ext cx="239153" cy="10585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6" name="直线 38"/>
          <p:cNvSpPr>
            <a:spLocks noChangeShapeType="1"/>
          </p:cNvSpPr>
          <p:nvPr/>
        </p:nvSpPr>
        <p:spPr bwMode="auto">
          <a:xfrm flipH="1" flipV="1">
            <a:off x="8903659" y="3721963"/>
            <a:ext cx="241269" cy="12703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自选图形 14"/>
          <p:cNvSpPr>
            <a:spLocks noChangeArrowheads="1"/>
          </p:cNvSpPr>
          <p:nvPr/>
        </p:nvSpPr>
        <p:spPr bwMode="auto">
          <a:xfrm>
            <a:off x="1102642" y="4869462"/>
            <a:ext cx="9985133" cy="664787"/>
          </a:xfrm>
          <a:prstGeom prst="roundRect">
            <a:avLst>
              <a:gd name="adj" fmla="val 9926"/>
            </a:avLst>
          </a:prstGeom>
          <a:solidFill>
            <a:srgbClr val="EAEAEA"/>
          </a:solidFill>
          <a:ln w="6350" algn="ctr">
            <a:solidFill>
              <a:srgbClr val="C0C0C0"/>
            </a:solidFill>
            <a:prstDash val="dash"/>
            <a:round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>
                <a:solidFill>
                  <a:srgbClr val="0060C0"/>
                </a:solidFill>
                <a:latin typeface="Arial" panose="020B0604020202020204" pitchFamily="34" charset="0"/>
              </a:rPr>
              <a:t>扩展逻辑层</a:t>
            </a:r>
          </a:p>
        </p:txBody>
      </p:sp>
      <p:sp>
        <p:nvSpPr>
          <p:cNvPr id="38" name="自选图形 58"/>
          <p:cNvSpPr>
            <a:spLocks noChangeArrowheads="1"/>
          </p:cNvSpPr>
          <p:nvPr/>
        </p:nvSpPr>
        <p:spPr bwMode="auto">
          <a:xfrm>
            <a:off x="2706865" y="4170800"/>
            <a:ext cx="8158687" cy="42131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动态表单编程接口</a:t>
            </a:r>
          </a:p>
        </p:txBody>
      </p:sp>
      <p:sp>
        <p:nvSpPr>
          <p:cNvPr id="39" name="自选图形 58"/>
          <p:cNvSpPr>
            <a:spLocks noChangeArrowheads="1"/>
          </p:cNvSpPr>
          <p:nvPr/>
        </p:nvSpPr>
        <p:spPr bwMode="auto">
          <a:xfrm>
            <a:off x="2950250" y="5007077"/>
            <a:ext cx="1483591" cy="421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表单生成插件</a:t>
            </a:r>
          </a:p>
        </p:txBody>
      </p:sp>
      <p:sp>
        <p:nvSpPr>
          <p:cNvPr id="40" name="自选图形 58"/>
          <p:cNvSpPr>
            <a:spLocks noChangeArrowheads="1"/>
          </p:cNvSpPr>
          <p:nvPr/>
        </p:nvSpPr>
        <p:spPr bwMode="auto">
          <a:xfrm>
            <a:off x="4683575" y="4998608"/>
            <a:ext cx="1485707" cy="4128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表单逻辑服务</a:t>
            </a:r>
          </a:p>
        </p:txBody>
      </p:sp>
      <p:sp>
        <p:nvSpPr>
          <p:cNvPr id="41" name="自选图形 58"/>
          <p:cNvSpPr>
            <a:spLocks noChangeArrowheads="1"/>
          </p:cNvSpPr>
          <p:nvPr/>
        </p:nvSpPr>
        <p:spPr bwMode="auto">
          <a:xfrm>
            <a:off x="6427481" y="4988023"/>
            <a:ext cx="982005" cy="42131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表单操作</a:t>
            </a:r>
          </a:p>
        </p:txBody>
      </p:sp>
      <p:sp>
        <p:nvSpPr>
          <p:cNvPr id="42" name="自选图形 58"/>
          <p:cNvSpPr>
            <a:spLocks noChangeArrowheads="1"/>
          </p:cNvSpPr>
          <p:nvPr/>
        </p:nvSpPr>
        <p:spPr bwMode="auto">
          <a:xfrm>
            <a:off x="7602078" y="4979553"/>
            <a:ext cx="1680414" cy="42131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缺省值计算函数</a:t>
            </a:r>
          </a:p>
        </p:txBody>
      </p:sp>
      <p:sp>
        <p:nvSpPr>
          <p:cNvPr id="43" name="自选图形 58"/>
          <p:cNvSpPr>
            <a:spLocks noChangeArrowheads="1"/>
          </p:cNvSpPr>
          <p:nvPr/>
        </p:nvSpPr>
        <p:spPr bwMode="auto">
          <a:xfrm>
            <a:off x="9407359" y="4966851"/>
            <a:ext cx="1555547" cy="42131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Arial" panose="020B0604020202020204" pitchFamily="34" charset="0"/>
              </a:rPr>
              <a:t>业务插件</a:t>
            </a:r>
          </a:p>
        </p:txBody>
      </p:sp>
      <p:sp>
        <p:nvSpPr>
          <p:cNvPr id="44" name="直线 38"/>
          <p:cNvSpPr>
            <a:spLocks noChangeShapeType="1"/>
          </p:cNvSpPr>
          <p:nvPr/>
        </p:nvSpPr>
        <p:spPr bwMode="auto">
          <a:xfrm flipH="1" flipV="1">
            <a:off x="8177736" y="3990843"/>
            <a:ext cx="8466" cy="205363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直线 38"/>
          <p:cNvSpPr>
            <a:spLocks noChangeShapeType="1"/>
          </p:cNvSpPr>
          <p:nvPr/>
        </p:nvSpPr>
        <p:spPr bwMode="auto">
          <a:xfrm flipH="1" flipV="1">
            <a:off x="10002066" y="3973906"/>
            <a:ext cx="6350" cy="205363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46" name="直线 38"/>
          <p:cNvSpPr>
            <a:spLocks noChangeShapeType="1"/>
          </p:cNvSpPr>
          <p:nvPr/>
        </p:nvSpPr>
        <p:spPr bwMode="auto">
          <a:xfrm flipH="1" flipV="1">
            <a:off x="3690986" y="3997193"/>
            <a:ext cx="0" cy="192662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47" name="直线 38"/>
          <p:cNvSpPr>
            <a:spLocks noChangeShapeType="1"/>
          </p:cNvSpPr>
          <p:nvPr/>
        </p:nvSpPr>
        <p:spPr bwMode="auto">
          <a:xfrm flipH="1">
            <a:off x="3676172" y="4573059"/>
            <a:ext cx="0" cy="383206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48" name="直线 38"/>
          <p:cNvSpPr>
            <a:spLocks noChangeShapeType="1"/>
          </p:cNvSpPr>
          <p:nvPr/>
        </p:nvSpPr>
        <p:spPr bwMode="auto">
          <a:xfrm flipH="1">
            <a:off x="5426427" y="4573059"/>
            <a:ext cx="0" cy="383206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49" name="直线 38"/>
          <p:cNvSpPr>
            <a:spLocks noChangeShapeType="1"/>
          </p:cNvSpPr>
          <p:nvPr/>
        </p:nvSpPr>
        <p:spPr bwMode="auto">
          <a:xfrm>
            <a:off x="6918484" y="4573059"/>
            <a:ext cx="10582" cy="383206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直线 38"/>
          <p:cNvSpPr>
            <a:spLocks noChangeShapeType="1"/>
          </p:cNvSpPr>
          <p:nvPr/>
        </p:nvSpPr>
        <p:spPr bwMode="auto">
          <a:xfrm flipH="1">
            <a:off x="8442285" y="4573059"/>
            <a:ext cx="0" cy="376854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51" name="直线 38"/>
          <p:cNvSpPr>
            <a:spLocks noChangeShapeType="1"/>
          </p:cNvSpPr>
          <p:nvPr/>
        </p:nvSpPr>
        <p:spPr bwMode="auto">
          <a:xfrm flipH="1">
            <a:off x="10012647" y="4573059"/>
            <a:ext cx="0" cy="383206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52" name="自选图形 14"/>
          <p:cNvSpPr>
            <a:spLocks noChangeArrowheads="1"/>
          </p:cNvSpPr>
          <p:nvPr/>
        </p:nvSpPr>
        <p:spPr bwMode="auto">
          <a:xfrm>
            <a:off x="11161848" y="2288649"/>
            <a:ext cx="596823" cy="3245600"/>
          </a:xfrm>
          <a:prstGeom prst="roundRect">
            <a:avLst>
              <a:gd name="adj" fmla="val 9926"/>
            </a:avLst>
          </a:prstGeom>
          <a:solidFill>
            <a:srgbClr val="EAEAEA"/>
          </a:solidFill>
          <a:ln w="6350" algn="ctr">
            <a:solidFill>
              <a:srgbClr val="C0C0C0"/>
            </a:solidFill>
            <a:prstDash val="dash"/>
            <a:round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>
                <a:solidFill>
                  <a:srgbClr val="0060C0"/>
                </a:solidFill>
                <a:latin typeface="Arial" panose="020B0604020202020204" pitchFamily="34" charset="0"/>
              </a:rPr>
              <a:t>动</a:t>
            </a:r>
            <a:endParaRPr lang="en-US" altLang="zh-CN" sz="2400" kern="0">
              <a:solidFill>
                <a:srgbClr val="0060C0"/>
              </a:solidFill>
              <a:latin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>
                <a:solidFill>
                  <a:srgbClr val="0060C0"/>
                </a:solidFill>
                <a:latin typeface="Arial" panose="020B0604020202020204" pitchFamily="34" charset="0"/>
              </a:rPr>
              <a:t>态</a:t>
            </a:r>
            <a:endParaRPr lang="en-US" altLang="zh-CN" sz="2400" kern="0">
              <a:solidFill>
                <a:srgbClr val="0060C0"/>
              </a:solidFill>
              <a:latin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>
                <a:solidFill>
                  <a:srgbClr val="0060C0"/>
                </a:solidFill>
                <a:latin typeface="Arial" panose="020B0604020202020204" pitchFamily="34" charset="0"/>
              </a:rPr>
              <a:t>表</a:t>
            </a:r>
            <a:endParaRPr lang="en-US" altLang="zh-CN" sz="2400" kern="0">
              <a:solidFill>
                <a:srgbClr val="0060C0"/>
              </a:solidFill>
              <a:latin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>
                <a:solidFill>
                  <a:srgbClr val="0060C0"/>
                </a:solidFill>
                <a:latin typeface="Arial" panose="020B0604020202020204" pitchFamily="34" charset="0"/>
              </a:rPr>
              <a:t>单</a:t>
            </a:r>
            <a:endParaRPr lang="en-US" altLang="zh-CN" sz="2400" kern="0">
              <a:solidFill>
                <a:srgbClr val="0060C0"/>
              </a:solidFill>
              <a:latin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>
                <a:solidFill>
                  <a:srgbClr val="0060C0"/>
                </a:solidFill>
                <a:latin typeface="Arial" panose="020B0604020202020204" pitchFamily="34" charset="0"/>
              </a:rPr>
              <a:t>元</a:t>
            </a:r>
            <a:endParaRPr lang="en-US" altLang="zh-CN" sz="2400" kern="0">
              <a:solidFill>
                <a:srgbClr val="0060C0"/>
              </a:solidFill>
              <a:latin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>
                <a:solidFill>
                  <a:srgbClr val="0060C0"/>
                </a:solidFill>
                <a:latin typeface="Arial" panose="020B0604020202020204" pitchFamily="34" charset="0"/>
              </a:rPr>
              <a:t>数</a:t>
            </a:r>
            <a:endParaRPr lang="en-US" altLang="zh-CN" sz="2400" kern="0">
              <a:solidFill>
                <a:srgbClr val="0060C0"/>
              </a:solidFill>
              <a:latin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>
                <a:solidFill>
                  <a:srgbClr val="0060C0"/>
                </a:solidFill>
                <a:latin typeface="Arial" panose="020B0604020202020204" pitchFamily="34" charset="0"/>
              </a:rPr>
              <a:t>据</a:t>
            </a:r>
          </a:p>
        </p:txBody>
      </p:sp>
      <p:sp>
        <p:nvSpPr>
          <p:cNvPr id="53" name="直线 38"/>
          <p:cNvSpPr>
            <a:spLocks noChangeShapeType="1"/>
          </p:cNvSpPr>
          <p:nvPr/>
        </p:nvSpPr>
        <p:spPr bwMode="auto">
          <a:xfrm>
            <a:off x="6237006" y="5699387"/>
            <a:ext cx="2116" cy="205365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  <a:tail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自选图形 58"/>
          <p:cNvSpPr>
            <a:spLocks noChangeArrowheads="1"/>
          </p:cNvSpPr>
          <p:nvPr/>
        </p:nvSpPr>
        <p:spPr bwMode="auto">
          <a:xfrm>
            <a:off x="2926970" y="1507417"/>
            <a:ext cx="6040180" cy="3789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Arial" panose="020B0604020202020204" pitchFamily="34" charset="0"/>
              </a:rPr>
              <a:t>            客户端公共编程模型</a:t>
            </a:r>
            <a:r>
              <a:rPr lang="en-US" altLang="zh-CN" sz="1600" kern="0" dirty="0">
                <a:solidFill>
                  <a:srgbClr val="FFFFFF"/>
                </a:solidFill>
                <a:latin typeface="Arial" panose="020B0604020202020204" pitchFamily="34" charset="0"/>
              </a:rPr>
              <a:t>+</a:t>
            </a:r>
            <a:r>
              <a:rPr lang="zh-CN" altLang="en-US" sz="1600" kern="0" dirty="0">
                <a:solidFill>
                  <a:srgbClr val="FF0000"/>
                </a:solidFill>
                <a:latin typeface="Arial" panose="020B0604020202020204" pitchFamily="34" charset="0"/>
              </a:rPr>
              <a:t>客户端插件</a:t>
            </a:r>
            <a:r>
              <a:rPr lang="en-US" altLang="zh-CN" sz="1600" kern="0" dirty="0">
                <a:solidFill>
                  <a:srgbClr val="FFFFFF"/>
                </a:solidFill>
                <a:latin typeface="Arial" panose="020B0604020202020204" pitchFamily="34" charset="0"/>
              </a:rPr>
              <a:t>+</a:t>
            </a:r>
            <a:r>
              <a:rPr lang="zh-CN" altLang="en-US" sz="1600" kern="0" dirty="0">
                <a:solidFill>
                  <a:srgbClr val="FFFFFF"/>
                </a:solidFill>
                <a:latin typeface="Arial" panose="020B0604020202020204" pitchFamily="34" charset="0"/>
              </a:rPr>
              <a:t>第三方设备集成接口</a:t>
            </a:r>
          </a:p>
        </p:txBody>
      </p:sp>
      <p:sp>
        <p:nvSpPr>
          <p:cNvPr id="55" name="自选图形 58"/>
          <p:cNvSpPr>
            <a:spLocks noChangeArrowheads="1"/>
          </p:cNvSpPr>
          <p:nvPr/>
        </p:nvSpPr>
        <p:spPr bwMode="auto">
          <a:xfrm>
            <a:off x="9170324" y="1069165"/>
            <a:ext cx="1911100" cy="77911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Arial" panose="020B0604020202020204" pitchFamily="34" charset="0"/>
              </a:rPr>
              <a:t>移动客户端</a:t>
            </a:r>
          </a:p>
        </p:txBody>
      </p:sp>
      <p:sp>
        <p:nvSpPr>
          <p:cNvPr id="56" name="自选图形 58"/>
          <p:cNvSpPr>
            <a:spLocks noChangeArrowheads="1"/>
          </p:cNvSpPr>
          <p:nvPr/>
        </p:nvSpPr>
        <p:spPr bwMode="auto">
          <a:xfrm>
            <a:off x="7170333" y="1100923"/>
            <a:ext cx="1796816" cy="37685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rgbClr val="FFFFFF"/>
                </a:solidFill>
                <a:latin typeface="Arial" panose="020B0604020202020204" pitchFamily="34" charset="0"/>
              </a:rPr>
              <a:t>Office</a:t>
            </a:r>
            <a:r>
              <a:rPr lang="zh-CN" altLang="en-US" sz="1600" kern="0" dirty="0">
                <a:solidFill>
                  <a:srgbClr val="FFFFFF"/>
                </a:solidFill>
                <a:latin typeface="Arial" panose="020B0604020202020204" pitchFamily="34" charset="0"/>
              </a:rPr>
              <a:t>客户端</a:t>
            </a:r>
          </a:p>
        </p:txBody>
      </p:sp>
      <p:sp>
        <p:nvSpPr>
          <p:cNvPr id="57" name="TextBox 1"/>
          <p:cNvSpPr txBox="1">
            <a:spLocks noChangeArrowheads="1"/>
          </p:cNvSpPr>
          <p:nvPr/>
        </p:nvSpPr>
        <p:spPr bwMode="auto">
          <a:xfrm>
            <a:off x="2956599" y="1733953"/>
            <a:ext cx="774599" cy="4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1" tIns="60955" rIns="121911" bIns="6095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Http</a:t>
            </a:r>
            <a:endParaRPr lang="zh-CN" altLang="en-US"/>
          </a:p>
        </p:txBody>
      </p:sp>
      <p:sp>
        <p:nvSpPr>
          <p:cNvPr id="58" name="TextBox 54"/>
          <p:cNvSpPr txBox="1">
            <a:spLocks noChangeArrowheads="1"/>
          </p:cNvSpPr>
          <p:nvPr/>
        </p:nvSpPr>
        <p:spPr bwMode="auto">
          <a:xfrm>
            <a:off x="7096261" y="1748772"/>
            <a:ext cx="774599" cy="4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1" tIns="60955" rIns="121911" bIns="6095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Http</a:t>
            </a:r>
            <a:endParaRPr lang="zh-CN" altLang="en-US"/>
          </a:p>
        </p:txBody>
      </p:sp>
      <p:sp>
        <p:nvSpPr>
          <p:cNvPr id="59" name="自选图形 58"/>
          <p:cNvSpPr>
            <a:spLocks noChangeArrowheads="1"/>
          </p:cNvSpPr>
          <p:nvPr/>
        </p:nvSpPr>
        <p:spPr bwMode="auto">
          <a:xfrm>
            <a:off x="8833817" y="2400857"/>
            <a:ext cx="2207397" cy="45518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Arial" panose="020B0604020202020204" pitchFamily="34" charset="0"/>
              </a:rPr>
              <a:t>业务服务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BarItemClick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触发时机：</a:t>
            </a:r>
          </a:p>
          <a:p>
            <a:r>
              <a:rPr lang="zh-CN" altLang="en-US" dirty="0"/>
              <a:t>主菜单单击时触发</a:t>
            </a:r>
          </a:p>
          <a:p>
            <a:endParaRPr lang="zh-CN" altLang="en-US" dirty="0"/>
          </a:p>
          <a:p>
            <a:r>
              <a:rPr lang="zh-CN" altLang="en-US" dirty="0"/>
              <a:t>应用场景：</a:t>
            </a:r>
          </a:p>
          <a:p>
            <a:r>
              <a:rPr lang="zh-CN" altLang="en-US" dirty="0"/>
              <a:t>通常动态表单在设计时主菜单都会配置平台内置提供的服务，有时有些用户可能需要在调用平台内置功能前进行权限验证、数据检查等等，用户也可以在该事件中通过添加</a:t>
            </a:r>
            <a:r>
              <a:rPr lang="en-US" altLang="zh-CN" dirty="0" err="1"/>
              <a:t>e.Cancel</a:t>
            </a:r>
            <a:r>
              <a:rPr lang="en-US" altLang="zh-CN" dirty="0"/>
              <a:t>=true</a:t>
            </a:r>
            <a:r>
              <a:rPr lang="zh-CN" altLang="en-US" dirty="0"/>
              <a:t>取消平台内置功能，完全自定义处理逻辑</a:t>
            </a:r>
            <a:r>
              <a:rPr lang="en-US" altLang="zh-CN" dirty="0"/>
              <a:t>.</a:t>
            </a:r>
          </a:p>
          <a:p>
            <a:endParaRPr lang="zh-CN" altLang="en-US" dirty="0"/>
          </a:p>
          <a:p>
            <a:r>
              <a:rPr lang="zh-CN" altLang="en-US" dirty="0"/>
              <a:t>案例演示：</a:t>
            </a:r>
          </a:p>
          <a:p>
            <a:r>
              <a:rPr lang="zh-CN" altLang="en-US" dirty="0" smtClean="0"/>
              <a:t>单据菜单上保存时，判断创建人是否为空，为空则提示，不进行保存。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案例演示</a:t>
            </a:r>
            <a:r>
              <a:rPr lang="en-US" altLang="zh-CN" dirty="0"/>
              <a:t>-</a:t>
            </a:r>
            <a:r>
              <a:rPr lang="zh-CN" altLang="en-US" dirty="0"/>
              <a:t>单据插件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endParaRPr lang="zh-CN" altLang="en-US" dirty="0"/>
          </a:p>
          <a:p>
            <a:r>
              <a:rPr lang="zh-CN" altLang="en-US" dirty="0" smtClean="0"/>
              <a:t>调用操作列表中的操作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触发时机：</a:t>
            </a:r>
          </a:p>
          <a:p>
            <a:r>
              <a:rPr lang="zh-CN" altLang="en-US" dirty="0" smtClean="0"/>
              <a:t>用户发起。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应用场景：</a:t>
            </a:r>
          </a:p>
          <a:p>
            <a:r>
              <a:rPr lang="zh-CN" altLang="en-US" dirty="0" smtClean="0"/>
              <a:t>用户在进行完自定义的一些业务逻辑之后，再调用已有操作列表中的某些操作，达到重复利用的目的。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案例演示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按钮点击后，调用操作列表中的保存操作。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单据插件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动态调用动态表单，以及传递数据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触发时机：</a:t>
            </a:r>
          </a:p>
          <a:p>
            <a:r>
              <a:rPr lang="zh-CN" altLang="en-US" dirty="0"/>
              <a:t>用户发起。</a:t>
            </a:r>
          </a:p>
          <a:p>
            <a:endParaRPr lang="zh-CN" altLang="en-US" dirty="0"/>
          </a:p>
          <a:p>
            <a:r>
              <a:rPr lang="zh-CN" altLang="en-US" dirty="0"/>
              <a:t>应用场景：</a:t>
            </a:r>
          </a:p>
          <a:p>
            <a:r>
              <a:rPr lang="zh-CN" altLang="en-US" dirty="0" smtClean="0"/>
              <a:t>由于业务的需要，可能需要同时打开多个父子 单据窗体，且窗体之间需要进行数据的传递以及交互操作。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案例演示：</a:t>
            </a:r>
            <a:endParaRPr lang="en-US" altLang="zh-CN" dirty="0"/>
          </a:p>
          <a:p>
            <a:r>
              <a:rPr lang="zh-CN" altLang="en-US" dirty="0"/>
              <a:t>创建一个动态表单，在该动态表单上添加一个按钮，点击该按钮后显示另外一个动态表单。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动态表单插件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动态获取单据数据的常用方法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触发时机：</a:t>
            </a:r>
          </a:p>
          <a:p>
            <a:r>
              <a:rPr lang="zh-CN" altLang="en-US" dirty="0"/>
              <a:t>用户发起。</a:t>
            </a:r>
          </a:p>
          <a:p>
            <a:endParaRPr lang="zh-CN" altLang="en-US" dirty="0"/>
          </a:p>
          <a:p>
            <a:r>
              <a:rPr lang="zh-CN" altLang="en-US" dirty="0"/>
              <a:t>应用场景：</a:t>
            </a:r>
          </a:p>
          <a:p>
            <a:r>
              <a:rPr lang="zh-CN" altLang="en-US" dirty="0" smtClean="0"/>
              <a:t>由于业务的需要，</a:t>
            </a:r>
            <a:r>
              <a:rPr lang="zh-CN" altLang="en-US" dirty="0"/>
              <a:t>需要根据内码或其他条件查询指定单据的数据，用于本单据的业务逻辑处理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案例演示：</a:t>
            </a:r>
            <a:endParaRPr lang="en-US" altLang="zh-CN" dirty="0"/>
          </a:p>
          <a:p>
            <a:r>
              <a:rPr lang="zh-CN" altLang="en-US" dirty="0"/>
              <a:t>演示各种取单据数据的调用方法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单据插件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插件动态创建单据并保存单据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触发时机：</a:t>
            </a:r>
          </a:p>
          <a:p>
            <a:r>
              <a:rPr lang="zh-CN" altLang="en-US" dirty="0"/>
              <a:t>用户发起。</a:t>
            </a:r>
          </a:p>
          <a:p>
            <a:endParaRPr lang="zh-CN" altLang="en-US" dirty="0"/>
          </a:p>
          <a:p>
            <a:r>
              <a:rPr lang="zh-CN" altLang="en-US" dirty="0"/>
              <a:t>应用场景：</a:t>
            </a:r>
          </a:p>
          <a:p>
            <a:r>
              <a:rPr lang="zh-CN" altLang="en-US" dirty="0"/>
              <a:t>当</a:t>
            </a:r>
            <a:r>
              <a:rPr lang="zh-CN" altLang="en-US" dirty="0" smtClean="0"/>
              <a:t>用户的业务操作需要调用其他单据的保存，达到重复利用</a:t>
            </a:r>
            <a:r>
              <a:rPr lang="zh-CN" altLang="en-US" smtClean="0"/>
              <a:t>的目的（原有单据中配置的实体服务规则、默认值等均保留，无需重新设置）</a:t>
            </a:r>
            <a:r>
              <a:rPr lang="zh-CN" altLang="en-US" smtClean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案例演示：</a:t>
            </a:r>
            <a:endParaRPr lang="en-US" altLang="zh-CN" dirty="0"/>
          </a:p>
          <a:p>
            <a:r>
              <a:rPr lang="zh-CN" altLang="en-US" dirty="0"/>
              <a:t>插件动态创建单据并保存</a:t>
            </a:r>
            <a:r>
              <a:rPr lang="zh-CN" altLang="en-US" dirty="0" smtClean="0"/>
              <a:t>单据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单据插件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07374" y="1378132"/>
            <a:ext cx="388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00"/>
            <a:r>
              <a:rPr lang="en-US" altLang="zh-CN" sz="4800" dirty="0">
                <a:solidFill>
                  <a:srgbClr val="FFFFFF"/>
                </a:solidFill>
                <a:latin typeface="Arial Black" panose="020B0A04020102020204" pitchFamily="34" charset="0"/>
              </a:rPr>
              <a:t>Thank you!</a:t>
            </a:r>
            <a:endParaRPr lang="zh-CN" altLang="en-US" sz="48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 smtClean="0"/>
              <a:t>金蝶云星空 分层</a:t>
            </a:r>
            <a:r>
              <a:rPr lang="zh-CN" altLang="en-US" dirty="0"/>
              <a:t>架构图</a:t>
            </a:r>
          </a:p>
        </p:txBody>
      </p:sp>
      <p:sp>
        <p:nvSpPr>
          <p:cNvPr id="27" name="自选图形 14"/>
          <p:cNvSpPr>
            <a:spLocks noChangeArrowheads="1"/>
          </p:cNvSpPr>
          <p:nvPr/>
        </p:nvSpPr>
        <p:spPr bwMode="auto">
          <a:xfrm>
            <a:off x="912166" y="1756977"/>
            <a:ext cx="10943858" cy="1537056"/>
          </a:xfrm>
          <a:prstGeom prst="roundRect">
            <a:avLst>
              <a:gd name="adj" fmla="val 6694"/>
            </a:avLst>
          </a:prstGeom>
          <a:solidFill>
            <a:srgbClr val="EAEAEA"/>
          </a:solidFill>
          <a:ln w="6350" algn="ctr">
            <a:solidFill>
              <a:srgbClr val="C0C0C0"/>
            </a:solidFill>
            <a:prstDash val="dash"/>
            <a:round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Box 48"/>
          <p:cNvSpPr txBox="1">
            <a:spLocks noChangeArrowheads="1"/>
          </p:cNvSpPr>
          <p:nvPr/>
        </p:nvSpPr>
        <p:spPr bwMode="auto">
          <a:xfrm>
            <a:off x="86773" y="1852248"/>
            <a:ext cx="708990" cy="863800"/>
          </a:xfrm>
          <a:prstGeom prst="rect">
            <a:avLst/>
          </a:prstGeom>
          <a:noFill/>
          <a:ln>
            <a:noFill/>
          </a:ln>
        </p:spPr>
        <p:txBody>
          <a:bodyPr lIns="121911" tIns="60955" rIns="121911" bIns="6095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rgbClr val="000000"/>
                </a:solidFill>
              </a:rPr>
              <a:t>应用服务 </a:t>
            </a:r>
            <a:endParaRPr lang="en-US" altLang="zh-CN" kern="0">
              <a:solidFill>
                <a:srgbClr val="00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rgbClr val="000000"/>
                </a:solidFill>
              </a:rPr>
              <a:t> 器</a:t>
            </a:r>
          </a:p>
        </p:txBody>
      </p:sp>
      <p:sp>
        <p:nvSpPr>
          <p:cNvPr id="29" name="自选图形 58"/>
          <p:cNvSpPr>
            <a:spLocks noChangeArrowheads="1"/>
          </p:cNvSpPr>
          <p:nvPr/>
        </p:nvSpPr>
        <p:spPr bwMode="auto">
          <a:xfrm>
            <a:off x="1081476" y="1841663"/>
            <a:ext cx="10581956" cy="421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动态表单逻辑组件</a:t>
            </a:r>
          </a:p>
        </p:txBody>
      </p:sp>
      <p:sp>
        <p:nvSpPr>
          <p:cNvPr id="30" name="自选图形 58"/>
          <p:cNvSpPr>
            <a:spLocks noChangeArrowheads="1"/>
          </p:cNvSpPr>
          <p:nvPr/>
        </p:nvSpPr>
        <p:spPr bwMode="auto">
          <a:xfrm>
            <a:off x="1073013" y="2758392"/>
            <a:ext cx="6097322" cy="42131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动态表单服务端插件</a:t>
            </a:r>
          </a:p>
        </p:txBody>
      </p:sp>
      <p:sp>
        <p:nvSpPr>
          <p:cNvPr id="31" name="自选图形 58"/>
          <p:cNvSpPr>
            <a:spLocks noChangeArrowheads="1"/>
          </p:cNvSpPr>
          <p:nvPr/>
        </p:nvSpPr>
        <p:spPr bwMode="auto">
          <a:xfrm>
            <a:off x="1081476" y="2305320"/>
            <a:ext cx="10581956" cy="42131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动态表单服务端编程接口</a:t>
            </a:r>
          </a:p>
        </p:txBody>
      </p:sp>
      <p:sp>
        <p:nvSpPr>
          <p:cNvPr id="32" name="自选图形 14"/>
          <p:cNvSpPr>
            <a:spLocks noChangeArrowheads="1"/>
          </p:cNvSpPr>
          <p:nvPr/>
        </p:nvSpPr>
        <p:spPr bwMode="auto">
          <a:xfrm>
            <a:off x="912166" y="3581966"/>
            <a:ext cx="10943858" cy="565280"/>
          </a:xfrm>
          <a:prstGeom prst="roundRect">
            <a:avLst>
              <a:gd name="adj" fmla="val 6694"/>
            </a:avLst>
          </a:prstGeom>
          <a:solidFill>
            <a:srgbClr val="EAEAEA"/>
          </a:solidFill>
          <a:ln w="6350" algn="ctr">
            <a:solidFill>
              <a:srgbClr val="C0C0C0"/>
            </a:solidFill>
            <a:prstDash val="dash"/>
            <a:round/>
          </a:ln>
          <a:effectLst/>
        </p:spPr>
        <p:txBody>
          <a:bodyPr wrap="none" lIns="121911" tIns="60955" rIns="121911" bIns="6095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Box 53"/>
          <p:cNvSpPr txBox="1">
            <a:spLocks noChangeArrowheads="1"/>
          </p:cNvSpPr>
          <p:nvPr/>
        </p:nvSpPr>
        <p:spPr bwMode="auto">
          <a:xfrm>
            <a:off x="1" y="3581966"/>
            <a:ext cx="912166" cy="616092"/>
          </a:xfrm>
          <a:prstGeom prst="rect">
            <a:avLst/>
          </a:prstGeom>
          <a:noFill/>
          <a:ln>
            <a:noFill/>
          </a:ln>
        </p:spPr>
        <p:txBody>
          <a:bodyPr lIns="121911" tIns="60955" rIns="121911" bIns="6095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rgbClr val="000000"/>
                </a:solidFill>
              </a:rPr>
              <a:t>数据库服务器</a:t>
            </a:r>
          </a:p>
        </p:txBody>
      </p:sp>
      <p:sp>
        <p:nvSpPr>
          <p:cNvPr id="34" name="圆柱形 25"/>
          <p:cNvSpPr>
            <a:spLocks noChangeArrowheads="1"/>
          </p:cNvSpPr>
          <p:nvPr/>
        </p:nvSpPr>
        <p:spPr bwMode="auto">
          <a:xfrm>
            <a:off x="1583061" y="3702643"/>
            <a:ext cx="2351311" cy="37473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元数据</a:t>
            </a:r>
          </a:p>
        </p:txBody>
      </p:sp>
      <p:sp>
        <p:nvSpPr>
          <p:cNvPr id="35" name="圆柱形 55"/>
          <p:cNvSpPr>
            <a:spLocks noChangeArrowheads="1"/>
          </p:cNvSpPr>
          <p:nvPr/>
        </p:nvSpPr>
        <p:spPr bwMode="auto">
          <a:xfrm>
            <a:off x="7961864" y="3702643"/>
            <a:ext cx="2351311" cy="37473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53A9FF"/>
              </a:gs>
              <a:gs pos="100000">
                <a:srgbClr val="0066CC"/>
              </a:gs>
            </a:gsLst>
            <a:lin ang="5400000" scaled="1"/>
          </a:gra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业务数据</a:t>
            </a:r>
          </a:p>
        </p:txBody>
      </p:sp>
      <p:sp>
        <p:nvSpPr>
          <p:cNvPr id="36" name="直线 38"/>
          <p:cNvSpPr>
            <a:spLocks noChangeShapeType="1"/>
          </p:cNvSpPr>
          <p:nvPr/>
        </p:nvSpPr>
        <p:spPr bwMode="auto">
          <a:xfrm>
            <a:off x="6237006" y="1538908"/>
            <a:ext cx="2116" cy="205365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  <a:tail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直线 38"/>
          <p:cNvSpPr>
            <a:spLocks noChangeShapeType="1"/>
          </p:cNvSpPr>
          <p:nvPr/>
        </p:nvSpPr>
        <p:spPr bwMode="auto">
          <a:xfrm>
            <a:off x="6349176" y="3294032"/>
            <a:ext cx="4232" cy="287934"/>
          </a:xfrm>
          <a:prstGeom prst="line">
            <a:avLst/>
          </a:prstGeom>
          <a:noFill/>
          <a:ln w="9525">
            <a:solidFill>
              <a:srgbClr val="003B76"/>
            </a:solidFill>
            <a:round/>
            <a:headEnd type="triangle" w="med" len="med"/>
            <a:tailEnd type="triangle" w="med" len="med"/>
          </a:ln>
          <a:effectLst/>
        </p:spPr>
        <p:txBody>
          <a:bodyPr lIns="121911" tIns="60955" rIns="121911" bIns="6095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自选图形 58"/>
          <p:cNvSpPr>
            <a:spLocks noChangeArrowheads="1"/>
          </p:cNvSpPr>
          <p:nvPr/>
        </p:nvSpPr>
        <p:spPr bwMode="auto">
          <a:xfrm>
            <a:off x="7534353" y="2758392"/>
            <a:ext cx="4129080" cy="42131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ffectLst/>
        </p:spPr>
        <p:txBody>
          <a:bodyPr wrap="none" lIns="121911" tIns="60955" rIns="121911" bIns="6095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FFFFFF"/>
                </a:solidFill>
                <a:latin typeface="Arial" panose="020B0604020202020204" pitchFamily="34" charset="0"/>
              </a:rPr>
              <a:t>校验规则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>
            <p:custDataLst>
              <p:tags r:id="rId1"/>
            </p:custDataLst>
          </p:nvPr>
        </p:nvSpPr>
        <p:spPr bwMode="auto">
          <a:xfrm>
            <a:off x="1429392" y="932939"/>
            <a:ext cx="2484114" cy="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Content</a:t>
            </a:r>
            <a:endParaRPr lang="zh-CN" altLang="en-US" sz="3600" dirty="0">
              <a:latin typeface="Impact" panose="020B0806030902050204" pitchFamily="34" charset="0"/>
              <a:ea typeface="华文隶书" pitchFamily="2" charset="-122"/>
              <a:cs typeface="Verdana" panose="020B060403050404020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3193007" y="1055403"/>
            <a:ext cx="0" cy="2990945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1315964" y="1509136"/>
            <a:ext cx="2699987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2492733" y="193137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2492733" y="2639690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2492733" y="336070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</a:t>
            </a:r>
            <a:r>
              <a:rPr lang="en-US" altLang="zh-CN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3</a:t>
            </a:r>
            <a:endParaRPr lang="en-US" sz="28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itchFamily="2" charset="-122"/>
              <a:cs typeface="Verdana" panose="020B060403050404020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3202253" y="2014651"/>
            <a:ext cx="2892954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金蝶云</a:t>
            </a:r>
            <a:r>
              <a:rPr lang="en-US" altLang="zh-CN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·</a:t>
            </a: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星空插件架构概述</a:t>
            </a:r>
            <a:endParaRPr lang="en-US" sz="18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3202253" y="2727604"/>
            <a:ext cx="3276947" cy="43190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业务插件介绍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3202252" y="3451671"/>
            <a:ext cx="3660940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插件开发</a:t>
            </a:r>
            <a:r>
              <a:rPr lang="zh-CN" altLang="en-US" sz="18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介绍</a:t>
            </a:r>
            <a:endParaRPr lang="zh-CN" altLang="en-US" sz="18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2486417" y="4077639"/>
            <a:ext cx="703171" cy="639826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itchFamily="2" charset="-122"/>
                <a:cs typeface="Verdana" panose="020B0604030504040204" charset="0"/>
              </a:rPr>
              <a:t>04</a:t>
            </a: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3202564" y="4168602"/>
            <a:ext cx="4044621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buClr>
                <a:srgbClr val="003399"/>
              </a:buClr>
              <a:defRPr/>
            </a:pPr>
            <a:r>
              <a:rPr lang="en-US" altLang="zh-CN" b="1" dirty="0">
                <a:solidFill>
                  <a:srgbClr val="0047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</a:t>
            </a:r>
            <a:r>
              <a:rPr lang="zh-CN" altLang="en-US" b="1" dirty="0">
                <a:solidFill>
                  <a:srgbClr val="0047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业务插件用以解决什么问题？</a:t>
            </a:r>
          </a:p>
          <a:p>
            <a:pPr>
              <a:buClr>
                <a:srgbClr val="003399"/>
              </a:buClr>
              <a:defRPr/>
            </a:pPr>
            <a:endParaRPr lang="zh-CN" altLang="en-US" b="1" dirty="0">
              <a:solidFill>
                <a:srgbClr val="0047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2" indent="-457200">
              <a:buSzPct val="100000"/>
              <a:buBlip>
                <a:blip r:embed="rId2"/>
              </a:buBlip>
              <a:defRPr/>
            </a:pPr>
            <a:r>
              <a:rPr lang="zh-CN" altLang="en-US" sz="2100" dirty="0"/>
              <a:t>标准业务对象的的业务逻辑应用：</a:t>
            </a:r>
          </a:p>
          <a:p>
            <a:pPr marL="1600200" lvl="3" indent="-457200"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标准业务对象没有实现的控制；</a:t>
            </a:r>
          </a:p>
          <a:p>
            <a:pPr marL="1600200" lvl="3" indent="-457200"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已有操作和服务未支持的功能；</a:t>
            </a:r>
          </a:p>
          <a:p>
            <a:pPr marL="1600200" lvl="3" indent="-457200"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更灵活的控制方式和客户化定制；</a:t>
            </a:r>
          </a:p>
          <a:p>
            <a:pPr marL="990600" lvl="2" indent="-457200">
              <a:buSzPct val="100000"/>
              <a:buBlip>
                <a:blip r:embed="rId2"/>
              </a:buBlip>
              <a:defRPr/>
            </a:pPr>
            <a:r>
              <a:rPr lang="zh-CN" altLang="en-US" sz="2100" dirty="0"/>
              <a:t>客户二次开发的需求； </a:t>
            </a:r>
          </a:p>
          <a:p>
            <a:pPr marL="1600200" lvl="3" indent="-457200"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快速开发、快速实施、快速应用；</a:t>
            </a:r>
          </a:p>
          <a:p>
            <a:pPr marL="1600200" lvl="3" indent="-457200"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可配置，可测试，快速部署；</a:t>
            </a:r>
          </a:p>
          <a:p>
            <a:pPr marL="1600200" lvl="3" indent="-457200">
              <a:buSzPct val="100000"/>
              <a:buBlip>
                <a:blip r:embed="rId2"/>
              </a:buBlip>
              <a:defRPr/>
            </a:pPr>
            <a:endParaRPr lang="zh-CN" altLang="en-US" sz="1800" dirty="0"/>
          </a:p>
          <a:p>
            <a:pPr marL="457200" lvl="3" indent="-457200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0047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有哪些插件？</a:t>
            </a:r>
          </a:p>
          <a:p>
            <a:pPr marL="457200" lvl="3" indent="-457200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endParaRPr lang="zh-CN" altLang="en-US" b="1" dirty="0">
              <a:solidFill>
                <a:srgbClr val="0047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2" indent="-457200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100" dirty="0"/>
              <a:t>Web</a:t>
            </a:r>
            <a:r>
              <a:rPr lang="zh-CN" altLang="en-US" sz="2100" dirty="0"/>
              <a:t>层</a:t>
            </a:r>
          </a:p>
          <a:p>
            <a:pPr marL="1600200" lvl="3" indent="-457200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表单插件</a:t>
            </a:r>
          </a:p>
          <a:p>
            <a:pPr marL="1600200" lvl="3" indent="-457200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列表插件</a:t>
            </a:r>
          </a:p>
          <a:p>
            <a:pPr marL="1600200" lvl="3" indent="-457200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表单构建插件</a:t>
            </a:r>
          </a:p>
          <a:p>
            <a:pPr marL="990600" lvl="2" indent="-457200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100" dirty="0"/>
              <a:t>App</a:t>
            </a:r>
            <a:r>
              <a:rPr lang="zh-CN" altLang="en-US" sz="2100" dirty="0"/>
              <a:t>层</a:t>
            </a:r>
          </a:p>
          <a:p>
            <a:pPr marL="1600200" lvl="3" indent="-457200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服务插件</a:t>
            </a:r>
          </a:p>
          <a:p>
            <a:pPr marL="1066800" lvl="4" indent="-457200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endParaRPr lang="zh-CN" altLang="en-US" b="1" dirty="0">
              <a:solidFill>
                <a:srgbClr val="0047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en-US" altLang="zh-CN" dirty="0"/>
              <a:t>BOS</a:t>
            </a:r>
            <a:r>
              <a:rPr lang="zh-CN" altLang="en-US" dirty="0"/>
              <a:t>业务插件开发概览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Clr>
                <a:srgbClr val="003399"/>
              </a:buClr>
              <a:defRPr/>
            </a:pPr>
            <a:r>
              <a:rPr lang="zh-CN" altLang="en-US" b="1" dirty="0">
                <a:solidFill>
                  <a:srgbClr val="0047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插件接口特性</a:t>
            </a:r>
          </a:p>
          <a:p>
            <a:pPr>
              <a:buClr>
                <a:srgbClr val="003399"/>
              </a:buClr>
              <a:defRPr/>
            </a:pPr>
            <a:endParaRPr lang="zh-CN" altLang="en-US" b="1" dirty="0">
              <a:solidFill>
                <a:srgbClr val="0047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2" indent="-457200">
              <a:buSzPct val="100000"/>
              <a:buBlip>
                <a:blip r:embed="rId2"/>
              </a:buBlip>
              <a:defRPr/>
            </a:pPr>
            <a:r>
              <a:rPr lang="zh-CN" altLang="en-US" sz="2100" dirty="0"/>
              <a:t>使用</a:t>
            </a:r>
            <a:r>
              <a:rPr lang="en-US" altLang="zh-CN" sz="2100" dirty="0"/>
              <a:t>C# 4.0</a:t>
            </a:r>
          </a:p>
          <a:p>
            <a:pPr marL="990600" lvl="2" indent="-457200">
              <a:buSzPct val="100000"/>
              <a:buBlip>
                <a:blip r:embed="rId2"/>
              </a:buBlip>
              <a:defRPr/>
            </a:pPr>
            <a:endParaRPr lang="en-US" altLang="zh-CN" sz="2100" dirty="0"/>
          </a:p>
          <a:p>
            <a:pPr marL="990600" lvl="2" indent="-457200">
              <a:buSzPct val="100000"/>
              <a:buBlip>
                <a:blip r:embed="rId2"/>
              </a:buBlip>
              <a:defRPr/>
            </a:pPr>
            <a:r>
              <a:rPr lang="zh-CN" altLang="en-US" sz="2100" dirty="0"/>
              <a:t>支持继承和扩展</a:t>
            </a:r>
          </a:p>
          <a:p>
            <a:pPr marL="1600200" lvl="3" indent="-457200">
              <a:buSzPct val="100000"/>
              <a:buBlip>
                <a:blip r:embed="rId2"/>
              </a:buBlip>
              <a:defRPr/>
            </a:pPr>
            <a:endParaRPr lang="zh-CN" altLang="en-US" sz="1800" dirty="0"/>
          </a:p>
          <a:p>
            <a:pPr marL="990600" lvl="2" indent="-457200">
              <a:buSzPct val="100000"/>
              <a:buBlip>
                <a:blip r:embed="rId2"/>
              </a:buBlip>
              <a:defRPr/>
            </a:pPr>
            <a:r>
              <a:rPr lang="zh-CN" altLang="en-US" sz="2100" dirty="0"/>
              <a:t>已封装业务插件； </a:t>
            </a:r>
          </a:p>
          <a:p>
            <a:pPr marL="1600200" lvl="3" indent="-457200"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组织控制；</a:t>
            </a:r>
          </a:p>
          <a:p>
            <a:pPr marL="1600200" lvl="3" indent="-457200"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基础资料分配</a:t>
            </a:r>
          </a:p>
          <a:p>
            <a:pPr marL="1600200" lvl="3" indent="-457200">
              <a:buSzPct val="100000"/>
              <a:buBlip>
                <a:blip r:embed="rId2"/>
              </a:buBlip>
              <a:defRPr/>
            </a:pPr>
            <a:r>
              <a:rPr lang="en-US" altLang="zh-CN" sz="1800" dirty="0"/>
              <a:t>………</a:t>
            </a:r>
            <a:endParaRPr lang="zh-CN" altLang="en-US" b="1" dirty="0">
              <a:solidFill>
                <a:srgbClr val="0047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3" indent="-457200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0047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支持插件顺序</a:t>
            </a:r>
          </a:p>
          <a:p>
            <a:pPr marL="990600" lvl="2" indent="-457200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endParaRPr lang="zh-CN" altLang="en-US" dirty="0"/>
          </a:p>
          <a:p>
            <a:pPr marL="1066800" lvl="4" indent="-457200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endParaRPr lang="zh-CN" altLang="en-US" b="1" dirty="0">
              <a:solidFill>
                <a:srgbClr val="0047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3" indent="-457200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0047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支持动态语言</a:t>
            </a:r>
          </a:p>
          <a:p>
            <a:pPr marL="1066800" lvl="4" indent="-457200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endParaRPr lang="zh-CN" altLang="en-US" sz="1800" dirty="0"/>
          </a:p>
          <a:p>
            <a:pPr marL="1066800" lvl="4" indent="-457200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1800" dirty="0" err="1"/>
              <a:t>IronPython</a:t>
            </a:r>
            <a:r>
              <a:rPr lang="zh-CN" altLang="en-US" sz="1800" dirty="0"/>
              <a:t> </a:t>
            </a:r>
            <a:r>
              <a:rPr lang="en-US" altLang="zh-CN" sz="1800" dirty="0"/>
              <a:t>2.6.1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en-US" altLang="zh-CN" dirty="0"/>
              <a:t>BOS</a:t>
            </a:r>
            <a:r>
              <a:rPr lang="zh-CN" altLang="en-US" dirty="0"/>
              <a:t>业务插件开发概览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en-US" altLang="zh-CN" dirty="0"/>
              <a:t>BOS</a:t>
            </a:r>
            <a:r>
              <a:rPr lang="zh-CN" altLang="en-US" dirty="0"/>
              <a:t>业务插件开发概览</a:t>
            </a:r>
            <a:r>
              <a:rPr lang="en-US" altLang="zh-CN" dirty="0"/>
              <a:t>—</a:t>
            </a:r>
            <a:r>
              <a:rPr lang="zh-CN" altLang="en-US" dirty="0"/>
              <a:t>插件分类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31744" y="1040590"/>
            <a:ext cx="4512146" cy="321383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21911" tIns="60955" rIns="121911" bIns="60955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表单插件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defRPr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用于单个表单编辑界面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-457200">
              <a:lnSpc>
                <a:spcPct val="120000"/>
              </a:lnSpc>
              <a:defRPr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运行于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列表插件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-457200">
              <a:lnSpc>
                <a:spcPct val="120000"/>
              </a:lnSpc>
              <a:defRPr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用于列表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-457200">
              <a:lnSpc>
                <a:spcPct val="120000"/>
              </a:lnSpc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运行于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68" y="1007896"/>
            <a:ext cx="356235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f896c51-7148-4562-8364-754e3fd74ca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heme/theme1.xml><?xml version="1.0" encoding="utf-8"?>
<a:theme xmlns:a="http://schemas.openxmlformats.org/drawingml/2006/main" name="Office 主题">
  <a:themeElements>
    <a:clrScheme name="金蝶配色">
      <a:dk1>
        <a:sysClr val="windowText" lastClr="000000"/>
      </a:dk1>
      <a:lt1>
        <a:sysClr val="window" lastClr="FFFFFF"/>
      </a:lt1>
      <a:dk2>
        <a:srgbClr val="4C4948"/>
      </a:dk2>
      <a:lt2>
        <a:srgbClr val="E7E6E6"/>
      </a:lt2>
      <a:accent1>
        <a:srgbClr val="005BAC"/>
      </a:accent1>
      <a:accent2>
        <a:srgbClr val="00B9EF"/>
      </a:accent2>
      <a:accent3>
        <a:srgbClr val="13AE67"/>
      </a:accent3>
      <a:accent4>
        <a:srgbClr val="F08300"/>
      </a:accent4>
      <a:accent5>
        <a:srgbClr val="005BAC"/>
      </a:accent5>
      <a:accent6>
        <a:srgbClr val="00B9EF"/>
      </a:accent6>
      <a:hlink>
        <a:srgbClr val="13AE67"/>
      </a:hlink>
      <a:folHlink>
        <a:srgbClr val="F083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1572</Words>
  <Application>Microsoft Office PowerPoint</Application>
  <PresentationFormat>自定义</PresentationFormat>
  <Paragraphs>434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表单插件开发</vt:lpstr>
      <vt:lpstr>幻灯片 2</vt:lpstr>
      <vt:lpstr>幻灯片 3</vt:lpstr>
      <vt:lpstr>金蝶云星空 分层架构图</vt:lpstr>
      <vt:lpstr>金蝶云星空 分层架构图</vt:lpstr>
      <vt:lpstr>幻灯片 6</vt:lpstr>
      <vt:lpstr>BOS业务插件开发概览</vt:lpstr>
      <vt:lpstr>BOS业务插件开发概览</vt:lpstr>
      <vt:lpstr>BOS业务插件开发概览—插件分类</vt:lpstr>
      <vt:lpstr>BOS业务插件开发概览—插件分类</vt:lpstr>
      <vt:lpstr>案例演示</vt:lpstr>
      <vt:lpstr>BOS业务插件开发概览-动态表单元数据结构</vt:lpstr>
      <vt:lpstr>BOS业务插件开发概览-动态表单元数据结构</vt:lpstr>
      <vt:lpstr>BOS业务插件开发概览-LoadData (AddNew)</vt:lpstr>
      <vt:lpstr>BOS业务插件开发概览-LoadData (Edit)</vt:lpstr>
      <vt:lpstr>幻灯片 16</vt:lpstr>
      <vt:lpstr>插件开发-接口结构</vt:lpstr>
      <vt:lpstr>插件开发-接口结构</vt:lpstr>
      <vt:lpstr>插件开发-接口结构</vt:lpstr>
      <vt:lpstr>插件开发-接口结构</vt:lpstr>
      <vt:lpstr>插件开发-接口结构</vt:lpstr>
      <vt:lpstr>插件开发-接口结构</vt:lpstr>
      <vt:lpstr>插件开发-接口结构</vt:lpstr>
      <vt:lpstr>插件开发-接口结构</vt:lpstr>
      <vt:lpstr>插件开发-接口结构</vt:lpstr>
      <vt:lpstr>插件开发-接口结构</vt:lpstr>
      <vt:lpstr>插件开发-接口结构</vt:lpstr>
      <vt:lpstr>插件开发-接口结构</vt:lpstr>
      <vt:lpstr>插件开发-常用对象</vt:lpstr>
      <vt:lpstr>插件开发-常用对象</vt:lpstr>
      <vt:lpstr>插件开发-常用对象</vt:lpstr>
      <vt:lpstr>插件开发-常用对象</vt:lpstr>
      <vt:lpstr>插件开发-常用对象</vt:lpstr>
      <vt:lpstr>插件开发-常用对象</vt:lpstr>
      <vt:lpstr>插件开发-代码示例</vt:lpstr>
      <vt:lpstr>幻灯片 36</vt:lpstr>
      <vt:lpstr>案例演示-单据插件</vt:lpstr>
      <vt:lpstr>案例演示-单据插件</vt:lpstr>
      <vt:lpstr>案例演示-单据插件</vt:lpstr>
      <vt:lpstr>案例演示-单据插件</vt:lpstr>
      <vt:lpstr>案例演示-单据插件</vt:lpstr>
      <vt:lpstr>案例演示-动态表单插件</vt:lpstr>
      <vt:lpstr>案例演示-单据插件</vt:lpstr>
      <vt:lpstr>案例演示-单据插件</vt:lpstr>
      <vt:lpstr>幻灯片 45</vt:lpstr>
    </vt:vector>
  </TitlesOfParts>
  <Company>市场部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金蝶国际软件集团介绍</dc:title>
  <dc:creator>Kingdee</dc:creator>
  <cp:lastModifiedBy>Windows 用户</cp:lastModifiedBy>
  <cp:revision>5283</cp:revision>
  <dcterms:created xsi:type="dcterms:W3CDTF">2005-02-25T05:47:00Z</dcterms:created>
  <dcterms:modified xsi:type="dcterms:W3CDTF">2019-05-28T16:28:38Z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