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2" r:id="rId1"/>
  </p:sldMasterIdLst>
  <p:notesMasterIdLst>
    <p:notesMasterId r:id="rId47"/>
  </p:notesMasterIdLst>
  <p:handoutMasterIdLst>
    <p:handoutMasterId r:id="rId48"/>
  </p:handoutMasterIdLst>
  <p:sldIdLst>
    <p:sldId id="497" r:id="rId2"/>
    <p:sldId id="500" r:id="rId3"/>
    <p:sldId id="501" r:id="rId4"/>
    <p:sldId id="514" r:id="rId5"/>
    <p:sldId id="541" r:id="rId6"/>
    <p:sldId id="513" r:id="rId7"/>
    <p:sldId id="515" r:id="rId8"/>
    <p:sldId id="552" r:id="rId9"/>
    <p:sldId id="516" r:id="rId10"/>
    <p:sldId id="553" r:id="rId11"/>
    <p:sldId id="517" r:id="rId12"/>
    <p:sldId id="554" r:id="rId13"/>
    <p:sldId id="544" r:id="rId14"/>
    <p:sldId id="519" r:id="rId15"/>
    <p:sldId id="555" r:id="rId16"/>
    <p:sldId id="522" r:id="rId17"/>
    <p:sldId id="518" r:id="rId18"/>
    <p:sldId id="520" r:id="rId19"/>
    <p:sldId id="545" r:id="rId20"/>
    <p:sldId id="546" r:id="rId21"/>
    <p:sldId id="548" r:id="rId22"/>
    <p:sldId id="549" r:id="rId23"/>
    <p:sldId id="523" r:id="rId24"/>
    <p:sldId id="556" r:id="rId25"/>
    <p:sldId id="524" r:id="rId26"/>
    <p:sldId id="557" r:id="rId27"/>
    <p:sldId id="550" r:id="rId28"/>
    <p:sldId id="558" r:id="rId29"/>
    <p:sldId id="525" r:id="rId30"/>
    <p:sldId id="529" r:id="rId31"/>
    <p:sldId id="528" r:id="rId32"/>
    <p:sldId id="530" r:id="rId33"/>
    <p:sldId id="561" r:id="rId34"/>
    <p:sldId id="504" r:id="rId35"/>
    <p:sldId id="559" r:id="rId36"/>
    <p:sldId id="560" r:id="rId37"/>
    <p:sldId id="532" r:id="rId38"/>
    <p:sldId id="533" r:id="rId39"/>
    <p:sldId id="540" r:id="rId40"/>
    <p:sldId id="534" r:id="rId41"/>
    <p:sldId id="535" r:id="rId42"/>
    <p:sldId id="539" r:id="rId43"/>
    <p:sldId id="542" r:id="rId44"/>
    <p:sldId id="551" r:id="rId45"/>
    <p:sldId id="488" r:id="rId4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AC49E4E-E065-A449-9FBE-5883C073D1D3}">
          <p14:sldIdLst>
            <p14:sldId id="497"/>
            <p14:sldId id="500"/>
            <p14:sldId id="501"/>
            <p14:sldId id="514"/>
            <p14:sldId id="541"/>
            <p14:sldId id="513"/>
            <p14:sldId id="515"/>
            <p14:sldId id="552"/>
            <p14:sldId id="516"/>
            <p14:sldId id="553"/>
            <p14:sldId id="517"/>
            <p14:sldId id="554"/>
            <p14:sldId id="544"/>
            <p14:sldId id="519"/>
            <p14:sldId id="555"/>
            <p14:sldId id="522"/>
            <p14:sldId id="518"/>
            <p14:sldId id="520"/>
            <p14:sldId id="545"/>
            <p14:sldId id="546"/>
            <p14:sldId id="548"/>
            <p14:sldId id="549"/>
            <p14:sldId id="523"/>
            <p14:sldId id="556"/>
            <p14:sldId id="524"/>
            <p14:sldId id="557"/>
            <p14:sldId id="550"/>
            <p14:sldId id="558"/>
            <p14:sldId id="525"/>
            <p14:sldId id="529"/>
            <p14:sldId id="528"/>
            <p14:sldId id="530"/>
            <p14:sldId id="561"/>
            <p14:sldId id="504"/>
            <p14:sldId id="559"/>
            <p14:sldId id="560"/>
            <p14:sldId id="532"/>
            <p14:sldId id="533"/>
            <p14:sldId id="540"/>
            <p14:sldId id="534"/>
            <p14:sldId id="535"/>
            <p14:sldId id="539"/>
            <p14:sldId id="542"/>
            <p14:sldId id="551"/>
            <p14:sldId id="48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162">
          <p15:clr>
            <a:srgbClr val="A4A3A4"/>
          </p15:clr>
        </p15:guide>
        <p15:guide id="2" pos="5511">
          <p15:clr>
            <a:srgbClr val="A4A3A4"/>
          </p15:clr>
        </p15:guide>
        <p15:guide id="3" orient="horz" pos="426">
          <p15:clr>
            <a:srgbClr val="A4A3A4"/>
          </p15:clr>
        </p15:guide>
        <p15:guide id="4" pos="5759">
          <p15:clr>
            <a:srgbClr val="A4A3A4"/>
          </p15:clr>
        </p15:guide>
        <p15:guide id="5" pos="573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9BC1"/>
    <a:srgbClr val="1489FF"/>
    <a:srgbClr val="13AE67"/>
    <a:srgbClr val="12A9D9"/>
    <a:srgbClr val="FF9900"/>
    <a:srgbClr val="BFDFFF"/>
    <a:srgbClr val="DF6421"/>
    <a:srgbClr val="00478A"/>
    <a:srgbClr val="41D8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6" autoAdjust="0"/>
    <p:restoredTop sz="93675" autoAdjust="0"/>
  </p:normalViewPr>
  <p:slideViewPr>
    <p:cSldViewPr>
      <p:cViewPr>
        <p:scale>
          <a:sx n="100" d="100"/>
          <a:sy n="100" d="100"/>
        </p:scale>
        <p:origin x="-1932" y="-780"/>
      </p:cViewPr>
      <p:guideLst>
        <p:guide orient="horz" pos="3162"/>
        <p:guide orient="horz" pos="426"/>
        <p:guide pos="5511"/>
        <p:guide pos="5759"/>
        <p:guide pos="5738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2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74D668-D138-4503-8038-BF417F9302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34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7C3CA4-1A3F-43E3-944D-8257F97CD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12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istrator\Desktop\ppt背景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35696" y="1123658"/>
            <a:ext cx="6624736" cy="857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lang="zh-CN" altLang="en-US" sz="32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kumimoji="1" lang="zh-CN" altLang="en-US" smtClean="0"/>
              <a:t>金蝶集团幻灯片图库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73411" y="2125188"/>
            <a:ext cx="3587021" cy="10226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mtClean="0"/>
              <a:t>报告人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报告部门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2016-03-02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7"/>
          <p:cNvSpPr>
            <a:spLocks/>
          </p:cNvSpPr>
          <p:nvPr userDrawn="1"/>
        </p:nvSpPr>
        <p:spPr bwMode="auto">
          <a:xfrm>
            <a:off x="472484" y="4767758"/>
            <a:ext cx="287538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zh-CN" altLang="en-US" sz="700" b="0" i="0" spc="0" baseline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版权所有</a:t>
            </a:r>
            <a:r>
              <a:rPr lang="en-US" altLang="zh-CN" sz="700" b="0" i="0" spc="0" baseline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Helvetica Neue" charset="0"/>
              </a:rPr>
              <a:t>©</a:t>
            </a:r>
            <a:r>
              <a:rPr lang="en-US" altLang="zh-CN" sz="700" b="0" i="0" spc="0" baseline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Helvetica Neue" charset="0"/>
              </a:rPr>
              <a:t>1993-2016</a:t>
            </a:r>
            <a:r>
              <a:rPr lang="zh-CN" altLang="en-US" sz="700" b="0" i="0" spc="0" baseline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金蝶软件（中国</a:t>
            </a:r>
            <a:r>
              <a:rPr lang="zh-CN" altLang="en-US" sz="700" b="0" i="0" spc="0" baseline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）</a:t>
            </a:r>
            <a:r>
              <a:rPr lang="zh-CN" altLang="en-US" sz="700" b="0" i="0" spc="0" baseline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有</a:t>
            </a:r>
            <a:r>
              <a:rPr lang="zh-CN" altLang="en-US" sz="700" b="0" i="0" spc="0" baseline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限公司</a:t>
            </a:r>
          </a:p>
        </p:txBody>
      </p:sp>
      <p:pic>
        <p:nvPicPr>
          <p:cNvPr id="10" name="图片 9" descr="kingdee 金蝶 logo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57" y="-20538"/>
            <a:ext cx="2264771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Box 2"/>
          <p:cNvSpPr txBox="1">
            <a:spLocks noChangeArrowheads="1"/>
          </p:cNvSpPr>
          <p:nvPr userDrawn="1"/>
        </p:nvSpPr>
        <p:spPr bwMode="auto">
          <a:xfrm>
            <a:off x="6693991" y="4817271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739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644917"/>
            <a:ext cx="8640960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491880" y="843558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336210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 txBox="1">
            <a:spLocks/>
          </p:cNvSpPr>
          <p:nvPr userDrawn="1"/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lang="zh-CN" altLang="en-US" sz="2200" b="1" i="0" kern="1200" dirty="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1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36210" y="843558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1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2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ppt背景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 userDrawn="1"/>
        </p:nvGrpSpPr>
        <p:grpSpPr>
          <a:xfrm>
            <a:off x="4472354" y="1346221"/>
            <a:ext cx="3396738" cy="1796662"/>
            <a:chOff x="3491880" y="1283088"/>
            <a:chExt cx="2933387" cy="1551579"/>
          </a:xfrm>
        </p:grpSpPr>
        <p:sp>
          <p:nvSpPr>
            <p:cNvPr id="4" name="Rectangle 4"/>
            <p:cNvSpPr>
              <a:spLocks/>
            </p:cNvSpPr>
            <p:nvPr userDrawn="1"/>
          </p:nvSpPr>
          <p:spPr bwMode="auto">
            <a:xfrm>
              <a:off x="4521566" y="1438354"/>
              <a:ext cx="1803166" cy="73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udy Old Style" pitchFamily="18" charset="0"/>
                  <a:ea typeface="宋体" charset="0"/>
                  <a:cs typeface="Helvetica Neue UltraLight" charset="0"/>
                  <a:sym typeface="Helvetica Neue UltraLight" charset="0"/>
                </a:rPr>
                <a:t>Thanks</a:t>
              </a:r>
            </a:p>
          </p:txBody>
        </p:sp>
        <p:sp>
          <p:nvSpPr>
            <p:cNvPr id="5" name="Rectangle 5"/>
            <p:cNvSpPr>
              <a:spLocks/>
            </p:cNvSpPr>
            <p:nvPr userDrawn="1"/>
          </p:nvSpPr>
          <p:spPr bwMode="auto">
            <a:xfrm>
              <a:off x="4050688" y="2195749"/>
              <a:ext cx="978727" cy="265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charset="0"/>
                  <a:ea typeface="宋体" charset="0"/>
                  <a:cs typeface="Arial Narrow" charset="0"/>
                  <a:sym typeface="Arial Narrow" charset="0"/>
                </a:rPr>
                <a:t>terima kasih</a:t>
              </a:r>
            </a:p>
          </p:txBody>
        </p:sp>
        <p:sp>
          <p:nvSpPr>
            <p:cNvPr id="6" name="Rectangle 6"/>
            <p:cNvSpPr>
              <a:spLocks/>
            </p:cNvSpPr>
            <p:nvPr userDrawn="1"/>
          </p:nvSpPr>
          <p:spPr bwMode="auto">
            <a:xfrm>
              <a:off x="3491880" y="1283088"/>
              <a:ext cx="898392" cy="539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感謝</a:t>
              </a:r>
            </a:p>
          </p:txBody>
        </p:sp>
        <p:sp>
          <p:nvSpPr>
            <p:cNvPr id="7" name="Rectangle 7"/>
            <p:cNvSpPr>
              <a:spLocks/>
            </p:cNvSpPr>
            <p:nvPr userDrawn="1"/>
          </p:nvSpPr>
          <p:spPr bwMode="auto">
            <a:xfrm>
              <a:off x="5199183" y="2099618"/>
              <a:ext cx="1225080" cy="73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YaHei Bold" charset="0"/>
                  <a:sym typeface="Microsoft YaHei Bold" charset="0"/>
                </a:rPr>
                <a:t>谢谢</a:t>
              </a:r>
            </a:p>
          </p:txBody>
        </p:sp>
        <p:sp>
          <p:nvSpPr>
            <p:cNvPr id="8" name="Rectangle 8"/>
            <p:cNvSpPr>
              <a:spLocks/>
            </p:cNvSpPr>
            <p:nvPr userDrawn="1"/>
          </p:nvSpPr>
          <p:spPr bwMode="auto">
            <a:xfrm>
              <a:off x="5404367" y="1336687"/>
              <a:ext cx="1020900" cy="24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ありがとう</a:t>
              </a:r>
            </a:p>
          </p:txBody>
        </p:sp>
        <p:sp>
          <p:nvSpPr>
            <p:cNvPr id="9" name="Rectangle 9"/>
            <p:cNvSpPr>
              <a:spLocks/>
            </p:cNvSpPr>
            <p:nvPr userDrawn="1"/>
          </p:nvSpPr>
          <p:spPr bwMode="auto">
            <a:xfrm>
              <a:off x="3491887" y="1869803"/>
              <a:ext cx="596650" cy="31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宋体" charset="0"/>
                  <a:cs typeface="Thonburi" charset="0"/>
                  <a:sym typeface="Arial" charset="0"/>
                </a:rPr>
                <a:t>ขอบคุณ</a:t>
              </a:r>
            </a:p>
          </p:txBody>
        </p:sp>
      </p:grpSp>
      <p:sp>
        <p:nvSpPr>
          <p:cNvPr id="11" name="Rectangle 37"/>
          <p:cNvSpPr>
            <a:spLocks/>
          </p:cNvSpPr>
          <p:nvPr userDrawn="1"/>
        </p:nvSpPr>
        <p:spPr bwMode="auto">
          <a:xfrm>
            <a:off x="472484" y="4767758"/>
            <a:ext cx="287538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zh-CN" altLang="en-US" sz="700" b="0" i="0" spc="0" baseline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版权所有</a:t>
            </a:r>
            <a:r>
              <a:rPr lang="en-US" altLang="zh-CN" sz="700" b="0" i="0" spc="0" baseline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Helvetica Neue" charset="0"/>
              </a:rPr>
              <a:t>©</a:t>
            </a:r>
            <a:r>
              <a:rPr lang="en-US" altLang="zh-CN" sz="700" b="0" i="0" spc="0" baseline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Helvetica Neue" charset="0"/>
              </a:rPr>
              <a:t>1993-2016</a:t>
            </a:r>
            <a:r>
              <a:rPr lang="zh-CN" altLang="en-US" sz="700" b="0" i="0" spc="0" baseline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金蝶软件（中国</a:t>
            </a:r>
            <a:r>
              <a:rPr lang="zh-CN" altLang="en-US" sz="700" b="0" i="0" spc="0" baseline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）</a:t>
            </a:r>
            <a:r>
              <a:rPr lang="zh-CN" altLang="en-US" sz="700" b="0" i="0" spc="0" baseline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有</a:t>
            </a:r>
            <a:r>
              <a:rPr lang="zh-CN" altLang="en-US" sz="700" b="0" i="0" spc="0" baseline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限公司</a:t>
            </a:r>
          </a:p>
        </p:txBody>
      </p:sp>
      <p:pic>
        <p:nvPicPr>
          <p:cNvPr id="15" name="图片 14" descr="kingdee 金蝶 logo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57" y="-20538"/>
            <a:ext cx="2264771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Box 2"/>
          <p:cNvSpPr txBox="1">
            <a:spLocks noChangeArrowheads="1"/>
          </p:cNvSpPr>
          <p:nvPr userDrawn="1"/>
        </p:nvSpPr>
        <p:spPr bwMode="auto">
          <a:xfrm>
            <a:off x="6693991" y="4817271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14986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3"/>
            <a:ext cx="9144000" cy="520095"/>
            <a:chOff x="0" y="3"/>
            <a:chExt cx="9144000" cy="520095"/>
          </a:xfrm>
        </p:grpSpPr>
        <p:pic>
          <p:nvPicPr>
            <p:cNvPr id="11" name="图片 10" descr="卷页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3"/>
              <a:ext cx="9144000" cy="520095"/>
            </a:xfrm>
            <a:prstGeom prst="rect">
              <a:avLst/>
            </a:prstGeom>
            <a:effectLst>
              <a:outerShdw blurRad="50800" dist="38100" dir="6000000" sx="101000" sy="101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图片 11" descr="0310金蝶品牌下属logo-00.png"/>
            <p:cNvPicPr>
              <a:picLocks noChangeAspect="1"/>
            </p:cNvPicPr>
            <p:nvPr userDrawn="1"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83994" y="116050"/>
              <a:ext cx="1097755" cy="288000"/>
            </a:xfrm>
            <a:prstGeom prst="rect">
              <a:avLst/>
            </a:prstGeom>
          </p:spPr>
        </p:pic>
      </p:grp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251520" y="771550"/>
            <a:ext cx="8640960" cy="388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31919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8" r:id="rId2"/>
    <p:sldLayoutId id="2147484589" r:id="rId3"/>
    <p:sldLayoutId id="2147484602" r:id="rId4"/>
    <p:sldLayoutId id="2147484604" r:id="rId5"/>
    <p:sldLayoutId id="2147484587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lang="zh-CN" altLang="en-US" sz="2200" b="1" i="0" kern="1200" dirty="0">
          <a:solidFill>
            <a:schemeClr val="tx1"/>
          </a:solidFill>
          <a:latin typeface="微软雅黑"/>
          <a:ea typeface="微软雅黑"/>
          <a:cs typeface="+mj-cs"/>
        </a:defRPr>
      </a:lvl1pPr>
    </p:titleStyle>
    <p:bodyStyle>
      <a:lvl1pPr marL="342900" indent="-342900" algn="l" defTabSz="457200" rtl="0" eaLnBrk="1" fontAlgn="base" latinLnBrk="0" hangingPunct="1">
        <a:spcBef>
          <a:spcPct val="20000"/>
        </a:spcBef>
        <a:spcAft>
          <a:spcPct val="0"/>
        </a:spcAft>
        <a:buFontTx/>
        <a:buBlip>
          <a:blip r:embed="rId10"/>
        </a:buBlip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1pPr>
      <a:lvl2pPr marL="742950" indent="-28575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20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2pPr>
      <a:lvl3pPr marL="11430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•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3pPr>
      <a:lvl4pPr marL="16002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4pPr>
      <a:lvl5pPr marL="20574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»"/>
        <a:defRPr kumimoji="1" lang="zh-CN" altLang="en-US" sz="1800" b="0" i="0" kern="1200" dirty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1"/>
          <p:cNvSpPr>
            <a:spLocks noChangeArrowheads="1"/>
          </p:cNvSpPr>
          <p:nvPr/>
        </p:nvSpPr>
        <p:spPr bwMode="auto">
          <a:xfrm>
            <a:off x="6156176" y="2729001"/>
            <a:ext cx="288032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zh-CN" altLang="en-US" sz="1800" dirty="0" smtClean="0">
                <a:latin typeface="黑体" pitchFamily="2" charset="-122"/>
                <a:ea typeface="微软雅黑" pitchFamily="34" charset="-122"/>
              </a:rPr>
              <a:t>报告人</a:t>
            </a:r>
            <a:r>
              <a:rPr lang="zh-CN" altLang="en-US" sz="1800" dirty="0" smtClean="0">
                <a:latin typeface="黑体" pitchFamily="2" charset="-122"/>
                <a:ea typeface="微软雅黑" pitchFamily="34" charset="-122"/>
              </a:rPr>
              <a:t>：肖光杰</a:t>
            </a:r>
            <a:endParaRPr lang="en-US" altLang="zh-CN" sz="1800" dirty="0" smtClean="0">
              <a:latin typeface="黑体" pitchFamily="2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zh-CN" altLang="en-US" sz="1800" dirty="0" smtClean="0">
                <a:latin typeface="黑体" pitchFamily="2" charset="-122"/>
                <a:ea typeface="微软雅黑" pitchFamily="34" charset="-122"/>
              </a:rPr>
              <a:t>所属部门</a:t>
            </a:r>
            <a:r>
              <a:rPr lang="en-US" altLang="zh-CN" sz="1800" dirty="0" smtClean="0">
                <a:latin typeface="黑体" pitchFamily="2" charset="-122"/>
                <a:ea typeface="微软雅黑" pitchFamily="34" charset="-122"/>
              </a:rPr>
              <a:t>:</a:t>
            </a:r>
            <a:r>
              <a:rPr lang="zh-CN" altLang="en-US" sz="1800" dirty="0" smtClean="0">
                <a:latin typeface="黑体" pitchFamily="2" charset="-122"/>
                <a:ea typeface="微软雅黑" pitchFamily="34" charset="-122"/>
              </a:rPr>
              <a:t>协同平台部</a:t>
            </a:r>
            <a:endParaRPr lang="en-US" altLang="zh-CN" sz="1800" dirty="0" smtClean="0">
              <a:latin typeface="黑体" pitchFamily="2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endParaRPr lang="zh-CN" altLang="en-US" dirty="0">
              <a:latin typeface="黑体" pitchFamily="2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7558" y="1023510"/>
            <a:ext cx="5408618" cy="1008112"/>
          </a:xfrm>
        </p:spPr>
        <p:txBody>
          <a:bodyPr>
            <a:noAutofit/>
          </a:bodyPr>
          <a:lstStyle/>
          <a:p>
            <a:pPr eaLnBrk="0" hangingPunct="0"/>
            <a:r>
              <a:rPr lang="en-US" altLang="zh-CN" dirty="0" smtClean="0">
                <a:solidFill>
                  <a:schemeClr val="accent1"/>
                </a:solidFill>
              </a:rPr>
              <a:t>K/3 Cloud </a:t>
            </a:r>
            <a:r>
              <a:rPr lang="zh-CN" altLang="en-US" dirty="0" smtClean="0">
                <a:solidFill>
                  <a:schemeClr val="accent1"/>
                </a:solidFill>
              </a:rPr>
              <a:t>协同开发</a:t>
            </a:r>
            <a:r>
              <a:rPr lang="en-US" altLang="zh-CN" dirty="0" smtClean="0">
                <a:solidFill>
                  <a:schemeClr val="accent1"/>
                </a:solidFill>
              </a:rPr>
              <a:t/>
            </a:r>
            <a:br>
              <a:rPr lang="en-US" altLang="zh-CN" dirty="0" smtClean="0">
                <a:solidFill>
                  <a:schemeClr val="accent1"/>
                </a:solidFill>
              </a:rPr>
            </a:br>
            <a:r>
              <a:rPr lang="zh-CN" altLang="en-US" dirty="0" smtClean="0">
                <a:solidFill>
                  <a:schemeClr val="accent1"/>
                </a:solidFill>
              </a:rPr>
              <a:t>之</a:t>
            </a:r>
            <a:r>
              <a:rPr lang="zh-CN" altLang="en-US" dirty="0">
                <a:solidFill>
                  <a:schemeClr val="accent1"/>
                </a:solidFill>
              </a:rPr>
              <a:t>培训</a:t>
            </a:r>
            <a:r>
              <a:rPr lang="zh-CN" altLang="en-US" dirty="0" smtClean="0">
                <a:solidFill>
                  <a:schemeClr val="accent1"/>
                </a:solidFill>
              </a:rPr>
              <a:t>大纲</a:t>
            </a:r>
            <a:endParaRPr lang="zh-CN" altLang="en-US" sz="2400" b="0" dirty="0">
              <a:latin typeface="微软雅黑" pitchFamily="34" charset="-122"/>
            </a:endParaRPr>
          </a:p>
        </p:txBody>
      </p:sp>
      <p:pic>
        <p:nvPicPr>
          <p:cNvPr id="5" name="Picture 2" descr="K:\201203盛世确认可用输出\PPT\素材\金蝶PPT母版视觉元素\五彩云\五彩雲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96136" y="672158"/>
            <a:ext cx="1033302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参与者管理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9376" y="1203598"/>
            <a:ext cx="81355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添加参与者：应用管理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参与者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参与者管理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通过云之家账号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手机号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名称 检索参与者，如果未能查找到，可能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是因为该参与者未能登录协同平台，对应开发者登录成功后，再次检索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检索完成添加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删除，修改提交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38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应用结构说明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99542"/>
            <a:ext cx="6774904" cy="399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应用结构说明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7120" y="987574"/>
            <a:ext cx="877676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总包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管理子包以及应用相关信息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1.</a:t>
            </a:r>
            <a:r>
              <a:rPr kumimoji="1" lang="zh-CN" altLang="en-US" dirty="0"/>
              <a:t>程序</a:t>
            </a:r>
            <a:r>
              <a:rPr kumimoji="1" lang="zh-CN" altLang="en-US" dirty="0" smtClean="0"/>
              <a:t>集包：主要用于管理插件工程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第三方组件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配置文件等站点文件的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注册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管理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开发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1.</a:t>
            </a:r>
            <a:r>
              <a:rPr kumimoji="1" lang="zh-CN" altLang="en-US" dirty="0" smtClean="0"/>
              <a:t>插件工程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.Net</a:t>
            </a:r>
            <a:r>
              <a:rPr kumimoji="1" lang="zh-CN" altLang="en-US" dirty="0" smtClean="0"/>
              <a:t>工程：用于插件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服务 </a:t>
            </a:r>
            <a:r>
              <a:rPr kumimoji="1" lang="en-US" altLang="zh-CN" dirty="0" err="1" smtClean="0"/>
              <a:t>.Net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组件的开发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2.</a:t>
            </a:r>
            <a:r>
              <a:rPr kumimoji="1" lang="zh-CN" altLang="en-US" dirty="0" smtClean="0"/>
              <a:t>其他资源：注册管理 第三方组件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配置文件等非组件文件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2.</a:t>
            </a:r>
            <a:r>
              <a:rPr kumimoji="1" lang="zh-CN" altLang="en-US" dirty="0" smtClean="0"/>
              <a:t>元数据包：主要用于业务对象，单据转换，预置数据等业务中心内容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开发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1.</a:t>
            </a:r>
            <a:r>
              <a:rPr kumimoji="1" lang="zh-CN" altLang="en-US" dirty="0" smtClean="0"/>
              <a:t>子系统：用于业务对象的开发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2.</a:t>
            </a:r>
            <a:r>
              <a:rPr kumimoji="1" lang="zh-CN" altLang="en-US" dirty="0"/>
              <a:t>主</a:t>
            </a:r>
            <a:r>
              <a:rPr kumimoji="1" lang="zh-CN" altLang="en-US" dirty="0" smtClean="0"/>
              <a:t>控菜单：双击可以发布菜单，进行菜单相关预置数据管理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3.Sql</a:t>
            </a:r>
            <a:r>
              <a:rPr kumimoji="1" lang="zh-CN" altLang="en-US" dirty="0" smtClean="0"/>
              <a:t>脚本：自定义脚本发布，部分预置数据管理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4.</a:t>
            </a:r>
            <a:r>
              <a:rPr kumimoji="1" lang="zh-CN" altLang="en-US" dirty="0" smtClean="0"/>
              <a:t>预置数据：实现业务对象业务数据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单据转换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反写规则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工作流设计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等预置数据管理</a:t>
            </a:r>
            <a:endParaRPr kumimoji="1" lang="en-US" altLang="zh-CN" dirty="0"/>
          </a:p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5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新建</a:t>
            </a:r>
            <a:r>
              <a:rPr lang="zh-CN" altLang="en-US" dirty="0" smtClean="0">
                <a:solidFill>
                  <a:srgbClr val="0070C0"/>
                </a:solidFill>
              </a:rPr>
              <a:t>子系统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79687"/>
            <a:ext cx="4243933" cy="294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99592" y="771550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针对全新内容二次开发，建议新建子系统进行开发</a:t>
            </a:r>
            <a:endParaRPr kumimoji="1" lang="en-US" altLang="zh-CN" dirty="0"/>
          </a:p>
          <a:p>
            <a:r>
              <a:rPr kumimoji="1" lang="zh-CN" altLang="en-US" dirty="0" smtClean="0"/>
              <a:t>元数据</a:t>
            </a:r>
            <a:r>
              <a:rPr kumimoji="1" lang="zh-CN" altLang="en-US" dirty="0"/>
              <a:t>包节点</a:t>
            </a:r>
            <a:r>
              <a:rPr kumimoji="1" lang="en-US" altLang="zh-CN" dirty="0"/>
              <a:t>-</a:t>
            </a:r>
            <a:r>
              <a:rPr kumimoji="1" lang="zh-CN" altLang="en-US" dirty="0"/>
              <a:t>右键菜单</a:t>
            </a:r>
            <a:r>
              <a:rPr kumimoji="1" lang="en-US" altLang="zh-CN" dirty="0"/>
              <a:t>-</a:t>
            </a:r>
            <a:r>
              <a:rPr kumimoji="1" lang="zh-CN" altLang="en-US" dirty="0"/>
              <a:t>新建</a:t>
            </a:r>
            <a:r>
              <a:rPr kumimoji="1" lang="zh-CN" altLang="en-US" dirty="0" smtClean="0"/>
              <a:t>子系统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子系统对应的业务对象开发成果会保存到子系统目录，以及对应</a:t>
            </a:r>
            <a:r>
              <a:rPr kumimoji="1" lang="en-US" altLang="zh-CN" dirty="0" err="1" smtClean="0"/>
              <a:t>svn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新增业务对象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71550"/>
            <a:ext cx="6527254" cy="393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1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新增业务对象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771550"/>
            <a:ext cx="5660132" cy="418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323528" y="1779662"/>
            <a:ext cx="2016224" cy="2160240"/>
          </a:xfrm>
          <a:prstGeom prst="wedgeRectCallout">
            <a:avLst>
              <a:gd name="adj1" fmla="val 68454"/>
              <a:gd name="adj2" fmla="val -5831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通过继承</a:t>
            </a:r>
            <a:r>
              <a:rPr kumimoji="1" lang="en-US" altLang="zh-CN" dirty="0" smtClean="0"/>
              <a:t>BOS</a:t>
            </a:r>
            <a:r>
              <a:rPr kumimoji="1" lang="zh-CN" altLang="en-US" dirty="0" smtClean="0"/>
              <a:t>基对象模板来实现业务对象的新建，可以实现默认基础功能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2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业务对象发布处理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915566"/>
            <a:ext cx="60486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权限对象</a:t>
            </a:r>
            <a:r>
              <a:rPr lang="en-US" altLang="zh-CN" dirty="0" smtClean="0"/>
              <a:t>------》</a:t>
            </a:r>
            <a:r>
              <a:rPr lang="zh-CN" altLang="en-US" dirty="0" smtClean="0"/>
              <a:t>导出权限对象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发布</a:t>
            </a:r>
            <a:r>
              <a:rPr lang="zh-CN" altLang="en-US" dirty="0" smtClean="0"/>
              <a:t>菜单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辅助</a:t>
            </a:r>
            <a:r>
              <a:rPr lang="zh-CN" altLang="en-US" dirty="0" smtClean="0"/>
              <a:t>资料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单据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------》</a:t>
            </a:r>
            <a:r>
              <a:rPr lang="zh-CN" altLang="en-US" dirty="0" smtClean="0"/>
              <a:t>导出单据类型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新建套打</a:t>
            </a:r>
            <a:r>
              <a:rPr lang="en-US" altLang="zh-CN" dirty="0" smtClean="0"/>
              <a:t>------》</a:t>
            </a:r>
            <a:r>
              <a:rPr lang="zh-CN" altLang="en-US" dirty="0" smtClean="0"/>
              <a:t>套打节点编辑新的套打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新建报表</a:t>
            </a:r>
            <a:r>
              <a:rPr lang="en-US" altLang="zh-CN" dirty="0" smtClean="0"/>
              <a:t>------》</a:t>
            </a:r>
            <a:r>
              <a:rPr lang="zh-CN" altLang="en-US" dirty="0" smtClean="0"/>
              <a:t>报表节点编辑新的报表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5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添加子系统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2235"/>
            <a:ext cx="40386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83568" y="934551"/>
            <a:ext cx="7920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针对</a:t>
            </a:r>
            <a:r>
              <a:rPr kumimoji="1" lang="zh-CN" altLang="en-US" dirty="0"/>
              <a:t>已</a:t>
            </a:r>
            <a:r>
              <a:rPr kumimoji="1" lang="zh-CN" altLang="en-US" dirty="0" smtClean="0"/>
              <a:t>有标准产品内容</a:t>
            </a:r>
            <a:r>
              <a:rPr kumimoji="1" lang="zh-CN" altLang="en-US" dirty="0"/>
              <a:t>二次开发</a:t>
            </a:r>
            <a:r>
              <a:rPr kumimoji="1" lang="zh-CN" altLang="en-US" dirty="0" smtClean="0"/>
              <a:t>，需要添加对应内容所在子系统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元数据</a:t>
            </a:r>
            <a:r>
              <a:rPr kumimoji="1" lang="zh-CN" altLang="en-US" dirty="0"/>
              <a:t>包节点</a:t>
            </a:r>
            <a:r>
              <a:rPr kumimoji="1" lang="en-US" altLang="zh-CN" dirty="0"/>
              <a:t>-</a:t>
            </a:r>
            <a:r>
              <a:rPr kumimoji="1" lang="zh-CN" altLang="en-US" dirty="0"/>
              <a:t>右键菜单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添加</a:t>
            </a:r>
            <a:r>
              <a:rPr kumimoji="1" lang="zh-CN" altLang="en-US" dirty="0" smtClean="0"/>
              <a:t>子系统</a:t>
            </a:r>
            <a:endParaRPr kumimoji="1" lang="en-US" altLang="zh-CN" dirty="0"/>
          </a:p>
          <a:p>
            <a:r>
              <a:rPr kumimoji="1" lang="zh-CN" altLang="en-US" dirty="0"/>
              <a:t>子系统对应的业务对象开发成果会保存到子系统目录，以及对应</a:t>
            </a:r>
            <a:r>
              <a:rPr kumimoji="1" lang="en-US" altLang="zh-CN" dirty="0" err="1"/>
              <a:t>svn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1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标准</a:t>
            </a:r>
            <a:r>
              <a:rPr lang="zh-CN" altLang="en-US" dirty="0" smtClean="0">
                <a:solidFill>
                  <a:srgbClr val="0070C0"/>
                </a:solidFill>
              </a:rPr>
              <a:t>业务对象引入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721246"/>
            <a:ext cx="527858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标注 1"/>
          <p:cNvSpPr/>
          <p:nvPr/>
        </p:nvSpPr>
        <p:spPr>
          <a:xfrm>
            <a:off x="611560" y="1131590"/>
            <a:ext cx="2304256" cy="2664296"/>
          </a:xfrm>
          <a:prstGeom prst="wedgeRectCallout">
            <a:avLst>
              <a:gd name="adj1" fmla="val 90362"/>
              <a:gd name="adj2" fmla="val -2580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子系统节点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右键菜单，引入业务对象，引入需要修改的业务对象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93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标准</a:t>
            </a:r>
            <a:r>
              <a:rPr lang="zh-CN" altLang="en-US" dirty="0" smtClean="0">
                <a:solidFill>
                  <a:srgbClr val="0070C0"/>
                </a:solidFill>
              </a:rPr>
              <a:t>业务对象扩展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70248"/>
            <a:ext cx="26479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611560" y="1131590"/>
            <a:ext cx="2304256" cy="2664296"/>
          </a:xfrm>
          <a:prstGeom prst="wedgeRectCallout">
            <a:avLst>
              <a:gd name="adj1" fmla="val 108137"/>
              <a:gd name="adj2" fmla="val 4104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引入后会形成对应业务对象节点，进行扩展，则可以进行标准产品二次开发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72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目录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203598"/>
            <a:ext cx="6480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应用管理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二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元数据开发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三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多人异地协同开发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四</a:t>
            </a:r>
            <a:r>
              <a:rPr kumimoji="1" lang="en-US" altLang="zh-CN" dirty="0"/>
              <a:t>.</a:t>
            </a:r>
            <a:r>
              <a:rPr kumimoji="1" lang="zh-CN" altLang="en-US" dirty="0"/>
              <a:t>插件开发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五</a:t>
            </a:r>
            <a:r>
              <a:rPr kumimoji="1" lang="en-US" altLang="zh-CN" dirty="0"/>
              <a:t>.</a:t>
            </a:r>
            <a:r>
              <a:rPr kumimoji="1" lang="zh-CN" altLang="en-US" dirty="0"/>
              <a:t>构建</a:t>
            </a:r>
            <a:r>
              <a:rPr kumimoji="1" lang="zh-CN" altLang="en-US" dirty="0" smtClean="0"/>
              <a:t>安装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六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开发迁移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50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标准业务对象查找引入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19150"/>
            <a:ext cx="5791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0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标准业务对象查找引入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771525"/>
            <a:ext cx="63055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标准业务对象查找引入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843558"/>
            <a:ext cx="772229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5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单据转换新增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zh-CN" altLang="en-US" dirty="0" smtClean="0">
                <a:solidFill>
                  <a:srgbClr val="0070C0"/>
                </a:solidFill>
              </a:rPr>
              <a:t>扩展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1550"/>
            <a:ext cx="66294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9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单据转换新增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zh-CN" altLang="en-US" dirty="0" smtClean="0">
                <a:solidFill>
                  <a:srgbClr val="0070C0"/>
                </a:solidFill>
              </a:rPr>
              <a:t>扩展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9542"/>
            <a:ext cx="6048672" cy="409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9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转换规则新增与导出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4" y="843558"/>
            <a:ext cx="3154670" cy="347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标注 1"/>
          <p:cNvSpPr/>
          <p:nvPr/>
        </p:nvSpPr>
        <p:spPr>
          <a:xfrm>
            <a:off x="1115616" y="1419622"/>
            <a:ext cx="2880320" cy="2088232"/>
          </a:xfrm>
          <a:prstGeom prst="wedgeRectCallout">
            <a:avLst>
              <a:gd name="adj1" fmla="val 72753"/>
              <a:gd name="adj2" fmla="val 2737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单据转换保存后，会自动生成对应预置数据节点，双击节点，可以直接打开单据转换编辑界面，编辑后，可以直接更新节点内容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0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反写</a:t>
            </a:r>
            <a:r>
              <a:rPr lang="zh-CN" altLang="en-US" dirty="0" smtClean="0">
                <a:solidFill>
                  <a:srgbClr val="0070C0"/>
                </a:solidFill>
              </a:rPr>
              <a:t>新增与导出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99541"/>
            <a:ext cx="6120680" cy="397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标注 1"/>
          <p:cNvSpPr/>
          <p:nvPr/>
        </p:nvSpPr>
        <p:spPr>
          <a:xfrm>
            <a:off x="467544" y="1635646"/>
            <a:ext cx="1368152" cy="1584176"/>
          </a:xfrm>
          <a:prstGeom prst="wedgeRectCallout">
            <a:avLst>
              <a:gd name="adj1" fmla="val 77331"/>
              <a:gd name="adj2" fmla="val 3183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中新增二开反写规则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5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反写</a:t>
            </a:r>
            <a:r>
              <a:rPr lang="zh-CN" altLang="en-US" dirty="0" smtClean="0">
                <a:solidFill>
                  <a:srgbClr val="0070C0"/>
                </a:solidFill>
              </a:rPr>
              <a:t>新增与导出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5566"/>
            <a:ext cx="3282305" cy="333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75" y="871980"/>
            <a:ext cx="31432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9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反写</a:t>
            </a:r>
            <a:r>
              <a:rPr lang="zh-CN" altLang="en-US" dirty="0" smtClean="0">
                <a:solidFill>
                  <a:srgbClr val="0070C0"/>
                </a:solidFill>
              </a:rPr>
              <a:t>新增与导出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43558"/>
            <a:ext cx="3505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标注 1"/>
          <p:cNvSpPr/>
          <p:nvPr/>
        </p:nvSpPr>
        <p:spPr>
          <a:xfrm>
            <a:off x="1259632" y="1707654"/>
            <a:ext cx="2664296" cy="2016224"/>
          </a:xfrm>
          <a:prstGeom prst="wedgeRectCallout">
            <a:avLst>
              <a:gd name="adj1" fmla="val 96786"/>
              <a:gd name="adj2" fmla="val 2754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引入后会生成对应的反写规则节点，如果</a:t>
            </a:r>
            <a:r>
              <a:rPr kumimoji="1" lang="en-US" altLang="zh-CN" dirty="0" smtClean="0"/>
              <a:t>Cloud</a:t>
            </a:r>
            <a:r>
              <a:rPr kumimoji="1" lang="zh-CN" altLang="en-US" dirty="0" smtClean="0"/>
              <a:t>中修改了该反写规则，可以通过更新流程数据，获取最新修改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0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自定义</a:t>
            </a:r>
            <a:r>
              <a:rPr lang="en-US" altLang="zh-CN" dirty="0" err="1" smtClean="0">
                <a:solidFill>
                  <a:srgbClr val="0070C0"/>
                </a:solidFill>
              </a:rPr>
              <a:t>Sql</a:t>
            </a:r>
            <a:r>
              <a:rPr lang="zh-CN" altLang="en-US" dirty="0" smtClean="0">
                <a:solidFill>
                  <a:srgbClr val="0070C0"/>
                </a:solidFill>
              </a:rPr>
              <a:t>脚本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199" y="1275606"/>
            <a:ext cx="287771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自定义</a:t>
            </a:r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脚本的新增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/>
              <a:t>自定义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脚本</a:t>
            </a:r>
            <a:r>
              <a:rPr kumimoji="1" lang="zh-CN" altLang="en-US" dirty="0" smtClean="0"/>
              <a:t>的引入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脚本执行数据库控制</a:t>
            </a:r>
            <a:endParaRPr kumimoji="1" lang="en-US" altLang="zh-CN" dirty="0" smtClean="0"/>
          </a:p>
          <a:p>
            <a:r>
              <a:rPr kumimoji="1" lang="en-US" altLang="zh-CN" dirty="0" smtClean="0"/>
              <a:t>4.KSQL</a:t>
            </a:r>
            <a:r>
              <a:rPr kumimoji="1" lang="zh-CN" altLang="en-US" dirty="0" smtClean="0"/>
              <a:t>翻译</a:t>
            </a:r>
            <a:endParaRPr kumimoji="1" lang="en-US" altLang="zh-CN" dirty="0" smtClean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更新预置数据</a:t>
            </a:r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6.Sql</a:t>
            </a:r>
            <a:r>
              <a:rPr kumimoji="1" lang="zh-CN" altLang="en-US" dirty="0" smtClean="0"/>
              <a:t>脚本同步</a:t>
            </a:r>
            <a:endParaRPr kumimoji="1" lang="en-US" altLang="zh-CN" dirty="0" smtClean="0"/>
          </a:p>
          <a:p>
            <a:r>
              <a:rPr kumimoji="1" lang="en-US" altLang="zh-CN" dirty="0" smtClean="0"/>
              <a:t>7.</a:t>
            </a:r>
            <a:r>
              <a:rPr kumimoji="1" lang="zh-CN" altLang="en-US" dirty="0" smtClean="0"/>
              <a:t>业务对象数据导出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50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开发部署方案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07704" y="1552253"/>
            <a:ext cx="1728192" cy="6480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开发服务器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860032" y="2197646"/>
            <a:ext cx="1728192" cy="6480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测试服务器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020272" y="1603462"/>
            <a:ext cx="1944216" cy="6480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云服务器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020272" y="2787774"/>
            <a:ext cx="1944216" cy="6480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正式服务器</a:t>
            </a:r>
            <a:endParaRPr kumimoji="1"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1907704" y="2499742"/>
            <a:ext cx="1728192" cy="6480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异地开发服务器</a:t>
            </a:r>
          </a:p>
        </p:txBody>
      </p:sp>
      <p:sp>
        <p:nvSpPr>
          <p:cNvPr id="9" name="矩形 8"/>
          <p:cNvSpPr/>
          <p:nvPr/>
        </p:nvSpPr>
        <p:spPr>
          <a:xfrm>
            <a:off x="179512" y="1059582"/>
            <a:ext cx="1080120" cy="492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开发者</a:t>
            </a:r>
          </a:p>
        </p:txBody>
      </p:sp>
      <p:sp>
        <p:nvSpPr>
          <p:cNvPr id="10" name="矩形 9"/>
          <p:cNvSpPr/>
          <p:nvPr/>
        </p:nvSpPr>
        <p:spPr>
          <a:xfrm>
            <a:off x="179512" y="1753592"/>
            <a:ext cx="1080120" cy="492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开发者</a:t>
            </a:r>
          </a:p>
        </p:txBody>
      </p:sp>
      <p:sp>
        <p:nvSpPr>
          <p:cNvPr id="11" name="矩形 10"/>
          <p:cNvSpPr/>
          <p:nvPr/>
        </p:nvSpPr>
        <p:spPr>
          <a:xfrm>
            <a:off x="179512" y="2453890"/>
            <a:ext cx="1080120" cy="492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开发者</a:t>
            </a:r>
          </a:p>
        </p:txBody>
      </p:sp>
      <p:sp>
        <p:nvSpPr>
          <p:cNvPr id="12" name="矩形 11"/>
          <p:cNvSpPr/>
          <p:nvPr/>
        </p:nvSpPr>
        <p:spPr>
          <a:xfrm>
            <a:off x="827584" y="3956322"/>
            <a:ext cx="1080120" cy="492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开发者</a:t>
            </a:r>
          </a:p>
        </p:txBody>
      </p:sp>
      <p:sp>
        <p:nvSpPr>
          <p:cNvPr id="13" name="矩形 12"/>
          <p:cNvSpPr/>
          <p:nvPr/>
        </p:nvSpPr>
        <p:spPr>
          <a:xfrm>
            <a:off x="2238915" y="3956322"/>
            <a:ext cx="1080120" cy="492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开发者</a:t>
            </a:r>
          </a:p>
        </p:txBody>
      </p:sp>
      <p:cxnSp>
        <p:nvCxnSpPr>
          <p:cNvPr id="17" name="肘形连接符 16"/>
          <p:cNvCxnSpPr>
            <a:stCxn id="9" idx="3"/>
            <a:endCxn id="2" idx="1"/>
          </p:cNvCxnSpPr>
          <p:nvPr/>
        </p:nvCxnSpPr>
        <p:spPr>
          <a:xfrm>
            <a:off x="1259632" y="1305918"/>
            <a:ext cx="648072" cy="57037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3"/>
            <a:endCxn id="2" idx="1"/>
          </p:cNvCxnSpPr>
          <p:nvPr/>
        </p:nvCxnSpPr>
        <p:spPr>
          <a:xfrm flipV="1">
            <a:off x="1259632" y="1876289"/>
            <a:ext cx="648072" cy="12363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3"/>
            <a:endCxn id="2" idx="1"/>
          </p:cNvCxnSpPr>
          <p:nvPr/>
        </p:nvCxnSpPr>
        <p:spPr>
          <a:xfrm flipV="1">
            <a:off x="1259632" y="1876289"/>
            <a:ext cx="648072" cy="8239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2" idx="0"/>
            <a:endCxn id="7" idx="2"/>
          </p:cNvCxnSpPr>
          <p:nvPr/>
        </p:nvCxnSpPr>
        <p:spPr>
          <a:xfrm rot="5400000" flipH="1" flipV="1">
            <a:off x="1665468" y="2849990"/>
            <a:ext cx="808508" cy="14041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0"/>
            <a:endCxn id="7" idx="2"/>
          </p:cNvCxnSpPr>
          <p:nvPr/>
        </p:nvCxnSpPr>
        <p:spPr>
          <a:xfrm rot="16200000" flipV="1">
            <a:off x="2371134" y="3548480"/>
            <a:ext cx="808508" cy="717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" idx="3"/>
            <a:endCxn id="5" idx="1"/>
          </p:cNvCxnSpPr>
          <p:nvPr/>
        </p:nvCxnSpPr>
        <p:spPr>
          <a:xfrm flipV="1">
            <a:off x="6588224" y="1927498"/>
            <a:ext cx="432048" cy="59418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3"/>
            <a:endCxn id="6" idx="1"/>
          </p:cNvCxnSpPr>
          <p:nvPr/>
        </p:nvCxnSpPr>
        <p:spPr>
          <a:xfrm>
            <a:off x="6588224" y="2521682"/>
            <a:ext cx="432048" cy="5901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>
            <a:off x="3941837" y="2453890"/>
            <a:ext cx="792088" cy="17854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930799" y="218872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00" dirty="0" smtClean="0"/>
              <a:t>构建安装</a:t>
            </a:r>
            <a:endParaRPr kumimoji="1" lang="zh-CN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4749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协同业务</a:t>
            </a:r>
            <a:r>
              <a:rPr lang="zh-CN" altLang="en-US" dirty="0" smtClean="0">
                <a:solidFill>
                  <a:srgbClr val="0070C0"/>
                </a:solidFill>
              </a:rPr>
              <a:t>对象</a:t>
            </a:r>
            <a:r>
              <a:rPr lang="zh-CN" altLang="en-US" dirty="0">
                <a:solidFill>
                  <a:srgbClr val="0070C0"/>
                </a:solidFill>
              </a:rPr>
              <a:t>签</a:t>
            </a:r>
            <a:r>
              <a:rPr lang="zh-CN" altLang="en-US" dirty="0" smtClean="0">
                <a:solidFill>
                  <a:srgbClr val="0070C0"/>
                </a:solidFill>
              </a:rPr>
              <a:t>出修改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9661"/>
            <a:ext cx="3541404" cy="256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90315"/>
            <a:ext cx="249902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3144" y="915566"/>
            <a:ext cx="8648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编辑业务对象，需要进行签出，签出之后，其他成员将无法修改该业务对象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直到编辑完成签入之后，才可以由其他成员编辑</a:t>
            </a:r>
            <a:endParaRPr kumimoji="1" lang="en-US" altLang="zh-CN" dirty="0" smtClean="0"/>
          </a:p>
          <a:p>
            <a:r>
              <a:rPr kumimoji="1" lang="zh-CN" altLang="en-US" dirty="0"/>
              <a:t>签</a:t>
            </a:r>
            <a:r>
              <a:rPr kumimoji="1" lang="zh-CN" altLang="en-US" dirty="0" smtClean="0"/>
              <a:t>出时，如果应用中业务对象版本与当前业务中心版本不一致时，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会提示同步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18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应用同步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99542"/>
            <a:ext cx="30480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标注 1"/>
          <p:cNvSpPr/>
          <p:nvPr/>
        </p:nvSpPr>
        <p:spPr>
          <a:xfrm>
            <a:off x="1475656" y="1131590"/>
            <a:ext cx="2880320" cy="2808312"/>
          </a:xfrm>
          <a:prstGeom prst="wedgeRectCallout">
            <a:avLst>
              <a:gd name="adj1" fmla="val 68123"/>
              <a:gd name="adj2" fmla="val 3468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更换开发库，或者异数据库开发，可以通过同步应用信息，将最新的应用开发成果更新到本地业务中心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71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业务对象数据同步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50379"/>
            <a:ext cx="2900477" cy="450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1475656" y="1131590"/>
            <a:ext cx="2880320" cy="2808312"/>
          </a:xfrm>
          <a:prstGeom prst="wedgeRectCallout">
            <a:avLst>
              <a:gd name="adj1" fmla="val 68123"/>
              <a:gd name="adj2" fmla="val 3468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异数据库开发，</a:t>
            </a:r>
            <a:r>
              <a:rPr kumimoji="1" lang="zh-CN" altLang="en-US" dirty="0" smtClean="0"/>
              <a:t>其他成员修改业务对象后，本地业务中心</a:t>
            </a:r>
            <a:r>
              <a:rPr kumimoji="1" lang="zh-CN" altLang="en-US" dirty="0" smtClean="0"/>
              <a:t>可以通过同步业务对象，将最新的业务对象成果更新到本地业务中心，并继续开发；也可以在签出时，更新业务对象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5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开发工具安装</a:t>
            </a:r>
            <a:r>
              <a:rPr lang="en-US" altLang="zh-CN" dirty="0" smtClean="0">
                <a:solidFill>
                  <a:srgbClr val="0070C0"/>
                </a:solidFill>
              </a:rPr>
              <a:t>-</a:t>
            </a:r>
            <a:r>
              <a:rPr lang="zh-CN" altLang="en-US" dirty="0" smtClean="0">
                <a:solidFill>
                  <a:srgbClr val="0070C0"/>
                </a:solidFill>
              </a:rPr>
              <a:t>修改</a:t>
            </a:r>
            <a:r>
              <a:rPr lang="en-US" altLang="zh-CN" dirty="0" smtClean="0">
                <a:solidFill>
                  <a:srgbClr val="0070C0"/>
                </a:solidFill>
              </a:rPr>
              <a:t>SVN</a:t>
            </a:r>
            <a:r>
              <a:rPr lang="zh-CN" altLang="en-US" dirty="0" smtClean="0">
                <a:solidFill>
                  <a:srgbClr val="0070C0"/>
                </a:solidFill>
              </a:rPr>
              <a:t>密码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55526"/>
            <a:ext cx="4824537" cy="321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395536" y="1131590"/>
            <a:ext cx="2880320" cy="2808312"/>
          </a:xfrm>
          <a:prstGeom prst="wedgeRectCallout">
            <a:avLst>
              <a:gd name="adj1" fmla="val 65147"/>
              <a:gd name="adj2" fmla="val -1957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应用的</a:t>
            </a:r>
            <a:r>
              <a:rPr kumimoji="1" lang="en-US" altLang="zh-CN" dirty="0" err="1" smtClean="0"/>
              <a:t>Svn</a:t>
            </a:r>
            <a:r>
              <a:rPr kumimoji="1" lang="zh-CN" altLang="en-US" dirty="0" smtClean="0"/>
              <a:t>管理会为每个账号初始</a:t>
            </a:r>
            <a:r>
              <a:rPr kumimoji="1" lang="en-US" altLang="zh-CN" dirty="0" err="1" smtClean="0"/>
              <a:t>svn</a:t>
            </a:r>
            <a:r>
              <a:rPr kumimoji="1" lang="zh-CN" altLang="en-US" dirty="0" smtClean="0"/>
              <a:t>密码，在正式开发中，需要再</a:t>
            </a:r>
            <a:r>
              <a:rPr kumimoji="1" lang="en-US" altLang="zh-CN" dirty="0" err="1" smtClean="0"/>
              <a:t>svn</a:t>
            </a:r>
            <a:r>
              <a:rPr kumimoji="1" lang="zh-CN" altLang="en-US" dirty="0" smtClean="0"/>
              <a:t>文件和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中使用</a:t>
            </a:r>
            <a:r>
              <a:rPr kumimoji="1" lang="en-US" altLang="zh-CN" dirty="0" err="1" smtClean="0"/>
              <a:t>svn</a:t>
            </a:r>
            <a:r>
              <a:rPr kumimoji="1" lang="zh-CN" altLang="en-US" dirty="0" smtClean="0"/>
              <a:t>密码，需要手动修改</a:t>
            </a:r>
            <a:r>
              <a:rPr kumimoji="1" lang="en-US" altLang="zh-CN" dirty="0" err="1" smtClean="0"/>
              <a:t>svn</a:t>
            </a:r>
            <a:r>
              <a:rPr kumimoji="1" lang="zh-CN" altLang="en-US" dirty="0" smtClean="0"/>
              <a:t>密码</a:t>
            </a:r>
            <a:endParaRPr kumimoji="1" lang="zh-CN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35746"/>
            <a:ext cx="3568080" cy="187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0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开发工具安装</a:t>
            </a:r>
            <a:r>
              <a:rPr lang="en-US" altLang="zh-CN" dirty="0" smtClean="0">
                <a:solidFill>
                  <a:srgbClr val="0070C0"/>
                </a:solidFill>
              </a:rPr>
              <a:t>-</a:t>
            </a:r>
            <a:r>
              <a:rPr lang="zh-CN" altLang="en-US" dirty="0" smtClean="0">
                <a:solidFill>
                  <a:srgbClr val="0070C0"/>
                </a:solidFill>
              </a:rPr>
              <a:t>使用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99542"/>
            <a:ext cx="4465687" cy="409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9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开发工具安装</a:t>
            </a:r>
            <a:r>
              <a:rPr lang="en-US" altLang="zh-CN" dirty="0" smtClean="0">
                <a:solidFill>
                  <a:srgbClr val="0070C0"/>
                </a:solidFill>
              </a:rPr>
              <a:t>-</a:t>
            </a:r>
            <a:r>
              <a:rPr lang="zh-CN" altLang="en-US" dirty="0" smtClean="0">
                <a:solidFill>
                  <a:srgbClr val="0070C0"/>
                </a:solidFill>
              </a:rPr>
              <a:t>使用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699542"/>
            <a:ext cx="5134224" cy="409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395536" y="1131590"/>
            <a:ext cx="2880320" cy="2808312"/>
          </a:xfrm>
          <a:prstGeom prst="wedgeRectCallout">
            <a:avLst>
              <a:gd name="adj1" fmla="val 65147"/>
              <a:gd name="adj2" fmla="val -1957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AnkhSvn</a:t>
            </a:r>
            <a:r>
              <a:rPr kumimoji="1" lang="zh-CN" altLang="en-US" dirty="0" smtClean="0"/>
              <a:t>安装后，用于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代码源代码；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TorSvn</a:t>
            </a:r>
            <a:r>
              <a:rPr kumimoji="1" lang="zh-CN" altLang="en-US" dirty="0" smtClean="0"/>
              <a:t>安装后，用于工作空间本地文件</a:t>
            </a:r>
            <a:r>
              <a:rPr kumimoji="1" lang="en-US" altLang="zh-CN" dirty="0" err="1" smtClean="0"/>
              <a:t>svn</a:t>
            </a:r>
            <a:r>
              <a:rPr kumimoji="1" lang="zh-CN" altLang="en-US" dirty="0" smtClean="0"/>
              <a:t>管理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开发工具安装</a:t>
            </a:r>
            <a:r>
              <a:rPr lang="en-US" altLang="zh-CN" dirty="0" smtClean="0">
                <a:solidFill>
                  <a:srgbClr val="0070C0"/>
                </a:solidFill>
              </a:rPr>
              <a:t>-</a:t>
            </a:r>
            <a:r>
              <a:rPr lang="zh-CN" altLang="en-US" dirty="0" smtClean="0">
                <a:solidFill>
                  <a:srgbClr val="0070C0"/>
                </a:solidFill>
              </a:rPr>
              <a:t>使用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395536" y="1131590"/>
            <a:ext cx="2880320" cy="2808312"/>
          </a:xfrm>
          <a:prstGeom prst="wedgeRectCallout">
            <a:avLst>
              <a:gd name="adj1" fmla="val 65147"/>
              <a:gd name="adj2" fmla="val -1957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AnkhSvn</a:t>
            </a:r>
            <a:r>
              <a:rPr kumimoji="1" lang="zh-CN" altLang="en-US" dirty="0" smtClean="0"/>
              <a:t>安装后，在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的选项中设置源代码控制方案</a:t>
            </a:r>
            <a:endParaRPr kumimoji="1" lang="zh-CN" alt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87574"/>
            <a:ext cx="5309464" cy="345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7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开发环境搭建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7534"/>
            <a:ext cx="2829738" cy="375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059" y="843558"/>
            <a:ext cx="3539480" cy="224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标注 5"/>
          <p:cNvSpPr/>
          <p:nvPr/>
        </p:nvSpPr>
        <p:spPr>
          <a:xfrm>
            <a:off x="5148064" y="3091606"/>
            <a:ext cx="3456384" cy="1568376"/>
          </a:xfrm>
          <a:prstGeom prst="wedgeRectCallout">
            <a:avLst>
              <a:gd name="adj1" fmla="val -41966"/>
              <a:gd name="adj2" fmla="val -6026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默认选择与当前开发环境一直版本的安装环境，一次下载安装搭建，后续就可以直接启动开发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55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开发环境配置管理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9542"/>
            <a:ext cx="2055591" cy="390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023578"/>
            <a:ext cx="5801541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80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开发环境启动与调试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27534"/>
            <a:ext cx="4083546" cy="431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683568" y="1481111"/>
            <a:ext cx="3456384" cy="1568376"/>
          </a:xfrm>
          <a:prstGeom prst="wedgeRectCallout">
            <a:avLst>
              <a:gd name="adj1" fmla="val 80390"/>
              <a:gd name="adj2" fmla="val 4297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启动后，将默认打开</a:t>
            </a:r>
            <a:r>
              <a:rPr kumimoji="1" lang="en-US" altLang="zh-CN" dirty="0" smtClean="0"/>
              <a:t>Localhost:1200</a:t>
            </a:r>
            <a:r>
              <a:rPr kumimoji="1" lang="zh-CN" altLang="en-US" dirty="0" smtClean="0"/>
              <a:t>站点，通过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附加</a:t>
            </a:r>
            <a:r>
              <a:rPr kumimoji="1" lang="en-US" altLang="zh-CN" dirty="0" err="1" smtClean="0"/>
              <a:t>IISExpress</a:t>
            </a:r>
            <a:r>
              <a:rPr kumimoji="1" lang="zh-CN" altLang="en-US" dirty="0" smtClean="0"/>
              <a:t>进程即可进行调试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2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登录入口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9542"/>
            <a:ext cx="7776864" cy="408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3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表单插件工程建立与编译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57250"/>
            <a:ext cx="4038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87574"/>
            <a:ext cx="3219385" cy="342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1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表单插件的建立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zh-CN" altLang="en-US" dirty="0" smtClean="0">
                <a:solidFill>
                  <a:srgbClr val="0070C0"/>
                </a:solidFill>
              </a:rPr>
              <a:t>注册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43558"/>
            <a:ext cx="31813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843558"/>
            <a:ext cx="42672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8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在线</a:t>
            </a:r>
            <a:r>
              <a:rPr lang="zh-CN" altLang="en-US" dirty="0" smtClean="0">
                <a:solidFill>
                  <a:srgbClr val="0070C0"/>
                </a:solidFill>
              </a:rPr>
              <a:t>构建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zh-CN" altLang="en-US" dirty="0" smtClean="0">
                <a:solidFill>
                  <a:srgbClr val="0070C0"/>
                </a:solidFill>
              </a:rPr>
              <a:t>构建报告查看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771550"/>
            <a:ext cx="523535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323528" y="987574"/>
            <a:ext cx="2520280" cy="3672408"/>
          </a:xfrm>
          <a:prstGeom prst="wedgeRectCallout">
            <a:avLst>
              <a:gd name="adj1" fmla="val 75477"/>
              <a:gd name="adj2" fmla="val 53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构建是将应用的开发成果，构建为</a:t>
            </a:r>
            <a:r>
              <a:rPr kumimoji="1" lang="en-US" altLang="zh-CN" dirty="0" smtClean="0"/>
              <a:t>KDPKG</a:t>
            </a:r>
            <a:r>
              <a:rPr kumimoji="1" lang="zh-CN" altLang="en-US" dirty="0" smtClean="0"/>
              <a:t>包，在测试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正式环境进行安装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推荐使用在线构建，我们会自动生成构建报告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分析报告，对应用开发成果进行初步分析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61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原有开发成果迁移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771550"/>
            <a:ext cx="3420988" cy="366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323528" y="987574"/>
            <a:ext cx="2520280" cy="3672408"/>
          </a:xfrm>
          <a:prstGeom prst="wedgeRectCallout">
            <a:avLst>
              <a:gd name="adj1" fmla="val 126876"/>
              <a:gd name="adj2" fmla="val 3311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对于已有开发成果，可以通过开发成果向导，进行开发成果应用化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在已有开发成果的业务中心，建立新应用，然后进行开发成果导出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37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原有开发成果迁移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5527"/>
            <a:ext cx="5760640" cy="437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8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3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登录入口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71550"/>
            <a:ext cx="5998046" cy="407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7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金蝶云</a:t>
            </a:r>
            <a:r>
              <a:rPr lang="en-US" altLang="zh-CN" dirty="0">
                <a:solidFill>
                  <a:srgbClr val="0070C0"/>
                </a:solidFill>
              </a:rPr>
              <a:t>K/3 Cloud</a:t>
            </a:r>
            <a:r>
              <a:rPr lang="zh-CN" altLang="en-US" dirty="0" smtClean="0">
                <a:solidFill>
                  <a:srgbClr val="0070C0"/>
                </a:solidFill>
              </a:rPr>
              <a:t>账号绑定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019175"/>
            <a:ext cx="50482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应用创建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91556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kumimoji="1"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rPr>
              <a:t>       </a:t>
            </a:r>
            <a:endParaRPr kumimoji="1"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9542"/>
            <a:ext cx="4680520" cy="415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0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应用</a:t>
            </a:r>
            <a:r>
              <a:rPr lang="zh-CN" altLang="en-US" dirty="0" smtClean="0">
                <a:solidFill>
                  <a:srgbClr val="0070C0"/>
                </a:solidFill>
              </a:rPr>
              <a:t>创建</a:t>
            </a:r>
            <a:r>
              <a:rPr lang="en-US" altLang="zh-CN" dirty="0" smtClean="0">
                <a:solidFill>
                  <a:srgbClr val="0070C0"/>
                </a:solidFill>
              </a:rPr>
              <a:t>-</a:t>
            </a:r>
            <a:r>
              <a:rPr lang="zh-CN" altLang="en-US" dirty="0" smtClean="0">
                <a:solidFill>
                  <a:srgbClr val="0070C0"/>
                </a:solidFill>
              </a:rPr>
              <a:t>开发商说明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91556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kumimoji="1"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rPr>
              <a:t>       </a:t>
            </a:r>
            <a:endParaRPr kumimoji="1"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9552" y="1084843"/>
            <a:ext cx="852028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每一个应用都有开发商信息，在当前应用中，所有的开发成果都属于该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开发商，当开发完成，构建安装到测试环境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正式</a:t>
            </a:r>
            <a:r>
              <a:rPr kumimoji="1" lang="zh-CN" altLang="en-US" dirty="0" smtClean="0"/>
              <a:t>环境后，对应开发成果只</a:t>
            </a:r>
            <a:endParaRPr kumimoji="1" lang="en-US" altLang="zh-CN" dirty="0" smtClean="0"/>
          </a:p>
          <a:p>
            <a:r>
              <a:rPr kumimoji="1" lang="zh-CN" altLang="en-US" dirty="0" smtClean="0"/>
              <a:t>能由当前应用或是对应开发商进行修改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如果是行业开发，或是在</a:t>
            </a: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注册的企业，可以优先使用企业开发商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如果使用个人开发商，项目以项目经理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项目负责人进行创建，方便管理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68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参与者管理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9542"/>
            <a:ext cx="6588224" cy="397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1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金蝶配色">
      <a:dk1>
        <a:sysClr val="windowText" lastClr="000000"/>
      </a:dk1>
      <a:lt1>
        <a:sysClr val="window" lastClr="FFFFFF"/>
      </a:lt1>
      <a:dk2>
        <a:srgbClr val="4C4948"/>
      </a:dk2>
      <a:lt2>
        <a:srgbClr val="E7E6E6"/>
      </a:lt2>
      <a:accent1>
        <a:srgbClr val="005BAC"/>
      </a:accent1>
      <a:accent2>
        <a:srgbClr val="00B9EF"/>
      </a:accent2>
      <a:accent3>
        <a:srgbClr val="13AE67"/>
      </a:accent3>
      <a:accent4>
        <a:srgbClr val="F08300"/>
      </a:accent4>
      <a:accent5>
        <a:srgbClr val="005BAC"/>
      </a:accent5>
      <a:accent6>
        <a:srgbClr val="00B9EF"/>
      </a:accent6>
      <a:hlink>
        <a:srgbClr val="13AE67"/>
      </a:hlink>
      <a:folHlink>
        <a:srgbClr val="F083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126303</TotalTime>
  <Words>1152</Words>
  <Application>Microsoft Office PowerPoint</Application>
  <PresentationFormat>全屏显示(16:9)</PresentationFormat>
  <Paragraphs>142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K/3 Cloud 协同开发 之培训大纲</vt:lpstr>
      <vt:lpstr>目录</vt:lpstr>
      <vt:lpstr>开发部署方案</vt:lpstr>
      <vt:lpstr>登录入口</vt:lpstr>
      <vt:lpstr>登录入口</vt:lpstr>
      <vt:lpstr>金蝶云K/3 Cloud账号绑定</vt:lpstr>
      <vt:lpstr>应用创建</vt:lpstr>
      <vt:lpstr>应用创建-开发商说明</vt:lpstr>
      <vt:lpstr>参与者管理</vt:lpstr>
      <vt:lpstr>参与者管理</vt:lpstr>
      <vt:lpstr>应用结构说明</vt:lpstr>
      <vt:lpstr>应用结构说明</vt:lpstr>
      <vt:lpstr>新建子系统</vt:lpstr>
      <vt:lpstr>新增业务对象</vt:lpstr>
      <vt:lpstr>新增业务对象</vt:lpstr>
      <vt:lpstr>业务对象发布处理</vt:lpstr>
      <vt:lpstr>添加子系统</vt:lpstr>
      <vt:lpstr>标准业务对象引入</vt:lpstr>
      <vt:lpstr>标准业务对象扩展</vt:lpstr>
      <vt:lpstr>标准业务对象查找引入</vt:lpstr>
      <vt:lpstr>标准业务对象查找引入</vt:lpstr>
      <vt:lpstr>标准业务对象查找引入</vt:lpstr>
      <vt:lpstr>单据转换新增/扩展</vt:lpstr>
      <vt:lpstr>单据转换新增/扩展</vt:lpstr>
      <vt:lpstr>转换规则新增与导出</vt:lpstr>
      <vt:lpstr>反写新增与导出</vt:lpstr>
      <vt:lpstr>反写新增与导出</vt:lpstr>
      <vt:lpstr>反写新增与导出</vt:lpstr>
      <vt:lpstr>自定义Sql脚本</vt:lpstr>
      <vt:lpstr>协同业务对象签出修改</vt:lpstr>
      <vt:lpstr>应用同步</vt:lpstr>
      <vt:lpstr>业务对象数据同步</vt:lpstr>
      <vt:lpstr>开发工具安装-修改SVN密码</vt:lpstr>
      <vt:lpstr>开发工具安装-使用</vt:lpstr>
      <vt:lpstr>开发工具安装-使用</vt:lpstr>
      <vt:lpstr>开发工具安装-使用</vt:lpstr>
      <vt:lpstr>开发环境搭建</vt:lpstr>
      <vt:lpstr>开发环境配置管理</vt:lpstr>
      <vt:lpstr>开发环境启动与调试</vt:lpstr>
      <vt:lpstr>表单插件工程建立与编译</vt:lpstr>
      <vt:lpstr>表单插件的建立/注册</vt:lpstr>
      <vt:lpstr>在线构建/构建报告查看</vt:lpstr>
      <vt:lpstr>原有开发成果迁移</vt:lpstr>
      <vt:lpstr>原有开发成果迁移</vt:lpstr>
      <vt:lpstr>PowerPoint 演示文稿</vt:lpstr>
    </vt:vector>
  </TitlesOfParts>
  <Company>市场部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金蝶国际软件集团介绍</dc:title>
  <dc:creator>Kingdee</dc:creator>
  <cp:lastModifiedBy>肖光杰</cp:lastModifiedBy>
  <cp:revision>5679</cp:revision>
  <dcterms:created xsi:type="dcterms:W3CDTF">2005-02-25T05:47:44Z</dcterms:created>
  <dcterms:modified xsi:type="dcterms:W3CDTF">2019-06-03T03:36:32Z</dcterms:modified>
</cp:coreProperties>
</file>