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  <p:sldMasterId id="2147484146" r:id="rId2"/>
    <p:sldMasterId id="2147484173" r:id="rId3"/>
    <p:sldMasterId id="2147484205" r:id="rId4"/>
  </p:sldMasterIdLst>
  <p:notesMasterIdLst>
    <p:notesMasterId r:id="rId59"/>
  </p:notesMasterIdLst>
  <p:handoutMasterIdLst>
    <p:handoutMasterId r:id="rId60"/>
  </p:handoutMasterIdLst>
  <p:sldIdLst>
    <p:sldId id="432" r:id="rId5"/>
    <p:sldId id="1423" r:id="rId6"/>
    <p:sldId id="1500" r:id="rId7"/>
    <p:sldId id="1400" r:id="rId8"/>
    <p:sldId id="1496" r:id="rId9"/>
    <p:sldId id="1401" r:id="rId10"/>
    <p:sldId id="1362" r:id="rId11"/>
    <p:sldId id="1498" r:id="rId12"/>
    <p:sldId id="1499" r:id="rId13"/>
    <p:sldId id="1497" r:id="rId14"/>
    <p:sldId id="1501" r:id="rId15"/>
    <p:sldId id="1502" r:id="rId16"/>
    <p:sldId id="1503" r:id="rId17"/>
    <p:sldId id="1506" r:id="rId18"/>
    <p:sldId id="1507" r:id="rId19"/>
    <p:sldId id="1508" r:id="rId20"/>
    <p:sldId id="1510" r:id="rId21"/>
    <p:sldId id="1511" r:id="rId22"/>
    <p:sldId id="1512" r:id="rId23"/>
    <p:sldId id="1513" r:id="rId24"/>
    <p:sldId id="1514" r:id="rId25"/>
    <p:sldId id="1515" r:id="rId26"/>
    <p:sldId id="1517" r:id="rId27"/>
    <p:sldId id="1505" r:id="rId28"/>
    <p:sldId id="1504" r:id="rId29"/>
    <p:sldId id="1519" r:id="rId30"/>
    <p:sldId id="1518" r:id="rId31"/>
    <p:sldId id="1522" r:id="rId32"/>
    <p:sldId id="1521" r:id="rId33"/>
    <p:sldId id="1523" r:id="rId34"/>
    <p:sldId id="1524" r:id="rId35"/>
    <p:sldId id="1525" r:id="rId36"/>
    <p:sldId id="1540" r:id="rId37"/>
    <p:sldId id="1527" r:id="rId38"/>
    <p:sldId id="1528" r:id="rId39"/>
    <p:sldId id="1529" r:id="rId40"/>
    <p:sldId id="1539" r:id="rId41"/>
    <p:sldId id="1541" r:id="rId42"/>
    <p:sldId id="1538" r:id="rId43"/>
    <p:sldId id="1542" r:id="rId44"/>
    <p:sldId id="1545" r:id="rId45"/>
    <p:sldId id="1543" r:id="rId46"/>
    <p:sldId id="1520" r:id="rId47"/>
    <p:sldId id="1526" r:id="rId48"/>
    <p:sldId id="1531" r:id="rId49"/>
    <p:sldId id="1532" r:id="rId50"/>
    <p:sldId id="1534" r:id="rId51"/>
    <p:sldId id="1535" r:id="rId52"/>
    <p:sldId id="1544" r:id="rId53"/>
    <p:sldId id="1536" r:id="rId54"/>
    <p:sldId id="1546" r:id="rId55"/>
    <p:sldId id="1547" r:id="rId56"/>
    <p:sldId id="1537" r:id="rId57"/>
    <p:sldId id="1064" r:id="rId5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0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0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0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0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5088" algn="l" defTabSz="914035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2106" algn="l" defTabSz="914035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199124" algn="l" defTabSz="914035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6141" algn="l" defTabSz="914035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DF6421"/>
    <a:srgbClr val="EA8A1C"/>
    <a:srgbClr val="76B531"/>
    <a:srgbClr val="EEAB86"/>
    <a:srgbClr val="E8E8E8"/>
    <a:srgbClr val="F3F3F3"/>
    <a:srgbClr val="F2B36E"/>
    <a:srgbClr val="F7D1A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0" autoAdjust="0"/>
    <p:restoredTop sz="92514" autoAdjust="0"/>
  </p:normalViewPr>
  <p:slideViewPr>
    <p:cSldViewPr>
      <p:cViewPr>
        <p:scale>
          <a:sx n="75" d="100"/>
          <a:sy n="75" d="100"/>
        </p:scale>
        <p:origin x="-1218" y="-1032"/>
      </p:cViewPr>
      <p:guideLst>
        <p:guide orient="horz" pos="1620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386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95F6F2C-2FCB-467C-9A86-8B8AFD572D5C}" type="datetimeFigureOut">
              <a:rPr lang="zh-CN" altLang="en-US"/>
              <a:pPr>
                <a:defRPr/>
              </a:pPr>
              <a:t>2014/3/12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0AFEBC1-49A3-489E-B083-281ADC26BE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53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宋体" charset="-122"/>
                <a:ea typeface="宋体" charset="-122"/>
              </a:defRPr>
            </a:lvl1pPr>
          </a:lstStyle>
          <a:p>
            <a:pPr>
              <a:defRPr/>
            </a:pPr>
            <a:fld id="{685ABB36-A3D0-4A56-97B3-A73BFECF206E}" type="datetimeFigureOut">
              <a:rPr lang="zh-CN" altLang="en-US"/>
              <a:pPr>
                <a:defRPr/>
              </a:pPr>
              <a:t>2014/3/12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宋体" charset="-122"/>
                <a:ea typeface="宋体" charset="-122"/>
              </a:defRPr>
            </a:lvl1pPr>
          </a:lstStyle>
          <a:p>
            <a:pPr>
              <a:defRPr/>
            </a:pPr>
            <a:fld id="{821E5C30-E190-4329-9E29-83E1D3048E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626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+mn-ea"/>
        <a:cs typeface="宋体" charset="0"/>
      </a:defRPr>
    </a:lvl1pPr>
    <a:lvl2pPr marL="457018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+mn-ea"/>
        <a:cs typeface="+mn-cs"/>
      </a:defRPr>
    </a:lvl2pPr>
    <a:lvl3pPr marL="914035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+mn-ea"/>
        <a:cs typeface="+mn-cs"/>
      </a:defRPr>
    </a:lvl3pPr>
    <a:lvl4pPr marL="1371052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+mn-ea"/>
        <a:cs typeface="+mn-cs"/>
      </a:defRPr>
    </a:lvl4pPr>
    <a:lvl5pPr marL="182807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+mn-ea"/>
        <a:cs typeface="+mn-cs"/>
      </a:defRPr>
    </a:lvl5pPr>
    <a:lvl6pPr marL="2285088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06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4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41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B27C12-AF83-4EB3-9EFB-8DB3DA469637}" type="slidenum">
              <a:rPr lang="en-US" altLang="zh-CN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pPr/>
              <a:t>1</a:t>
            </a:fld>
            <a:endParaRPr lang="en-US" altLang="zh-CN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21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E5C30-E190-4329-9E29-83E1D3048E69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" y="0"/>
            <a:ext cx="91471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7"/>
          <p:cNvSpPr>
            <a:spLocks/>
          </p:cNvSpPr>
          <p:nvPr userDrawn="1"/>
        </p:nvSpPr>
        <p:spPr bwMode="auto">
          <a:xfrm>
            <a:off x="257180" y="4767266"/>
            <a:ext cx="28749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zh-CN" altLang="en-US" sz="9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/>
              </a:rPr>
              <a:t>版权所有</a:t>
            </a:r>
            <a:r>
              <a:rPr lang="en-US" altLang="zh-CN" sz="9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elvetica Neue"/>
              </a:rPr>
              <a:t>©1993-2012</a:t>
            </a:r>
            <a:r>
              <a:rPr lang="zh-CN" altLang="en-US" sz="9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/>
              </a:rPr>
              <a:t>金蝶软件（中国）有限公司</a:t>
            </a:r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7558096" y="4843465"/>
            <a:ext cx="162242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265" tIns="8886" rIns="74265" bIns="8886"/>
          <a:lstStyle/>
          <a:p>
            <a:pPr algn="just">
              <a:lnSpc>
                <a:spcPts val="1400"/>
              </a:lnSpc>
              <a:defRPr/>
            </a:pPr>
            <a:r>
              <a:rPr lang="zh-CN" altLang="en-US" sz="9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④ 内部公开 请勿外传</a:t>
            </a:r>
            <a:endParaRPr lang="zh-CN" altLang="zh-CN" sz="9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21" descr="20120325大品牌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3063" y="442913"/>
            <a:ext cx="20256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22"/>
          <p:cNvGrpSpPr>
            <a:grpSpLocks/>
          </p:cNvGrpSpPr>
          <p:nvPr userDrawn="1"/>
        </p:nvGrpSpPr>
        <p:grpSpPr bwMode="auto">
          <a:xfrm>
            <a:off x="144463" y="2320932"/>
            <a:ext cx="6372225" cy="3059113"/>
            <a:chOff x="395536" y="2897458"/>
            <a:chExt cx="4549883" cy="2184448"/>
          </a:xfrm>
        </p:grpSpPr>
        <p:pic>
          <p:nvPicPr>
            <p:cNvPr id="9" name="Picture 2" descr="C:\Users\yibo_wang\Desktop\素材\閲戣澏PPT姣嶇増瑙嗚鍏冪礌\灏忔柟鐮栦晶瑙嗗浘\PPT C-orange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536" y="2897458"/>
              <a:ext cx="2122564" cy="212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7" descr="K:\201203盛世确认可用输出\PPT\素材\玻璃砖素材\PPT C Lego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66894" y="2930672"/>
              <a:ext cx="2978525" cy="2151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040" y="1206388"/>
            <a:ext cx="7772400" cy="857514"/>
          </a:xfrm>
        </p:spPr>
        <p:txBody>
          <a:bodyPr>
            <a:normAutofit/>
          </a:bodyPr>
          <a:lstStyle>
            <a:lvl1pPr algn="l">
              <a:defRPr lang="zh-CN" altLang="en-US" sz="3600" b="1" i="0" kern="1200" dirty="0">
                <a:solidFill>
                  <a:srgbClr val="00549A"/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45425" y="2312523"/>
            <a:ext cx="3587021" cy="1022626"/>
          </a:xfrm>
        </p:spPr>
        <p:txBody>
          <a:bodyPr>
            <a:normAutofit/>
          </a:bodyPr>
          <a:lstStyle>
            <a:lvl1pPr marL="342764" indent="-34276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2000" kern="1200" dirty="0">
                <a:solidFill>
                  <a:schemeClr val="tx1"/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56410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526485"/>
      </p:ext>
    </p:extLst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 Ta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E:\Duotone_02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31" y="0"/>
            <a:ext cx="875337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39756" y="1456486"/>
            <a:ext cx="3086904" cy="894604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59099" y="4227804"/>
            <a:ext cx="1702409" cy="741180"/>
            <a:chOff x="8941983" y="3690298"/>
            <a:chExt cx="2594343" cy="1129797"/>
          </a:xfrm>
          <a:effectLst>
            <a:reflection blurRad="6350" stA="11000" endPos="15000" dist="101600" dir="5400000" sy="-100000" algn="bl" rotWithShape="0"/>
          </a:effectLst>
        </p:grpSpPr>
        <p:sp>
          <p:nvSpPr>
            <p:cNvPr id="6" name="Rectangle 5"/>
            <p:cNvSpPr/>
            <p:nvPr/>
          </p:nvSpPr>
          <p:spPr bwMode="auto">
            <a:xfrm>
              <a:off x="8941983" y="4426691"/>
              <a:ext cx="2594343" cy="393404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86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3688"/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Condensed" pitchFamily="34" charset="0"/>
              </a:endParaRPr>
            </a:p>
          </p:txBody>
        </p:sp>
        <p:pic>
          <p:nvPicPr>
            <p:cNvPr id="7" name="Picture 3" descr="\\SFP\Work\White_Whale\7-20753_TechEd_Keynote\Walk_In_Deck\Format\e_Keynote_Walkin_-_TechEd_NA_2011_2011415182315.jpe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943772" y="3690298"/>
              <a:ext cx="2589196" cy="74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27521" y="118862"/>
            <a:ext cx="2339484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952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3C2F1">
                    <a:alpha val="99000"/>
                  </a:srgbClr>
                </a:solidFill>
                <a:latin typeface="Arial"/>
                <a:ea typeface="+mn-ea"/>
              </a:rPr>
              <a:t>Scan the Tag </a:t>
            </a:r>
            <a:r>
              <a:rPr lang="en-US" sz="3600" b="1" dirty="0">
                <a:solidFill>
                  <a:srgbClr val="FFC425">
                    <a:alpha val="99000"/>
                  </a:srgbClr>
                </a:solidFill>
                <a:latin typeface="Arial"/>
                <a:ea typeface="+mn-ea"/>
              </a:rPr>
              <a:t/>
            </a:r>
            <a:br>
              <a:rPr lang="en-US" sz="3600" b="1" dirty="0">
                <a:solidFill>
                  <a:srgbClr val="FFC425">
                    <a:alpha val="99000"/>
                  </a:srgbClr>
                </a:solidFill>
                <a:latin typeface="Arial"/>
                <a:ea typeface="+mn-ea"/>
              </a:rPr>
            </a:br>
            <a:r>
              <a:rPr lang="en-US" sz="3600" dirty="0">
                <a:solidFill>
                  <a:srgbClr val="000000">
                    <a:lumMod val="50000"/>
                    <a:lumOff val="50000"/>
                    <a:alpha val="99000"/>
                  </a:srgbClr>
                </a:solidFill>
                <a:latin typeface="Arial"/>
                <a:ea typeface="+mn-ea"/>
              </a:rPr>
              <a:t>to evaluate this session now on </a:t>
            </a:r>
            <a:r>
              <a:rPr lang="en-US" sz="3600" b="1" dirty="0" err="1">
                <a:solidFill>
                  <a:srgbClr val="03C2F1">
                    <a:alpha val="99000"/>
                  </a:srgbClr>
                </a:solidFill>
                <a:latin typeface="Arial"/>
                <a:ea typeface="+mn-ea"/>
              </a:rPr>
              <a:t>myTech•Ed</a:t>
            </a:r>
            <a:r>
              <a:rPr lang="en-US" sz="3600" b="1" dirty="0">
                <a:solidFill>
                  <a:srgbClr val="03C2F1">
                    <a:alpha val="99000"/>
                  </a:srgbClr>
                </a:solidFill>
                <a:latin typeface="Arial"/>
                <a:ea typeface="+mn-ea"/>
              </a:rPr>
              <a:t> Mobile</a:t>
            </a:r>
            <a:endParaRPr lang="en-US" sz="3600" b="1" dirty="0">
              <a:solidFill>
                <a:srgbClr val="F09A1F"/>
              </a:solidFill>
              <a:latin typeface="Arial"/>
              <a:ea typeface="+mn-ea"/>
            </a:endParaRPr>
          </a:p>
        </p:txBody>
      </p:sp>
      <p:sp>
        <p:nvSpPr>
          <p:cNvPr id="9" name="Isosceles Triangle 8"/>
          <p:cNvSpPr/>
          <p:nvPr userDrawn="1"/>
        </p:nvSpPr>
        <p:spPr bwMode="auto">
          <a:xfrm rot="16200000">
            <a:off x="2238094" y="2253292"/>
            <a:ext cx="3098491" cy="1504874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80000">
                <a:schemeClr val="tx1"/>
              </a:gs>
              <a:gs pos="100000">
                <a:schemeClr val="accent1">
                  <a:alpha val="72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5" tIns="45698" rIns="91395" bIns="45698" numCol="1" rtlCol="0" anchor="ctr" anchorCtr="0" compatLnSpc="1">
            <a:prstTxWarp prst="textNoShape">
              <a:avLst/>
            </a:prstTxWarp>
          </a:bodyPr>
          <a:lstStyle/>
          <a:p>
            <a:pPr algn="ctr" defTabSz="913688" fontAlgn="auto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FFFFFF">
                  <a:alpha val="99000"/>
                </a:srgbClr>
              </a:solidFill>
            </a:endParaRPr>
          </a:p>
        </p:txBody>
      </p:sp>
      <p:pic>
        <p:nvPicPr>
          <p:cNvPr id="10" name="Picture 7" descr="\\adisvr2\Shared\ADI_Projects\Microsoft\MS_10-01098_SpeechTek_Template_&amp;_Slides\ADI_Art\Working_Art\winphone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0918" y="2077243"/>
            <a:ext cx="1017755" cy="198198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1699" y="372895"/>
            <a:ext cx="1703913" cy="6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45850"/>
      </p:ext>
    </p:extLst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62068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4514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lIns="91399" tIns="45700" rIns="91399" bIns="45700"/>
          <a:lstStyle/>
          <a:p>
            <a:pPr defTabSz="456995" fontAlgn="auto">
              <a:spcBef>
                <a:spcPts val="0"/>
              </a:spcBef>
              <a:spcAft>
                <a:spcPts val="0"/>
              </a:spcAft>
            </a:pPr>
            <a:fld id="{DB3A4E1C-E9B2-694C-A022-42A7AFB10CA1}" type="datetimeFigureOut">
              <a:rPr kumimoji="1" lang="zh-CN" altLang="en-US" smtClean="0">
                <a:solidFill>
                  <a:prstClr val="white"/>
                </a:solidFill>
                <a:latin typeface="Arial"/>
                <a:ea typeface="黑体"/>
              </a:rPr>
              <a:pPr defTabSz="456995" fontAlgn="auto">
                <a:spcBef>
                  <a:spcPts val="0"/>
                </a:spcBef>
                <a:spcAft>
                  <a:spcPts val="0"/>
                </a:spcAft>
              </a:pPr>
              <a:t>2014/3/12</a:t>
            </a:fld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lIns="91399" tIns="45700" rIns="91399" bIns="45700"/>
          <a:lstStyle/>
          <a:p>
            <a:pPr defTabSz="456995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4767267"/>
            <a:ext cx="2133600" cy="273844"/>
          </a:xfrm>
          <a:prstGeom prst="rect">
            <a:avLst/>
          </a:prstGeom>
        </p:spPr>
        <p:txBody>
          <a:bodyPr lIns="91399" tIns="45700" rIns="91399" bIns="45700"/>
          <a:lstStyle/>
          <a:p>
            <a:pPr defTabSz="456995" fontAlgn="auto">
              <a:spcBef>
                <a:spcPts val="0"/>
              </a:spcBef>
              <a:spcAft>
                <a:spcPts val="0"/>
              </a:spcAft>
            </a:pPr>
            <a:fld id="{4934809B-8BB4-0442-9D24-24FA8E6C8EC2}" type="slidenum">
              <a:rPr kumimoji="1" lang="zh-CN" altLang="en-US" smtClean="0">
                <a:solidFill>
                  <a:prstClr val="white"/>
                </a:solidFill>
                <a:latin typeface="Arial"/>
                <a:ea typeface="黑体"/>
              </a:rPr>
              <a:pPr defTabSz="45699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628994103"/>
      </p:ext>
    </p:extLst>
  </p:cSld>
  <p:clrMapOvr>
    <a:masterClrMapping/>
  </p:clrMapOvr>
  <p:transition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封面V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"/>
            <a:ext cx="9144000" cy="514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250827" y="4839901"/>
            <a:ext cx="2959604" cy="246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04" tIns="45702" rIns="91404" bIns="45702">
            <a:spAutoFit/>
          </a:bodyPr>
          <a:lstStyle/>
          <a:p>
            <a:pPr>
              <a:defRPr/>
            </a:pPr>
            <a:r>
              <a:rPr lang="en-US" altLang="zh-CN" sz="100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版权所有 </a:t>
            </a:r>
            <a:r>
              <a:rPr lang="en-US" altLang="zh-CN" sz="100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©1993-2011 </a:t>
            </a:r>
            <a:r>
              <a:rPr lang="zh-CN" altLang="en-US" sz="100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金蝶软件</a:t>
            </a:r>
            <a:r>
              <a:rPr lang="en-US" altLang="zh-CN" sz="100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0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en-US" altLang="zh-CN" sz="100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00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有限公司</a:t>
            </a:r>
          </a:p>
        </p:txBody>
      </p:sp>
      <p:sp>
        <p:nvSpPr>
          <p:cNvPr id="6" name="Line 58"/>
          <p:cNvSpPr>
            <a:spLocks noChangeShapeType="1"/>
          </p:cNvSpPr>
          <p:nvPr/>
        </p:nvSpPr>
        <p:spPr bwMode="auto">
          <a:xfrm>
            <a:off x="395312" y="4786313"/>
            <a:ext cx="834072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lIns="91404" tIns="45702" rIns="91404" bIns="45702"/>
          <a:lstStyle/>
          <a:p>
            <a:pPr>
              <a:defRPr/>
            </a:pPr>
            <a:endParaRPr lang="zh-CN" altLang="en-US" sz="200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auto">
          <a:xfrm>
            <a:off x="8315325" y="4839892"/>
            <a:ext cx="577850" cy="20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4" tIns="45702" rIns="91404" bIns="45702"/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777777"/>
                </a:solidFill>
                <a:latin typeface="微软雅黑" pitchFamily="34" charset="-122"/>
              </a:rPr>
              <a:t>P</a:t>
            </a:r>
            <a:fld id="{AB12CECC-C3AE-4895-8410-0F7943B9FE22}" type="slidenum">
              <a:rPr kumimoji="1" lang="en-US" altLang="zh-TW" sz="1200" b="1">
                <a:solidFill>
                  <a:srgbClr val="777777"/>
                </a:solidFill>
                <a:latin typeface="微软雅黑" pitchFamily="34" charset="-122"/>
              </a:rPr>
              <a:pPr algn="ctr">
                <a:defRPr/>
              </a:pPr>
              <a:t>‹#›</a:t>
            </a:fld>
            <a:endParaRPr kumimoji="1" lang="en-US" altLang="zh-TW" sz="1200" b="1">
              <a:solidFill>
                <a:srgbClr val="777777"/>
              </a:solidFill>
              <a:latin typeface="微软雅黑" pitchFamily="34" charset="-122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97834"/>
            <a:ext cx="7772400" cy="1102519"/>
          </a:xfrm>
        </p:spPr>
        <p:txBody>
          <a:bodyPr/>
          <a:lstStyle>
            <a:lvl1pPr>
              <a:defRPr smtClean="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2742030"/>
      </p:ext>
    </p:extLst>
  </p:cSld>
  <p:clrMapOvr>
    <a:masterClrMapping/>
  </p:clrMapOvr>
  <p:transition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62265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18" indent="0">
              <a:buNone/>
              <a:defRPr sz="1800"/>
            </a:lvl2pPr>
            <a:lvl3pPr marL="914035" indent="0">
              <a:buNone/>
              <a:defRPr sz="1600"/>
            </a:lvl3pPr>
            <a:lvl4pPr marL="1371052" indent="0">
              <a:buNone/>
              <a:defRPr sz="1400"/>
            </a:lvl4pPr>
            <a:lvl5pPr marL="1828070" indent="0">
              <a:buNone/>
              <a:defRPr sz="1400"/>
            </a:lvl5pPr>
            <a:lvl6pPr marL="2285088" indent="0">
              <a:buNone/>
              <a:defRPr sz="1400"/>
            </a:lvl6pPr>
            <a:lvl7pPr marL="2742106" indent="0">
              <a:buNone/>
              <a:defRPr sz="1400"/>
            </a:lvl7pPr>
            <a:lvl8pPr marL="3199124" indent="0">
              <a:buNone/>
              <a:defRPr sz="1400"/>
            </a:lvl8pPr>
            <a:lvl9pPr marL="3656141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434778"/>
      </p:ext>
    </p:extLst>
  </p:cSld>
  <p:clrMapOvr>
    <a:masterClrMapping/>
  </p:clrMapOvr>
  <p:transition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302" y="627462"/>
            <a:ext cx="4135437" cy="38254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42" y="627462"/>
            <a:ext cx="4137025" cy="38254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17491"/>
      </p:ext>
    </p:extLst>
  </p:cSld>
  <p:clrMapOvr>
    <a:masterClrMapping/>
  </p:clrMapOvr>
  <p:transition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8" indent="0">
              <a:buNone/>
              <a:defRPr sz="2000" b="1"/>
            </a:lvl2pPr>
            <a:lvl3pPr marL="914035" indent="0">
              <a:buNone/>
              <a:defRPr sz="1800" b="1"/>
            </a:lvl3pPr>
            <a:lvl4pPr marL="1371052" indent="0">
              <a:buNone/>
              <a:defRPr sz="1600" b="1"/>
            </a:lvl4pPr>
            <a:lvl5pPr marL="1828070" indent="0">
              <a:buNone/>
              <a:defRPr sz="1600" b="1"/>
            </a:lvl5pPr>
            <a:lvl6pPr marL="2285088" indent="0">
              <a:buNone/>
              <a:defRPr sz="1600" b="1"/>
            </a:lvl6pPr>
            <a:lvl7pPr marL="2742106" indent="0">
              <a:buNone/>
              <a:defRPr sz="1600" b="1"/>
            </a:lvl7pPr>
            <a:lvl8pPr marL="3199124" indent="0">
              <a:buNone/>
              <a:defRPr sz="1600" b="1"/>
            </a:lvl8pPr>
            <a:lvl9pPr marL="365614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8" indent="0">
              <a:buNone/>
              <a:defRPr sz="2000" b="1"/>
            </a:lvl2pPr>
            <a:lvl3pPr marL="914035" indent="0">
              <a:buNone/>
              <a:defRPr sz="1800" b="1"/>
            </a:lvl3pPr>
            <a:lvl4pPr marL="1371052" indent="0">
              <a:buNone/>
              <a:defRPr sz="1600" b="1"/>
            </a:lvl4pPr>
            <a:lvl5pPr marL="1828070" indent="0">
              <a:buNone/>
              <a:defRPr sz="1600" b="1"/>
            </a:lvl5pPr>
            <a:lvl6pPr marL="2285088" indent="0">
              <a:buNone/>
              <a:defRPr sz="1600" b="1"/>
            </a:lvl6pPr>
            <a:lvl7pPr marL="2742106" indent="0">
              <a:buNone/>
              <a:defRPr sz="1600" b="1"/>
            </a:lvl7pPr>
            <a:lvl8pPr marL="3199124" indent="0">
              <a:buNone/>
              <a:defRPr sz="1600" b="1"/>
            </a:lvl8pPr>
            <a:lvl9pPr marL="365614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54553"/>
      </p:ext>
    </p:extLst>
  </p:cSld>
  <p:clrMapOvr>
    <a:masterClrMapping/>
  </p:clrMapOvr>
  <p:transition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51089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41986"/>
            <a:ext cx="8424936" cy="3852651"/>
          </a:xfrm>
        </p:spPr>
        <p:txBody>
          <a:bodyPr>
            <a:normAutofit/>
          </a:bodyPr>
          <a:lstStyle>
            <a:lvl1pPr marL="342764" indent="-342764">
              <a:buSzPct val="100000"/>
              <a:buFontTx/>
              <a:buBlip>
                <a:blip r:embed="rId2"/>
              </a:buBlip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46" y="16"/>
            <a:ext cx="7128197" cy="520095"/>
          </a:xfrm>
        </p:spPr>
        <p:txBody>
          <a:bodyPr>
            <a:normAutofit/>
          </a:bodyPr>
          <a:lstStyle>
            <a:lvl1pPr algn="l">
              <a:defRPr sz="2600" b="0" i="0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073584"/>
      </p:ext>
    </p:extLst>
  </p:cSld>
  <p:clrMapOvr>
    <a:masterClrMapping/>
  </p:clrMapOvr>
  <p:transition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41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018" indent="0">
              <a:buNone/>
              <a:defRPr sz="1200"/>
            </a:lvl2pPr>
            <a:lvl3pPr marL="914035" indent="0">
              <a:buNone/>
              <a:defRPr sz="1000"/>
            </a:lvl3pPr>
            <a:lvl4pPr marL="1371052" indent="0">
              <a:buNone/>
              <a:defRPr sz="900"/>
            </a:lvl4pPr>
            <a:lvl5pPr marL="1828070" indent="0">
              <a:buNone/>
              <a:defRPr sz="900"/>
            </a:lvl5pPr>
            <a:lvl6pPr marL="2285088" indent="0">
              <a:buNone/>
              <a:defRPr sz="900"/>
            </a:lvl6pPr>
            <a:lvl7pPr marL="2742106" indent="0">
              <a:buNone/>
              <a:defRPr sz="900"/>
            </a:lvl7pPr>
            <a:lvl8pPr marL="3199124" indent="0">
              <a:buNone/>
              <a:defRPr sz="900"/>
            </a:lvl8pPr>
            <a:lvl9pPr marL="365614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5327624"/>
      </p:ext>
    </p:extLst>
  </p:cSld>
  <p:clrMapOvr>
    <a:masterClrMapping/>
  </p:clrMapOvr>
  <p:transition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018" indent="0">
              <a:buNone/>
              <a:defRPr sz="2800"/>
            </a:lvl2pPr>
            <a:lvl3pPr marL="914035" indent="0">
              <a:buNone/>
              <a:defRPr sz="2400"/>
            </a:lvl3pPr>
            <a:lvl4pPr marL="1371052" indent="0">
              <a:buNone/>
              <a:defRPr sz="2000"/>
            </a:lvl4pPr>
            <a:lvl5pPr marL="1828070" indent="0">
              <a:buNone/>
              <a:defRPr sz="2000"/>
            </a:lvl5pPr>
            <a:lvl6pPr marL="2285088" indent="0">
              <a:buNone/>
              <a:defRPr sz="2000"/>
            </a:lvl6pPr>
            <a:lvl7pPr marL="2742106" indent="0">
              <a:buNone/>
              <a:defRPr sz="2000"/>
            </a:lvl7pPr>
            <a:lvl8pPr marL="3199124" indent="0">
              <a:buNone/>
              <a:defRPr sz="2000"/>
            </a:lvl8pPr>
            <a:lvl9pPr marL="3656141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018" indent="0">
              <a:buNone/>
              <a:defRPr sz="1200"/>
            </a:lvl2pPr>
            <a:lvl3pPr marL="914035" indent="0">
              <a:buNone/>
              <a:defRPr sz="1000"/>
            </a:lvl3pPr>
            <a:lvl4pPr marL="1371052" indent="0">
              <a:buNone/>
              <a:defRPr sz="900"/>
            </a:lvl4pPr>
            <a:lvl5pPr marL="1828070" indent="0">
              <a:buNone/>
              <a:defRPr sz="900"/>
            </a:lvl5pPr>
            <a:lvl6pPr marL="2285088" indent="0">
              <a:buNone/>
              <a:defRPr sz="900"/>
            </a:lvl6pPr>
            <a:lvl7pPr marL="2742106" indent="0">
              <a:buNone/>
              <a:defRPr sz="900"/>
            </a:lvl7pPr>
            <a:lvl8pPr marL="3199124" indent="0">
              <a:buNone/>
              <a:defRPr sz="900"/>
            </a:lvl8pPr>
            <a:lvl9pPr marL="365614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688456"/>
      </p:ext>
    </p:extLst>
  </p:cSld>
  <p:clrMapOvr>
    <a:masterClrMapping/>
  </p:clrMapOvr>
  <p:transition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96937"/>
      </p:ext>
    </p:extLst>
  </p:cSld>
  <p:clrMapOvr>
    <a:masterClrMapping/>
  </p:clrMapOvr>
  <p:transition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92" y="33338"/>
            <a:ext cx="2124075" cy="441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9" y="33338"/>
            <a:ext cx="6219825" cy="441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737304"/>
      </p:ext>
    </p:extLst>
  </p:cSld>
  <p:clrMapOvr>
    <a:masterClrMapping/>
  </p:clrMapOvr>
  <p:transition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5769"/>
            <a:ext cx="8229600" cy="342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928691"/>
            <a:ext cx="4038600" cy="36659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28693"/>
            <a:ext cx="4038600" cy="17752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818213"/>
            <a:ext cx="4038600" cy="17764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84649"/>
      </p:ext>
    </p:extLst>
  </p:cSld>
  <p:clrMapOvr>
    <a:masterClrMapping/>
  </p:clrMapOvr>
  <p:transition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9146777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040" y="1206388"/>
            <a:ext cx="7772400" cy="857514"/>
          </a:xfrm>
        </p:spPr>
        <p:txBody>
          <a:bodyPr>
            <a:normAutofit/>
          </a:bodyPr>
          <a:lstStyle>
            <a:lvl1pPr algn="l">
              <a:defRPr lang="zh-CN" altLang="en-US" sz="3600" b="1" i="0" kern="1200" dirty="0">
                <a:solidFill>
                  <a:srgbClr val="00549A"/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45425" y="2312523"/>
            <a:ext cx="3587021" cy="1022626"/>
          </a:xfrm>
        </p:spPr>
        <p:txBody>
          <a:bodyPr>
            <a:normAutofit/>
          </a:bodyPr>
          <a:lstStyle>
            <a:lvl1pPr marL="342764" indent="-34276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2000" kern="1200" dirty="0">
                <a:solidFill>
                  <a:schemeClr val="tx1"/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9" name="Rectangle 37"/>
          <p:cNvSpPr>
            <a:spLocks/>
          </p:cNvSpPr>
          <p:nvPr userDrawn="1"/>
        </p:nvSpPr>
        <p:spPr bwMode="auto">
          <a:xfrm>
            <a:off x="256460" y="4767761"/>
            <a:ext cx="287538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9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版权所有</a:t>
            </a:r>
            <a:r>
              <a:rPr lang="en-US" altLang="zh-CN" sz="9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  <a:sym typeface="Helvetica Neue" charset="0"/>
              </a:rPr>
              <a:t>©1993-2012</a:t>
            </a:r>
            <a:r>
              <a:rPr lang="zh-CN" altLang="en-US" sz="9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金蝶软</a:t>
            </a:r>
            <a:r>
              <a:rPr lang="zh-CN" altLang="en-US" sz="9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件（中国</a:t>
            </a:r>
            <a:r>
              <a:rPr lang="zh-CN" altLang="en-US" sz="9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）</a:t>
            </a:r>
            <a:r>
              <a:rPr lang="zh-CN" altLang="en-US" sz="9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有</a:t>
            </a:r>
            <a:r>
              <a:rPr lang="zh-CN" altLang="en-US" sz="9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限公司</a:t>
            </a:r>
          </a:p>
        </p:txBody>
      </p:sp>
      <p:sp>
        <p:nvSpPr>
          <p:cNvPr id="13" name="Text Box 2"/>
          <p:cNvSpPr txBox="1">
            <a:spLocks noChangeArrowheads="1"/>
          </p:cNvSpPr>
          <p:nvPr userDrawn="1"/>
        </p:nvSpPr>
        <p:spPr bwMode="auto">
          <a:xfrm>
            <a:off x="7558096" y="4842944"/>
            <a:ext cx="1622425" cy="2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265" tIns="8886" rIns="74265" bIns="8886"/>
          <a:lstStyle/>
          <a:p>
            <a:pPr algn="just">
              <a:lnSpc>
                <a:spcPts val="1400"/>
              </a:lnSpc>
            </a:pPr>
            <a:r>
              <a:rPr lang="zh-CN" altLang="en-US" sz="9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④ 内部公开 请勿外传</a:t>
            </a:r>
            <a:endParaRPr lang="zh-CN" altLang="zh-CN" sz="9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pic>
        <p:nvPicPr>
          <p:cNvPr id="18" name="图片 17" descr="20120325大品牌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3382" y="442770"/>
            <a:ext cx="2025099" cy="504000"/>
          </a:xfrm>
          <a:prstGeom prst="rect">
            <a:avLst/>
          </a:prstGeom>
        </p:spPr>
      </p:pic>
      <p:grpSp>
        <p:nvGrpSpPr>
          <p:cNvPr id="5" name="组合 7"/>
          <p:cNvGrpSpPr/>
          <p:nvPr userDrawn="1"/>
        </p:nvGrpSpPr>
        <p:grpSpPr>
          <a:xfrm>
            <a:off x="144962" y="2321156"/>
            <a:ext cx="6371254" cy="3058908"/>
            <a:chOff x="395536" y="2897458"/>
            <a:chExt cx="4549883" cy="2184448"/>
          </a:xfrm>
        </p:grpSpPr>
        <p:pic>
          <p:nvPicPr>
            <p:cNvPr id="10" name="Picture 2" descr="C:\Users\yibo_wang\Desktop\素材\閲戣澏PPT姣嶇増瑙嗚鍏冪礌\灏忔柟鐮栦晶瑙嗗浘\PPT C-orange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897458"/>
              <a:ext cx="2122564" cy="2122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" descr="K:\201203盛世确认可用输出\PPT\素材\玻璃砖素材\PPT C Lego.png"/>
            <p:cNvPicPr>
              <a:picLocks noChangeAspect="1" noChangeArrowheads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966894" y="2930672"/>
              <a:ext cx="2978525" cy="215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564832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41986"/>
            <a:ext cx="8424936" cy="3852651"/>
          </a:xfrm>
        </p:spPr>
        <p:txBody>
          <a:bodyPr>
            <a:normAutofit/>
          </a:bodyPr>
          <a:lstStyle>
            <a:lvl1pPr marL="342764" indent="-342764">
              <a:buSzPct val="100000"/>
              <a:buFontTx/>
              <a:buBlip>
                <a:blip r:embed="rId2"/>
              </a:buBlip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</a:p>
          <a:p>
            <a:pPr lvl="3"/>
            <a:r>
              <a:rPr kumimoji="1" lang="zh-CN" altLang="en-US" dirty="0" smtClean="0"/>
              <a:t>第四级</a:t>
            </a:r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46" y="16"/>
            <a:ext cx="7128197" cy="520095"/>
          </a:xfrm>
        </p:spPr>
        <p:txBody>
          <a:bodyPr>
            <a:normAutofit/>
          </a:bodyPr>
          <a:lstStyle>
            <a:lvl1pPr algn="l">
              <a:defRPr sz="2600" b="0" i="0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4655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9146777" cy="5143500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4521567" y="1436548"/>
            <a:ext cx="18117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4800" dirty="0">
                <a:solidFill>
                  <a:srgbClr val="000000">
                    <a:lumMod val="75000"/>
                    <a:lumOff val="25000"/>
                  </a:srgbClr>
                </a:solidFill>
                <a:latin typeface="Goudy Old Style" pitchFamily="18" charset="0"/>
                <a:ea typeface="宋体" charset="0"/>
                <a:cs typeface="Helvetica Neue UltraLight" charset="0"/>
                <a:sym typeface="Helvetica Neue UltraLight" charset="0"/>
              </a:rPr>
              <a:t>Thanks</a:t>
            </a: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4050714" y="2190160"/>
            <a:ext cx="10204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 Narrow" charset="0"/>
                <a:ea typeface="宋体" charset="0"/>
                <a:cs typeface="Arial Narrow" charset="0"/>
                <a:sym typeface="Arial Narrow" charset="0"/>
              </a:rPr>
              <a:t>terima kasih</a:t>
            </a:r>
          </a:p>
        </p:txBody>
      </p:sp>
      <p:sp>
        <p:nvSpPr>
          <p:cNvPr id="8" name="Rectangle 6"/>
          <p:cNvSpPr>
            <a:spLocks/>
          </p:cNvSpPr>
          <p:nvPr/>
        </p:nvSpPr>
        <p:spPr bwMode="auto">
          <a:xfrm>
            <a:off x="3491881" y="1275605"/>
            <a:ext cx="92333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36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sym typeface="Arial" charset="0"/>
              </a:rPr>
              <a:t>感謝</a:t>
            </a:r>
          </a:p>
        </p:txBody>
      </p:sp>
      <p:sp>
        <p:nvSpPr>
          <p:cNvPr id="9" name="Rectangle 7"/>
          <p:cNvSpPr>
            <a:spLocks/>
          </p:cNvSpPr>
          <p:nvPr/>
        </p:nvSpPr>
        <p:spPr bwMode="auto">
          <a:xfrm>
            <a:off x="5199183" y="2097810"/>
            <a:ext cx="12311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48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  <a:cs typeface="Microsoft YaHei Bold" charset="0"/>
                <a:sym typeface="Microsoft YaHei Bold" charset="0"/>
              </a:rPr>
              <a:t>谢谢</a:t>
            </a:r>
          </a:p>
        </p:txBody>
      </p:sp>
      <p:sp>
        <p:nvSpPr>
          <p:cNvPr id="10" name="Rectangle 8"/>
          <p:cNvSpPr>
            <a:spLocks/>
          </p:cNvSpPr>
          <p:nvPr/>
        </p:nvSpPr>
        <p:spPr bwMode="auto">
          <a:xfrm>
            <a:off x="5404368" y="1336100"/>
            <a:ext cx="10259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sym typeface="Arial" charset="0"/>
              </a:rPr>
              <a:t>ありがとう</a:t>
            </a:r>
          </a:p>
        </p:txBody>
      </p:sp>
      <p:sp>
        <p:nvSpPr>
          <p:cNvPr id="11" name="Rectangle 9"/>
          <p:cNvSpPr>
            <a:spLocks/>
          </p:cNvSpPr>
          <p:nvPr/>
        </p:nvSpPr>
        <p:spPr bwMode="auto">
          <a:xfrm>
            <a:off x="3491888" y="1875390"/>
            <a:ext cx="836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宋体" charset="0"/>
                <a:cs typeface="Thonburi" charset="0"/>
                <a:sym typeface="Arial" charset="0"/>
              </a:rPr>
              <a:t>ขอบคุณ</a:t>
            </a:r>
          </a:p>
        </p:txBody>
      </p:sp>
      <p:sp>
        <p:nvSpPr>
          <p:cNvPr id="18" name="Rectangle 37"/>
          <p:cNvSpPr>
            <a:spLocks/>
          </p:cNvSpPr>
          <p:nvPr userDrawn="1"/>
        </p:nvSpPr>
        <p:spPr bwMode="auto">
          <a:xfrm>
            <a:off x="256460" y="4767761"/>
            <a:ext cx="287538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9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版权所有</a:t>
            </a:r>
            <a:r>
              <a:rPr lang="en-US" altLang="zh-CN" sz="9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  <a:sym typeface="Helvetica Neue" charset="0"/>
              </a:rPr>
              <a:t>©1993-2012</a:t>
            </a:r>
            <a:r>
              <a:rPr lang="zh-CN" altLang="en-US" sz="9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金蝶软</a:t>
            </a:r>
            <a:r>
              <a:rPr lang="zh-CN" altLang="en-US" sz="9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件（中国</a:t>
            </a:r>
            <a:r>
              <a:rPr lang="zh-CN" altLang="en-US" sz="9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）</a:t>
            </a:r>
            <a:r>
              <a:rPr lang="zh-CN" altLang="en-US" sz="9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有</a:t>
            </a:r>
            <a:r>
              <a:rPr lang="zh-CN" altLang="en-US" sz="9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限公司</a:t>
            </a:r>
          </a:p>
        </p:txBody>
      </p:sp>
      <p:pic>
        <p:nvPicPr>
          <p:cNvPr id="20" name="图片 19" descr="20120325大品牌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3382" y="442770"/>
            <a:ext cx="2025099" cy="504000"/>
          </a:xfrm>
          <a:prstGeom prst="rect">
            <a:avLst/>
          </a:prstGeom>
        </p:spPr>
      </p:pic>
      <p:sp>
        <p:nvSpPr>
          <p:cNvPr id="21" name="Text Box 2"/>
          <p:cNvSpPr txBox="1">
            <a:spLocks noChangeArrowheads="1"/>
          </p:cNvSpPr>
          <p:nvPr userDrawn="1"/>
        </p:nvSpPr>
        <p:spPr bwMode="auto">
          <a:xfrm>
            <a:off x="7558096" y="4842944"/>
            <a:ext cx="1622425" cy="2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265" tIns="8886" rIns="74265" bIns="8886"/>
          <a:lstStyle/>
          <a:p>
            <a:pPr algn="just">
              <a:lnSpc>
                <a:spcPts val="1400"/>
              </a:lnSpc>
            </a:pPr>
            <a:r>
              <a:rPr lang="zh-CN" altLang="en-US" sz="9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④ 内部公开 请勿外传</a:t>
            </a:r>
            <a:endParaRPr lang="zh-CN" altLang="zh-CN" sz="9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grpSp>
        <p:nvGrpSpPr>
          <p:cNvPr id="2" name="组合 11"/>
          <p:cNvGrpSpPr/>
          <p:nvPr userDrawn="1"/>
        </p:nvGrpSpPr>
        <p:grpSpPr>
          <a:xfrm>
            <a:off x="144962" y="2321156"/>
            <a:ext cx="6371254" cy="3058908"/>
            <a:chOff x="395536" y="2897458"/>
            <a:chExt cx="4549883" cy="2184448"/>
          </a:xfrm>
        </p:grpSpPr>
        <p:pic>
          <p:nvPicPr>
            <p:cNvPr id="13" name="Picture 2" descr="C:\Users\yibo_wang\Desktop\素材\閲戣澏PPT姣嶇増瑙嗚鍏冪礌\灏忔柟鐮栦晶瑙嗗浘\PPT C-orange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897458"/>
              <a:ext cx="2122564" cy="2122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7" descr="K:\201203盛世确认可用输出\PPT\素材\玻璃砖素材\PPT C Lego.png"/>
            <p:cNvPicPr>
              <a:picLocks noChangeAspect="1" noChangeArrowheads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966894" y="2930672"/>
              <a:ext cx="2978525" cy="215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948017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63118"/>
            <a:ext cx="8424862" cy="45600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627462"/>
            <a:ext cx="8424862" cy="3825478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549020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" y="0"/>
            <a:ext cx="91471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/>
          </p:cNvSpPr>
          <p:nvPr/>
        </p:nvSpPr>
        <p:spPr bwMode="auto">
          <a:xfrm>
            <a:off x="4521200" y="1436452"/>
            <a:ext cx="1811794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4800">
                <a:solidFill>
                  <a:srgbClr val="404040"/>
                </a:solidFill>
                <a:latin typeface="Goudy Old Style" pitchFamily="18" charset="0"/>
                <a:ea typeface="Helvetica Neue UltraLight"/>
                <a:cs typeface="Helvetica Neue UltraLight"/>
                <a:sym typeface="Helvetica Neue UltraLight"/>
              </a:rPr>
              <a:t>Thanks</a:t>
            </a:r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4051326" y="2190377"/>
            <a:ext cx="1020487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404040"/>
                </a:solidFill>
                <a:latin typeface="Arial Narrow" pitchFamily="34" charset="0"/>
                <a:sym typeface="Arial Narrow" pitchFamily="34" charset="0"/>
              </a:rPr>
              <a:t>terima kasih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3492500" y="1276370"/>
            <a:ext cx="923330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404040"/>
                </a:solidFill>
                <a:sym typeface="Arial" pitchFamily="34" charset="0"/>
              </a:rPr>
              <a:t>感謝</a:t>
            </a:r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5199063" y="2097645"/>
            <a:ext cx="1231106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4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Microsoft YaHei Bold"/>
                <a:sym typeface="Microsoft YaHei Bold"/>
              </a:rPr>
              <a:t>谢谢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5403852" y="1336610"/>
            <a:ext cx="102592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1600">
                <a:solidFill>
                  <a:srgbClr val="404040"/>
                </a:solidFill>
                <a:sym typeface="Arial" pitchFamily="34" charset="0"/>
              </a:rPr>
              <a:t>ありがとう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492500" y="1874937"/>
            <a:ext cx="83606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404040"/>
                </a:solidFill>
                <a:ea typeface="Thonburi"/>
                <a:cs typeface="Thonburi"/>
                <a:sym typeface="Arial" pitchFamily="34" charset="0"/>
              </a:rPr>
              <a:t>ขอบคุณ</a:t>
            </a:r>
          </a:p>
        </p:txBody>
      </p:sp>
      <p:sp>
        <p:nvSpPr>
          <p:cNvPr id="9" name="Rectangle 37"/>
          <p:cNvSpPr>
            <a:spLocks/>
          </p:cNvSpPr>
          <p:nvPr userDrawn="1"/>
        </p:nvSpPr>
        <p:spPr bwMode="auto">
          <a:xfrm>
            <a:off x="257180" y="4767266"/>
            <a:ext cx="28749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zh-CN" altLang="en-US" sz="9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/>
              </a:rPr>
              <a:t>版权所有</a:t>
            </a:r>
            <a:r>
              <a:rPr lang="en-US" altLang="zh-CN" sz="9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elvetica Neue"/>
              </a:rPr>
              <a:t>©1993-2012</a:t>
            </a:r>
            <a:r>
              <a:rPr lang="zh-CN" altLang="en-US" sz="9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/>
              </a:rPr>
              <a:t>金蝶软件（中国）有限公司</a:t>
            </a:r>
          </a:p>
        </p:txBody>
      </p:sp>
      <p:pic>
        <p:nvPicPr>
          <p:cNvPr id="10" name="图片 26" descr="20120325大品牌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3063" y="442913"/>
            <a:ext cx="20256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 userDrawn="1"/>
        </p:nvSpPr>
        <p:spPr bwMode="auto">
          <a:xfrm>
            <a:off x="7558096" y="4843465"/>
            <a:ext cx="162242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265" tIns="8886" rIns="74265" bIns="8886"/>
          <a:lstStyle/>
          <a:p>
            <a:pPr algn="just">
              <a:lnSpc>
                <a:spcPts val="1400"/>
              </a:lnSpc>
              <a:defRPr/>
            </a:pPr>
            <a:r>
              <a:rPr lang="zh-CN" altLang="en-US" sz="9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④ 内部公开 请勿外传</a:t>
            </a:r>
            <a:endParaRPr lang="zh-CN" altLang="zh-CN" sz="9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28"/>
          <p:cNvGrpSpPr>
            <a:grpSpLocks/>
          </p:cNvGrpSpPr>
          <p:nvPr userDrawn="1"/>
        </p:nvGrpSpPr>
        <p:grpSpPr bwMode="auto">
          <a:xfrm>
            <a:off x="144463" y="2320932"/>
            <a:ext cx="6372225" cy="3059113"/>
            <a:chOff x="395536" y="2897458"/>
            <a:chExt cx="4549883" cy="2184448"/>
          </a:xfrm>
        </p:grpSpPr>
        <p:pic>
          <p:nvPicPr>
            <p:cNvPr id="13" name="Picture 2" descr="C:\Users\yibo_wang\Desktop\素材\閲戣澏PPT姣嶇増瑙嗚鍏冪礌\灏忔柟鐮栦晶瑙嗗浘\PPT C-orange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536" y="2897458"/>
              <a:ext cx="2122564" cy="212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7" descr="K:\201203盛世确认可用输出\PPT\素材\玻璃砖素材\PPT C Lego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66894" y="2930672"/>
              <a:ext cx="2978525" cy="2151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" y="0"/>
            <a:ext cx="91471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/>
          </p:cNvSpPr>
          <p:nvPr/>
        </p:nvSpPr>
        <p:spPr bwMode="auto">
          <a:xfrm>
            <a:off x="4521200" y="1436452"/>
            <a:ext cx="1811794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4800">
                <a:solidFill>
                  <a:srgbClr val="404040"/>
                </a:solidFill>
                <a:latin typeface="Goudy Old Style" pitchFamily="18" charset="0"/>
                <a:ea typeface="Helvetica Neue UltraLight"/>
                <a:cs typeface="Helvetica Neue UltraLight"/>
                <a:sym typeface="Helvetica Neue UltraLight"/>
              </a:rPr>
              <a:t>Thanks</a:t>
            </a:r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4051326" y="2190377"/>
            <a:ext cx="1020487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404040"/>
                </a:solidFill>
                <a:latin typeface="Arial Narrow" pitchFamily="34" charset="0"/>
                <a:sym typeface="Arial Narrow" pitchFamily="34" charset="0"/>
              </a:rPr>
              <a:t>terima kasih</a:t>
            </a: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3492500" y="1276370"/>
            <a:ext cx="923330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404040"/>
                </a:solidFill>
                <a:sym typeface="Arial" pitchFamily="34" charset="0"/>
              </a:rPr>
              <a:t>感謝</a:t>
            </a:r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5199063" y="2097645"/>
            <a:ext cx="1231106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4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Microsoft YaHei Bold"/>
                <a:sym typeface="Microsoft YaHei Bold"/>
              </a:rPr>
              <a:t>谢谢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5403852" y="1336610"/>
            <a:ext cx="102592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1600">
                <a:solidFill>
                  <a:srgbClr val="404040"/>
                </a:solidFill>
                <a:sym typeface="Arial" pitchFamily="34" charset="0"/>
              </a:rPr>
              <a:t>ありがとう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492500" y="1874937"/>
            <a:ext cx="83606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404040"/>
                </a:solidFill>
                <a:ea typeface="Thonburi"/>
                <a:cs typeface="Thonburi"/>
                <a:sym typeface="Arial" pitchFamily="34" charset="0"/>
              </a:rPr>
              <a:t>ขอบคุณ</a:t>
            </a:r>
          </a:p>
        </p:txBody>
      </p:sp>
      <p:sp>
        <p:nvSpPr>
          <p:cNvPr id="9" name="Rectangle 37"/>
          <p:cNvSpPr>
            <a:spLocks/>
          </p:cNvSpPr>
          <p:nvPr userDrawn="1"/>
        </p:nvSpPr>
        <p:spPr bwMode="auto">
          <a:xfrm>
            <a:off x="257180" y="4767266"/>
            <a:ext cx="28749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zh-CN" altLang="en-US" sz="9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/>
              </a:rPr>
              <a:t>版权所有</a:t>
            </a:r>
            <a:r>
              <a:rPr lang="en-US" altLang="zh-CN" sz="9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elvetica Neue"/>
              </a:rPr>
              <a:t>©1993-2012</a:t>
            </a:r>
            <a:r>
              <a:rPr lang="zh-CN" altLang="en-US" sz="9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/>
              </a:rPr>
              <a:t>金蝶软件（中国）有限公司</a:t>
            </a:r>
          </a:p>
        </p:txBody>
      </p:sp>
      <p:pic>
        <p:nvPicPr>
          <p:cNvPr id="10" name="图片 14" descr="20120325大品牌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3063" y="442913"/>
            <a:ext cx="20256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 userDrawn="1"/>
        </p:nvSpPr>
        <p:spPr bwMode="auto">
          <a:xfrm>
            <a:off x="7558096" y="4843465"/>
            <a:ext cx="162242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265" tIns="8886" rIns="74265" bIns="8886"/>
          <a:lstStyle/>
          <a:p>
            <a:pPr algn="just">
              <a:lnSpc>
                <a:spcPts val="1400"/>
              </a:lnSpc>
              <a:defRPr/>
            </a:pPr>
            <a:r>
              <a:rPr lang="zh-CN" altLang="en-US" sz="9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④ 内部公开 请勿外传</a:t>
            </a:r>
            <a:endParaRPr lang="zh-CN" altLang="zh-CN" sz="9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6"/>
          <p:cNvGrpSpPr>
            <a:grpSpLocks/>
          </p:cNvGrpSpPr>
          <p:nvPr userDrawn="1"/>
        </p:nvGrpSpPr>
        <p:grpSpPr bwMode="auto">
          <a:xfrm>
            <a:off x="144463" y="2320932"/>
            <a:ext cx="6372225" cy="3059113"/>
            <a:chOff x="395536" y="2897458"/>
            <a:chExt cx="4549883" cy="2184448"/>
          </a:xfrm>
        </p:grpSpPr>
        <p:pic>
          <p:nvPicPr>
            <p:cNvPr id="13" name="Picture 2" descr="C:\Users\yibo_wang\Desktop\素材\閲戣澏PPT姣嶇増瑙嗚鍏冪礌\灏忔柟鐮栦晶瑙嗗浘\PPT C-orange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536" y="2897458"/>
              <a:ext cx="2122564" cy="212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7" descr="K:\201203盛世确认可用输出\PPT\素材\玻璃砖素材\PPT C Lego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66894" y="2930672"/>
              <a:ext cx="2978525" cy="2151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825840104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9" y="3657605"/>
            <a:ext cx="7683914" cy="1033983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1823282"/>
            <a:ext cx="6994362" cy="1142621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39" y="3143270"/>
            <a:ext cx="6994363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6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97370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8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70"/>
            <a:ext cx="8363938" cy="2005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06441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8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63"/>
            <a:ext cx="8363938" cy="2005677"/>
          </a:xfrm>
        </p:spPr>
        <p:txBody>
          <a:bodyPr/>
          <a:lstStyle>
            <a:lvl1pPr marL="460167" indent="-460167">
              <a:buFontTx/>
              <a:buBlip>
                <a:blip r:embed="rId3"/>
              </a:buBlip>
              <a:defRPr/>
            </a:lvl1pPr>
            <a:lvl2pPr marL="855278" indent="-395110">
              <a:buFontTx/>
              <a:buBlip>
                <a:blip r:embed="rId3"/>
              </a:buBlip>
              <a:defRPr/>
            </a:lvl2pPr>
            <a:lvl3pPr marL="1258322" indent="-403045">
              <a:buFontTx/>
              <a:buBlip>
                <a:blip r:embed="rId3"/>
              </a:buBlip>
              <a:defRPr/>
            </a:lvl3pPr>
            <a:lvl4pPr marL="1604241" indent="-345919">
              <a:buFontTx/>
              <a:buBlip>
                <a:blip r:embed="rId3"/>
              </a:buBlip>
              <a:defRPr/>
            </a:lvl4pPr>
            <a:lvl5pPr marL="1940640" indent="-336398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07184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85863"/>
            <a:ext cx="8363938" cy="2005677"/>
          </a:xfrm>
        </p:spPr>
        <p:txBody>
          <a:bodyPr/>
          <a:lstStyle>
            <a:lvl1pPr marL="460167" indent="-460167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278" indent="-395110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322" indent="-40304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241" indent="-345919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0640" indent="-336398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00754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085867"/>
            <a:ext cx="4115872" cy="2134431"/>
          </a:xfrm>
        </p:spPr>
        <p:txBody>
          <a:bodyPr/>
          <a:lstStyle>
            <a:lvl1pPr marL="339823" indent="-339823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035" indent="-325277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356" indent="-28825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065" indent="-273709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5320" indent="-280321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2" y="1085867"/>
            <a:ext cx="4115872" cy="2134431"/>
          </a:xfrm>
        </p:spPr>
        <p:txBody>
          <a:bodyPr/>
          <a:lstStyle>
            <a:lvl1pPr marL="347758" indent="-347758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035" indent="-339823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289" indent="-302801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065" indent="-26577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5320" indent="-273709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15962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61946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6976" indent="0">
              <a:buNone/>
              <a:defRPr sz="2000" b="1"/>
            </a:lvl2pPr>
            <a:lvl3pPr marL="913952" indent="0">
              <a:buNone/>
              <a:defRPr sz="1800" b="1"/>
            </a:lvl3pPr>
            <a:lvl4pPr marL="1370928" indent="0">
              <a:buNone/>
              <a:defRPr sz="1600" b="1"/>
            </a:lvl4pPr>
            <a:lvl5pPr marL="1827904" indent="0">
              <a:buNone/>
              <a:defRPr sz="1600" b="1"/>
            </a:lvl5pPr>
            <a:lvl6pPr marL="2284880" indent="0">
              <a:buNone/>
              <a:defRPr sz="1600" b="1"/>
            </a:lvl6pPr>
            <a:lvl7pPr marL="2741856" indent="0">
              <a:buNone/>
              <a:defRPr sz="1600" b="1"/>
            </a:lvl7pPr>
            <a:lvl8pPr marL="3198832" indent="0">
              <a:buNone/>
              <a:defRPr sz="1600" b="1"/>
            </a:lvl8pPr>
            <a:lvl9pPr marL="36558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1600208"/>
            <a:ext cx="4114800" cy="1860253"/>
          </a:xfrm>
        </p:spPr>
        <p:txBody>
          <a:bodyPr/>
          <a:lstStyle>
            <a:lvl1pPr marL="281643" indent="-281643">
              <a:buFontTx/>
              <a:buBlip>
                <a:blip r:embed="rId2"/>
              </a:buBlip>
              <a:defRPr sz="2300"/>
            </a:lvl1pPr>
            <a:lvl2pPr marL="561965" indent="-265776">
              <a:buFontTx/>
              <a:buBlip>
                <a:blip r:embed="rId2"/>
              </a:buBlip>
              <a:defRPr sz="2000"/>
            </a:lvl2pPr>
            <a:lvl3pPr marL="813196" indent="-243297">
              <a:buFontTx/>
              <a:buBlip>
                <a:blip r:embed="rId2"/>
              </a:buBlip>
              <a:defRPr sz="1800"/>
            </a:lvl3pPr>
            <a:lvl4pPr marL="1049882" indent="-228753">
              <a:buFontTx/>
              <a:buBlip>
                <a:blip r:embed="rId2"/>
              </a:buBlip>
              <a:defRPr sz="1700"/>
            </a:lvl4pPr>
            <a:lvl5pPr marL="1278634" indent="-206274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2" y="61946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6976" indent="0">
              <a:buNone/>
              <a:defRPr sz="2000" b="1"/>
            </a:lvl2pPr>
            <a:lvl3pPr marL="913952" indent="0">
              <a:buNone/>
              <a:defRPr sz="1800" b="1"/>
            </a:lvl3pPr>
            <a:lvl4pPr marL="1370928" indent="0">
              <a:buNone/>
              <a:defRPr sz="1600" b="1"/>
            </a:lvl4pPr>
            <a:lvl5pPr marL="1827904" indent="0">
              <a:buNone/>
              <a:defRPr sz="1600" b="1"/>
            </a:lvl5pPr>
            <a:lvl6pPr marL="2284880" indent="0">
              <a:buNone/>
              <a:defRPr sz="1600" b="1"/>
            </a:lvl6pPr>
            <a:lvl7pPr marL="2741856" indent="0">
              <a:buNone/>
              <a:defRPr sz="1600" b="1"/>
            </a:lvl7pPr>
            <a:lvl8pPr marL="3198832" indent="0">
              <a:buNone/>
              <a:defRPr sz="1600" b="1"/>
            </a:lvl8pPr>
            <a:lvl9pPr marL="36558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2" y="1600208"/>
            <a:ext cx="4115872" cy="1860253"/>
          </a:xfrm>
        </p:spPr>
        <p:txBody>
          <a:bodyPr/>
          <a:lstStyle>
            <a:lvl1pPr marL="296188" indent="-296188">
              <a:buFontTx/>
              <a:buBlip>
                <a:blip r:embed="rId2"/>
              </a:buBlip>
              <a:defRPr sz="2300"/>
            </a:lvl1pPr>
            <a:lvl2pPr marL="569898" indent="-273709">
              <a:buFontTx/>
              <a:buBlip>
                <a:blip r:embed="rId2"/>
              </a:buBlip>
              <a:defRPr sz="2000"/>
            </a:lvl2pPr>
            <a:lvl3pPr marL="821129" indent="-244619">
              <a:buFontTx/>
              <a:buBlip>
                <a:blip r:embed="rId2"/>
              </a:buBlip>
              <a:defRPr sz="1800"/>
            </a:lvl3pPr>
            <a:lvl4pPr marL="1049882" indent="-236687">
              <a:buFontTx/>
              <a:buBlip>
                <a:blip r:embed="rId2"/>
              </a:buBlip>
              <a:defRPr sz="1700"/>
            </a:lvl4pPr>
            <a:lvl5pPr marL="1278634" indent="-220820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72654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1" y="757252"/>
            <a:ext cx="8407400" cy="383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9" name="标题占位符 1"/>
          <p:cNvSpPr>
            <a:spLocks noGrp="1"/>
          </p:cNvSpPr>
          <p:nvPr>
            <p:ph type="title"/>
          </p:nvPr>
        </p:nvSpPr>
        <p:spPr bwMode="auto">
          <a:xfrm>
            <a:off x="323850" y="0"/>
            <a:ext cx="7107238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0" name="TextBox 12"/>
          <p:cNvSpPr txBox="1">
            <a:spLocks noChangeArrowheads="1"/>
          </p:cNvSpPr>
          <p:nvPr/>
        </p:nvSpPr>
        <p:spPr bwMode="auto">
          <a:xfrm>
            <a:off x="8532813" y="4800600"/>
            <a:ext cx="512762" cy="23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4" tIns="45702" rIns="91404" bIns="45702">
            <a:spAutoFit/>
          </a:bodyPr>
          <a:lstStyle/>
          <a:p>
            <a:pPr>
              <a:defRPr/>
            </a:pPr>
            <a:r>
              <a:rPr lang="en-US" altLang="zh-CN" sz="9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fld id="{EC097EE8-63AE-487C-ABE0-D2C165AC17F9}" type="slidenum">
              <a:rPr lang="en-US" altLang="zh-CN" sz="900" b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900" b="1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</p:sldLayoutIdLst>
  <p:transition>
    <p:cut/>
  </p:transition>
  <p:timing>
    <p:tnLst>
      <p:par>
        <p:cTn id="1" dur="indefinite" restart="never" nodeType="tmRoot"/>
      </p:par>
    </p:tnLst>
  </p:timing>
  <p:txStyles>
    <p:titleStyle>
      <a:lvl1pPr algn="l" defTabSz="457018" rtl="0" eaLnBrk="0" fontAlgn="base" hangingPunct="0">
        <a:spcBef>
          <a:spcPct val="0"/>
        </a:spcBef>
        <a:spcAft>
          <a:spcPct val="0"/>
        </a:spcAft>
        <a:defRPr kumimoji="1" lang="zh-CN" altLang="en-US" sz="2600" kern="1200" dirty="0">
          <a:solidFill>
            <a:schemeClr val="tx1"/>
          </a:solidFill>
          <a:latin typeface="微软雅黑"/>
          <a:ea typeface="微软雅黑"/>
          <a:cs typeface="+mj-cs"/>
        </a:defRPr>
      </a:lvl1pPr>
      <a:lvl2pPr algn="l" defTabSz="457018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defTabSz="457018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defTabSz="457018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defTabSz="457018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018" algn="l" defTabSz="457018" rtl="0" fontAlgn="base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035" algn="l" defTabSz="457018" rtl="0" fontAlgn="base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052" algn="l" defTabSz="457018" rtl="0" fontAlgn="base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070" algn="l" defTabSz="457018" rtl="0" fontAlgn="base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764" indent="-342764" algn="l" defTabSz="457018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+mn-cs"/>
        </a:defRPr>
      </a:lvl1pPr>
      <a:lvl2pPr marL="742654" indent="-285636" algn="l" defTabSz="45701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lang="zh-CN" altLang="en-US" sz="2000" kern="1200" dirty="0">
          <a:solidFill>
            <a:srgbClr val="262626"/>
          </a:solidFill>
          <a:latin typeface="微软雅黑"/>
          <a:ea typeface="微软雅黑"/>
          <a:cs typeface="+mn-cs"/>
        </a:defRPr>
      </a:lvl2pPr>
      <a:lvl3pPr marL="1142544" indent="-228509" algn="l" defTabSz="45701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+mn-cs"/>
        </a:defRPr>
      </a:lvl3pPr>
      <a:lvl4pPr marL="1599562" indent="-228509" algn="l" defTabSz="45701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lang="zh-CN" altLang="en-US" sz="2000" kern="1200" dirty="0">
          <a:solidFill>
            <a:srgbClr val="262626"/>
          </a:solidFill>
          <a:latin typeface="微软雅黑"/>
          <a:ea typeface="微软雅黑"/>
          <a:cs typeface="+mn-cs"/>
        </a:defRPr>
      </a:lvl4pPr>
      <a:lvl5pPr marL="2056580" indent="-228509" algn="l" defTabSz="45701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lang="zh-CN" altLang="en-US" sz="2000" kern="1200" dirty="0">
          <a:solidFill>
            <a:srgbClr val="262626"/>
          </a:solidFill>
          <a:latin typeface="微软雅黑"/>
          <a:ea typeface="微软雅黑"/>
          <a:cs typeface="+mn-cs"/>
        </a:defRPr>
      </a:lvl5pPr>
      <a:lvl6pPr marL="2513598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5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32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50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0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8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6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4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41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8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68" y="1085864"/>
            <a:ext cx="8363937" cy="2005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 cstate="screen">
            <a:clrChange>
              <a:clrFrom>
                <a:srgbClr val="040404"/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117" y="4707658"/>
            <a:ext cx="2032000" cy="34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90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</p:sldLayoutIdLst>
  <p:transition>
    <p:cut/>
  </p:transition>
  <p:txStyles>
    <p:titleStyle>
      <a:lvl1pPr algn="l" defTabSz="913952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167" indent="-460167" algn="l" defTabSz="913952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4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278" indent="-395110" algn="l" defTabSz="913952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4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322" indent="-403045" algn="l" defTabSz="913952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241" indent="-345919" algn="l" defTabSz="913952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4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0640" indent="-336398" algn="l" defTabSz="913952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4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368" indent="-228488" algn="l" defTabSz="9139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44" indent="-228488" algn="l" defTabSz="9139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20" indent="-228488" algn="l" defTabSz="9139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6" indent="-228488" algn="l" defTabSz="9139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6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52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28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04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80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56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32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09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1" y="33339"/>
            <a:ext cx="7056438" cy="45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627462"/>
            <a:ext cx="8424862" cy="3825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395312" y="4786313"/>
            <a:ext cx="834072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lIns="91404" tIns="45702" rIns="91404" bIns="45702"/>
          <a:lstStyle/>
          <a:p>
            <a:pPr>
              <a:defRPr/>
            </a:pPr>
            <a:endParaRPr lang="zh-CN" altLang="en-US" sz="200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8315325" y="4839892"/>
            <a:ext cx="577850" cy="20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4" tIns="45702" rIns="91404" bIns="45702"/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777777"/>
                </a:solidFill>
                <a:latin typeface="微软雅黑" pitchFamily="34" charset="-122"/>
              </a:rPr>
              <a:t>P</a:t>
            </a:r>
            <a:fld id="{12935F7E-E07F-48C0-9502-CBC8D6B15BD1}" type="slidenum">
              <a:rPr kumimoji="1" lang="en-US" altLang="zh-TW" sz="1200" b="1">
                <a:solidFill>
                  <a:srgbClr val="777777"/>
                </a:solidFill>
                <a:latin typeface="微软雅黑" pitchFamily="34" charset="-122"/>
              </a:rPr>
              <a:pPr algn="ctr">
                <a:defRPr/>
              </a:pPr>
              <a:t>‹#›</a:t>
            </a:fld>
            <a:endParaRPr kumimoji="1" lang="en-US" altLang="zh-TW" sz="1200" b="1">
              <a:solidFill>
                <a:srgbClr val="777777"/>
              </a:solidFill>
              <a:latin typeface="微软雅黑" pitchFamily="34" charset="-122"/>
            </a:endParaRPr>
          </a:p>
        </p:txBody>
      </p:sp>
      <p:sp>
        <p:nvSpPr>
          <p:cNvPr id="8" name="Text Box 57"/>
          <p:cNvSpPr txBox="1">
            <a:spLocks noChangeArrowheads="1"/>
          </p:cNvSpPr>
          <p:nvPr/>
        </p:nvSpPr>
        <p:spPr bwMode="auto">
          <a:xfrm>
            <a:off x="250825" y="4839901"/>
            <a:ext cx="3168650" cy="246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04" tIns="45702" rIns="91404" bIns="45702">
            <a:spAutoFit/>
          </a:bodyPr>
          <a:lstStyle/>
          <a:p>
            <a:pPr>
              <a:defRPr/>
            </a:pPr>
            <a:r>
              <a:rPr lang="en-US" altLang="zh-CN" sz="1000" dirty="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版权所有 </a:t>
            </a:r>
            <a:r>
              <a:rPr lang="en-US" altLang="zh-CN" sz="1000" dirty="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©1993-2011 </a:t>
            </a:r>
            <a:r>
              <a:rPr lang="zh-CN" altLang="en-US" sz="1000" dirty="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金蝶国际软件集团有限公司</a:t>
            </a:r>
          </a:p>
        </p:txBody>
      </p:sp>
    </p:spTree>
    <p:extLst>
      <p:ext uri="{BB962C8B-B14F-4D97-AF65-F5344CB8AC3E}">
        <p14:creationId xmlns:p14="http://schemas.microsoft.com/office/powerpoint/2010/main" val="201887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</p:sldLayoutIdLst>
  <p:transition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微软雅黑" pitchFamily="34" charset="-122"/>
          <a:cs typeface="微软雅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微软雅黑" pitchFamily="34" charset="-122"/>
          <a:cs typeface="微软雅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微软雅黑" pitchFamily="34" charset="-122"/>
          <a:cs typeface="微软雅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微软雅黑" pitchFamily="34" charset="-122"/>
          <a:cs typeface="微软雅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微软雅黑" pitchFamily="34" charset="-122"/>
          <a:cs typeface="微软雅黑"/>
        </a:defRPr>
      </a:lvl5pPr>
      <a:lvl6pPr marL="457018" algn="l" rtl="0" fontAlgn="base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微软雅黑" pitchFamily="34" charset="-122"/>
        </a:defRPr>
      </a:lvl6pPr>
      <a:lvl7pPr marL="914035" algn="l" rtl="0" fontAlgn="base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微软雅黑" pitchFamily="34" charset="-122"/>
        </a:defRPr>
      </a:lvl7pPr>
      <a:lvl8pPr marL="1371052" algn="l" rtl="0" fontAlgn="base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微软雅黑" pitchFamily="34" charset="-122"/>
        </a:defRPr>
      </a:lvl8pPr>
      <a:lvl9pPr marL="1828070" algn="l" rtl="0" fontAlgn="base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微软雅黑" pitchFamily="34" charset="-122"/>
        </a:defRPr>
      </a:lvl9pPr>
    </p:titleStyle>
    <p:bodyStyle>
      <a:lvl1pPr marL="342764" indent="-342764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654" indent="-285636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2544" indent="-228509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99562" indent="-228509" algn="l" rtl="0" eaLnBrk="0" fontAlgn="base" hangingPunct="0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6580" indent="-228509" algn="l" rtl="0" eaLnBrk="0" fontAlgn="base" hangingPunct="0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3598" indent="-228509" algn="l" rtl="0" fontAlgn="base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6pPr>
      <a:lvl7pPr marL="2970615" indent="-228509" algn="l" rtl="0" fontAlgn="base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7pPr>
      <a:lvl8pPr marL="3427632" indent="-228509" algn="l" rtl="0" fontAlgn="base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8pPr>
      <a:lvl9pPr marL="3884650" indent="-228509" algn="l" rtl="0" fontAlgn="base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9pPr>
    </p:bodyStyle>
    <p:otherStyle>
      <a:defPPr>
        <a:defRPr lang="zh-CN"/>
      </a:defPPr>
      <a:lvl1pPr marL="0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0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8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6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4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41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52" y="757163"/>
            <a:ext cx="8408219" cy="3837475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第四级</a:t>
            </a:r>
            <a:endParaRPr kumimoji="1" lang="en-US" altLang="zh-CN" dirty="0" smtClean="0"/>
          </a:p>
          <a:p>
            <a:pPr lvl="4"/>
            <a:r>
              <a:rPr kumimoji="1"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BE859-18DA-AA47-857F-8A8E3938ED6C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2014/3/12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228193" y="4823472"/>
            <a:ext cx="1622425" cy="24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265" tIns="8886" rIns="74265" bIns="8886"/>
          <a:lstStyle/>
          <a:p>
            <a:pPr algn="just">
              <a:lnSpc>
                <a:spcPts val="1400"/>
              </a:lnSpc>
            </a:pPr>
            <a:r>
              <a:rPr lang="zh-CN" altLang="en-US" sz="9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④内</a:t>
            </a:r>
            <a:r>
              <a:rPr lang="zh-CN" altLang="en-US" sz="9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部公开 请勿外传</a:t>
            </a:r>
            <a:endParaRPr lang="zh-CN" altLang="zh-CN" sz="9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543" y="2"/>
            <a:ext cx="7108327" cy="520096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32467" y="4800206"/>
            <a:ext cx="512895" cy="230796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en-US" altLang="zh-CN" sz="9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P</a:t>
            </a:r>
            <a:fld id="{FED1A94F-D130-4010-A83B-0DB519D7607E}" type="slidenum">
              <a:rPr lang="en-US" altLang="zh-CN" sz="900" b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pPr/>
              <a:t>‹#›</a:t>
            </a:fld>
            <a:endParaRPr lang="zh-CN" altLang="en-US" sz="9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grpSp>
        <p:nvGrpSpPr>
          <p:cNvPr id="6" name="组合 18"/>
          <p:cNvGrpSpPr/>
          <p:nvPr/>
        </p:nvGrpSpPr>
        <p:grpSpPr>
          <a:xfrm>
            <a:off x="7452340" y="4587975"/>
            <a:ext cx="1229429" cy="600670"/>
            <a:chOff x="6559883" y="4147099"/>
            <a:chExt cx="2316937" cy="1132002"/>
          </a:xfrm>
        </p:grpSpPr>
        <p:pic>
          <p:nvPicPr>
            <p:cNvPr id="20" name="图片 19" descr="PPT C Lego.png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66006" y="4172857"/>
              <a:ext cx="1510814" cy="1106244"/>
            </a:xfrm>
            <a:prstGeom prst="rect">
              <a:avLst/>
            </a:prstGeom>
          </p:spPr>
        </p:pic>
        <p:pic>
          <p:nvPicPr>
            <p:cNvPr id="21" name="图片 20" descr="PPT C-orange.png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59883" y="4147099"/>
              <a:ext cx="1106244" cy="11062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085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10" r:id="rId4"/>
    <p:sldLayoutId id="2147484211" r:id="rId5"/>
  </p:sldLayoutIdLst>
  <p:transition>
    <p:cut/>
  </p:transition>
  <p:timing>
    <p:tnLst>
      <p:par>
        <p:cTn id="1" dur="indefinite" restart="never" nodeType="tmRoot"/>
      </p:par>
    </p:tnLst>
  </p:timing>
  <p:txStyles>
    <p:titleStyle>
      <a:lvl1pPr algn="l" defTabSz="457018" rtl="0" eaLnBrk="1" latinLnBrk="0" hangingPunct="1">
        <a:spcBef>
          <a:spcPct val="0"/>
        </a:spcBef>
        <a:buNone/>
        <a:defRPr kumimoji="1" lang="zh-CN" altLang="en-US" sz="2600" b="0" i="0" kern="1200" dirty="0">
          <a:solidFill>
            <a:schemeClr val="tx1"/>
          </a:solidFill>
          <a:latin typeface="微软雅黑"/>
          <a:ea typeface="微软雅黑"/>
          <a:cs typeface="+mj-cs"/>
        </a:defRPr>
      </a:lvl1pPr>
    </p:titleStyle>
    <p:bodyStyle>
      <a:lvl1pPr marL="342764" indent="-342764" algn="l" defTabSz="457018" rtl="0" eaLnBrk="1" fontAlgn="base" latinLnBrk="0" hangingPunct="1">
        <a:spcBef>
          <a:spcPct val="20000"/>
        </a:spcBef>
        <a:spcAft>
          <a:spcPct val="0"/>
        </a:spcAft>
        <a:buFontTx/>
        <a:buBlip>
          <a:blip r:embed="rId9"/>
        </a:buBlip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1pPr>
      <a:lvl2pPr marL="742654" indent="-285636" algn="l" defTabSz="457018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20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2pPr>
      <a:lvl3pPr marL="1142544" indent="-228509" algn="l" defTabSz="457018" rtl="0" eaLnBrk="1" fontAlgn="base" latinLnBrk="0" hangingPunct="1">
        <a:spcBef>
          <a:spcPct val="20000"/>
        </a:spcBef>
        <a:spcAft>
          <a:spcPct val="0"/>
        </a:spcAft>
        <a:buFont typeface="Arial"/>
        <a:buChar char="•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3pPr>
      <a:lvl4pPr marL="1599562" indent="-228509" algn="l" defTabSz="457018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18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4pPr>
      <a:lvl5pPr marL="2056580" indent="-228509" algn="l" defTabSz="457018" rtl="0" eaLnBrk="1" fontAlgn="base" latinLnBrk="0" hangingPunct="1">
        <a:spcBef>
          <a:spcPct val="20000"/>
        </a:spcBef>
        <a:spcAft>
          <a:spcPct val="0"/>
        </a:spcAft>
        <a:buFont typeface="Arial"/>
        <a:buChar char="»"/>
        <a:defRPr kumimoji="1" lang="zh-CN" altLang="en-US" sz="1800" b="0" i="0" kern="1200" dirty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5pPr>
      <a:lvl6pPr marL="2513598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5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32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50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0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8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6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4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41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png"/><Relationship Id="rId5" Type="http://schemas.openxmlformats.org/officeDocument/2006/relationships/image" Target="../media/image22.jpeg"/><Relationship Id="rId10" Type="http://schemas.openxmlformats.org/officeDocument/2006/relationships/image" Target="../media/image27.pn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531367" y="928682"/>
            <a:ext cx="6992937" cy="1859092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sz="3200" dirty="0" smtClean="0">
                <a:latin typeface="微软雅黑" pitchFamily="34" charset="-122"/>
              </a:rPr>
              <a:t>K/3 Cloud </a:t>
            </a:r>
            <a:r>
              <a:rPr lang="en-US" sz="3100" dirty="0" smtClean="0">
                <a:latin typeface="微软雅黑" pitchFamily="34" charset="-122"/>
              </a:rPr>
              <a:t>BOS</a:t>
            </a:r>
            <a:r>
              <a:rPr lang="zh-CN" altLang="en-US" sz="3100" dirty="0" smtClean="0">
                <a:latin typeface="微软雅黑" pitchFamily="34" charset="-122"/>
              </a:rPr>
              <a:t>插件开发培训</a:t>
            </a:r>
            <a:r>
              <a:rPr lang="en-US" altLang="zh-CN" sz="3100" dirty="0" smtClean="0">
                <a:latin typeface="微软雅黑" pitchFamily="34" charset="-122"/>
              </a:rPr>
              <a:t/>
            </a:r>
            <a:br>
              <a:rPr lang="en-US" altLang="zh-CN" sz="3100" dirty="0" smtClean="0">
                <a:latin typeface="微软雅黑" pitchFamily="34" charset="-122"/>
              </a:rPr>
            </a:br>
            <a:endParaRPr sz="2400" b="0" dirty="0">
              <a:latin typeface="微软雅黑" pitchFamily="34" charset="-122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4716016" y="2787774"/>
            <a:ext cx="280828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4" tIns="45702" rIns="91404" bIns="45702"/>
          <a:lstStyle/>
          <a:p>
            <a:pPr algn="r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None/>
            </a:pPr>
            <a:r>
              <a:rPr lang="en-US" altLang="zh-CN" sz="1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K3 </a:t>
            </a:r>
            <a:r>
              <a:rPr lang="en-US" altLang="zh-CN" sz="1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Cloud BOS</a:t>
            </a:r>
            <a:r>
              <a:rPr lang="zh-CN" altLang="en-US" sz="1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开发部</a:t>
            </a:r>
            <a:endParaRPr lang="en-US" altLang="zh-CN" sz="14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2" y="71420"/>
            <a:ext cx="7358114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架构模型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图片 5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71550"/>
            <a:ext cx="8568952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181573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动态表单视图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zh-CN" sz="2400" dirty="0"/>
              <a:t>管理界面控件外观及样式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 smtClean="0">
                <a:solidFill>
                  <a:schemeClr val="tx1"/>
                </a:solidFill>
              </a:rPr>
              <a:t>表单外观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 smtClean="0">
                <a:solidFill>
                  <a:schemeClr val="tx1"/>
                </a:solidFill>
              </a:rPr>
              <a:t>控件外观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 smtClean="0">
                <a:solidFill>
                  <a:schemeClr val="tx1"/>
                </a:solidFill>
              </a:rPr>
              <a:t>字段外观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3711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动态表单模型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管理业务逻辑与业务规则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表单操作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 smtClean="0">
                <a:solidFill>
                  <a:schemeClr val="tx1"/>
                </a:solidFill>
              </a:rPr>
              <a:t>表单服务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 smtClean="0">
                <a:solidFill>
                  <a:schemeClr val="tx1"/>
                </a:solidFill>
              </a:rPr>
              <a:t>业务规则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校验器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6595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动态表单领域模型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76164"/>
            <a:ext cx="8000057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0805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动态表单视图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接口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IDynamicFormView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IDynamicFormViewService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457018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7746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动态表单视图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个重要的属性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BusinessInfo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LayoutInfo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457018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0463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动态表单视图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界面元素访问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 smtClean="0">
                <a:solidFill>
                  <a:schemeClr val="tx1"/>
                </a:solidFill>
              </a:rPr>
              <a:t>访问菜单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000" dirty="0" err="1" smtClean="0"/>
              <a:t>this.View.GetMainBarItem</a:t>
            </a:r>
            <a:endParaRPr lang="en-US" altLang="zh-CN" sz="20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000" dirty="0" err="1"/>
              <a:t>this.View.GetBarItem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57018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7301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动态表单视图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界面元素访问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 smtClean="0">
                <a:solidFill>
                  <a:schemeClr val="tx1"/>
                </a:solidFill>
              </a:rPr>
              <a:t>访问表单控件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000" dirty="0" err="1" smtClean="0"/>
              <a:t>this.View.GetControl</a:t>
            </a:r>
            <a:endParaRPr lang="en-US" altLang="zh-CN" sz="20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000" dirty="0" err="1"/>
              <a:t>this.View.GetView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4108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动态表单视图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界面元素访问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 smtClean="0">
                <a:solidFill>
                  <a:schemeClr val="tx1"/>
                </a:solidFill>
              </a:rPr>
              <a:t>访问字段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200" dirty="0" err="1" smtClean="0"/>
              <a:t>this.View.GetFieldEditor</a:t>
            </a:r>
            <a:endParaRPr lang="en-US" altLang="zh-CN" sz="22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200" dirty="0" err="1" smtClean="0"/>
              <a:t>this.View.LockField</a:t>
            </a:r>
            <a:endParaRPr lang="en-US" altLang="zh-CN" sz="22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200" dirty="0" err="1" smtClean="0"/>
              <a:t>this.View.SetFormTitle</a:t>
            </a:r>
            <a:endParaRPr lang="en-US" altLang="zh-CN" sz="2200" dirty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20895719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动态表单视图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执行操作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ShowForm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UpdateView</a:t>
            </a:r>
            <a:endParaRPr lang="en-US" altLang="zh-CN" sz="22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200" dirty="0" err="1" smtClean="0"/>
              <a:t>InvokeFieldUpdateService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93137943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内容占位符 1"/>
          <p:cNvSpPr>
            <a:spLocks noGrp="1"/>
          </p:cNvSpPr>
          <p:nvPr>
            <p:ph idx="1"/>
          </p:nvPr>
        </p:nvSpPr>
        <p:spPr>
          <a:xfrm>
            <a:off x="3563888" y="1059582"/>
            <a:ext cx="4429156" cy="338437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动态表单插件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服务插件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331640" y="1285866"/>
            <a:ext cx="1728192" cy="1656184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algn="ctr"/>
            <a:r>
              <a:rPr lang="zh-CN" altLang="en-US" sz="4400" b="1" dirty="0" smtClean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主题</a:t>
            </a:r>
            <a:endParaRPr lang="zh-CN" altLang="en-US" sz="4400" b="1" dirty="0">
              <a:solidFill>
                <a:srgbClr val="00B0F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428874"/>
            <a:ext cx="16668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847718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动态表单模型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接口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 smtClean="0"/>
              <a:t>IDynamicFormModel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IDynamicFormModelService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651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动态表单模型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属性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 smtClean="0"/>
              <a:t>BusinessInfo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DataObject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1986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动态表单模型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数据操作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CreateNewData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CreateNewEntryRow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 smtClean="0"/>
              <a:t>InsertEntryRow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3875098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动态表单模型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数据操作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 smtClean="0"/>
              <a:t>GetEntryCurrentRowIndex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LoadReferenceData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 smtClean="0"/>
              <a:t>GetValue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200" dirty="0" err="1">
                <a:solidFill>
                  <a:schemeClr val="tx1"/>
                </a:solidFill>
              </a:rPr>
              <a:t>GetEntityDataObject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417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内容占位符 1"/>
          <p:cNvSpPr>
            <a:spLocks noGrp="1"/>
          </p:cNvSpPr>
          <p:nvPr>
            <p:ph idx="1"/>
          </p:nvPr>
        </p:nvSpPr>
        <p:spPr>
          <a:xfrm>
            <a:off x="3635896" y="483518"/>
            <a:ext cx="4429156" cy="413140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E1B40C"/>
              </a:buClr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表单插件</a:t>
            </a:r>
            <a:endParaRPr lang="en-US" altLang="zh-CN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加载机制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重要接口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单操作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331640" y="1285866"/>
            <a:ext cx="1728192" cy="1656184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algn="ctr"/>
            <a:r>
              <a:rPr lang="zh-CN" altLang="en-US" sz="4400" b="1" dirty="0" smtClean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主题</a:t>
            </a:r>
            <a:endParaRPr lang="zh-CN" altLang="en-US" sz="4400" b="1" dirty="0">
              <a:solidFill>
                <a:srgbClr val="00B0F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428874"/>
            <a:ext cx="16668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939258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8072066" cy="3834426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400" dirty="0" smtClean="0"/>
              <a:t>命名空间：</a:t>
            </a:r>
            <a:r>
              <a:rPr lang="en-US" altLang="zh-CN" sz="2400" dirty="0" err="1" smtClean="0"/>
              <a:t>Kingdee.BOS.Core.DynamicForm.PlugIn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 smtClean="0">
                <a:solidFill>
                  <a:schemeClr val="tx1"/>
                </a:solidFill>
              </a:rPr>
              <a:t>抽象类：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AbstractDynamicFormPlugIn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1651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动态表单插件 </a:t>
            </a:r>
            <a:r>
              <a:rPr lang="en-US" altLang="zh-CN" sz="2400" dirty="0" smtClean="0">
                <a:solidFill>
                  <a:schemeClr val="tx1"/>
                </a:solidFill>
              </a:rPr>
              <a:t>— </a:t>
            </a:r>
            <a:r>
              <a:rPr lang="zh-CN" altLang="en-US" sz="2400" dirty="0" smtClean="0">
                <a:solidFill>
                  <a:schemeClr val="tx1"/>
                </a:solidFill>
              </a:rPr>
              <a:t>继承体系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8072066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zh-CN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10979"/>
              </p:ext>
            </p:extLst>
          </p:nvPr>
        </p:nvGraphicFramePr>
        <p:xfrm>
          <a:off x="460375" y="699542"/>
          <a:ext cx="8216081" cy="4117957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1087289"/>
                <a:gridCol w="1800200"/>
                <a:gridCol w="5328592"/>
              </a:tblGrid>
              <a:tr h="4862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业务模型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类（</a:t>
                      </a:r>
                      <a:r>
                        <a:rPr lang="zh-CN" sz="2000" kern="100" dirty="0" smtClean="0">
                          <a:effectLst/>
                        </a:rPr>
                        <a:t>插件）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继承自抽象类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516">
                <a:tc rowSpan="3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表单插件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单据插件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Kingdee.BOS.Core</a:t>
                      </a:r>
                      <a:r>
                        <a:rPr lang="en-US" sz="2000" b="1" kern="100" dirty="0" smtClean="0">
                          <a:effectLst/>
                        </a:rPr>
                        <a:t>.</a:t>
                      </a:r>
                    </a:p>
                    <a:p>
                      <a:pPr indent="0" algn="l" fontAlgn="ctr">
                        <a:spcAft>
                          <a:spcPts val="0"/>
                        </a:spcAft>
                      </a:pPr>
                      <a:r>
                        <a:rPr lang="en-US" sz="2000" b="1" kern="100" dirty="0" err="1" smtClean="0">
                          <a:effectLst/>
                        </a:rPr>
                        <a:t>Bill.PlugIn.AbstractBillPlugIn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09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基础资料插件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Kingdee.BOS.Core</a:t>
                      </a:r>
                      <a:r>
                        <a:rPr lang="en-US" sz="2000" b="1" kern="100" dirty="0" smtClean="0">
                          <a:effectLst/>
                        </a:rPr>
                        <a:t>.</a:t>
                      </a:r>
                    </a:p>
                    <a:p>
                      <a:pPr indent="0" algn="l" fontAlgn="ctr">
                        <a:spcAft>
                          <a:spcPts val="0"/>
                        </a:spcAft>
                      </a:pPr>
                      <a:r>
                        <a:rPr lang="en-US" sz="2000" b="1" kern="100" dirty="0" err="1" smtClean="0">
                          <a:effectLst/>
                        </a:rPr>
                        <a:t>Base.PlugIn.AbstractBasePlugIn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09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动态表单插件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Kingdee.BOS.Core</a:t>
                      </a:r>
                      <a:r>
                        <a:rPr lang="en-US" sz="2000" b="1" kern="100" dirty="0" smtClean="0">
                          <a:effectLst/>
                        </a:rPr>
                        <a:t>.</a:t>
                      </a:r>
                    </a:p>
                    <a:p>
                      <a:pPr indent="0" algn="l" fontAlgn="ctr">
                        <a:spcAft>
                          <a:spcPts val="0"/>
                        </a:spcAft>
                      </a:pPr>
                      <a:r>
                        <a:rPr lang="en-US" sz="2000" b="1" kern="100" dirty="0" err="1" smtClean="0">
                          <a:effectLst/>
                        </a:rPr>
                        <a:t>DynamicForm.PlugIn.AbstractDynamicFormPlugIn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094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列表插件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列表插件</a:t>
                      </a:r>
                      <a:endParaRPr lang="zh-CN" sz="2000" b="1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fontAlgn="ctr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Kingdee.BOS.Core</a:t>
                      </a:r>
                      <a:r>
                        <a:rPr lang="en-US" sz="2000" b="1" kern="100" dirty="0" smtClean="0">
                          <a:effectLst/>
                        </a:rPr>
                        <a:t>.</a:t>
                      </a:r>
                    </a:p>
                    <a:p>
                      <a:pPr indent="0" algn="l" font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err="1" smtClean="0">
                          <a:effectLst/>
                        </a:rPr>
                        <a:t>List</a:t>
                      </a:r>
                      <a:r>
                        <a:rPr lang="en-US" sz="2000" b="1" kern="100" dirty="0" err="1" smtClean="0">
                          <a:effectLst/>
                        </a:rPr>
                        <a:t>.PlugIn.AbstractListPlugIn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6612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接口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200" dirty="0" err="1" smtClean="0">
                <a:solidFill>
                  <a:schemeClr val="tx1"/>
                </a:solidFill>
              </a:rPr>
              <a:t>IDynamicFormViewPlugIn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200" dirty="0" err="1">
                <a:solidFill>
                  <a:schemeClr val="tx1"/>
                </a:solidFill>
              </a:rPr>
              <a:t>IDynamicFormModelPlugIn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3806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加载机制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OnInitialize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 smtClean="0"/>
              <a:t>CreateNewData</a:t>
            </a:r>
            <a:r>
              <a:rPr lang="en-US" altLang="zh-CN" sz="2400" dirty="0" smtClean="0"/>
              <a:t> / </a:t>
            </a:r>
            <a:r>
              <a:rPr lang="en-US" altLang="zh-CN" sz="2400" dirty="0" err="1" smtClean="0"/>
              <a:t>AfterCreateNewData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 smtClean="0"/>
              <a:t>BeforeBindData</a:t>
            </a:r>
            <a:r>
              <a:rPr lang="en-US" altLang="zh-CN" sz="2400" dirty="0" smtClean="0"/>
              <a:t> / </a:t>
            </a:r>
            <a:r>
              <a:rPr lang="en-US" altLang="zh-CN" sz="2400" dirty="0" err="1" smtClean="0"/>
              <a:t>AfterBindData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200" dirty="0" err="1">
                <a:solidFill>
                  <a:schemeClr val="tx1"/>
                </a:solidFill>
              </a:rPr>
              <a:t>BeforeClosed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7258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表单操作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 smtClean="0"/>
              <a:t>BeforeDoOperation</a:t>
            </a:r>
            <a:r>
              <a:rPr lang="en-US" altLang="zh-CN" sz="2400" dirty="0" smtClean="0"/>
              <a:t> / </a:t>
            </a:r>
            <a:r>
              <a:rPr lang="en-US" altLang="zh-CN" sz="2400" dirty="0" err="1" smtClean="0"/>
              <a:t>AfterDoOperation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smtClean="0"/>
              <a:t>BeforeF7Select / AfterF7Select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TabItemSelectedChange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3529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内容占位符 1"/>
          <p:cNvSpPr>
            <a:spLocks noGrp="1"/>
          </p:cNvSpPr>
          <p:nvPr>
            <p:ph idx="1"/>
          </p:nvPr>
        </p:nvSpPr>
        <p:spPr>
          <a:xfrm>
            <a:off x="3563888" y="1059582"/>
            <a:ext cx="4429156" cy="338437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动态表单插件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服务插件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331640" y="1285866"/>
            <a:ext cx="1728192" cy="1656184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algn="ctr"/>
            <a:r>
              <a:rPr lang="zh-CN" altLang="en-US" sz="4400" b="1" dirty="0" smtClean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主题</a:t>
            </a:r>
            <a:endParaRPr lang="zh-CN" altLang="en-US" sz="4400" b="1" dirty="0">
              <a:solidFill>
                <a:srgbClr val="00B0F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428874"/>
            <a:ext cx="16668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326352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表单事件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BarItemClick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EntryBarItemClick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ToolBarItemClick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3663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表单事件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ButtonClick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EntityRowClick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 smtClean="0"/>
              <a:t>EntityRowDoubleClick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EntryButtonCellClick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6825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模型访问操作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BeforeUpdateValue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BeforeDeleteRow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 smtClean="0"/>
              <a:t>AfterDeleteRow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5067166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动态表单插件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单据插件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400" dirty="0" smtClean="0"/>
              <a:t>基础资料插件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600" dirty="0" smtClean="0"/>
              <a:t>列表插件</a:t>
            </a:r>
            <a:endParaRPr lang="en-US" altLang="zh-CN" sz="26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600" dirty="0" smtClean="0"/>
              <a:t>过滤条件插件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41489463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单据插件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继承自动态表单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en-US" altLang="zh-CN" sz="2400" dirty="0" smtClean="0"/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563888" y="769937"/>
            <a:ext cx="4066540" cy="42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5982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单据插件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600" dirty="0" smtClean="0"/>
              <a:t>接口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600" dirty="0" err="1" smtClean="0"/>
              <a:t>IBillViewPlugIn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 smtClean="0"/>
              <a:t>OnBillInitialize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400" dirty="0" smtClean="0"/>
              <a:t>参数</a:t>
            </a:r>
            <a:r>
              <a:rPr lang="en-US" altLang="zh-CN" sz="2400" dirty="0" err="1"/>
              <a:t>BillOpenParameter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2631405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单据插件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600" dirty="0" smtClean="0"/>
              <a:t>接口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800" dirty="0" err="1"/>
              <a:t>IBillModelPlugIn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 smtClean="0"/>
              <a:t>BeforeSave</a:t>
            </a:r>
            <a:r>
              <a:rPr lang="en-US" altLang="zh-CN" sz="2400" dirty="0" smtClean="0"/>
              <a:t> / </a:t>
            </a:r>
            <a:r>
              <a:rPr lang="en-US" altLang="zh-CN" sz="2400" dirty="0" err="1" smtClean="0"/>
              <a:t>AfterSave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 smtClean="0"/>
              <a:t>BeforeSubmit</a:t>
            </a:r>
            <a:r>
              <a:rPr lang="en-US" altLang="zh-CN" sz="2400" dirty="0" smtClean="0"/>
              <a:t> / </a:t>
            </a:r>
            <a:r>
              <a:rPr lang="en-US" altLang="zh-CN" sz="2400" dirty="0" err="1" smtClean="0"/>
              <a:t>AfterSubmit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5809128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列表</a:t>
            </a:r>
            <a:r>
              <a:rPr lang="zh-CN" altLang="en-US" sz="2400" dirty="0" smtClean="0">
                <a:solidFill>
                  <a:schemeClr val="tx1"/>
                </a:solidFill>
              </a:rPr>
              <a:t>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继承自动态表单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en-US" altLang="zh-CN" sz="2400" dirty="0" smtClean="0"/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563888" y="769937"/>
            <a:ext cx="4066540" cy="42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8017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单据插件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600" dirty="0" smtClean="0"/>
              <a:t>接口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600" dirty="0" err="1" smtClean="0"/>
              <a:t>IListViewPlugIn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 smtClean="0"/>
              <a:t>OnListInitialize</a:t>
            </a:r>
            <a:endParaRPr lang="en-US" altLang="zh-CN" sz="2400" dirty="0" smtClean="0"/>
          </a:p>
          <a:p>
            <a:pPr lvl="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000" dirty="0" smtClean="0"/>
              <a:t>参数</a:t>
            </a:r>
            <a:r>
              <a:rPr lang="en-US" altLang="zh-CN" sz="2000" dirty="0" err="1" smtClean="0"/>
              <a:t>ListOpenParameter</a:t>
            </a:r>
            <a:endParaRPr lang="en-US" altLang="zh-CN" sz="20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AfterGetData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FormatCellValue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22549703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列表</a:t>
            </a:r>
            <a:r>
              <a:rPr lang="zh-CN" altLang="en-US" sz="2400" dirty="0" smtClean="0">
                <a:solidFill>
                  <a:schemeClr val="tx1"/>
                </a:solidFill>
              </a:rPr>
              <a:t>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600" dirty="0" smtClean="0"/>
              <a:t>接口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800" dirty="0" err="1" smtClean="0"/>
              <a:t>IListModelPlugIn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PrepareFilterParameter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BatchCopyData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7095247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概述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为什么需要插件开发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 smtClean="0">
                <a:solidFill>
                  <a:schemeClr val="tx1"/>
                </a:solidFill>
              </a:rPr>
              <a:t>业务扩展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 smtClean="0">
                <a:solidFill>
                  <a:schemeClr val="tx1"/>
                </a:solidFill>
              </a:rPr>
              <a:t>个性化定制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6039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过滤条件插件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600" dirty="0" smtClean="0"/>
              <a:t>接口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600" dirty="0" err="1"/>
              <a:t>IListFilterView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IListFilterModel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4077089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过滤条件插件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800" dirty="0" err="1"/>
              <a:t>IListFilterModel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800" dirty="0" err="1" smtClean="0"/>
              <a:t>FilterObject</a:t>
            </a:r>
            <a:endParaRPr lang="en-US" altLang="zh-CN" sz="2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 smtClean="0"/>
              <a:t>QuickFilterObject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 smtClean="0"/>
              <a:t>IsolationOrgId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GetFilterField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7471627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过滤条件插件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600" dirty="0" smtClean="0"/>
              <a:t>事件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600" dirty="0" err="1"/>
              <a:t>OnParseSetting</a:t>
            </a:r>
            <a:endParaRPr lang="en-US" altLang="zh-CN" sz="2600" dirty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600" dirty="0" err="1"/>
              <a:t>FireBeforeBindFilterMetadata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600" dirty="0" err="1" smtClean="0"/>
              <a:t>FireBeforeSelectTreeNodeScheme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1175425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插件开发步骤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zh-CN" sz="2400" dirty="0"/>
              <a:t>定义插件类（参照继承体系）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zh-CN" sz="2400" dirty="0"/>
              <a:t>分析业务定义重载方法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zh-CN" sz="2400" dirty="0"/>
              <a:t>引用相关组件（参照组件引用规则）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zh-CN" sz="2400" dirty="0"/>
              <a:t>重载方法编码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zh-CN" sz="2400" dirty="0"/>
              <a:t>设置编译路径，编译组件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zh-CN" sz="2400" dirty="0"/>
              <a:t>打开</a:t>
            </a:r>
            <a:r>
              <a:rPr lang="en-US" altLang="zh-CN" sz="2400" dirty="0"/>
              <a:t>IDE</a:t>
            </a:r>
            <a:r>
              <a:rPr lang="zh-CN" altLang="zh-CN" sz="2400" dirty="0"/>
              <a:t>设计器，配置插件</a:t>
            </a:r>
            <a:r>
              <a:rPr lang="zh-CN" altLang="zh-CN" sz="2400" dirty="0" smtClean="0"/>
              <a:t>；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9709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内容占位符 1"/>
          <p:cNvSpPr>
            <a:spLocks noGrp="1"/>
          </p:cNvSpPr>
          <p:nvPr>
            <p:ph idx="1"/>
          </p:nvPr>
        </p:nvSpPr>
        <p:spPr>
          <a:xfrm>
            <a:off x="3635896" y="483518"/>
            <a:ext cx="4429156" cy="413140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E1B40C"/>
              </a:buClr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表单插件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继承体系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重要接口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规则服务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331640" y="1285866"/>
            <a:ext cx="1728192" cy="1656184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algn="ctr"/>
            <a:r>
              <a:rPr lang="zh-CN" altLang="en-US" sz="4400" b="1" dirty="0" smtClean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主题</a:t>
            </a:r>
            <a:endParaRPr lang="zh-CN" altLang="en-US" sz="4400" b="1" dirty="0">
              <a:solidFill>
                <a:srgbClr val="00B0F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428874"/>
            <a:ext cx="16668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56902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服务插件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8072066" cy="3834426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400" dirty="0" smtClean="0"/>
              <a:t>命名空间：</a:t>
            </a:r>
            <a:r>
              <a:rPr lang="en-US" altLang="zh-CN" sz="2400" dirty="0" err="1" smtClean="0"/>
              <a:t>Kingdee.BOS.Core.DynamicForm.PlugIn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 smtClean="0">
                <a:solidFill>
                  <a:schemeClr val="tx1"/>
                </a:solidFill>
              </a:rPr>
              <a:t>抽象类：</a:t>
            </a:r>
            <a:r>
              <a:rPr lang="en-US" altLang="zh-CN" sz="2400" dirty="0" err="1"/>
              <a:t>AbstractOperationServicePlugIn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934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服务</a:t>
            </a:r>
            <a:r>
              <a:rPr lang="zh-CN" altLang="en-US" sz="2400" dirty="0" smtClean="0">
                <a:solidFill>
                  <a:schemeClr val="tx1"/>
                </a:solidFill>
              </a:rPr>
              <a:t>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1271"/>
              </p:ext>
            </p:extLst>
          </p:nvPr>
        </p:nvGraphicFramePr>
        <p:xfrm>
          <a:off x="460375" y="1738603"/>
          <a:ext cx="8216081" cy="1337203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1591345"/>
                <a:gridCol w="6624736"/>
              </a:tblGrid>
              <a:tr h="4862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业务模型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继承自抽象类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94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微软雅黑"/>
                          <a:cs typeface="Times New Roman"/>
                        </a:rPr>
                        <a:t>服务插件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宋体"/>
                          <a:cs typeface="Times New Roman"/>
                        </a:rPr>
                        <a:t>Kingdee.BOS.Core.DynamicForm.PlugIn.AbstractOperationServicePlugIn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继承</a:t>
            </a:r>
            <a:r>
              <a:rPr lang="zh-CN" altLang="en-US" sz="2800" dirty="0" smtClean="0">
                <a:solidFill>
                  <a:schemeClr val="tx1"/>
                </a:solidFill>
              </a:rPr>
              <a:t>体系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281586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服务插件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600" dirty="0" smtClean="0"/>
              <a:t>接口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800" dirty="0" err="1"/>
              <a:t>IOperationServicePlugIn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BeforeExecuteOperationTransaction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AfterExecuteOperationTransaction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56641532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服务插件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600" dirty="0" smtClean="0"/>
              <a:t>接口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800" dirty="0" err="1"/>
              <a:t>IOperationServicePlugIn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BeginOperationTransaction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EndOperationTransaction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8185240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服务插件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600" dirty="0" smtClean="0"/>
              <a:t>校验服务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800" dirty="0" err="1"/>
              <a:t>IOperationServicePlugIn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err="1"/>
              <a:t>OnAddValidators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800" dirty="0" err="1"/>
              <a:t>SaveValidator</a:t>
            </a:r>
            <a:r>
              <a:rPr lang="en-US" altLang="zh-CN" sz="2800" dirty="0"/>
              <a:t> : </a:t>
            </a:r>
            <a:r>
              <a:rPr lang="en-US" altLang="zh-CN" sz="2800" dirty="0" err="1" smtClean="0"/>
              <a:t>AbstractValidator</a:t>
            </a:r>
            <a:endParaRPr lang="en-US" altLang="zh-CN" sz="28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/>
              <a:t>Validate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62297056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概述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Tx/>
              <a:buFont typeface="Arial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特性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开放性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易用性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 smtClean="0">
                <a:solidFill>
                  <a:schemeClr val="tx1"/>
                </a:solidFill>
              </a:rPr>
              <a:t>标准性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 smtClean="0">
                <a:solidFill>
                  <a:schemeClr val="tx1"/>
                </a:solidFill>
              </a:rPr>
              <a:t>动态性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6193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总结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600" dirty="0" smtClean="0"/>
              <a:t>动态表单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400" dirty="0" smtClean="0"/>
              <a:t>视图和模型，主要属性和方法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400" dirty="0" smtClean="0"/>
              <a:t>动态表单插件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 smtClean="0"/>
              <a:t>主要属性和方法</a:t>
            </a:r>
            <a:endParaRPr lang="en-US" altLang="zh-CN" sz="22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 smtClean="0"/>
              <a:t>单据插件</a:t>
            </a:r>
            <a:endParaRPr lang="en-US" altLang="zh-CN" sz="22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 smtClean="0"/>
              <a:t>列表插件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733889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总结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600" dirty="0" smtClean="0"/>
              <a:t>动态表单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400" dirty="0" smtClean="0"/>
              <a:t>过滤条件插件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600" dirty="0" smtClean="0"/>
              <a:t>服务插件</a:t>
            </a:r>
            <a:endParaRPr lang="en-US" altLang="zh-CN" sz="2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400" dirty="0" smtClean="0"/>
              <a:t>主要属性和方法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400" dirty="0" smtClean="0"/>
              <a:t>校验规则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600" dirty="0" smtClean="0"/>
              <a:t>插件开发步骤</a:t>
            </a:r>
            <a:endParaRPr lang="en-US" altLang="zh-CN" sz="2600" dirty="0" smtClean="0"/>
          </a:p>
          <a:p>
            <a:pPr marL="457018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112065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资料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8288090" cy="3834426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400" dirty="0" smtClean="0"/>
              <a:t>论坛：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dirty="0" smtClean="0"/>
              <a:t>http</a:t>
            </a:r>
            <a:r>
              <a:rPr lang="en-US" altLang="zh-CN" dirty="0"/>
              <a:t>://club.kisdee.com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sz="2400" dirty="0" smtClean="0"/>
              <a:t>SDK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dirty="0" smtClean="0"/>
              <a:t>http</a:t>
            </a:r>
            <a:r>
              <a:rPr lang="en-US" altLang="zh-CN" dirty="0"/>
              <a:t>://open.kingdee.com/K3cloud/SDK/webframe.html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400" dirty="0" smtClean="0"/>
              <a:t>文档中心：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altLang="zh-CN" dirty="0" smtClean="0"/>
              <a:t>http</a:t>
            </a:r>
            <a:r>
              <a:rPr lang="en-US" altLang="zh-CN" dirty="0"/>
              <a:t>://open.kingdee.com/K3cloud/WenKu/Index.aspx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78458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3131840" y="1851670"/>
            <a:ext cx="2952328" cy="1728192"/>
          </a:xfrm>
        </p:spPr>
        <p:txBody>
          <a:bodyPr>
            <a:noAutofit/>
          </a:bodyPr>
          <a:lstStyle/>
          <a:p>
            <a:pPr marL="457018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48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7461838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3943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开放性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3.baidu.com/it/u=1312510670,3396175450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8" name="组合 193"/>
          <p:cNvGrpSpPr>
            <a:grpSpLocks/>
          </p:cNvGrpSpPr>
          <p:nvPr/>
        </p:nvGrpSpPr>
        <p:grpSpPr bwMode="auto">
          <a:xfrm>
            <a:off x="1206472" y="2264731"/>
            <a:ext cx="2714652" cy="972301"/>
            <a:chOff x="1206642" y="3104417"/>
            <a:chExt cx="2714335" cy="972967"/>
          </a:xfrm>
        </p:grpSpPr>
        <p:sp>
          <p:nvSpPr>
            <p:cNvPr id="198" name="AutoShape 109"/>
            <p:cNvSpPr>
              <a:spLocks noChangeArrowheads="1"/>
            </p:cNvSpPr>
            <p:nvPr/>
          </p:nvSpPr>
          <p:spPr bwMode="auto">
            <a:xfrm>
              <a:off x="1206642" y="3393624"/>
              <a:ext cx="210995" cy="683758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27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6" name="AutoShape 112"/>
            <p:cNvSpPr>
              <a:spLocks noChangeArrowheads="1"/>
            </p:cNvSpPr>
            <p:nvPr/>
          </p:nvSpPr>
          <p:spPr bwMode="auto">
            <a:xfrm>
              <a:off x="1957842" y="3393624"/>
              <a:ext cx="210995" cy="683758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27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91" name="Group 114"/>
            <p:cNvGrpSpPr>
              <a:grpSpLocks/>
            </p:cNvGrpSpPr>
            <p:nvPr/>
          </p:nvGrpSpPr>
          <p:grpSpPr bwMode="auto">
            <a:xfrm>
              <a:off x="2495055" y="3125208"/>
              <a:ext cx="670395" cy="952176"/>
              <a:chOff x="-1020" y="1814"/>
              <a:chExt cx="448" cy="674"/>
            </a:xfrm>
          </p:grpSpPr>
          <p:sp>
            <p:nvSpPr>
              <p:cNvPr id="194" name="AutoShape 115"/>
              <p:cNvSpPr>
                <a:spLocks noChangeArrowheads="1"/>
              </p:cNvSpPr>
              <p:nvPr/>
            </p:nvSpPr>
            <p:spPr bwMode="auto">
              <a:xfrm>
                <a:off x="-880" y="2004"/>
                <a:ext cx="141" cy="484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27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5" name="AutoShape 116"/>
              <p:cNvSpPr>
                <a:spLocks noChangeArrowheads="1"/>
              </p:cNvSpPr>
              <p:nvPr/>
            </p:nvSpPr>
            <p:spPr bwMode="auto">
              <a:xfrm>
                <a:off x="-1020" y="1814"/>
                <a:ext cx="448" cy="419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27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latinLnBrk="1"/>
                <a:endParaRPr kumimoji="1" lang="zh-CN" altLang="en-US" sz="1400" dirty="0">
                  <a:solidFill>
                    <a:srgbClr val="FFFFFF"/>
                  </a:solidFill>
                  <a:latin typeface="Arial Black" pitchFamily="34" charset="0"/>
                </a:endParaRPr>
              </a:p>
            </p:txBody>
          </p:sp>
        </p:grpSp>
        <p:sp>
          <p:nvSpPr>
            <p:cNvPr id="192" name="AutoShape 115"/>
            <p:cNvSpPr>
              <a:spLocks noChangeArrowheads="1"/>
            </p:cNvSpPr>
            <p:nvPr/>
          </p:nvSpPr>
          <p:spPr bwMode="auto">
            <a:xfrm>
              <a:off x="3460080" y="3393314"/>
              <a:ext cx="210995" cy="683758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27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3" name="AutoShape 116"/>
            <p:cNvSpPr>
              <a:spLocks noChangeArrowheads="1"/>
            </p:cNvSpPr>
            <p:nvPr/>
          </p:nvSpPr>
          <p:spPr bwMode="auto">
            <a:xfrm>
              <a:off x="3250582" y="3104417"/>
              <a:ext cx="670395" cy="61241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27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latinLnBrk="1"/>
              <a:endParaRPr kumimoji="1" lang="zh-CN" altLang="en-US" sz="1400" dirty="0">
                <a:solidFill>
                  <a:srgbClr val="FFFFFF"/>
                </a:solidFill>
                <a:latin typeface="Arial Black" pitchFamily="34" charset="0"/>
              </a:endParaRPr>
            </a:p>
          </p:txBody>
        </p:sp>
      </p:grpSp>
      <p:grpSp>
        <p:nvGrpSpPr>
          <p:cNvPr id="200" name="组合 194"/>
          <p:cNvGrpSpPr>
            <a:grpSpLocks/>
          </p:cNvGrpSpPr>
          <p:nvPr/>
        </p:nvGrpSpPr>
        <p:grpSpPr bwMode="auto">
          <a:xfrm>
            <a:off x="5210175" y="2009782"/>
            <a:ext cx="2630743" cy="939912"/>
            <a:chOff x="5210628" y="2849722"/>
            <a:chExt cx="2630087" cy="939318"/>
          </a:xfrm>
        </p:grpSpPr>
        <p:sp>
          <p:nvSpPr>
            <p:cNvPr id="201" name="AutoShape 106"/>
            <p:cNvSpPr>
              <a:spLocks noChangeArrowheads="1"/>
            </p:cNvSpPr>
            <p:nvPr/>
          </p:nvSpPr>
          <p:spPr bwMode="auto">
            <a:xfrm>
              <a:off x="6874711" y="3104510"/>
              <a:ext cx="210995" cy="683758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27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AutoShape 106"/>
            <p:cNvSpPr>
              <a:spLocks noChangeArrowheads="1"/>
            </p:cNvSpPr>
            <p:nvPr/>
          </p:nvSpPr>
          <p:spPr bwMode="auto">
            <a:xfrm>
              <a:off x="6128071" y="3105282"/>
              <a:ext cx="210995" cy="683758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27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AutoShape 106"/>
            <p:cNvSpPr>
              <a:spLocks noChangeArrowheads="1"/>
            </p:cNvSpPr>
            <p:nvPr/>
          </p:nvSpPr>
          <p:spPr bwMode="auto">
            <a:xfrm>
              <a:off x="5381431" y="3105282"/>
              <a:ext cx="210995" cy="683758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27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AutoShape 107"/>
            <p:cNvSpPr>
              <a:spLocks noChangeArrowheads="1"/>
            </p:cNvSpPr>
            <p:nvPr/>
          </p:nvSpPr>
          <p:spPr bwMode="auto">
            <a:xfrm>
              <a:off x="5210628" y="2849722"/>
              <a:ext cx="670395" cy="579278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27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latinLnBrk="1"/>
              <a:endParaRPr kumimoji="1" lang="zh-CN" altLang="en-US" sz="1400" dirty="0">
                <a:solidFill>
                  <a:srgbClr val="FFFFFF"/>
                </a:solidFill>
                <a:latin typeface="Arial Black" pitchFamily="34" charset="0"/>
              </a:endParaRPr>
            </a:p>
          </p:txBody>
        </p:sp>
        <p:sp>
          <p:nvSpPr>
            <p:cNvPr id="207" name="AutoShape 106"/>
            <p:cNvSpPr>
              <a:spLocks noChangeArrowheads="1"/>
            </p:cNvSpPr>
            <p:nvPr/>
          </p:nvSpPr>
          <p:spPr bwMode="auto">
            <a:xfrm>
              <a:off x="7629720" y="3104510"/>
              <a:ext cx="210995" cy="683758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27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9" name="组合 192"/>
          <p:cNvGrpSpPr>
            <a:grpSpLocks/>
          </p:cNvGrpSpPr>
          <p:nvPr/>
        </p:nvGrpSpPr>
        <p:grpSpPr bwMode="auto">
          <a:xfrm>
            <a:off x="730250" y="3093487"/>
            <a:ext cx="7577138" cy="1384301"/>
            <a:chOff x="730786" y="4357100"/>
            <a:chExt cx="7576343" cy="1384707"/>
          </a:xfrm>
        </p:grpSpPr>
        <p:grpSp>
          <p:nvGrpSpPr>
            <p:cNvPr id="210" name="组合 189"/>
            <p:cNvGrpSpPr>
              <a:grpSpLocks/>
            </p:cNvGrpSpPr>
            <p:nvPr/>
          </p:nvGrpSpPr>
          <p:grpSpPr bwMode="auto">
            <a:xfrm>
              <a:off x="730786" y="4357100"/>
              <a:ext cx="7576343" cy="1384707"/>
              <a:chOff x="730786" y="4357100"/>
              <a:chExt cx="7576343" cy="1384707"/>
            </a:xfrm>
          </p:grpSpPr>
          <p:grpSp>
            <p:nvGrpSpPr>
              <p:cNvPr id="212" name="组合 186"/>
              <p:cNvGrpSpPr>
                <a:grpSpLocks/>
              </p:cNvGrpSpPr>
              <p:nvPr/>
            </p:nvGrpSpPr>
            <p:grpSpPr bwMode="auto">
              <a:xfrm>
                <a:off x="730786" y="4357100"/>
                <a:ext cx="7576343" cy="1384706"/>
                <a:chOff x="730786" y="4357100"/>
                <a:chExt cx="7576343" cy="1384706"/>
              </a:xfrm>
            </p:grpSpPr>
            <p:sp>
              <p:nvSpPr>
                <p:cNvPr id="270" name="Freeform 4"/>
                <p:cNvSpPr>
                  <a:spLocks/>
                </p:cNvSpPr>
                <p:nvPr/>
              </p:nvSpPr>
              <p:spPr bwMode="auto">
                <a:xfrm>
                  <a:off x="730786" y="4574659"/>
                  <a:ext cx="7576343" cy="1167147"/>
                </a:xfrm>
                <a:custGeom>
                  <a:avLst/>
                  <a:gdLst>
                    <a:gd name="T0" fmla="*/ 2147483647 w 4904"/>
                    <a:gd name="T1" fmla="*/ 0 h 992"/>
                    <a:gd name="T2" fmla="*/ 0 w 4904"/>
                    <a:gd name="T3" fmla="*/ 2147483647 h 992"/>
                    <a:gd name="T4" fmla="*/ 0 w 4904"/>
                    <a:gd name="T5" fmla="*/ 2147483647 h 992"/>
                    <a:gd name="T6" fmla="*/ 2147483647 w 4904"/>
                    <a:gd name="T7" fmla="*/ 2147483647 h 992"/>
                    <a:gd name="T8" fmla="*/ 2147483647 w 4904"/>
                    <a:gd name="T9" fmla="*/ 2147483647 h 992"/>
                    <a:gd name="T10" fmla="*/ 2147483647 w 4904"/>
                    <a:gd name="T11" fmla="*/ 0 h 992"/>
                    <a:gd name="T12" fmla="*/ 2147483647 w 4904"/>
                    <a:gd name="T13" fmla="*/ 0 h 99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904"/>
                    <a:gd name="T22" fmla="*/ 0 h 992"/>
                    <a:gd name="T23" fmla="*/ 4904 w 4904"/>
                    <a:gd name="T24" fmla="*/ 992 h 99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904" h="992">
                      <a:moveTo>
                        <a:pt x="982" y="0"/>
                      </a:moveTo>
                      <a:lnTo>
                        <a:pt x="0" y="942"/>
                      </a:lnTo>
                      <a:lnTo>
                        <a:pt x="0" y="992"/>
                      </a:lnTo>
                      <a:lnTo>
                        <a:pt x="4096" y="992"/>
                      </a:lnTo>
                      <a:lnTo>
                        <a:pt x="4904" y="48"/>
                      </a:lnTo>
                      <a:lnTo>
                        <a:pt x="4904" y="0"/>
                      </a:lnTo>
                      <a:lnTo>
                        <a:pt x="9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6A6A6A"/>
                    </a:gs>
                    <a:gs pos="50000">
                      <a:srgbClr val="E6E6E6"/>
                    </a:gs>
                    <a:gs pos="100000">
                      <a:srgbClr val="6A6A6A"/>
                    </a:gs>
                  </a:gsLst>
                  <a:lin ang="2700000" scaled="1"/>
                </a:gradFill>
                <a:ln w="9525">
                  <a:miter lim="800000"/>
                  <a:headEnd/>
                  <a:tailEnd/>
                </a:ln>
                <a:scene3d>
                  <a:camera prst="legacyObliqueBottom"/>
                  <a:lightRig rig="legacyFlat3" dir="t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E6E6E6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Freeform 5"/>
                <p:cNvSpPr>
                  <a:spLocks/>
                </p:cNvSpPr>
                <p:nvPr/>
              </p:nvSpPr>
              <p:spPr bwMode="auto">
                <a:xfrm>
                  <a:off x="1300919" y="4357100"/>
                  <a:ext cx="6500422" cy="758632"/>
                </a:xfrm>
                <a:custGeom>
                  <a:avLst/>
                  <a:gdLst>
                    <a:gd name="T0" fmla="*/ 0 w 4208"/>
                    <a:gd name="T1" fmla="*/ 2147483647 h 632"/>
                    <a:gd name="T2" fmla="*/ 2147483647 w 4208"/>
                    <a:gd name="T3" fmla="*/ 2147483647 h 632"/>
                    <a:gd name="T4" fmla="*/ 2147483647 w 4208"/>
                    <a:gd name="T5" fmla="*/ 0 h 632"/>
                    <a:gd name="T6" fmla="*/ 2147483647 w 4208"/>
                    <a:gd name="T7" fmla="*/ 0 h 632"/>
                    <a:gd name="T8" fmla="*/ 0 w 4208"/>
                    <a:gd name="T9" fmla="*/ 2147483647 h 6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08"/>
                    <a:gd name="T16" fmla="*/ 0 h 632"/>
                    <a:gd name="T17" fmla="*/ 4208 w 4208"/>
                    <a:gd name="T18" fmla="*/ 632 h 6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08" h="632">
                      <a:moveTo>
                        <a:pt x="0" y="632"/>
                      </a:moveTo>
                      <a:lnTo>
                        <a:pt x="3576" y="632"/>
                      </a:lnTo>
                      <a:lnTo>
                        <a:pt x="4208" y="0"/>
                      </a:lnTo>
                      <a:lnTo>
                        <a:pt x="748" y="0"/>
                      </a:lnTo>
                      <a:lnTo>
                        <a:pt x="0" y="6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BDBDBD"/>
                    </a:gs>
                    <a:gs pos="50000">
                      <a:srgbClr val="E6E6E6"/>
                    </a:gs>
                    <a:gs pos="100000">
                      <a:srgbClr val="BDBDBD"/>
                    </a:gs>
                  </a:gsLst>
                  <a:lin ang="2700000" scaled="1"/>
                </a:gradFill>
                <a:ln w="9525">
                  <a:miter lim="800000"/>
                  <a:headEnd/>
                  <a:tailEnd/>
                </a:ln>
                <a:scene3d>
                  <a:camera prst="legacyObliqueBottom"/>
                  <a:lightRig rig="legacyFlat3" dir="t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rgbClr val="E6E6E6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" name="Group 6"/>
              <p:cNvGrpSpPr>
                <a:grpSpLocks/>
              </p:cNvGrpSpPr>
              <p:nvPr/>
            </p:nvGrpSpPr>
            <p:grpSpPr bwMode="auto">
              <a:xfrm>
                <a:off x="2285560" y="4520976"/>
                <a:ext cx="809560" cy="252878"/>
                <a:chOff x="2867" y="2576"/>
                <a:chExt cx="524" cy="174"/>
              </a:xfrm>
            </p:grpSpPr>
            <p:sp>
              <p:nvSpPr>
                <p:cNvPr id="267" name="Freeform 7"/>
                <p:cNvSpPr>
                  <a:spLocks/>
                </p:cNvSpPr>
                <p:nvPr/>
              </p:nvSpPr>
              <p:spPr bwMode="auto">
                <a:xfrm>
                  <a:off x="2867" y="2576"/>
                  <a:ext cx="524" cy="174"/>
                </a:xfrm>
                <a:custGeom>
                  <a:avLst/>
                  <a:gdLst>
                    <a:gd name="T0" fmla="*/ 0 w 524"/>
                    <a:gd name="T1" fmla="*/ 174 h 174"/>
                    <a:gd name="T2" fmla="*/ 180 w 524"/>
                    <a:gd name="T3" fmla="*/ 0 h 174"/>
                    <a:gd name="T4" fmla="*/ 524 w 524"/>
                    <a:gd name="T5" fmla="*/ 0 h 174"/>
                    <a:gd name="T6" fmla="*/ 342 w 524"/>
                    <a:gd name="T7" fmla="*/ 174 h 174"/>
                    <a:gd name="T8" fmla="*/ 0 w 524"/>
                    <a:gd name="T9" fmla="*/ 174 h 1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4"/>
                    <a:gd name="T16" fmla="*/ 0 h 174"/>
                    <a:gd name="T17" fmla="*/ 524 w 524"/>
                    <a:gd name="T18" fmla="*/ 174 h 1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4" h="174">
                      <a:moveTo>
                        <a:pt x="0" y="174"/>
                      </a:moveTo>
                      <a:lnTo>
                        <a:pt x="180" y="0"/>
                      </a:lnTo>
                      <a:lnTo>
                        <a:pt x="524" y="0"/>
                      </a:lnTo>
                      <a:lnTo>
                        <a:pt x="342" y="174"/>
                      </a:lnTo>
                      <a:lnTo>
                        <a:pt x="0" y="174"/>
                      </a:lnTo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8" name="Freeform 8"/>
                <p:cNvSpPr>
                  <a:spLocks/>
                </p:cNvSpPr>
                <p:nvPr/>
              </p:nvSpPr>
              <p:spPr bwMode="auto">
                <a:xfrm>
                  <a:off x="2967" y="2614"/>
                  <a:ext cx="96" cy="94"/>
                </a:xfrm>
                <a:custGeom>
                  <a:avLst/>
                  <a:gdLst>
                    <a:gd name="T0" fmla="*/ 96 w 96"/>
                    <a:gd name="T1" fmla="*/ 0 h 94"/>
                    <a:gd name="T2" fmla="*/ 0 w 96"/>
                    <a:gd name="T3" fmla="*/ 94 h 94"/>
                    <a:gd name="T4" fmla="*/ 96 w 96"/>
                    <a:gd name="T5" fmla="*/ 94 h 94"/>
                    <a:gd name="T6" fmla="*/ 96 w 96"/>
                    <a:gd name="T7" fmla="*/ 0 h 94"/>
                    <a:gd name="T8" fmla="*/ 96 w 96"/>
                    <a:gd name="T9" fmla="*/ 0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94"/>
                    <a:gd name="T17" fmla="*/ 96 w 96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94">
                      <a:moveTo>
                        <a:pt x="96" y="0"/>
                      </a:moveTo>
                      <a:lnTo>
                        <a:pt x="0" y="94"/>
                      </a:lnTo>
                      <a:lnTo>
                        <a:pt x="96" y="94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9" name="Freeform 9"/>
                <p:cNvSpPr>
                  <a:spLocks/>
                </p:cNvSpPr>
                <p:nvPr/>
              </p:nvSpPr>
              <p:spPr bwMode="auto">
                <a:xfrm>
                  <a:off x="3061" y="2614"/>
                  <a:ext cx="228" cy="94"/>
                </a:xfrm>
                <a:custGeom>
                  <a:avLst/>
                  <a:gdLst>
                    <a:gd name="T0" fmla="*/ 0 w 228"/>
                    <a:gd name="T1" fmla="*/ 0 h 94"/>
                    <a:gd name="T2" fmla="*/ 0 w 228"/>
                    <a:gd name="T3" fmla="*/ 94 h 94"/>
                    <a:gd name="T4" fmla="*/ 130 w 228"/>
                    <a:gd name="T5" fmla="*/ 94 h 94"/>
                    <a:gd name="T6" fmla="*/ 228 w 228"/>
                    <a:gd name="T7" fmla="*/ 0 h 94"/>
                    <a:gd name="T8" fmla="*/ 0 w 228"/>
                    <a:gd name="T9" fmla="*/ 0 h 94"/>
                    <a:gd name="T10" fmla="*/ 0 w 228"/>
                    <a:gd name="T11" fmla="*/ 0 h 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8"/>
                    <a:gd name="T19" fmla="*/ 0 h 94"/>
                    <a:gd name="T20" fmla="*/ 228 w 228"/>
                    <a:gd name="T21" fmla="*/ 94 h 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8" h="94">
                      <a:moveTo>
                        <a:pt x="0" y="0"/>
                      </a:moveTo>
                      <a:lnTo>
                        <a:pt x="0" y="94"/>
                      </a:lnTo>
                      <a:lnTo>
                        <a:pt x="130" y="94"/>
                      </a:lnTo>
                      <a:lnTo>
                        <a:pt x="2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4" name="Group 10"/>
              <p:cNvGrpSpPr>
                <a:grpSpLocks/>
              </p:cNvGrpSpPr>
              <p:nvPr/>
            </p:nvGrpSpPr>
            <p:grpSpPr bwMode="auto">
              <a:xfrm>
                <a:off x="3003838" y="4520976"/>
                <a:ext cx="808063" cy="252878"/>
                <a:chOff x="2867" y="2576"/>
                <a:chExt cx="524" cy="174"/>
              </a:xfrm>
            </p:grpSpPr>
            <p:sp>
              <p:nvSpPr>
                <p:cNvPr id="264" name="Freeform 11"/>
                <p:cNvSpPr>
                  <a:spLocks/>
                </p:cNvSpPr>
                <p:nvPr/>
              </p:nvSpPr>
              <p:spPr bwMode="auto">
                <a:xfrm>
                  <a:off x="2867" y="2576"/>
                  <a:ext cx="524" cy="174"/>
                </a:xfrm>
                <a:custGeom>
                  <a:avLst/>
                  <a:gdLst>
                    <a:gd name="T0" fmla="*/ 0 w 524"/>
                    <a:gd name="T1" fmla="*/ 174 h 174"/>
                    <a:gd name="T2" fmla="*/ 180 w 524"/>
                    <a:gd name="T3" fmla="*/ 0 h 174"/>
                    <a:gd name="T4" fmla="*/ 524 w 524"/>
                    <a:gd name="T5" fmla="*/ 0 h 174"/>
                    <a:gd name="T6" fmla="*/ 342 w 524"/>
                    <a:gd name="T7" fmla="*/ 174 h 174"/>
                    <a:gd name="T8" fmla="*/ 0 w 524"/>
                    <a:gd name="T9" fmla="*/ 174 h 1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4"/>
                    <a:gd name="T16" fmla="*/ 0 h 174"/>
                    <a:gd name="T17" fmla="*/ 524 w 524"/>
                    <a:gd name="T18" fmla="*/ 174 h 1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4" h="174">
                      <a:moveTo>
                        <a:pt x="0" y="174"/>
                      </a:moveTo>
                      <a:lnTo>
                        <a:pt x="180" y="0"/>
                      </a:lnTo>
                      <a:lnTo>
                        <a:pt x="524" y="0"/>
                      </a:lnTo>
                      <a:lnTo>
                        <a:pt x="342" y="174"/>
                      </a:lnTo>
                      <a:lnTo>
                        <a:pt x="0" y="174"/>
                      </a:lnTo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5" name="Freeform 12"/>
                <p:cNvSpPr>
                  <a:spLocks/>
                </p:cNvSpPr>
                <p:nvPr/>
              </p:nvSpPr>
              <p:spPr bwMode="auto">
                <a:xfrm>
                  <a:off x="2967" y="2614"/>
                  <a:ext cx="96" cy="94"/>
                </a:xfrm>
                <a:custGeom>
                  <a:avLst/>
                  <a:gdLst>
                    <a:gd name="T0" fmla="*/ 96 w 96"/>
                    <a:gd name="T1" fmla="*/ 0 h 94"/>
                    <a:gd name="T2" fmla="*/ 0 w 96"/>
                    <a:gd name="T3" fmla="*/ 94 h 94"/>
                    <a:gd name="T4" fmla="*/ 96 w 96"/>
                    <a:gd name="T5" fmla="*/ 94 h 94"/>
                    <a:gd name="T6" fmla="*/ 96 w 96"/>
                    <a:gd name="T7" fmla="*/ 0 h 94"/>
                    <a:gd name="T8" fmla="*/ 96 w 96"/>
                    <a:gd name="T9" fmla="*/ 0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94"/>
                    <a:gd name="T17" fmla="*/ 96 w 96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94">
                      <a:moveTo>
                        <a:pt x="96" y="0"/>
                      </a:moveTo>
                      <a:lnTo>
                        <a:pt x="0" y="94"/>
                      </a:lnTo>
                      <a:lnTo>
                        <a:pt x="96" y="94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" name="Freeform 13"/>
                <p:cNvSpPr>
                  <a:spLocks/>
                </p:cNvSpPr>
                <p:nvPr/>
              </p:nvSpPr>
              <p:spPr bwMode="auto">
                <a:xfrm>
                  <a:off x="3061" y="2614"/>
                  <a:ext cx="228" cy="94"/>
                </a:xfrm>
                <a:custGeom>
                  <a:avLst/>
                  <a:gdLst>
                    <a:gd name="T0" fmla="*/ 0 w 228"/>
                    <a:gd name="T1" fmla="*/ 0 h 94"/>
                    <a:gd name="T2" fmla="*/ 0 w 228"/>
                    <a:gd name="T3" fmla="*/ 94 h 94"/>
                    <a:gd name="T4" fmla="*/ 130 w 228"/>
                    <a:gd name="T5" fmla="*/ 94 h 94"/>
                    <a:gd name="T6" fmla="*/ 228 w 228"/>
                    <a:gd name="T7" fmla="*/ 0 h 94"/>
                    <a:gd name="T8" fmla="*/ 0 w 228"/>
                    <a:gd name="T9" fmla="*/ 0 h 94"/>
                    <a:gd name="T10" fmla="*/ 0 w 228"/>
                    <a:gd name="T11" fmla="*/ 0 h 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8"/>
                    <a:gd name="T19" fmla="*/ 0 h 94"/>
                    <a:gd name="T20" fmla="*/ 228 w 228"/>
                    <a:gd name="T21" fmla="*/ 94 h 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8" h="94">
                      <a:moveTo>
                        <a:pt x="0" y="0"/>
                      </a:moveTo>
                      <a:lnTo>
                        <a:pt x="0" y="94"/>
                      </a:lnTo>
                      <a:lnTo>
                        <a:pt x="130" y="94"/>
                      </a:lnTo>
                      <a:lnTo>
                        <a:pt x="2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" name="Group 14"/>
              <p:cNvGrpSpPr>
                <a:grpSpLocks/>
              </p:cNvGrpSpPr>
              <p:nvPr/>
            </p:nvGrpSpPr>
            <p:grpSpPr bwMode="auto">
              <a:xfrm>
                <a:off x="3719124" y="4520976"/>
                <a:ext cx="809560" cy="252878"/>
                <a:chOff x="2867" y="2576"/>
                <a:chExt cx="524" cy="174"/>
              </a:xfrm>
            </p:grpSpPr>
            <p:sp>
              <p:nvSpPr>
                <p:cNvPr id="261" name="Freeform 15"/>
                <p:cNvSpPr>
                  <a:spLocks/>
                </p:cNvSpPr>
                <p:nvPr/>
              </p:nvSpPr>
              <p:spPr bwMode="auto">
                <a:xfrm>
                  <a:off x="2867" y="2576"/>
                  <a:ext cx="524" cy="174"/>
                </a:xfrm>
                <a:custGeom>
                  <a:avLst/>
                  <a:gdLst>
                    <a:gd name="T0" fmla="*/ 0 w 524"/>
                    <a:gd name="T1" fmla="*/ 174 h 174"/>
                    <a:gd name="T2" fmla="*/ 180 w 524"/>
                    <a:gd name="T3" fmla="*/ 0 h 174"/>
                    <a:gd name="T4" fmla="*/ 524 w 524"/>
                    <a:gd name="T5" fmla="*/ 0 h 174"/>
                    <a:gd name="T6" fmla="*/ 342 w 524"/>
                    <a:gd name="T7" fmla="*/ 174 h 174"/>
                    <a:gd name="T8" fmla="*/ 0 w 524"/>
                    <a:gd name="T9" fmla="*/ 174 h 1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4"/>
                    <a:gd name="T16" fmla="*/ 0 h 174"/>
                    <a:gd name="T17" fmla="*/ 524 w 524"/>
                    <a:gd name="T18" fmla="*/ 174 h 1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4" h="174">
                      <a:moveTo>
                        <a:pt x="0" y="174"/>
                      </a:moveTo>
                      <a:lnTo>
                        <a:pt x="180" y="0"/>
                      </a:lnTo>
                      <a:lnTo>
                        <a:pt x="524" y="0"/>
                      </a:lnTo>
                      <a:lnTo>
                        <a:pt x="342" y="174"/>
                      </a:lnTo>
                      <a:lnTo>
                        <a:pt x="0" y="174"/>
                      </a:lnTo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16"/>
                <p:cNvSpPr>
                  <a:spLocks/>
                </p:cNvSpPr>
                <p:nvPr/>
              </p:nvSpPr>
              <p:spPr bwMode="auto">
                <a:xfrm>
                  <a:off x="2967" y="2614"/>
                  <a:ext cx="96" cy="94"/>
                </a:xfrm>
                <a:custGeom>
                  <a:avLst/>
                  <a:gdLst>
                    <a:gd name="T0" fmla="*/ 96 w 96"/>
                    <a:gd name="T1" fmla="*/ 0 h 94"/>
                    <a:gd name="T2" fmla="*/ 0 w 96"/>
                    <a:gd name="T3" fmla="*/ 94 h 94"/>
                    <a:gd name="T4" fmla="*/ 96 w 96"/>
                    <a:gd name="T5" fmla="*/ 94 h 94"/>
                    <a:gd name="T6" fmla="*/ 96 w 96"/>
                    <a:gd name="T7" fmla="*/ 0 h 94"/>
                    <a:gd name="T8" fmla="*/ 96 w 96"/>
                    <a:gd name="T9" fmla="*/ 0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94"/>
                    <a:gd name="T17" fmla="*/ 96 w 96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94">
                      <a:moveTo>
                        <a:pt x="96" y="0"/>
                      </a:moveTo>
                      <a:lnTo>
                        <a:pt x="0" y="94"/>
                      </a:lnTo>
                      <a:lnTo>
                        <a:pt x="96" y="94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3" name="Freeform 17"/>
                <p:cNvSpPr>
                  <a:spLocks/>
                </p:cNvSpPr>
                <p:nvPr/>
              </p:nvSpPr>
              <p:spPr bwMode="auto">
                <a:xfrm>
                  <a:off x="3061" y="2614"/>
                  <a:ext cx="228" cy="94"/>
                </a:xfrm>
                <a:custGeom>
                  <a:avLst/>
                  <a:gdLst>
                    <a:gd name="T0" fmla="*/ 0 w 228"/>
                    <a:gd name="T1" fmla="*/ 0 h 94"/>
                    <a:gd name="T2" fmla="*/ 0 w 228"/>
                    <a:gd name="T3" fmla="*/ 94 h 94"/>
                    <a:gd name="T4" fmla="*/ 130 w 228"/>
                    <a:gd name="T5" fmla="*/ 94 h 94"/>
                    <a:gd name="T6" fmla="*/ 228 w 228"/>
                    <a:gd name="T7" fmla="*/ 0 h 94"/>
                    <a:gd name="T8" fmla="*/ 0 w 228"/>
                    <a:gd name="T9" fmla="*/ 0 h 94"/>
                    <a:gd name="T10" fmla="*/ 0 w 228"/>
                    <a:gd name="T11" fmla="*/ 0 h 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8"/>
                    <a:gd name="T19" fmla="*/ 0 h 94"/>
                    <a:gd name="T20" fmla="*/ 228 w 228"/>
                    <a:gd name="T21" fmla="*/ 94 h 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8" h="94">
                      <a:moveTo>
                        <a:pt x="0" y="0"/>
                      </a:moveTo>
                      <a:lnTo>
                        <a:pt x="0" y="94"/>
                      </a:lnTo>
                      <a:lnTo>
                        <a:pt x="130" y="94"/>
                      </a:lnTo>
                      <a:lnTo>
                        <a:pt x="2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6" name="Group 18"/>
              <p:cNvGrpSpPr>
                <a:grpSpLocks/>
              </p:cNvGrpSpPr>
              <p:nvPr/>
            </p:nvGrpSpPr>
            <p:grpSpPr bwMode="auto">
              <a:xfrm>
                <a:off x="4435907" y="4520976"/>
                <a:ext cx="809559" cy="252878"/>
                <a:chOff x="2867" y="2576"/>
                <a:chExt cx="524" cy="174"/>
              </a:xfrm>
            </p:grpSpPr>
            <p:sp>
              <p:nvSpPr>
                <p:cNvPr id="258" name="Freeform 19"/>
                <p:cNvSpPr>
                  <a:spLocks/>
                </p:cNvSpPr>
                <p:nvPr/>
              </p:nvSpPr>
              <p:spPr bwMode="auto">
                <a:xfrm>
                  <a:off x="2867" y="2576"/>
                  <a:ext cx="524" cy="174"/>
                </a:xfrm>
                <a:custGeom>
                  <a:avLst/>
                  <a:gdLst>
                    <a:gd name="T0" fmla="*/ 0 w 524"/>
                    <a:gd name="T1" fmla="*/ 174 h 174"/>
                    <a:gd name="T2" fmla="*/ 180 w 524"/>
                    <a:gd name="T3" fmla="*/ 0 h 174"/>
                    <a:gd name="T4" fmla="*/ 524 w 524"/>
                    <a:gd name="T5" fmla="*/ 0 h 174"/>
                    <a:gd name="T6" fmla="*/ 342 w 524"/>
                    <a:gd name="T7" fmla="*/ 174 h 174"/>
                    <a:gd name="T8" fmla="*/ 0 w 524"/>
                    <a:gd name="T9" fmla="*/ 174 h 1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4"/>
                    <a:gd name="T16" fmla="*/ 0 h 174"/>
                    <a:gd name="T17" fmla="*/ 524 w 524"/>
                    <a:gd name="T18" fmla="*/ 174 h 1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4" h="174">
                      <a:moveTo>
                        <a:pt x="0" y="174"/>
                      </a:moveTo>
                      <a:lnTo>
                        <a:pt x="180" y="0"/>
                      </a:lnTo>
                      <a:lnTo>
                        <a:pt x="524" y="0"/>
                      </a:lnTo>
                      <a:lnTo>
                        <a:pt x="342" y="174"/>
                      </a:lnTo>
                      <a:lnTo>
                        <a:pt x="0" y="174"/>
                      </a:lnTo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20"/>
                <p:cNvSpPr>
                  <a:spLocks/>
                </p:cNvSpPr>
                <p:nvPr/>
              </p:nvSpPr>
              <p:spPr bwMode="auto">
                <a:xfrm>
                  <a:off x="2967" y="2614"/>
                  <a:ext cx="96" cy="94"/>
                </a:xfrm>
                <a:custGeom>
                  <a:avLst/>
                  <a:gdLst>
                    <a:gd name="T0" fmla="*/ 96 w 96"/>
                    <a:gd name="T1" fmla="*/ 0 h 94"/>
                    <a:gd name="T2" fmla="*/ 0 w 96"/>
                    <a:gd name="T3" fmla="*/ 94 h 94"/>
                    <a:gd name="T4" fmla="*/ 96 w 96"/>
                    <a:gd name="T5" fmla="*/ 94 h 94"/>
                    <a:gd name="T6" fmla="*/ 96 w 96"/>
                    <a:gd name="T7" fmla="*/ 0 h 94"/>
                    <a:gd name="T8" fmla="*/ 96 w 96"/>
                    <a:gd name="T9" fmla="*/ 0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94"/>
                    <a:gd name="T17" fmla="*/ 96 w 96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94">
                      <a:moveTo>
                        <a:pt x="96" y="0"/>
                      </a:moveTo>
                      <a:lnTo>
                        <a:pt x="0" y="94"/>
                      </a:lnTo>
                      <a:lnTo>
                        <a:pt x="96" y="94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21"/>
                <p:cNvSpPr>
                  <a:spLocks/>
                </p:cNvSpPr>
                <p:nvPr/>
              </p:nvSpPr>
              <p:spPr bwMode="auto">
                <a:xfrm>
                  <a:off x="3061" y="2614"/>
                  <a:ext cx="228" cy="94"/>
                </a:xfrm>
                <a:custGeom>
                  <a:avLst/>
                  <a:gdLst>
                    <a:gd name="T0" fmla="*/ 0 w 228"/>
                    <a:gd name="T1" fmla="*/ 0 h 94"/>
                    <a:gd name="T2" fmla="*/ 0 w 228"/>
                    <a:gd name="T3" fmla="*/ 94 h 94"/>
                    <a:gd name="T4" fmla="*/ 130 w 228"/>
                    <a:gd name="T5" fmla="*/ 94 h 94"/>
                    <a:gd name="T6" fmla="*/ 228 w 228"/>
                    <a:gd name="T7" fmla="*/ 0 h 94"/>
                    <a:gd name="T8" fmla="*/ 0 w 228"/>
                    <a:gd name="T9" fmla="*/ 0 h 94"/>
                    <a:gd name="T10" fmla="*/ 0 w 228"/>
                    <a:gd name="T11" fmla="*/ 0 h 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8"/>
                    <a:gd name="T19" fmla="*/ 0 h 94"/>
                    <a:gd name="T20" fmla="*/ 228 w 228"/>
                    <a:gd name="T21" fmla="*/ 94 h 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8" h="94">
                      <a:moveTo>
                        <a:pt x="0" y="0"/>
                      </a:moveTo>
                      <a:lnTo>
                        <a:pt x="0" y="94"/>
                      </a:lnTo>
                      <a:lnTo>
                        <a:pt x="130" y="94"/>
                      </a:lnTo>
                      <a:lnTo>
                        <a:pt x="2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" name="Group 22"/>
              <p:cNvGrpSpPr>
                <a:grpSpLocks/>
              </p:cNvGrpSpPr>
              <p:nvPr/>
            </p:nvGrpSpPr>
            <p:grpSpPr bwMode="auto">
              <a:xfrm>
                <a:off x="5151193" y="4520976"/>
                <a:ext cx="809559" cy="252878"/>
                <a:chOff x="2867" y="2576"/>
                <a:chExt cx="524" cy="174"/>
              </a:xfrm>
            </p:grpSpPr>
            <p:sp>
              <p:nvSpPr>
                <p:cNvPr id="255" name="Freeform 23"/>
                <p:cNvSpPr>
                  <a:spLocks/>
                </p:cNvSpPr>
                <p:nvPr/>
              </p:nvSpPr>
              <p:spPr bwMode="auto">
                <a:xfrm>
                  <a:off x="2867" y="2576"/>
                  <a:ext cx="524" cy="174"/>
                </a:xfrm>
                <a:custGeom>
                  <a:avLst/>
                  <a:gdLst>
                    <a:gd name="T0" fmla="*/ 0 w 524"/>
                    <a:gd name="T1" fmla="*/ 174 h 174"/>
                    <a:gd name="T2" fmla="*/ 180 w 524"/>
                    <a:gd name="T3" fmla="*/ 0 h 174"/>
                    <a:gd name="T4" fmla="*/ 524 w 524"/>
                    <a:gd name="T5" fmla="*/ 0 h 174"/>
                    <a:gd name="T6" fmla="*/ 342 w 524"/>
                    <a:gd name="T7" fmla="*/ 174 h 174"/>
                    <a:gd name="T8" fmla="*/ 0 w 524"/>
                    <a:gd name="T9" fmla="*/ 174 h 1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4"/>
                    <a:gd name="T16" fmla="*/ 0 h 174"/>
                    <a:gd name="T17" fmla="*/ 524 w 524"/>
                    <a:gd name="T18" fmla="*/ 174 h 1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4" h="174">
                      <a:moveTo>
                        <a:pt x="0" y="174"/>
                      </a:moveTo>
                      <a:lnTo>
                        <a:pt x="180" y="0"/>
                      </a:lnTo>
                      <a:lnTo>
                        <a:pt x="524" y="0"/>
                      </a:lnTo>
                      <a:lnTo>
                        <a:pt x="342" y="174"/>
                      </a:lnTo>
                      <a:lnTo>
                        <a:pt x="0" y="174"/>
                      </a:lnTo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24"/>
                <p:cNvSpPr>
                  <a:spLocks/>
                </p:cNvSpPr>
                <p:nvPr/>
              </p:nvSpPr>
              <p:spPr bwMode="auto">
                <a:xfrm>
                  <a:off x="2967" y="2614"/>
                  <a:ext cx="96" cy="94"/>
                </a:xfrm>
                <a:custGeom>
                  <a:avLst/>
                  <a:gdLst>
                    <a:gd name="T0" fmla="*/ 96 w 96"/>
                    <a:gd name="T1" fmla="*/ 0 h 94"/>
                    <a:gd name="T2" fmla="*/ 0 w 96"/>
                    <a:gd name="T3" fmla="*/ 94 h 94"/>
                    <a:gd name="T4" fmla="*/ 96 w 96"/>
                    <a:gd name="T5" fmla="*/ 94 h 94"/>
                    <a:gd name="T6" fmla="*/ 96 w 96"/>
                    <a:gd name="T7" fmla="*/ 0 h 94"/>
                    <a:gd name="T8" fmla="*/ 96 w 96"/>
                    <a:gd name="T9" fmla="*/ 0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94"/>
                    <a:gd name="T17" fmla="*/ 96 w 96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94">
                      <a:moveTo>
                        <a:pt x="96" y="0"/>
                      </a:moveTo>
                      <a:lnTo>
                        <a:pt x="0" y="94"/>
                      </a:lnTo>
                      <a:lnTo>
                        <a:pt x="96" y="94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25"/>
                <p:cNvSpPr>
                  <a:spLocks/>
                </p:cNvSpPr>
                <p:nvPr/>
              </p:nvSpPr>
              <p:spPr bwMode="auto">
                <a:xfrm>
                  <a:off x="3061" y="2614"/>
                  <a:ext cx="228" cy="94"/>
                </a:xfrm>
                <a:custGeom>
                  <a:avLst/>
                  <a:gdLst>
                    <a:gd name="T0" fmla="*/ 0 w 228"/>
                    <a:gd name="T1" fmla="*/ 0 h 94"/>
                    <a:gd name="T2" fmla="*/ 0 w 228"/>
                    <a:gd name="T3" fmla="*/ 94 h 94"/>
                    <a:gd name="T4" fmla="*/ 130 w 228"/>
                    <a:gd name="T5" fmla="*/ 94 h 94"/>
                    <a:gd name="T6" fmla="*/ 228 w 228"/>
                    <a:gd name="T7" fmla="*/ 0 h 94"/>
                    <a:gd name="T8" fmla="*/ 0 w 228"/>
                    <a:gd name="T9" fmla="*/ 0 h 94"/>
                    <a:gd name="T10" fmla="*/ 0 w 228"/>
                    <a:gd name="T11" fmla="*/ 0 h 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8"/>
                    <a:gd name="T19" fmla="*/ 0 h 94"/>
                    <a:gd name="T20" fmla="*/ 228 w 228"/>
                    <a:gd name="T21" fmla="*/ 94 h 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8" h="94">
                      <a:moveTo>
                        <a:pt x="0" y="0"/>
                      </a:moveTo>
                      <a:lnTo>
                        <a:pt x="0" y="94"/>
                      </a:lnTo>
                      <a:lnTo>
                        <a:pt x="130" y="94"/>
                      </a:lnTo>
                      <a:lnTo>
                        <a:pt x="2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8" name="Group 26"/>
              <p:cNvGrpSpPr>
                <a:grpSpLocks/>
              </p:cNvGrpSpPr>
              <p:nvPr/>
            </p:nvGrpSpPr>
            <p:grpSpPr bwMode="auto">
              <a:xfrm>
                <a:off x="5867974" y="4520976"/>
                <a:ext cx="809560" cy="252878"/>
                <a:chOff x="2867" y="2576"/>
                <a:chExt cx="524" cy="174"/>
              </a:xfrm>
            </p:grpSpPr>
            <p:sp>
              <p:nvSpPr>
                <p:cNvPr id="252" name="Freeform 27"/>
                <p:cNvSpPr>
                  <a:spLocks/>
                </p:cNvSpPr>
                <p:nvPr/>
              </p:nvSpPr>
              <p:spPr bwMode="auto">
                <a:xfrm>
                  <a:off x="2867" y="2576"/>
                  <a:ext cx="524" cy="174"/>
                </a:xfrm>
                <a:custGeom>
                  <a:avLst/>
                  <a:gdLst>
                    <a:gd name="T0" fmla="*/ 0 w 524"/>
                    <a:gd name="T1" fmla="*/ 174 h 174"/>
                    <a:gd name="T2" fmla="*/ 180 w 524"/>
                    <a:gd name="T3" fmla="*/ 0 h 174"/>
                    <a:gd name="T4" fmla="*/ 524 w 524"/>
                    <a:gd name="T5" fmla="*/ 0 h 174"/>
                    <a:gd name="T6" fmla="*/ 342 w 524"/>
                    <a:gd name="T7" fmla="*/ 174 h 174"/>
                    <a:gd name="T8" fmla="*/ 0 w 524"/>
                    <a:gd name="T9" fmla="*/ 174 h 1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4"/>
                    <a:gd name="T16" fmla="*/ 0 h 174"/>
                    <a:gd name="T17" fmla="*/ 524 w 524"/>
                    <a:gd name="T18" fmla="*/ 174 h 1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4" h="174">
                      <a:moveTo>
                        <a:pt x="0" y="174"/>
                      </a:moveTo>
                      <a:lnTo>
                        <a:pt x="180" y="0"/>
                      </a:lnTo>
                      <a:lnTo>
                        <a:pt x="524" y="0"/>
                      </a:lnTo>
                      <a:lnTo>
                        <a:pt x="342" y="174"/>
                      </a:lnTo>
                      <a:lnTo>
                        <a:pt x="0" y="174"/>
                      </a:lnTo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28"/>
                <p:cNvSpPr>
                  <a:spLocks/>
                </p:cNvSpPr>
                <p:nvPr/>
              </p:nvSpPr>
              <p:spPr bwMode="auto">
                <a:xfrm>
                  <a:off x="2967" y="2614"/>
                  <a:ext cx="96" cy="94"/>
                </a:xfrm>
                <a:custGeom>
                  <a:avLst/>
                  <a:gdLst>
                    <a:gd name="T0" fmla="*/ 96 w 96"/>
                    <a:gd name="T1" fmla="*/ 0 h 94"/>
                    <a:gd name="T2" fmla="*/ 0 w 96"/>
                    <a:gd name="T3" fmla="*/ 94 h 94"/>
                    <a:gd name="T4" fmla="*/ 96 w 96"/>
                    <a:gd name="T5" fmla="*/ 94 h 94"/>
                    <a:gd name="T6" fmla="*/ 96 w 96"/>
                    <a:gd name="T7" fmla="*/ 0 h 94"/>
                    <a:gd name="T8" fmla="*/ 96 w 96"/>
                    <a:gd name="T9" fmla="*/ 0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94"/>
                    <a:gd name="T17" fmla="*/ 96 w 96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94">
                      <a:moveTo>
                        <a:pt x="96" y="0"/>
                      </a:moveTo>
                      <a:lnTo>
                        <a:pt x="0" y="94"/>
                      </a:lnTo>
                      <a:lnTo>
                        <a:pt x="96" y="94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4" name="Freeform 29"/>
                <p:cNvSpPr>
                  <a:spLocks/>
                </p:cNvSpPr>
                <p:nvPr/>
              </p:nvSpPr>
              <p:spPr bwMode="auto">
                <a:xfrm>
                  <a:off x="3061" y="2614"/>
                  <a:ext cx="228" cy="94"/>
                </a:xfrm>
                <a:custGeom>
                  <a:avLst/>
                  <a:gdLst>
                    <a:gd name="T0" fmla="*/ 0 w 228"/>
                    <a:gd name="T1" fmla="*/ 0 h 94"/>
                    <a:gd name="T2" fmla="*/ 0 w 228"/>
                    <a:gd name="T3" fmla="*/ 94 h 94"/>
                    <a:gd name="T4" fmla="*/ 130 w 228"/>
                    <a:gd name="T5" fmla="*/ 94 h 94"/>
                    <a:gd name="T6" fmla="*/ 228 w 228"/>
                    <a:gd name="T7" fmla="*/ 0 h 94"/>
                    <a:gd name="T8" fmla="*/ 0 w 228"/>
                    <a:gd name="T9" fmla="*/ 0 h 94"/>
                    <a:gd name="T10" fmla="*/ 0 w 228"/>
                    <a:gd name="T11" fmla="*/ 0 h 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8"/>
                    <a:gd name="T19" fmla="*/ 0 h 94"/>
                    <a:gd name="T20" fmla="*/ 228 w 228"/>
                    <a:gd name="T21" fmla="*/ 94 h 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8" h="94">
                      <a:moveTo>
                        <a:pt x="0" y="0"/>
                      </a:moveTo>
                      <a:lnTo>
                        <a:pt x="0" y="94"/>
                      </a:lnTo>
                      <a:lnTo>
                        <a:pt x="130" y="94"/>
                      </a:lnTo>
                      <a:lnTo>
                        <a:pt x="2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9" name="Group 30"/>
              <p:cNvGrpSpPr>
                <a:grpSpLocks/>
              </p:cNvGrpSpPr>
              <p:nvPr/>
            </p:nvGrpSpPr>
            <p:grpSpPr bwMode="auto">
              <a:xfrm>
                <a:off x="6583260" y="4520976"/>
                <a:ext cx="809560" cy="252878"/>
                <a:chOff x="2867" y="2576"/>
                <a:chExt cx="524" cy="174"/>
              </a:xfrm>
            </p:grpSpPr>
            <p:sp>
              <p:nvSpPr>
                <p:cNvPr id="249" name="Freeform 31"/>
                <p:cNvSpPr>
                  <a:spLocks/>
                </p:cNvSpPr>
                <p:nvPr/>
              </p:nvSpPr>
              <p:spPr bwMode="auto">
                <a:xfrm>
                  <a:off x="2867" y="2576"/>
                  <a:ext cx="524" cy="174"/>
                </a:xfrm>
                <a:custGeom>
                  <a:avLst/>
                  <a:gdLst>
                    <a:gd name="T0" fmla="*/ 0 w 524"/>
                    <a:gd name="T1" fmla="*/ 174 h 174"/>
                    <a:gd name="T2" fmla="*/ 180 w 524"/>
                    <a:gd name="T3" fmla="*/ 0 h 174"/>
                    <a:gd name="T4" fmla="*/ 524 w 524"/>
                    <a:gd name="T5" fmla="*/ 0 h 174"/>
                    <a:gd name="T6" fmla="*/ 342 w 524"/>
                    <a:gd name="T7" fmla="*/ 174 h 174"/>
                    <a:gd name="T8" fmla="*/ 0 w 524"/>
                    <a:gd name="T9" fmla="*/ 174 h 1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4"/>
                    <a:gd name="T16" fmla="*/ 0 h 174"/>
                    <a:gd name="T17" fmla="*/ 524 w 524"/>
                    <a:gd name="T18" fmla="*/ 174 h 1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4" h="174">
                      <a:moveTo>
                        <a:pt x="0" y="174"/>
                      </a:moveTo>
                      <a:lnTo>
                        <a:pt x="180" y="0"/>
                      </a:lnTo>
                      <a:lnTo>
                        <a:pt x="524" y="0"/>
                      </a:lnTo>
                      <a:lnTo>
                        <a:pt x="342" y="174"/>
                      </a:lnTo>
                      <a:lnTo>
                        <a:pt x="0" y="174"/>
                      </a:lnTo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32"/>
                <p:cNvSpPr>
                  <a:spLocks/>
                </p:cNvSpPr>
                <p:nvPr/>
              </p:nvSpPr>
              <p:spPr bwMode="auto">
                <a:xfrm>
                  <a:off x="2967" y="2614"/>
                  <a:ext cx="96" cy="94"/>
                </a:xfrm>
                <a:custGeom>
                  <a:avLst/>
                  <a:gdLst>
                    <a:gd name="T0" fmla="*/ 96 w 96"/>
                    <a:gd name="T1" fmla="*/ 0 h 94"/>
                    <a:gd name="T2" fmla="*/ 0 w 96"/>
                    <a:gd name="T3" fmla="*/ 94 h 94"/>
                    <a:gd name="T4" fmla="*/ 96 w 96"/>
                    <a:gd name="T5" fmla="*/ 94 h 94"/>
                    <a:gd name="T6" fmla="*/ 96 w 96"/>
                    <a:gd name="T7" fmla="*/ 0 h 94"/>
                    <a:gd name="T8" fmla="*/ 96 w 96"/>
                    <a:gd name="T9" fmla="*/ 0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94"/>
                    <a:gd name="T17" fmla="*/ 96 w 96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94">
                      <a:moveTo>
                        <a:pt x="96" y="0"/>
                      </a:moveTo>
                      <a:lnTo>
                        <a:pt x="0" y="94"/>
                      </a:lnTo>
                      <a:lnTo>
                        <a:pt x="96" y="94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33"/>
                <p:cNvSpPr>
                  <a:spLocks/>
                </p:cNvSpPr>
                <p:nvPr/>
              </p:nvSpPr>
              <p:spPr bwMode="auto">
                <a:xfrm>
                  <a:off x="3061" y="2614"/>
                  <a:ext cx="228" cy="94"/>
                </a:xfrm>
                <a:custGeom>
                  <a:avLst/>
                  <a:gdLst>
                    <a:gd name="T0" fmla="*/ 0 w 228"/>
                    <a:gd name="T1" fmla="*/ 0 h 94"/>
                    <a:gd name="T2" fmla="*/ 0 w 228"/>
                    <a:gd name="T3" fmla="*/ 94 h 94"/>
                    <a:gd name="T4" fmla="*/ 130 w 228"/>
                    <a:gd name="T5" fmla="*/ 94 h 94"/>
                    <a:gd name="T6" fmla="*/ 228 w 228"/>
                    <a:gd name="T7" fmla="*/ 0 h 94"/>
                    <a:gd name="T8" fmla="*/ 0 w 228"/>
                    <a:gd name="T9" fmla="*/ 0 h 94"/>
                    <a:gd name="T10" fmla="*/ 0 w 228"/>
                    <a:gd name="T11" fmla="*/ 0 h 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8"/>
                    <a:gd name="T19" fmla="*/ 0 h 94"/>
                    <a:gd name="T20" fmla="*/ 228 w 228"/>
                    <a:gd name="T21" fmla="*/ 94 h 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8" h="94">
                      <a:moveTo>
                        <a:pt x="0" y="0"/>
                      </a:moveTo>
                      <a:lnTo>
                        <a:pt x="0" y="94"/>
                      </a:lnTo>
                      <a:lnTo>
                        <a:pt x="130" y="94"/>
                      </a:lnTo>
                      <a:lnTo>
                        <a:pt x="2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0" name="Group 34"/>
              <p:cNvGrpSpPr>
                <a:grpSpLocks/>
              </p:cNvGrpSpPr>
              <p:nvPr/>
            </p:nvGrpSpPr>
            <p:grpSpPr bwMode="auto">
              <a:xfrm>
                <a:off x="1957845" y="4861443"/>
                <a:ext cx="809559" cy="254290"/>
                <a:chOff x="2867" y="2576"/>
                <a:chExt cx="524" cy="174"/>
              </a:xfrm>
            </p:grpSpPr>
            <p:sp>
              <p:nvSpPr>
                <p:cNvPr id="246" name="Freeform 35"/>
                <p:cNvSpPr>
                  <a:spLocks/>
                </p:cNvSpPr>
                <p:nvPr/>
              </p:nvSpPr>
              <p:spPr bwMode="auto">
                <a:xfrm>
                  <a:off x="2867" y="2576"/>
                  <a:ext cx="524" cy="174"/>
                </a:xfrm>
                <a:custGeom>
                  <a:avLst/>
                  <a:gdLst>
                    <a:gd name="T0" fmla="*/ 0 w 524"/>
                    <a:gd name="T1" fmla="*/ 174 h 174"/>
                    <a:gd name="T2" fmla="*/ 180 w 524"/>
                    <a:gd name="T3" fmla="*/ 0 h 174"/>
                    <a:gd name="T4" fmla="*/ 524 w 524"/>
                    <a:gd name="T5" fmla="*/ 0 h 174"/>
                    <a:gd name="T6" fmla="*/ 342 w 524"/>
                    <a:gd name="T7" fmla="*/ 174 h 174"/>
                    <a:gd name="T8" fmla="*/ 0 w 524"/>
                    <a:gd name="T9" fmla="*/ 174 h 1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4"/>
                    <a:gd name="T16" fmla="*/ 0 h 174"/>
                    <a:gd name="T17" fmla="*/ 524 w 524"/>
                    <a:gd name="T18" fmla="*/ 174 h 1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4" h="174">
                      <a:moveTo>
                        <a:pt x="0" y="174"/>
                      </a:moveTo>
                      <a:lnTo>
                        <a:pt x="180" y="0"/>
                      </a:lnTo>
                      <a:lnTo>
                        <a:pt x="524" y="0"/>
                      </a:lnTo>
                      <a:lnTo>
                        <a:pt x="342" y="174"/>
                      </a:lnTo>
                      <a:lnTo>
                        <a:pt x="0" y="174"/>
                      </a:lnTo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36"/>
                <p:cNvSpPr>
                  <a:spLocks/>
                </p:cNvSpPr>
                <p:nvPr/>
              </p:nvSpPr>
              <p:spPr bwMode="auto">
                <a:xfrm>
                  <a:off x="2967" y="2614"/>
                  <a:ext cx="96" cy="94"/>
                </a:xfrm>
                <a:custGeom>
                  <a:avLst/>
                  <a:gdLst>
                    <a:gd name="T0" fmla="*/ 96 w 96"/>
                    <a:gd name="T1" fmla="*/ 0 h 94"/>
                    <a:gd name="T2" fmla="*/ 0 w 96"/>
                    <a:gd name="T3" fmla="*/ 94 h 94"/>
                    <a:gd name="T4" fmla="*/ 96 w 96"/>
                    <a:gd name="T5" fmla="*/ 94 h 94"/>
                    <a:gd name="T6" fmla="*/ 96 w 96"/>
                    <a:gd name="T7" fmla="*/ 0 h 94"/>
                    <a:gd name="T8" fmla="*/ 96 w 96"/>
                    <a:gd name="T9" fmla="*/ 0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94"/>
                    <a:gd name="T17" fmla="*/ 96 w 96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94">
                      <a:moveTo>
                        <a:pt x="96" y="0"/>
                      </a:moveTo>
                      <a:lnTo>
                        <a:pt x="0" y="94"/>
                      </a:lnTo>
                      <a:lnTo>
                        <a:pt x="96" y="94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37"/>
                <p:cNvSpPr>
                  <a:spLocks/>
                </p:cNvSpPr>
                <p:nvPr/>
              </p:nvSpPr>
              <p:spPr bwMode="auto">
                <a:xfrm>
                  <a:off x="3061" y="2614"/>
                  <a:ext cx="228" cy="94"/>
                </a:xfrm>
                <a:custGeom>
                  <a:avLst/>
                  <a:gdLst>
                    <a:gd name="T0" fmla="*/ 0 w 228"/>
                    <a:gd name="T1" fmla="*/ 0 h 94"/>
                    <a:gd name="T2" fmla="*/ 0 w 228"/>
                    <a:gd name="T3" fmla="*/ 94 h 94"/>
                    <a:gd name="T4" fmla="*/ 130 w 228"/>
                    <a:gd name="T5" fmla="*/ 94 h 94"/>
                    <a:gd name="T6" fmla="*/ 228 w 228"/>
                    <a:gd name="T7" fmla="*/ 0 h 94"/>
                    <a:gd name="T8" fmla="*/ 0 w 228"/>
                    <a:gd name="T9" fmla="*/ 0 h 94"/>
                    <a:gd name="T10" fmla="*/ 0 w 228"/>
                    <a:gd name="T11" fmla="*/ 0 h 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8"/>
                    <a:gd name="T19" fmla="*/ 0 h 94"/>
                    <a:gd name="T20" fmla="*/ 228 w 228"/>
                    <a:gd name="T21" fmla="*/ 94 h 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8" h="94">
                      <a:moveTo>
                        <a:pt x="0" y="0"/>
                      </a:moveTo>
                      <a:lnTo>
                        <a:pt x="0" y="94"/>
                      </a:lnTo>
                      <a:lnTo>
                        <a:pt x="130" y="94"/>
                      </a:lnTo>
                      <a:lnTo>
                        <a:pt x="2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1" name="Group 38"/>
              <p:cNvGrpSpPr>
                <a:grpSpLocks/>
              </p:cNvGrpSpPr>
              <p:nvPr/>
            </p:nvGrpSpPr>
            <p:grpSpPr bwMode="auto">
              <a:xfrm>
                <a:off x="2674627" y="4861443"/>
                <a:ext cx="809560" cy="254290"/>
                <a:chOff x="2867" y="2576"/>
                <a:chExt cx="524" cy="174"/>
              </a:xfrm>
            </p:grpSpPr>
            <p:sp>
              <p:nvSpPr>
                <p:cNvPr id="243" name="Freeform 39"/>
                <p:cNvSpPr>
                  <a:spLocks/>
                </p:cNvSpPr>
                <p:nvPr/>
              </p:nvSpPr>
              <p:spPr bwMode="auto">
                <a:xfrm>
                  <a:off x="2867" y="2576"/>
                  <a:ext cx="524" cy="174"/>
                </a:xfrm>
                <a:custGeom>
                  <a:avLst/>
                  <a:gdLst>
                    <a:gd name="T0" fmla="*/ 0 w 524"/>
                    <a:gd name="T1" fmla="*/ 174 h 174"/>
                    <a:gd name="T2" fmla="*/ 180 w 524"/>
                    <a:gd name="T3" fmla="*/ 0 h 174"/>
                    <a:gd name="T4" fmla="*/ 524 w 524"/>
                    <a:gd name="T5" fmla="*/ 0 h 174"/>
                    <a:gd name="T6" fmla="*/ 342 w 524"/>
                    <a:gd name="T7" fmla="*/ 174 h 174"/>
                    <a:gd name="T8" fmla="*/ 0 w 524"/>
                    <a:gd name="T9" fmla="*/ 174 h 1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4"/>
                    <a:gd name="T16" fmla="*/ 0 h 174"/>
                    <a:gd name="T17" fmla="*/ 524 w 524"/>
                    <a:gd name="T18" fmla="*/ 174 h 1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4" h="174">
                      <a:moveTo>
                        <a:pt x="0" y="174"/>
                      </a:moveTo>
                      <a:lnTo>
                        <a:pt x="180" y="0"/>
                      </a:lnTo>
                      <a:lnTo>
                        <a:pt x="524" y="0"/>
                      </a:lnTo>
                      <a:lnTo>
                        <a:pt x="342" y="174"/>
                      </a:lnTo>
                      <a:lnTo>
                        <a:pt x="0" y="174"/>
                      </a:lnTo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40"/>
                <p:cNvSpPr>
                  <a:spLocks/>
                </p:cNvSpPr>
                <p:nvPr/>
              </p:nvSpPr>
              <p:spPr bwMode="auto">
                <a:xfrm>
                  <a:off x="2967" y="2614"/>
                  <a:ext cx="96" cy="94"/>
                </a:xfrm>
                <a:custGeom>
                  <a:avLst/>
                  <a:gdLst>
                    <a:gd name="T0" fmla="*/ 96 w 96"/>
                    <a:gd name="T1" fmla="*/ 0 h 94"/>
                    <a:gd name="T2" fmla="*/ 0 w 96"/>
                    <a:gd name="T3" fmla="*/ 94 h 94"/>
                    <a:gd name="T4" fmla="*/ 96 w 96"/>
                    <a:gd name="T5" fmla="*/ 94 h 94"/>
                    <a:gd name="T6" fmla="*/ 96 w 96"/>
                    <a:gd name="T7" fmla="*/ 0 h 94"/>
                    <a:gd name="T8" fmla="*/ 96 w 96"/>
                    <a:gd name="T9" fmla="*/ 0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94"/>
                    <a:gd name="T17" fmla="*/ 96 w 96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94">
                      <a:moveTo>
                        <a:pt x="96" y="0"/>
                      </a:moveTo>
                      <a:lnTo>
                        <a:pt x="0" y="94"/>
                      </a:lnTo>
                      <a:lnTo>
                        <a:pt x="96" y="94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" name="Freeform 41"/>
                <p:cNvSpPr>
                  <a:spLocks/>
                </p:cNvSpPr>
                <p:nvPr/>
              </p:nvSpPr>
              <p:spPr bwMode="auto">
                <a:xfrm>
                  <a:off x="3061" y="2614"/>
                  <a:ext cx="228" cy="94"/>
                </a:xfrm>
                <a:custGeom>
                  <a:avLst/>
                  <a:gdLst>
                    <a:gd name="T0" fmla="*/ 0 w 228"/>
                    <a:gd name="T1" fmla="*/ 0 h 94"/>
                    <a:gd name="T2" fmla="*/ 0 w 228"/>
                    <a:gd name="T3" fmla="*/ 94 h 94"/>
                    <a:gd name="T4" fmla="*/ 130 w 228"/>
                    <a:gd name="T5" fmla="*/ 94 h 94"/>
                    <a:gd name="T6" fmla="*/ 228 w 228"/>
                    <a:gd name="T7" fmla="*/ 0 h 94"/>
                    <a:gd name="T8" fmla="*/ 0 w 228"/>
                    <a:gd name="T9" fmla="*/ 0 h 94"/>
                    <a:gd name="T10" fmla="*/ 0 w 228"/>
                    <a:gd name="T11" fmla="*/ 0 h 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8"/>
                    <a:gd name="T19" fmla="*/ 0 h 94"/>
                    <a:gd name="T20" fmla="*/ 228 w 228"/>
                    <a:gd name="T21" fmla="*/ 94 h 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8" h="94">
                      <a:moveTo>
                        <a:pt x="0" y="0"/>
                      </a:moveTo>
                      <a:lnTo>
                        <a:pt x="0" y="94"/>
                      </a:lnTo>
                      <a:lnTo>
                        <a:pt x="130" y="94"/>
                      </a:lnTo>
                      <a:lnTo>
                        <a:pt x="2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2" name="Group 42"/>
              <p:cNvGrpSpPr>
                <a:grpSpLocks/>
              </p:cNvGrpSpPr>
              <p:nvPr/>
            </p:nvGrpSpPr>
            <p:grpSpPr bwMode="auto">
              <a:xfrm>
                <a:off x="3389913" y="4861443"/>
                <a:ext cx="809560" cy="254290"/>
                <a:chOff x="2867" y="2576"/>
                <a:chExt cx="524" cy="174"/>
              </a:xfrm>
            </p:grpSpPr>
            <p:sp>
              <p:nvSpPr>
                <p:cNvPr id="240" name="Freeform 43"/>
                <p:cNvSpPr>
                  <a:spLocks/>
                </p:cNvSpPr>
                <p:nvPr/>
              </p:nvSpPr>
              <p:spPr bwMode="auto">
                <a:xfrm>
                  <a:off x="2867" y="2576"/>
                  <a:ext cx="524" cy="174"/>
                </a:xfrm>
                <a:custGeom>
                  <a:avLst/>
                  <a:gdLst>
                    <a:gd name="T0" fmla="*/ 0 w 524"/>
                    <a:gd name="T1" fmla="*/ 174 h 174"/>
                    <a:gd name="T2" fmla="*/ 180 w 524"/>
                    <a:gd name="T3" fmla="*/ 0 h 174"/>
                    <a:gd name="T4" fmla="*/ 524 w 524"/>
                    <a:gd name="T5" fmla="*/ 0 h 174"/>
                    <a:gd name="T6" fmla="*/ 342 w 524"/>
                    <a:gd name="T7" fmla="*/ 174 h 174"/>
                    <a:gd name="T8" fmla="*/ 0 w 524"/>
                    <a:gd name="T9" fmla="*/ 174 h 1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4"/>
                    <a:gd name="T16" fmla="*/ 0 h 174"/>
                    <a:gd name="T17" fmla="*/ 524 w 524"/>
                    <a:gd name="T18" fmla="*/ 174 h 1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4" h="174">
                      <a:moveTo>
                        <a:pt x="0" y="174"/>
                      </a:moveTo>
                      <a:lnTo>
                        <a:pt x="180" y="0"/>
                      </a:lnTo>
                      <a:lnTo>
                        <a:pt x="524" y="0"/>
                      </a:lnTo>
                      <a:lnTo>
                        <a:pt x="342" y="174"/>
                      </a:lnTo>
                      <a:lnTo>
                        <a:pt x="0" y="174"/>
                      </a:lnTo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1" name="Freeform 44"/>
                <p:cNvSpPr>
                  <a:spLocks/>
                </p:cNvSpPr>
                <p:nvPr/>
              </p:nvSpPr>
              <p:spPr bwMode="auto">
                <a:xfrm>
                  <a:off x="2967" y="2614"/>
                  <a:ext cx="96" cy="94"/>
                </a:xfrm>
                <a:custGeom>
                  <a:avLst/>
                  <a:gdLst>
                    <a:gd name="T0" fmla="*/ 96 w 96"/>
                    <a:gd name="T1" fmla="*/ 0 h 94"/>
                    <a:gd name="T2" fmla="*/ 0 w 96"/>
                    <a:gd name="T3" fmla="*/ 94 h 94"/>
                    <a:gd name="T4" fmla="*/ 96 w 96"/>
                    <a:gd name="T5" fmla="*/ 94 h 94"/>
                    <a:gd name="T6" fmla="*/ 96 w 96"/>
                    <a:gd name="T7" fmla="*/ 0 h 94"/>
                    <a:gd name="T8" fmla="*/ 96 w 96"/>
                    <a:gd name="T9" fmla="*/ 0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94"/>
                    <a:gd name="T17" fmla="*/ 96 w 96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94">
                      <a:moveTo>
                        <a:pt x="96" y="0"/>
                      </a:moveTo>
                      <a:lnTo>
                        <a:pt x="0" y="94"/>
                      </a:lnTo>
                      <a:lnTo>
                        <a:pt x="96" y="94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45"/>
                <p:cNvSpPr>
                  <a:spLocks/>
                </p:cNvSpPr>
                <p:nvPr/>
              </p:nvSpPr>
              <p:spPr bwMode="auto">
                <a:xfrm>
                  <a:off x="3061" y="2614"/>
                  <a:ext cx="228" cy="94"/>
                </a:xfrm>
                <a:custGeom>
                  <a:avLst/>
                  <a:gdLst>
                    <a:gd name="T0" fmla="*/ 0 w 228"/>
                    <a:gd name="T1" fmla="*/ 0 h 94"/>
                    <a:gd name="T2" fmla="*/ 0 w 228"/>
                    <a:gd name="T3" fmla="*/ 94 h 94"/>
                    <a:gd name="T4" fmla="*/ 130 w 228"/>
                    <a:gd name="T5" fmla="*/ 94 h 94"/>
                    <a:gd name="T6" fmla="*/ 228 w 228"/>
                    <a:gd name="T7" fmla="*/ 0 h 94"/>
                    <a:gd name="T8" fmla="*/ 0 w 228"/>
                    <a:gd name="T9" fmla="*/ 0 h 94"/>
                    <a:gd name="T10" fmla="*/ 0 w 228"/>
                    <a:gd name="T11" fmla="*/ 0 h 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8"/>
                    <a:gd name="T19" fmla="*/ 0 h 94"/>
                    <a:gd name="T20" fmla="*/ 228 w 228"/>
                    <a:gd name="T21" fmla="*/ 94 h 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8" h="94">
                      <a:moveTo>
                        <a:pt x="0" y="0"/>
                      </a:moveTo>
                      <a:lnTo>
                        <a:pt x="0" y="94"/>
                      </a:lnTo>
                      <a:lnTo>
                        <a:pt x="130" y="94"/>
                      </a:lnTo>
                      <a:lnTo>
                        <a:pt x="2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3" name="Group 46"/>
              <p:cNvGrpSpPr>
                <a:grpSpLocks/>
              </p:cNvGrpSpPr>
              <p:nvPr/>
            </p:nvGrpSpPr>
            <p:grpSpPr bwMode="auto">
              <a:xfrm>
                <a:off x="4106696" y="4861443"/>
                <a:ext cx="809559" cy="254290"/>
                <a:chOff x="2867" y="2576"/>
                <a:chExt cx="524" cy="174"/>
              </a:xfrm>
            </p:grpSpPr>
            <p:sp>
              <p:nvSpPr>
                <p:cNvPr id="237" name="Freeform 47"/>
                <p:cNvSpPr>
                  <a:spLocks/>
                </p:cNvSpPr>
                <p:nvPr/>
              </p:nvSpPr>
              <p:spPr bwMode="auto">
                <a:xfrm>
                  <a:off x="2867" y="2576"/>
                  <a:ext cx="524" cy="174"/>
                </a:xfrm>
                <a:custGeom>
                  <a:avLst/>
                  <a:gdLst>
                    <a:gd name="T0" fmla="*/ 0 w 524"/>
                    <a:gd name="T1" fmla="*/ 174 h 174"/>
                    <a:gd name="T2" fmla="*/ 180 w 524"/>
                    <a:gd name="T3" fmla="*/ 0 h 174"/>
                    <a:gd name="T4" fmla="*/ 524 w 524"/>
                    <a:gd name="T5" fmla="*/ 0 h 174"/>
                    <a:gd name="T6" fmla="*/ 342 w 524"/>
                    <a:gd name="T7" fmla="*/ 174 h 174"/>
                    <a:gd name="T8" fmla="*/ 0 w 524"/>
                    <a:gd name="T9" fmla="*/ 174 h 1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4"/>
                    <a:gd name="T16" fmla="*/ 0 h 174"/>
                    <a:gd name="T17" fmla="*/ 524 w 524"/>
                    <a:gd name="T18" fmla="*/ 174 h 1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4" h="174">
                      <a:moveTo>
                        <a:pt x="0" y="174"/>
                      </a:moveTo>
                      <a:lnTo>
                        <a:pt x="180" y="0"/>
                      </a:lnTo>
                      <a:lnTo>
                        <a:pt x="524" y="0"/>
                      </a:lnTo>
                      <a:lnTo>
                        <a:pt x="342" y="174"/>
                      </a:lnTo>
                      <a:lnTo>
                        <a:pt x="0" y="174"/>
                      </a:lnTo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48"/>
                <p:cNvSpPr>
                  <a:spLocks/>
                </p:cNvSpPr>
                <p:nvPr/>
              </p:nvSpPr>
              <p:spPr bwMode="auto">
                <a:xfrm>
                  <a:off x="2967" y="2614"/>
                  <a:ext cx="96" cy="94"/>
                </a:xfrm>
                <a:custGeom>
                  <a:avLst/>
                  <a:gdLst>
                    <a:gd name="T0" fmla="*/ 96 w 96"/>
                    <a:gd name="T1" fmla="*/ 0 h 94"/>
                    <a:gd name="T2" fmla="*/ 0 w 96"/>
                    <a:gd name="T3" fmla="*/ 94 h 94"/>
                    <a:gd name="T4" fmla="*/ 96 w 96"/>
                    <a:gd name="T5" fmla="*/ 94 h 94"/>
                    <a:gd name="T6" fmla="*/ 96 w 96"/>
                    <a:gd name="T7" fmla="*/ 0 h 94"/>
                    <a:gd name="T8" fmla="*/ 96 w 96"/>
                    <a:gd name="T9" fmla="*/ 0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94"/>
                    <a:gd name="T17" fmla="*/ 96 w 96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94">
                      <a:moveTo>
                        <a:pt x="96" y="0"/>
                      </a:moveTo>
                      <a:lnTo>
                        <a:pt x="0" y="94"/>
                      </a:lnTo>
                      <a:lnTo>
                        <a:pt x="96" y="94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9" name="Freeform 49"/>
                <p:cNvSpPr>
                  <a:spLocks/>
                </p:cNvSpPr>
                <p:nvPr/>
              </p:nvSpPr>
              <p:spPr bwMode="auto">
                <a:xfrm>
                  <a:off x="3061" y="2614"/>
                  <a:ext cx="228" cy="94"/>
                </a:xfrm>
                <a:custGeom>
                  <a:avLst/>
                  <a:gdLst>
                    <a:gd name="T0" fmla="*/ 0 w 228"/>
                    <a:gd name="T1" fmla="*/ 0 h 94"/>
                    <a:gd name="T2" fmla="*/ 0 w 228"/>
                    <a:gd name="T3" fmla="*/ 94 h 94"/>
                    <a:gd name="T4" fmla="*/ 130 w 228"/>
                    <a:gd name="T5" fmla="*/ 94 h 94"/>
                    <a:gd name="T6" fmla="*/ 228 w 228"/>
                    <a:gd name="T7" fmla="*/ 0 h 94"/>
                    <a:gd name="T8" fmla="*/ 0 w 228"/>
                    <a:gd name="T9" fmla="*/ 0 h 94"/>
                    <a:gd name="T10" fmla="*/ 0 w 228"/>
                    <a:gd name="T11" fmla="*/ 0 h 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8"/>
                    <a:gd name="T19" fmla="*/ 0 h 94"/>
                    <a:gd name="T20" fmla="*/ 228 w 228"/>
                    <a:gd name="T21" fmla="*/ 94 h 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8" h="94">
                      <a:moveTo>
                        <a:pt x="0" y="0"/>
                      </a:moveTo>
                      <a:lnTo>
                        <a:pt x="0" y="94"/>
                      </a:lnTo>
                      <a:lnTo>
                        <a:pt x="130" y="94"/>
                      </a:lnTo>
                      <a:lnTo>
                        <a:pt x="2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4" name="Group 50"/>
              <p:cNvGrpSpPr>
                <a:grpSpLocks/>
              </p:cNvGrpSpPr>
              <p:nvPr/>
            </p:nvGrpSpPr>
            <p:grpSpPr bwMode="auto">
              <a:xfrm>
                <a:off x="4821982" y="4861443"/>
                <a:ext cx="809559" cy="254290"/>
                <a:chOff x="2867" y="2576"/>
                <a:chExt cx="524" cy="174"/>
              </a:xfrm>
            </p:grpSpPr>
            <p:sp>
              <p:nvSpPr>
                <p:cNvPr id="234" name="Freeform 51"/>
                <p:cNvSpPr>
                  <a:spLocks/>
                </p:cNvSpPr>
                <p:nvPr/>
              </p:nvSpPr>
              <p:spPr bwMode="auto">
                <a:xfrm>
                  <a:off x="2867" y="2576"/>
                  <a:ext cx="524" cy="174"/>
                </a:xfrm>
                <a:custGeom>
                  <a:avLst/>
                  <a:gdLst>
                    <a:gd name="T0" fmla="*/ 0 w 524"/>
                    <a:gd name="T1" fmla="*/ 174 h 174"/>
                    <a:gd name="T2" fmla="*/ 180 w 524"/>
                    <a:gd name="T3" fmla="*/ 0 h 174"/>
                    <a:gd name="T4" fmla="*/ 524 w 524"/>
                    <a:gd name="T5" fmla="*/ 0 h 174"/>
                    <a:gd name="T6" fmla="*/ 342 w 524"/>
                    <a:gd name="T7" fmla="*/ 174 h 174"/>
                    <a:gd name="T8" fmla="*/ 0 w 524"/>
                    <a:gd name="T9" fmla="*/ 174 h 1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4"/>
                    <a:gd name="T16" fmla="*/ 0 h 174"/>
                    <a:gd name="T17" fmla="*/ 524 w 524"/>
                    <a:gd name="T18" fmla="*/ 174 h 1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4" h="174">
                      <a:moveTo>
                        <a:pt x="0" y="174"/>
                      </a:moveTo>
                      <a:lnTo>
                        <a:pt x="180" y="0"/>
                      </a:lnTo>
                      <a:lnTo>
                        <a:pt x="524" y="0"/>
                      </a:lnTo>
                      <a:lnTo>
                        <a:pt x="342" y="174"/>
                      </a:lnTo>
                      <a:lnTo>
                        <a:pt x="0" y="174"/>
                      </a:lnTo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" name="Freeform 52"/>
                <p:cNvSpPr>
                  <a:spLocks/>
                </p:cNvSpPr>
                <p:nvPr/>
              </p:nvSpPr>
              <p:spPr bwMode="auto">
                <a:xfrm>
                  <a:off x="2967" y="2614"/>
                  <a:ext cx="96" cy="94"/>
                </a:xfrm>
                <a:custGeom>
                  <a:avLst/>
                  <a:gdLst>
                    <a:gd name="T0" fmla="*/ 96 w 96"/>
                    <a:gd name="T1" fmla="*/ 0 h 94"/>
                    <a:gd name="T2" fmla="*/ 0 w 96"/>
                    <a:gd name="T3" fmla="*/ 94 h 94"/>
                    <a:gd name="T4" fmla="*/ 96 w 96"/>
                    <a:gd name="T5" fmla="*/ 94 h 94"/>
                    <a:gd name="T6" fmla="*/ 96 w 96"/>
                    <a:gd name="T7" fmla="*/ 0 h 94"/>
                    <a:gd name="T8" fmla="*/ 96 w 96"/>
                    <a:gd name="T9" fmla="*/ 0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94"/>
                    <a:gd name="T17" fmla="*/ 96 w 96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94">
                      <a:moveTo>
                        <a:pt x="96" y="0"/>
                      </a:moveTo>
                      <a:lnTo>
                        <a:pt x="0" y="94"/>
                      </a:lnTo>
                      <a:lnTo>
                        <a:pt x="96" y="94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53"/>
                <p:cNvSpPr>
                  <a:spLocks/>
                </p:cNvSpPr>
                <p:nvPr/>
              </p:nvSpPr>
              <p:spPr bwMode="auto">
                <a:xfrm>
                  <a:off x="3061" y="2614"/>
                  <a:ext cx="228" cy="94"/>
                </a:xfrm>
                <a:custGeom>
                  <a:avLst/>
                  <a:gdLst>
                    <a:gd name="T0" fmla="*/ 0 w 228"/>
                    <a:gd name="T1" fmla="*/ 0 h 94"/>
                    <a:gd name="T2" fmla="*/ 0 w 228"/>
                    <a:gd name="T3" fmla="*/ 94 h 94"/>
                    <a:gd name="T4" fmla="*/ 130 w 228"/>
                    <a:gd name="T5" fmla="*/ 94 h 94"/>
                    <a:gd name="T6" fmla="*/ 228 w 228"/>
                    <a:gd name="T7" fmla="*/ 0 h 94"/>
                    <a:gd name="T8" fmla="*/ 0 w 228"/>
                    <a:gd name="T9" fmla="*/ 0 h 94"/>
                    <a:gd name="T10" fmla="*/ 0 w 228"/>
                    <a:gd name="T11" fmla="*/ 0 h 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8"/>
                    <a:gd name="T19" fmla="*/ 0 h 94"/>
                    <a:gd name="T20" fmla="*/ 228 w 228"/>
                    <a:gd name="T21" fmla="*/ 94 h 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8" h="94">
                      <a:moveTo>
                        <a:pt x="0" y="0"/>
                      </a:moveTo>
                      <a:lnTo>
                        <a:pt x="0" y="94"/>
                      </a:lnTo>
                      <a:lnTo>
                        <a:pt x="130" y="94"/>
                      </a:lnTo>
                      <a:lnTo>
                        <a:pt x="2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" name="Group 54"/>
              <p:cNvGrpSpPr>
                <a:grpSpLocks/>
              </p:cNvGrpSpPr>
              <p:nvPr/>
            </p:nvGrpSpPr>
            <p:grpSpPr bwMode="auto">
              <a:xfrm>
                <a:off x="5538763" y="4861443"/>
                <a:ext cx="809560" cy="254290"/>
                <a:chOff x="2867" y="2576"/>
                <a:chExt cx="524" cy="174"/>
              </a:xfrm>
            </p:grpSpPr>
            <p:sp>
              <p:nvSpPr>
                <p:cNvPr id="231" name="Freeform 55"/>
                <p:cNvSpPr>
                  <a:spLocks/>
                </p:cNvSpPr>
                <p:nvPr/>
              </p:nvSpPr>
              <p:spPr bwMode="auto">
                <a:xfrm>
                  <a:off x="2867" y="2576"/>
                  <a:ext cx="524" cy="174"/>
                </a:xfrm>
                <a:custGeom>
                  <a:avLst/>
                  <a:gdLst>
                    <a:gd name="T0" fmla="*/ 0 w 524"/>
                    <a:gd name="T1" fmla="*/ 174 h 174"/>
                    <a:gd name="T2" fmla="*/ 180 w 524"/>
                    <a:gd name="T3" fmla="*/ 0 h 174"/>
                    <a:gd name="T4" fmla="*/ 524 w 524"/>
                    <a:gd name="T5" fmla="*/ 0 h 174"/>
                    <a:gd name="T6" fmla="*/ 342 w 524"/>
                    <a:gd name="T7" fmla="*/ 174 h 174"/>
                    <a:gd name="T8" fmla="*/ 0 w 524"/>
                    <a:gd name="T9" fmla="*/ 174 h 1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4"/>
                    <a:gd name="T16" fmla="*/ 0 h 174"/>
                    <a:gd name="T17" fmla="*/ 524 w 524"/>
                    <a:gd name="T18" fmla="*/ 174 h 1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4" h="174">
                      <a:moveTo>
                        <a:pt x="0" y="174"/>
                      </a:moveTo>
                      <a:lnTo>
                        <a:pt x="180" y="0"/>
                      </a:lnTo>
                      <a:lnTo>
                        <a:pt x="524" y="0"/>
                      </a:lnTo>
                      <a:lnTo>
                        <a:pt x="342" y="174"/>
                      </a:lnTo>
                      <a:lnTo>
                        <a:pt x="0" y="174"/>
                      </a:lnTo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" name="Freeform 56"/>
                <p:cNvSpPr>
                  <a:spLocks/>
                </p:cNvSpPr>
                <p:nvPr/>
              </p:nvSpPr>
              <p:spPr bwMode="auto">
                <a:xfrm>
                  <a:off x="2967" y="2614"/>
                  <a:ext cx="96" cy="94"/>
                </a:xfrm>
                <a:custGeom>
                  <a:avLst/>
                  <a:gdLst>
                    <a:gd name="T0" fmla="*/ 96 w 96"/>
                    <a:gd name="T1" fmla="*/ 0 h 94"/>
                    <a:gd name="T2" fmla="*/ 0 w 96"/>
                    <a:gd name="T3" fmla="*/ 94 h 94"/>
                    <a:gd name="T4" fmla="*/ 96 w 96"/>
                    <a:gd name="T5" fmla="*/ 94 h 94"/>
                    <a:gd name="T6" fmla="*/ 96 w 96"/>
                    <a:gd name="T7" fmla="*/ 0 h 94"/>
                    <a:gd name="T8" fmla="*/ 96 w 96"/>
                    <a:gd name="T9" fmla="*/ 0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94"/>
                    <a:gd name="T17" fmla="*/ 96 w 96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94">
                      <a:moveTo>
                        <a:pt x="96" y="0"/>
                      </a:moveTo>
                      <a:lnTo>
                        <a:pt x="0" y="94"/>
                      </a:lnTo>
                      <a:lnTo>
                        <a:pt x="96" y="94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3" name="Freeform 57"/>
                <p:cNvSpPr>
                  <a:spLocks/>
                </p:cNvSpPr>
                <p:nvPr/>
              </p:nvSpPr>
              <p:spPr bwMode="auto">
                <a:xfrm>
                  <a:off x="3061" y="2614"/>
                  <a:ext cx="228" cy="94"/>
                </a:xfrm>
                <a:custGeom>
                  <a:avLst/>
                  <a:gdLst>
                    <a:gd name="T0" fmla="*/ 0 w 228"/>
                    <a:gd name="T1" fmla="*/ 0 h 94"/>
                    <a:gd name="T2" fmla="*/ 0 w 228"/>
                    <a:gd name="T3" fmla="*/ 94 h 94"/>
                    <a:gd name="T4" fmla="*/ 130 w 228"/>
                    <a:gd name="T5" fmla="*/ 94 h 94"/>
                    <a:gd name="T6" fmla="*/ 228 w 228"/>
                    <a:gd name="T7" fmla="*/ 0 h 94"/>
                    <a:gd name="T8" fmla="*/ 0 w 228"/>
                    <a:gd name="T9" fmla="*/ 0 h 94"/>
                    <a:gd name="T10" fmla="*/ 0 w 228"/>
                    <a:gd name="T11" fmla="*/ 0 h 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8"/>
                    <a:gd name="T19" fmla="*/ 0 h 94"/>
                    <a:gd name="T20" fmla="*/ 228 w 228"/>
                    <a:gd name="T21" fmla="*/ 94 h 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8" h="94">
                      <a:moveTo>
                        <a:pt x="0" y="0"/>
                      </a:moveTo>
                      <a:lnTo>
                        <a:pt x="0" y="94"/>
                      </a:lnTo>
                      <a:lnTo>
                        <a:pt x="130" y="94"/>
                      </a:lnTo>
                      <a:lnTo>
                        <a:pt x="2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6" name="Group 58"/>
              <p:cNvGrpSpPr>
                <a:grpSpLocks/>
              </p:cNvGrpSpPr>
              <p:nvPr/>
            </p:nvGrpSpPr>
            <p:grpSpPr bwMode="auto">
              <a:xfrm>
                <a:off x="6254049" y="4861443"/>
                <a:ext cx="809560" cy="254290"/>
                <a:chOff x="2867" y="2576"/>
                <a:chExt cx="524" cy="174"/>
              </a:xfrm>
            </p:grpSpPr>
            <p:sp>
              <p:nvSpPr>
                <p:cNvPr id="228" name="Freeform 59"/>
                <p:cNvSpPr>
                  <a:spLocks/>
                </p:cNvSpPr>
                <p:nvPr/>
              </p:nvSpPr>
              <p:spPr bwMode="auto">
                <a:xfrm>
                  <a:off x="2867" y="2576"/>
                  <a:ext cx="524" cy="174"/>
                </a:xfrm>
                <a:custGeom>
                  <a:avLst/>
                  <a:gdLst>
                    <a:gd name="T0" fmla="*/ 0 w 524"/>
                    <a:gd name="T1" fmla="*/ 174 h 174"/>
                    <a:gd name="T2" fmla="*/ 180 w 524"/>
                    <a:gd name="T3" fmla="*/ 0 h 174"/>
                    <a:gd name="T4" fmla="*/ 524 w 524"/>
                    <a:gd name="T5" fmla="*/ 0 h 174"/>
                    <a:gd name="T6" fmla="*/ 342 w 524"/>
                    <a:gd name="T7" fmla="*/ 174 h 174"/>
                    <a:gd name="T8" fmla="*/ 0 w 524"/>
                    <a:gd name="T9" fmla="*/ 174 h 1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4"/>
                    <a:gd name="T16" fmla="*/ 0 h 174"/>
                    <a:gd name="T17" fmla="*/ 524 w 524"/>
                    <a:gd name="T18" fmla="*/ 174 h 1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4" h="174">
                      <a:moveTo>
                        <a:pt x="0" y="174"/>
                      </a:moveTo>
                      <a:lnTo>
                        <a:pt x="180" y="0"/>
                      </a:lnTo>
                      <a:lnTo>
                        <a:pt x="524" y="0"/>
                      </a:lnTo>
                      <a:lnTo>
                        <a:pt x="342" y="174"/>
                      </a:lnTo>
                      <a:lnTo>
                        <a:pt x="0" y="174"/>
                      </a:lnTo>
                    </a:path>
                  </a:pathLst>
                </a:cu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" name="Freeform 60"/>
                <p:cNvSpPr>
                  <a:spLocks/>
                </p:cNvSpPr>
                <p:nvPr/>
              </p:nvSpPr>
              <p:spPr bwMode="auto">
                <a:xfrm>
                  <a:off x="2967" y="2614"/>
                  <a:ext cx="96" cy="94"/>
                </a:xfrm>
                <a:custGeom>
                  <a:avLst/>
                  <a:gdLst>
                    <a:gd name="T0" fmla="*/ 96 w 96"/>
                    <a:gd name="T1" fmla="*/ 0 h 94"/>
                    <a:gd name="T2" fmla="*/ 0 w 96"/>
                    <a:gd name="T3" fmla="*/ 94 h 94"/>
                    <a:gd name="T4" fmla="*/ 96 w 96"/>
                    <a:gd name="T5" fmla="*/ 94 h 94"/>
                    <a:gd name="T6" fmla="*/ 96 w 96"/>
                    <a:gd name="T7" fmla="*/ 0 h 94"/>
                    <a:gd name="T8" fmla="*/ 96 w 96"/>
                    <a:gd name="T9" fmla="*/ 0 h 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94"/>
                    <a:gd name="T17" fmla="*/ 96 w 96"/>
                    <a:gd name="T18" fmla="*/ 94 h 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94">
                      <a:moveTo>
                        <a:pt x="96" y="0"/>
                      </a:moveTo>
                      <a:lnTo>
                        <a:pt x="0" y="94"/>
                      </a:lnTo>
                      <a:lnTo>
                        <a:pt x="96" y="94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0" name="Freeform 61"/>
                <p:cNvSpPr>
                  <a:spLocks/>
                </p:cNvSpPr>
                <p:nvPr/>
              </p:nvSpPr>
              <p:spPr bwMode="auto">
                <a:xfrm>
                  <a:off x="3061" y="2614"/>
                  <a:ext cx="228" cy="94"/>
                </a:xfrm>
                <a:custGeom>
                  <a:avLst/>
                  <a:gdLst>
                    <a:gd name="T0" fmla="*/ 0 w 228"/>
                    <a:gd name="T1" fmla="*/ 0 h 94"/>
                    <a:gd name="T2" fmla="*/ 0 w 228"/>
                    <a:gd name="T3" fmla="*/ 94 h 94"/>
                    <a:gd name="T4" fmla="*/ 130 w 228"/>
                    <a:gd name="T5" fmla="*/ 94 h 94"/>
                    <a:gd name="T6" fmla="*/ 228 w 228"/>
                    <a:gd name="T7" fmla="*/ 0 h 94"/>
                    <a:gd name="T8" fmla="*/ 0 w 228"/>
                    <a:gd name="T9" fmla="*/ 0 h 94"/>
                    <a:gd name="T10" fmla="*/ 0 w 228"/>
                    <a:gd name="T11" fmla="*/ 0 h 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8"/>
                    <a:gd name="T19" fmla="*/ 0 h 94"/>
                    <a:gd name="T20" fmla="*/ 228 w 228"/>
                    <a:gd name="T21" fmla="*/ 94 h 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8" h="94">
                      <a:moveTo>
                        <a:pt x="0" y="0"/>
                      </a:moveTo>
                      <a:lnTo>
                        <a:pt x="0" y="94"/>
                      </a:lnTo>
                      <a:lnTo>
                        <a:pt x="130" y="94"/>
                      </a:lnTo>
                      <a:lnTo>
                        <a:pt x="2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7" name="Text Box 126"/>
              <p:cNvSpPr txBox="1">
                <a:spLocks noChangeArrowheads="1"/>
              </p:cNvSpPr>
              <p:nvPr/>
            </p:nvSpPr>
            <p:spPr bwMode="auto">
              <a:xfrm>
                <a:off x="2210181" y="5279708"/>
                <a:ext cx="3733408" cy="4620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kumimoji="1" lang="zh-CN" altLang="en-US" sz="2400" b="1" dirty="0">
                    <a:latin typeface="Arial Black" pitchFamily="34" charset="0"/>
                  </a:rPr>
                  <a:t>金蝶</a:t>
                </a:r>
                <a:r>
                  <a:rPr kumimoji="1" lang="en-US" altLang="zh-CN" sz="2400" b="1" dirty="0">
                    <a:latin typeface="Arial Black" pitchFamily="34" charset="0"/>
                  </a:rPr>
                  <a:t>K /3 Cloud</a:t>
                </a:r>
                <a:r>
                  <a:rPr kumimoji="1" lang="zh-CN" altLang="en-US" sz="2400" b="1" dirty="0">
                    <a:latin typeface="Arial Black" pitchFamily="34" charset="0"/>
                  </a:rPr>
                  <a:t>标准产品</a:t>
                </a:r>
              </a:p>
            </p:txBody>
          </p:sp>
        </p:grpSp>
        <p:sp>
          <p:nvSpPr>
            <p:cNvPr id="211" name="矩形 384"/>
            <p:cNvSpPr>
              <a:spLocks noChangeArrowheads="1"/>
            </p:cNvSpPr>
            <p:nvPr/>
          </p:nvSpPr>
          <p:spPr bwMode="auto">
            <a:xfrm>
              <a:off x="3242213" y="4876800"/>
              <a:ext cx="2350213" cy="40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58775"/>
              <a:r>
                <a:rPr lang="zh-CN" altLang="en-US" b="1" i="1">
                  <a:solidFill>
                    <a:srgbClr val="00B050"/>
                  </a:solidFill>
                </a:rPr>
                <a:t>开放的开发标准</a:t>
              </a:r>
              <a:endParaRPr lang="en-US" altLang="zh-CN" b="1" i="1">
                <a:solidFill>
                  <a:srgbClr val="00B050"/>
                </a:solidFill>
              </a:endParaRPr>
            </a:p>
          </p:txBody>
        </p:sp>
      </p:grpSp>
      <p:grpSp>
        <p:nvGrpSpPr>
          <p:cNvPr id="275" name="组合 190"/>
          <p:cNvGrpSpPr>
            <a:grpSpLocks/>
          </p:cNvGrpSpPr>
          <p:nvPr/>
        </p:nvGrpSpPr>
        <p:grpSpPr bwMode="auto">
          <a:xfrm>
            <a:off x="-228600" y="3021481"/>
            <a:ext cx="4675188" cy="807580"/>
            <a:chOff x="-229009" y="4077072"/>
            <a:chExt cx="4675931" cy="807779"/>
          </a:xfrm>
        </p:grpSpPr>
        <p:sp>
          <p:nvSpPr>
            <p:cNvPr id="276" name="AutoShape 75"/>
            <p:cNvSpPr>
              <a:spLocks noChangeArrowheads="1"/>
            </p:cNvSpPr>
            <p:nvPr/>
          </p:nvSpPr>
          <p:spPr bwMode="auto">
            <a:xfrm>
              <a:off x="2267744" y="4365104"/>
              <a:ext cx="210995" cy="519747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4384D3"/>
                </a:gs>
                <a:gs pos="100000">
                  <a:srgbClr val="2C578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77" name="组合 187"/>
            <p:cNvGrpSpPr>
              <a:grpSpLocks/>
            </p:cNvGrpSpPr>
            <p:nvPr/>
          </p:nvGrpSpPr>
          <p:grpSpPr bwMode="auto">
            <a:xfrm>
              <a:off x="-229009" y="4077072"/>
              <a:ext cx="4675931" cy="636743"/>
              <a:chOff x="-229009" y="4080763"/>
              <a:chExt cx="4675931" cy="636743"/>
            </a:xfrm>
          </p:grpSpPr>
          <p:grpSp>
            <p:nvGrpSpPr>
              <p:cNvPr id="278" name="组合 295"/>
              <p:cNvGrpSpPr>
                <a:grpSpLocks/>
              </p:cNvGrpSpPr>
              <p:nvPr/>
            </p:nvGrpSpPr>
            <p:grpSpPr bwMode="auto">
              <a:xfrm>
                <a:off x="-229009" y="4125222"/>
                <a:ext cx="4675931" cy="592284"/>
                <a:chOff x="1061828" y="4292535"/>
                <a:chExt cx="4960552" cy="665559"/>
              </a:xfrm>
            </p:grpSpPr>
            <p:sp>
              <p:nvSpPr>
                <p:cNvPr id="280" name="AutoShape 145"/>
                <p:cNvSpPr>
                  <a:spLocks noChangeArrowheads="1"/>
                </p:cNvSpPr>
                <p:nvPr/>
              </p:nvSpPr>
              <p:spPr bwMode="auto">
                <a:xfrm>
                  <a:off x="1691793" y="4292537"/>
                  <a:ext cx="4330587" cy="665559"/>
                </a:xfrm>
                <a:prstGeom prst="cube">
                  <a:avLst>
                    <a:gd name="adj" fmla="val 31681"/>
                  </a:avLst>
                </a:prstGeom>
                <a:solidFill>
                  <a:srgbClr val="4384D3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1" name="Freeform 146"/>
                <p:cNvSpPr>
                  <a:spLocks/>
                </p:cNvSpPr>
                <p:nvPr/>
              </p:nvSpPr>
              <p:spPr bwMode="auto">
                <a:xfrm>
                  <a:off x="2000038" y="4326440"/>
                  <a:ext cx="458156" cy="124904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82" name="Group 147"/>
                <p:cNvGrpSpPr>
                  <a:grpSpLocks/>
                </p:cNvGrpSpPr>
                <p:nvPr/>
              </p:nvGrpSpPr>
              <p:grpSpPr bwMode="auto">
                <a:xfrm>
                  <a:off x="2086778" y="4353421"/>
                  <a:ext cx="282577" cy="68262"/>
                  <a:chOff x="1209" y="3072"/>
                  <a:chExt cx="257" cy="74"/>
                </a:xfrm>
              </p:grpSpPr>
              <p:sp>
                <p:nvSpPr>
                  <p:cNvPr id="316" name="Freeform 148"/>
                  <p:cNvSpPr>
                    <a:spLocks/>
                  </p:cNvSpPr>
                  <p:nvPr/>
                </p:nvSpPr>
                <p:spPr bwMode="auto">
                  <a:xfrm>
                    <a:off x="1207" y="3072"/>
                    <a:ext cx="78" cy="74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17" name="Freeform 149"/>
                  <p:cNvSpPr>
                    <a:spLocks/>
                  </p:cNvSpPr>
                  <p:nvPr/>
                </p:nvSpPr>
                <p:spPr bwMode="auto">
                  <a:xfrm>
                    <a:off x="1282" y="3072"/>
                    <a:ext cx="182" cy="7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83" name="Freeform 150"/>
                <p:cNvSpPr>
                  <a:spLocks/>
                </p:cNvSpPr>
                <p:nvPr/>
              </p:nvSpPr>
              <p:spPr bwMode="auto">
                <a:xfrm>
                  <a:off x="2405977" y="4326440"/>
                  <a:ext cx="456472" cy="124904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84" name="Group 151"/>
                <p:cNvGrpSpPr>
                  <a:grpSpLocks/>
                </p:cNvGrpSpPr>
                <p:nvPr/>
              </p:nvGrpSpPr>
              <p:grpSpPr bwMode="auto">
                <a:xfrm>
                  <a:off x="2493178" y="4353421"/>
                  <a:ext cx="282577" cy="68262"/>
                  <a:chOff x="1209" y="3072"/>
                  <a:chExt cx="257" cy="74"/>
                </a:xfrm>
              </p:grpSpPr>
              <p:sp>
                <p:nvSpPr>
                  <p:cNvPr id="314" name="Freeform 152"/>
                  <p:cNvSpPr>
                    <a:spLocks/>
                  </p:cNvSpPr>
                  <p:nvPr/>
                </p:nvSpPr>
                <p:spPr bwMode="auto">
                  <a:xfrm>
                    <a:off x="1209" y="3072"/>
                    <a:ext cx="77" cy="74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15" name="Freeform 153"/>
                  <p:cNvSpPr>
                    <a:spLocks/>
                  </p:cNvSpPr>
                  <p:nvPr/>
                </p:nvSpPr>
                <p:spPr bwMode="auto">
                  <a:xfrm>
                    <a:off x="1284" y="3072"/>
                    <a:ext cx="182" cy="7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85" name="Freeform 154"/>
                <p:cNvSpPr>
                  <a:spLocks/>
                </p:cNvSpPr>
                <p:nvPr/>
              </p:nvSpPr>
              <p:spPr bwMode="auto">
                <a:xfrm>
                  <a:off x="2811918" y="4326440"/>
                  <a:ext cx="458156" cy="124904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86" name="Group 155"/>
                <p:cNvGrpSpPr>
                  <a:grpSpLocks/>
                </p:cNvGrpSpPr>
                <p:nvPr/>
              </p:nvGrpSpPr>
              <p:grpSpPr bwMode="auto">
                <a:xfrm>
                  <a:off x="2897976" y="4353421"/>
                  <a:ext cx="284162" cy="68262"/>
                  <a:chOff x="1209" y="3072"/>
                  <a:chExt cx="257" cy="74"/>
                </a:xfrm>
              </p:grpSpPr>
              <p:sp>
                <p:nvSpPr>
                  <p:cNvPr id="312" name="Freeform 156"/>
                  <p:cNvSpPr>
                    <a:spLocks/>
                  </p:cNvSpPr>
                  <p:nvPr/>
                </p:nvSpPr>
                <p:spPr bwMode="auto">
                  <a:xfrm>
                    <a:off x="1209" y="3072"/>
                    <a:ext cx="78" cy="74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13" name="Freeform 157"/>
                  <p:cNvSpPr>
                    <a:spLocks/>
                  </p:cNvSpPr>
                  <p:nvPr/>
                </p:nvSpPr>
                <p:spPr bwMode="auto">
                  <a:xfrm>
                    <a:off x="1284" y="3072"/>
                    <a:ext cx="184" cy="7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87" name="Freeform 158"/>
                <p:cNvSpPr>
                  <a:spLocks/>
                </p:cNvSpPr>
                <p:nvPr/>
              </p:nvSpPr>
              <p:spPr bwMode="auto">
                <a:xfrm>
                  <a:off x="3217857" y="4326440"/>
                  <a:ext cx="458156" cy="124904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88" name="Group 159"/>
                <p:cNvGrpSpPr>
                  <a:grpSpLocks/>
                </p:cNvGrpSpPr>
                <p:nvPr/>
              </p:nvGrpSpPr>
              <p:grpSpPr bwMode="auto">
                <a:xfrm>
                  <a:off x="3304390" y="4353421"/>
                  <a:ext cx="282577" cy="68262"/>
                  <a:chOff x="1209" y="3072"/>
                  <a:chExt cx="257" cy="74"/>
                </a:xfrm>
              </p:grpSpPr>
              <p:sp>
                <p:nvSpPr>
                  <p:cNvPr id="310" name="Freeform 160"/>
                  <p:cNvSpPr>
                    <a:spLocks/>
                  </p:cNvSpPr>
                  <p:nvPr/>
                </p:nvSpPr>
                <p:spPr bwMode="auto">
                  <a:xfrm>
                    <a:off x="1207" y="3072"/>
                    <a:ext cx="78" cy="74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11" name="Freeform 161"/>
                  <p:cNvSpPr>
                    <a:spLocks/>
                  </p:cNvSpPr>
                  <p:nvPr/>
                </p:nvSpPr>
                <p:spPr bwMode="auto">
                  <a:xfrm>
                    <a:off x="1282" y="3072"/>
                    <a:ext cx="182" cy="7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89" name="Freeform 162"/>
                <p:cNvSpPr>
                  <a:spLocks/>
                </p:cNvSpPr>
                <p:nvPr/>
              </p:nvSpPr>
              <p:spPr bwMode="auto">
                <a:xfrm>
                  <a:off x="3623798" y="4326440"/>
                  <a:ext cx="458156" cy="124904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90" name="Group 163"/>
                <p:cNvGrpSpPr>
                  <a:grpSpLocks/>
                </p:cNvGrpSpPr>
                <p:nvPr/>
              </p:nvGrpSpPr>
              <p:grpSpPr bwMode="auto">
                <a:xfrm>
                  <a:off x="3710790" y="4353421"/>
                  <a:ext cx="282577" cy="68262"/>
                  <a:chOff x="1209" y="3072"/>
                  <a:chExt cx="257" cy="74"/>
                </a:xfrm>
              </p:grpSpPr>
              <p:sp>
                <p:nvSpPr>
                  <p:cNvPr id="308" name="Freeform 164"/>
                  <p:cNvSpPr>
                    <a:spLocks/>
                  </p:cNvSpPr>
                  <p:nvPr/>
                </p:nvSpPr>
                <p:spPr bwMode="auto">
                  <a:xfrm>
                    <a:off x="1211" y="3072"/>
                    <a:ext cx="77" cy="74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09" name="Freeform 165"/>
                  <p:cNvSpPr>
                    <a:spLocks/>
                  </p:cNvSpPr>
                  <p:nvPr/>
                </p:nvSpPr>
                <p:spPr bwMode="auto">
                  <a:xfrm>
                    <a:off x="1285" y="3072"/>
                    <a:ext cx="181" cy="7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91" name="Freeform 166"/>
                <p:cNvSpPr>
                  <a:spLocks/>
                </p:cNvSpPr>
                <p:nvPr/>
              </p:nvSpPr>
              <p:spPr bwMode="auto">
                <a:xfrm>
                  <a:off x="4029737" y="4326440"/>
                  <a:ext cx="458156" cy="124904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92" name="Group 167"/>
                <p:cNvGrpSpPr>
                  <a:grpSpLocks/>
                </p:cNvGrpSpPr>
                <p:nvPr/>
              </p:nvGrpSpPr>
              <p:grpSpPr bwMode="auto">
                <a:xfrm>
                  <a:off x="4117190" y="4353421"/>
                  <a:ext cx="282577" cy="68262"/>
                  <a:chOff x="1209" y="3072"/>
                  <a:chExt cx="257" cy="74"/>
                </a:xfrm>
              </p:grpSpPr>
              <p:sp>
                <p:nvSpPr>
                  <p:cNvPr id="306" name="Freeform 168"/>
                  <p:cNvSpPr>
                    <a:spLocks/>
                  </p:cNvSpPr>
                  <p:nvPr/>
                </p:nvSpPr>
                <p:spPr bwMode="auto">
                  <a:xfrm>
                    <a:off x="1209" y="3072"/>
                    <a:ext cx="77" cy="74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07" name="Freeform 169"/>
                  <p:cNvSpPr>
                    <a:spLocks/>
                  </p:cNvSpPr>
                  <p:nvPr/>
                </p:nvSpPr>
                <p:spPr bwMode="auto">
                  <a:xfrm>
                    <a:off x="1284" y="3072"/>
                    <a:ext cx="182" cy="7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93" name="Freeform 170"/>
                <p:cNvSpPr>
                  <a:spLocks/>
                </p:cNvSpPr>
                <p:nvPr/>
              </p:nvSpPr>
              <p:spPr bwMode="auto">
                <a:xfrm>
                  <a:off x="4435677" y="4326440"/>
                  <a:ext cx="458156" cy="124904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94" name="Group 171"/>
                <p:cNvGrpSpPr>
                  <a:grpSpLocks/>
                </p:cNvGrpSpPr>
                <p:nvPr/>
              </p:nvGrpSpPr>
              <p:grpSpPr bwMode="auto">
                <a:xfrm>
                  <a:off x="4521994" y="4353421"/>
                  <a:ext cx="284162" cy="68262"/>
                  <a:chOff x="1209" y="3072"/>
                  <a:chExt cx="257" cy="74"/>
                </a:xfrm>
              </p:grpSpPr>
              <p:sp>
                <p:nvSpPr>
                  <p:cNvPr id="304" name="Freeform 172"/>
                  <p:cNvSpPr>
                    <a:spLocks/>
                  </p:cNvSpPr>
                  <p:nvPr/>
                </p:nvSpPr>
                <p:spPr bwMode="auto">
                  <a:xfrm>
                    <a:off x="1209" y="3072"/>
                    <a:ext cx="78" cy="74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05" name="Freeform 173"/>
                  <p:cNvSpPr>
                    <a:spLocks/>
                  </p:cNvSpPr>
                  <p:nvPr/>
                </p:nvSpPr>
                <p:spPr bwMode="auto">
                  <a:xfrm>
                    <a:off x="1283" y="3072"/>
                    <a:ext cx="183" cy="7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95" name="Rectangle 174"/>
                <p:cNvSpPr>
                  <a:spLocks noChangeArrowheads="1"/>
                </p:cNvSpPr>
                <p:nvPr/>
              </p:nvSpPr>
              <p:spPr bwMode="auto">
                <a:xfrm>
                  <a:off x="1061828" y="4542345"/>
                  <a:ext cx="4527661" cy="3265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>
                      <a:solidFill>
                        <a:srgbClr val="FFFFFF"/>
                      </a:solidFill>
                      <a:latin typeface="黑体" pitchFamily="2" charset="-122"/>
                    </a:rPr>
                    <a:t>      </a:t>
                  </a:r>
                  <a:r>
                    <a:rPr lang="zh-CN" altLang="en-US" b="1" kern="0" dirty="0">
                      <a:solidFill>
                        <a:srgbClr val="FFFFFF"/>
                      </a:solidFill>
                      <a:latin typeface="黑体" pitchFamily="2" charset="-122"/>
                    </a:rPr>
                    <a:t>金蝶 </a:t>
                  </a:r>
                  <a:r>
                    <a:rPr lang="en-US" altLang="zh-CN" b="1" kern="0" dirty="0">
                      <a:solidFill>
                        <a:srgbClr val="FFFFFF"/>
                      </a:solidFill>
                      <a:latin typeface="黑体" pitchFamily="2" charset="-122"/>
                    </a:rPr>
                    <a:t>K/3 Cloud</a:t>
                  </a:r>
                  <a:r>
                    <a:rPr lang="zh-CN" altLang="en-US" b="1" kern="0" dirty="0">
                      <a:solidFill>
                        <a:srgbClr val="FFFFFF"/>
                      </a:solidFill>
                      <a:latin typeface="黑体" pitchFamily="2" charset="-122"/>
                    </a:rPr>
                    <a:t> 医药行业产品</a:t>
                  </a:r>
                </a:p>
              </p:txBody>
            </p:sp>
            <p:sp>
              <p:nvSpPr>
                <p:cNvPr id="296" name="Freeform 184"/>
                <p:cNvSpPr>
                  <a:spLocks/>
                </p:cNvSpPr>
                <p:nvPr/>
              </p:nvSpPr>
              <p:spPr bwMode="auto">
                <a:xfrm>
                  <a:off x="5193656" y="4342499"/>
                  <a:ext cx="458156" cy="124904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97" name="Group 185"/>
                <p:cNvGrpSpPr>
                  <a:grpSpLocks/>
                </p:cNvGrpSpPr>
                <p:nvPr/>
              </p:nvGrpSpPr>
              <p:grpSpPr bwMode="auto">
                <a:xfrm>
                  <a:off x="5280654" y="4369958"/>
                  <a:ext cx="282577" cy="68263"/>
                  <a:chOff x="1209" y="3072"/>
                  <a:chExt cx="257" cy="74"/>
                </a:xfrm>
              </p:grpSpPr>
              <p:sp>
                <p:nvSpPr>
                  <p:cNvPr id="302" name="Freeform 186"/>
                  <p:cNvSpPr>
                    <a:spLocks/>
                  </p:cNvSpPr>
                  <p:nvPr/>
                </p:nvSpPr>
                <p:spPr bwMode="auto">
                  <a:xfrm>
                    <a:off x="1211" y="3064"/>
                    <a:ext cx="77" cy="81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03" name="Freeform 187"/>
                  <p:cNvSpPr>
                    <a:spLocks/>
                  </p:cNvSpPr>
                  <p:nvPr/>
                </p:nvSpPr>
                <p:spPr bwMode="auto">
                  <a:xfrm>
                    <a:off x="1285" y="3064"/>
                    <a:ext cx="181" cy="8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98" name="Freeform 184"/>
                <p:cNvSpPr>
                  <a:spLocks/>
                </p:cNvSpPr>
                <p:nvPr/>
              </p:nvSpPr>
              <p:spPr bwMode="auto">
                <a:xfrm>
                  <a:off x="4818035" y="4337146"/>
                  <a:ext cx="458156" cy="126688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99" name="Group 185"/>
                <p:cNvGrpSpPr>
                  <a:grpSpLocks/>
                </p:cNvGrpSpPr>
                <p:nvPr/>
              </p:nvGrpSpPr>
              <p:grpSpPr bwMode="auto">
                <a:xfrm>
                  <a:off x="4905309" y="4365104"/>
                  <a:ext cx="282577" cy="68263"/>
                  <a:chOff x="1209" y="3072"/>
                  <a:chExt cx="257" cy="74"/>
                </a:xfrm>
              </p:grpSpPr>
              <p:sp>
                <p:nvSpPr>
                  <p:cNvPr id="300" name="Freeform 186"/>
                  <p:cNvSpPr>
                    <a:spLocks/>
                  </p:cNvSpPr>
                  <p:nvPr/>
                </p:nvSpPr>
                <p:spPr bwMode="auto">
                  <a:xfrm>
                    <a:off x="1209" y="3071"/>
                    <a:ext cx="77" cy="75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01" name="Freeform 187"/>
                  <p:cNvSpPr>
                    <a:spLocks/>
                  </p:cNvSpPr>
                  <p:nvPr/>
                </p:nvSpPr>
                <p:spPr bwMode="auto">
                  <a:xfrm>
                    <a:off x="1284" y="3071"/>
                    <a:ext cx="182" cy="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279" name="矩形 385"/>
              <p:cNvSpPr>
                <a:spLocks noChangeArrowheads="1"/>
              </p:cNvSpPr>
              <p:nvPr/>
            </p:nvSpPr>
            <p:spPr bwMode="auto">
              <a:xfrm>
                <a:off x="1205921" y="4080763"/>
                <a:ext cx="2176861" cy="307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58775"/>
                <a:r>
                  <a:rPr lang="zh-CN" altLang="en-US" sz="1400" b="1" i="1">
                    <a:solidFill>
                      <a:srgbClr val="7030A0"/>
                    </a:solidFill>
                  </a:rPr>
                  <a:t>开放的模型接口</a:t>
                </a:r>
                <a:endParaRPr lang="en-US" altLang="zh-CN" sz="1400" b="1" i="1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318" name="组合 191"/>
          <p:cNvGrpSpPr>
            <a:grpSpLocks/>
          </p:cNvGrpSpPr>
          <p:nvPr/>
        </p:nvGrpSpPr>
        <p:grpSpPr bwMode="auto">
          <a:xfrm>
            <a:off x="4038600" y="2661439"/>
            <a:ext cx="4729163" cy="811901"/>
            <a:chOff x="4039305" y="3709093"/>
            <a:chExt cx="4728096" cy="810787"/>
          </a:xfrm>
        </p:grpSpPr>
        <p:sp>
          <p:nvSpPr>
            <p:cNvPr id="319" name="AutoShape 106"/>
            <p:cNvSpPr>
              <a:spLocks noChangeArrowheads="1"/>
            </p:cNvSpPr>
            <p:nvPr/>
          </p:nvSpPr>
          <p:spPr bwMode="auto">
            <a:xfrm>
              <a:off x="6156177" y="4005065"/>
              <a:ext cx="182905" cy="514815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99CC00"/>
                </a:gs>
                <a:gs pos="50000">
                  <a:srgbClr val="658700"/>
                </a:gs>
                <a:gs pos="100000">
                  <a:srgbClr val="99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0" name="组合 188"/>
            <p:cNvGrpSpPr>
              <a:grpSpLocks/>
            </p:cNvGrpSpPr>
            <p:nvPr/>
          </p:nvGrpSpPr>
          <p:grpSpPr bwMode="auto">
            <a:xfrm>
              <a:off x="4039305" y="3709093"/>
              <a:ext cx="4728096" cy="656325"/>
              <a:chOff x="3876353" y="3741242"/>
              <a:chExt cx="4728096" cy="656325"/>
            </a:xfrm>
          </p:grpSpPr>
          <p:grpSp>
            <p:nvGrpSpPr>
              <p:cNvPr id="321" name="组合 334"/>
              <p:cNvGrpSpPr>
                <a:grpSpLocks/>
              </p:cNvGrpSpPr>
              <p:nvPr/>
            </p:nvGrpSpPr>
            <p:grpSpPr bwMode="auto">
              <a:xfrm>
                <a:off x="3876353" y="3804656"/>
                <a:ext cx="4728096" cy="592911"/>
                <a:chOff x="1006489" y="4292346"/>
                <a:chExt cx="5015891" cy="666263"/>
              </a:xfrm>
            </p:grpSpPr>
            <p:sp>
              <p:nvSpPr>
                <p:cNvPr id="323" name="AutoShape 145"/>
                <p:cNvSpPr>
                  <a:spLocks noChangeArrowheads="1"/>
                </p:cNvSpPr>
                <p:nvPr/>
              </p:nvSpPr>
              <p:spPr bwMode="auto">
                <a:xfrm>
                  <a:off x="1691776" y="4292345"/>
                  <a:ext cx="4330604" cy="666262"/>
                </a:xfrm>
                <a:prstGeom prst="cube">
                  <a:avLst>
                    <a:gd name="adj" fmla="val 31681"/>
                  </a:avLst>
                </a:prstGeom>
                <a:solidFill>
                  <a:srgbClr val="92D050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4" name="Freeform 146"/>
                <p:cNvSpPr>
                  <a:spLocks/>
                </p:cNvSpPr>
                <p:nvPr/>
              </p:nvSpPr>
              <p:spPr bwMode="auto">
                <a:xfrm>
                  <a:off x="1999901" y="4326193"/>
                  <a:ext cx="457980" cy="124701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25" name="Group 147"/>
                <p:cNvGrpSpPr>
                  <a:grpSpLocks/>
                </p:cNvGrpSpPr>
                <p:nvPr/>
              </p:nvGrpSpPr>
              <p:grpSpPr bwMode="auto">
                <a:xfrm>
                  <a:off x="2086778" y="4353421"/>
                  <a:ext cx="282577" cy="68262"/>
                  <a:chOff x="1209" y="3072"/>
                  <a:chExt cx="257" cy="74"/>
                </a:xfrm>
              </p:grpSpPr>
              <p:sp>
                <p:nvSpPr>
                  <p:cNvPr id="359" name="Freeform 148"/>
                  <p:cNvSpPr>
                    <a:spLocks/>
                  </p:cNvSpPr>
                  <p:nvPr/>
                </p:nvSpPr>
                <p:spPr bwMode="auto">
                  <a:xfrm>
                    <a:off x="1211" y="3070"/>
                    <a:ext cx="77" cy="75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60" name="Freeform 149"/>
                  <p:cNvSpPr>
                    <a:spLocks/>
                  </p:cNvSpPr>
                  <p:nvPr/>
                </p:nvSpPr>
                <p:spPr bwMode="auto">
                  <a:xfrm>
                    <a:off x="1285" y="3070"/>
                    <a:ext cx="181" cy="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26" name="Freeform 150"/>
                <p:cNvSpPr>
                  <a:spLocks/>
                </p:cNvSpPr>
                <p:nvPr/>
              </p:nvSpPr>
              <p:spPr bwMode="auto">
                <a:xfrm>
                  <a:off x="2405686" y="4326193"/>
                  <a:ext cx="457980" cy="124701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27" name="Group 151"/>
                <p:cNvGrpSpPr>
                  <a:grpSpLocks/>
                </p:cNvGrpSpPr>
                <p:nvPr/>
              </p:nvGrpSpPr>
              <p:grpSpPr bwMode="auto">
                <a:xfrm>
                  <a:off x="2493178" y="4353421"/>
                  <a:ext cx="282577" cy="68262"/>
                  <a:chOff x="1209" y="3072"/>
                  <a:chExt cx="257" cy="74"/>
                </a:xfrm>
              </p:grpSpPr>
              <p:sp>
                <p:nvSpPr>
                  <p:cNvPr id="357" name="Freeform 152"/>
                  <p:cNvSpPr>
                    <a:spLocks/>
                  </p:cNvSpPr>
                  <p:nvPr/>
                </p:nvSpPr>
                <p:spPr bwMode="auto">
                  <a:xfrm>
                    <a:off x="1209" y="3070"/>
                    <a:ext cx="77" cy="75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58" name="Freeform 153"/>
                  <p:cNvSpPr>
                    <a:spLocks/>
                  </p:cNvSpPr>
                  <p:nvPr/>
                </p:nvSpPr>
                <p:spPr bwMode="auto">
                  <a:xfrm>
                    <a:off x="1284" y="3070"/>
                    <a:ext cx="182" cy="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28" name="Freeform 154"/>
                <p:cNvSpPr>
                  <a:spLocks/>
                </p:cNvSpPr>
                <p:nvPr/>
              </p:nvSpPr>
              <p:spPr bwMode="auto">
                <a:xfrm>
                  <a:off x="2811469" y="4326193"/>
                  <a:ext cx="457980" cy="124701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29" name="Group 155"/>
                <p:cNvGrpSpPr>
                  <a:grpSpLocks/>
                </p:cNvGrpSpPr>
                <p:nvPr/>
              </p:nvGrpSpPr>
              <p:grpSpPr bwMode="auto">
                <a:xfrm>
                  <a:off x="2897976" y="4353421"/>
                  <a:ext cx="284162" cy="68262"/>
                  <a:chOff x="1209" y="3072"/>
                  <a:chExt cx="257" cy="74"/>
                </a:xfrm>
              </p:grpSpPr>
              <p:sp>
                <p:nvSpPr>
                  <p:cNvPr id="355" name="Freeform 156"/>
                  <p:cNvSpPr>
                    <a:spLocks/>
                  </p:cNvSpPr>
                  <p:nvPr/>
                </p:nvSpPr>
                <p:spPr bwMode="auto">
                  <a:xfrm>
                    <a:off x="1207" y="3070"/>
                    <a:ext cx="79" cy="75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56" name="Freeform 157"/>
                  <p:cNvSpPr>
                    <a:spLocks/>
                  </p:cNvSpPr>
                  <p:nvPr/>
                </p:nvSpPr>
                <p:spPr bwMode="auto">
                  <a:xfrm>
                    <a:off x="1283" y="3070"/>
                    <a:ext cx="183" cy="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30" name="Freeform 158"/>
                <p:cNvSpPr>
                  <a:spLocks/>
                </p:cNvSpPr>
                <p:nvPr/>
              </p:nvSpPr>
              <p:spPr bwMode="auto">
                <a:xfrm>
                  <a:off x="3218936" y="4326193"/>
                  <a:ext cx="456297" cy="124701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31" name="Group 159"/>
                <p:cNvGrpSpPr>
                  <a:grpSpLocks/>
                </p:cNvGrpSpPr>
                <p:nvPr/>
              </p:nvGrpSpPr>
              <p:grpSpPr bwMode="auto">
                <a:xfrm>
                  <a:off x="3304390" y="4353421"/>
                  <a:ext cx="282577" cy="68262"/>
                  <a:chOff x="1209" y="3072"/>
                  <a:chExt cx="257" cy="74"/>
                </a:xfrm>
              </p:grpSpPr>
              <p:sp>
                <p:nvSpPr>
                  <p:cNvPr id="353" name="Freeform 160"/>
                  <p:cNvSpPr>
                    <a:spLocks/>
                  </p:cNvSpPr>
                  <p:nvPr/>
                </p:nvSpPr>
                <p:spPr bwMode="auto">
                  <a:xfrm>
                    <a:off x="1209" y="3070"/>
                    <a:ext cx="77" cy="75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54" name="Freeform 161"/>
                  <p:cNvSpPr>
                    <a:spLocks/>
                  </p:cNvSpPr>
                  <p:nvPr/>
                </p:nvSpPr>
                <p:spPr bwMode="auto">
                  <a:xfrm>
                    <a:off x="1284" y="3070"/>
                    <a:ext cx="182" cy="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32" name="Freeform 162"/>
                <p:cNvSpPr>
                  <a:spLocks/>
                </p:cNvSpPr>
                <p:nvPr/>
              </p:nvSpPr>
              <p:spPr bwMode="auto">
                <a:xfrm>
                  <a:off x="3623036" y="4326193"/>
                  <a:ext cx="459664" cy="124701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33" name="Group 163"/>
                <p:cNvGrpSpPr>
                  <a:grpSpLocks/>
                </p:cNvGrpSpPr>
                <p:nvPr/>
              </p:nvGrpSpPr>
              <p:grpSpPr bwMode="auto">
                <a:xfrm>
                  <a:off x="3710790" y="4353421"/>
                  <a:ext cx="282577" cy="68262"/>
                  <a:chOff x="1209" y="3072"/>
                  <a:chExt cx="257" cy="74"/>
                </a:xfrm>
              </p:grpSpPr>
              <p:sp>
                <p:nvSpPr>
                  <p:cNvPr id="351" name="Freeform 164"/>
                  <p:cNvSpPr>
                    <a:spLocks/>
                  </p:cNvSpPr>
                  <p:nvPr/>
                </p:nvSpPr>
                <p:spPr bwMode="auto">
                  <a:xfrm>
                    <a:off x="1209" y="3070"/>
                    <a:ext cx="77" cy="75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52" name="Freeform 165"/>
                  <p:cNvSpPr>
                    <a:spLocks/>
                  </p:cNvSpPr>
                  <p:nvPr/>
                </p:nvSpPr>
                <p:spPr bwMode="auto">
                  <a:xfrm>
                    <a:off x="1284" y="3070"/>
                    <a:ext cx="182" cy="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34" name="Freeform 166"/>
                <p:cNvSpPr>
                  <a:spLocks/>
                </p:cNvSpPr>
                <p:nvPr/>
              </p:nvSpPr>
              <p:spPr bwMode="auto">
                <a:xfrm>
                  <a:off x="4030504" y="4326193"/>
                  <a:ext cx="456297" cy="124701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35" name="Group 167"/>
                <p:cNvGrpSpPr>
                  <a:grpSpLocks/>
                </p:cNvGrpSpPr>
                <p:nvPr/>
              </p:nvGrpSpPr>
              <p:grpSpPr bwMode="auto">
                <a:xfrm>
                  <a:off x="4117190" y="4353421"/>
                  <a:ext cx="282577" cy="68262"/>
                  <a:chOff x="1209" y="3072"/>
                  <a:chExt cx="257" cy="74"/>
                </a:xfrm>
              </p:grpSpPr>
              <p:sp>
                <p:nvSpPr>
                  <p:cNvPr id="349" name="Freeform 168"/>
                  <p:cNvSpPr>
                    <a:spLocks/>
                  </p:cNvSpPr>
                  <p:nvPr/>
                </p:nvSpPr>
                <p:spPr bwMode="auto">
                  <a:xfrm>
                    <a:off x="1207" y="3070"/>
                    <a:ext cx="78" cy="75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50" name="Freeform 169"/>
                  <p:cNvSpPr>
                    <a:spLocks/>
                  </p:cNvSpPr>
                  <p:nvPr/>
                </p:nvSpPr>
                <p:spPr bwMode="auto">
                  <a:xfrm>
                    <a:off x="1282" y="3070"/>
                    <a:ext cx="182" cy="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36" name="Freeform 170"/>
                <p:cNvSpPr>
                  <a:spLocks/>
                </p:cNvSpPr>
                <p:nvPr/>
              </p:nvSpPr>
              <p:spPr bwMode="auto">
                <a:xfrm>
                  <a:off x="4436288" y="4326193"/>
                  <a:ext cx="457980" cy="124701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37" name="Group 171"/>
                <p:cNvGrpSpPr>
                  <a:grpSpLocks/>
                </p:cNvGrpSpPr>
                <p:nvPr/>
              </p:nvGrpSpPr>
              <p:grpSpPr bwMode="auto">
                <a:xfrm>
                  <a:off x="4521994" y="4353421"/>
                  <a:ext cx="284162" cy="68262"/>
                  <a:chOff x="1209" y="3072"/>
                  <a:chExt cx="257" cy="74"/>
                </a:xfrm>
              </p:grpSpPr>
              <p:sp>
                <p:nvSpPr>
                  <p:cNvPr id="347" name="Freeform 172"/>
                  <p:cNvSpPr>
                    <a:spLocks/>
                  </p:cNvSpPr>
                  <p:nvPr/>
                </p:nvSpPr>
                <p:spPr bwMode="auto">
                  <a:xfrm>
                    <a:off x="1209" y="3070"/>
                    <a:ext cx="78" cy="75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48" name="Freeform 173"/>
                  <p:cNvSpPr>
                    <a:spLocks/>
                  </p:cNvSpPr>
                  <p:nvPr/>
                </p:nvSpPr>
                <p:spPr bwMode="auto">
                  <a:xfrm>
                    <a:off x="1284" y="3070"/>
                    <a:ext cx="184" cy="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38" name="Rectangle 174"/>
                <p:cNvSpPr>
                  <a:spLocks noChangeArrowheads="1"/>
                </p:cNvSpPr>
                <p:nvPr/>
              </p:nvSpPr>
              <p:spPr bwMode="auto">
                <a:xfrm>
                  <a:off x="1006489" y="4507901"/>
                  <a:ext cx="3571234" cy="361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>
                      <a:solidFill>
                        <a:srgbClr val="FFFFFF"/>
                      </a:solidFill>
                      <a:latin typeface="黑体" pitchFamily="2" charset="-122"/>
                    </a:rPr>
                    <a:t>      </a:t>
                  </a:r>
                  <a:r>
                    <a:rPr lang="zh-CN" altLang="en-US" b="1" kern="0" dirty="0">
                      <a:solidFill>
                        <a:srgbClr val="FFFFFF"/>
                      </a:solidFill>
                      <a:latin typeface="黑体" pitchFamily="2" charset="-122"/>
                    </a:rPr>
                    <a:t>金蝶 </a:t>
                  </a:r>
                  <a:r>
                    <a:rPr lang="en-US" altLang="zh-CN" b="1" kern="0" dirty="0">
                      <a:solidFill>
                        <a:srgbClr val="FFFFFF"/>
                      </a:solidFill>
                      <a:latin typeface="黑体" pitchFamily="2" charset="-122"/>
                    </a:rPr>
                    <a:t>K/3 Cloud</a:t>
                  </a:r>
                  <a:r>
                    <a:rPr lang="zh-CN" altLang="en-US" b="1" kern="0" dirty="0">
                      <a:solidFill>
                        <a:srgbClr val="FFFFFF"/>
                      </a:solidFill>
                      <a:latin typeface="黑体" pitchFamily="2" charset="-122"/>
                    </a:rPr>
                    <a:t> 汽配行业产品</a:t>
                  </a:r>
                </a:p>
              </p:txBody>
            </p:sp>
            <p:sp>
              <p:nvSpPr>
                <p:cNvPr id="339" name="Freeform 184"/>
                <p:cNvSpPr>
                  <a:spLocks/>
                </p:cNvSpPr>
                <p:nvPr/>
              </p:nvSpPr>
              <p:spPr bwMode="auto">
                <a:xfrm>
                  <a:off x="5193975" y="4342225"/>
                  <a:ext cx="457980" cy="126483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40" name="Group 185"/>
                <p:cNvGrpSpPr>
                  <a:grpSpLocks/>
                </p:cNvGrpSpPr>
                <p:nvPr/>
              </p:nvGrpSpPr>
              <p:grpSpPr bwMode="auto">
                <a:xfrm>
                  <a:off x="5280654" y="4369958"/>
                  <a:ext cx="282577" cy="68263"/>
                  <a:chOff x="1209" y="3072"/>
                  <a:chExt cx="257" cy="74"/>
                </a:xfrm>
              </p:grpSpPr>
              <p:sp>
                <p:nvSpPr>
                  <p:cNvPr id="345" name="Freeform 186"/>
                  <p:cNvSpPr>
                    <a:spLocks/>
                  </p:cNvSpPr>
                  <p:nvPr/>
                </p:nvSpPr>
                <p:spPr bwMode="auto">
                  <a:xfrm>
                    <a:off x="1207" y="3071"/>
                    <a:ext cx="78" cy="75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46" name="Freeform 187"/>
                  <p:cNvSpPr>
                    <a:spLocks/>
                  </p:cNvSpPr>
                  <p:nvPr/>
                </p:nvSpPr>
                <p:spPr bwMode="auto">
                  <a:xfrm>
                    <a:off x="1282" y="3071"/>
                    <a:ext cx="182" cy="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41" name="Freeform 184"/>
                <p:cNvSpPr>
                  <a:spLocks/>
                </p:cNvSpPr>
                <p:nvPr/>
              </p:nvSpPr>
              <p:spPr bwMode="auto">
                <a:xfrm>
                  <a:off x="4818498" y="4336882"/>
                  <a:ext cx="457980" cy="126482"/>
                </a:xfrm>
                <a:custGeom>
                  <a:avLst/>
                  <a:gdLst/>
                  <a:ahLst/>
                  <a:cxnLst>
                    <a:cxn ang="0">
                      <a:pos x="0" y="177"/>
                    </a:cxn>
                    <a:cxn ang="0">
                      <a:pos x="177" y="0"/>
                    </a:cxn>
                    <a:cxn ang="0">
                      <a:pos x="514" y="0"/>
                    </a:cxn>
                    <a:cxn ang="0">
                      <a:pos x="336" y="177"/>
                    </a:cxn>
                    <a:cxn ang="0">
                      <a:pos x="0" y="177"/>
                    </a:cxn>
                  </a:cxnLst>
                  <a:rect l="0" t="0" r="r" b="b"/>
                  <a:pathLst>
                    <a:path w="515" h="178">
                      <a:moveTo>
                        <a:pt x="0" y="177"/>
                      </a:moveTo>
                      <a:lnTo>
                        <a:pt x="177" y="0"/>
                      </a:lnTo>
                      <a:lnTo>
                        <a:pt x="514" y="0"/>
                      </a:lnTo>
                      <a:lnTo>
                        <a:pt x="336" y="177"/>
                      </a:lnTo>
                      <a:lnTo>
                        <a:pt x="0" y="177"/>
                      </a:lnTo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3175" cap="flat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342" name="Group 185"/>
                <p:cNvGrpSpPr>
                  <a:grpSpLocks/>
                </p:cNvGrpSpPr>
                <p:nvPr/>
              </p:nvGrpSpPr>
              <p:grpSpPr bwMode="auto">
                <a:xfrm>
                  <a:off x="4905309" y="4365104"/>
                  <a:ext cx="282577" cy="68263"/>
                  <a:chOff x="1209" y="3072"/>
                  <a:chExt cx="257" cy="74"/>
                </a:xfrm>
              </p:grpSpPr>
              <p:sp>
                <p:nvSpPr>
                  <p:cNvPr id="343" name="Freeform 186"/>
                  <p:cNvSpPr>
                    <a:spLocks/>
                  </p:cNvSpPr>
                  <p:nvPr/>
                </p:nvSpPr>
                <p:spPr bwMode="auto">
                  <a:xfrm>
                    <a:off x="1211" y="3070"/>
                    <a:ext cx="77" cy="70"/>
                  </a:xfrm>
                  <a:custGeom>
                    <a:avLst/>
                    <a:gdLst/>
                    <a:ahLst/>
                    <a:cxnLst>
                      <a:cxn ang="0">
                        <a:pos x="75" y="0"/>
                      </a:cxn>
                      <a:cxn ang="0">
                        <a:pos x="0" y="75"/>
                      </a:cxn>
                      <a:cxn ang="0">
                        <a:pos x="75" y="75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76" h="76">
                        <a:moveTo>
                          <a:pt x="75" y="0"/>
                        </a:moveTo>
                        <a:lnTo>
                          <a:pt x="0" y="75"/>
                        </a:lnTo>
                        <a:lnTo>
                          <a:pt x="75" y="75"/>
                        </a:lnTo>
                        <a:lnTo>
                          <a:pt x="75" y="0"/>
                        </a:lnTo>
                      </a:path>
                    </a:pathLst>
                  </a:custGeom>
                  <a:solidFill>
                    <a:srgbClr val="777777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44" name="Freeform 187"/>
                  <p:cNvSpPr>
                    <a:spLocks/>
                  </p:cNvSpPr>
                  <p:nvPr/>
                </p:nvSpPr>
                <p:spPr bwMode="auto">
                  <a:xfrm>
                    <a:off x="1285" y="3070"/>
                    <a:ext cx="181" cy="7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75"/>
                      </a:cxn>
                      <a:cxn ang="0">
                        <a:pos x="100" y="75"/>
                      </a:cxn>
                      <a:cxn ang="0">
                        <a:pos x="177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8" h="7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00" y="75"/>
                        </a:lnTo>
                        <a:lnTo>
                          <a:pt x="177" y="0"/>
                        </a:lnTo>
                        <a:lnTo>
                          <a:pt x="0" y="0"/>
                        </a:lnTo>
                      </a:path>
                    </a:pathLst>
                  </a:custGeom>
                  <a:gradFill rotWithShape="1">
                    <a:gsLst>
                      <a:gs pos="0">
                        <a:srgbClr val="B2B2B2"/>
                      </a:gs>
                      <a:gs pos="100000">
                        <a:srgbClr val="858585"/>
                      </a:gs>
                    </a:gsLst>
                    <a:lin ang="5400000" scaled="1"/>
                  </a:gra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322" name="矩形 386"/>
              <p:cNvSpPr>
                <a:spLocks noChangeArrowheads="1"/>
              </p:cNvSpPr>
              <p:nvPr/>
            </p:nvSpPr>
            <p:spPr bwMode="auto">
              <a:xfrm>
                <a:off x="5550010" y="3741242"/>
                <a:ext cx="2298164" cy="338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58775"/>
                <a:r>
                  <a:rPr lang="zh-CN" altLang="en-US" sz="1600" b="1" i="1">
                    <a:solidFill>
                      <a:srgbClr val="7030A0"/>
                    </a:solidFill>
                  </a:rPr>
                  <a:t>开放的模型接口</a:t>
                </a:r>
                <a:endParaRPr lang="en-US" altLang="zh-CN" sz="1600" b="1" i="1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361" name="组合 264"/>
          <p:cNvGrpSpPr>
            <a:grpSpLocks/>
          </p:cNvGrpSpPr>
          <p:nvPr/>
        </p:nvGrpSpPr>
        <p:grpSpPr bwMode="auto">
          <a:xfrm>
            <a:off x="228600" y="629989"/>
            <a:ext cx="4267200" cy="1365697"/>
            <a:chOff x="228600" y="762000"/>
            <a:chExt cx="4267201" cy="1365681"/>
          </a:xfrm>
        </p:grpSpPr>
        <p:grpSp>
          <p:nvGrpSpPr>
            <p:cNvPr id="362" name="组合 199"/>
            <p:cNvGrpSpPr>
              <a:grpSpLocks/>
            </p:cNvGrpSpPr>
            <p:nvPr/>
          </p:nvGrpSpPr>
          <p:grpSpPr bwMode="auto">
            <a:xfrm>
              <a:off x="228600" y="762000"/>
              <a:ext cx="4267201" cy="1154099"/>
              <a:chOff x="228600" y="762000"/>
              <a:chExt cx="4267201" cy="1154099"/>
            </a:xfrm>
          </p:grpSpPr>
          <p:pic>
            <p:nvPicPr>
              <p:cNvPr id="364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4823" y="981075"/>
                <a:ext cx="1026255" cy="657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5" name="Picture 15" descr="http://www.sjbijia.com/upfile/ProductPic/19/ce7269be9228b2c4ee46f0b04f5891bd3711ba1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835025"/>
                <a:ext cx="1501089" cy="949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6" name="Picture 2" descr="http://img.hqbpc.com/pro/2011/04/15070502043939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914400"/>
                <a:ext cx="944071" cy="766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7" name="Picture 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908050"/>
                <a:ext cx="360779" cy="730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" name="矩形 396"/>
              <p:cNvSpPr>
                <a:spLocks noChangeArrowheads="1"/>
              </p:cNvSpPr>
              <p:nvPr/>
            </p:nvSpPr>
            <p:spPr bwMode="auto">
              <a:xfrm>
                <a:off x="746931" y="1636058"/>
                <a:ext cx="441146" cy="246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000" b="1"/>
                  <a:t>Ipad</a:t>
                </a:r>
                <a:endParaRPr lang="zh-CN" altLang="en-US" sz="1000" b="1"/>
              </a:p>
            </p:txBody>
          </p:sp>
          <p:sp>
            <p:nvSpPr>
              <p:cNvPr id="369" name="矩形 397"/>
              <p:cNvSpPr>
                <a:spLocks noChangeArrowheads="1"/>
              </p:cNvSpPr>
              <p:nvPr/>
            </p:nvSpPr>
            <p:spPr bwMode="auto">
              <a:xfrm>
                <a:off x="3581400" y="1636058"/>
                <a:ext cx="569387" cy="246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000" b="1"/>
                  <a:t>Iphone</a:t>
                </a:r>
                <a:endParaRPr lang="zh-CN" altLang="en-US" sz="1000" b="1"/>
              </a:p>
            </p:txBody>
          </p:sp>
          <p:sp>
            <p:nvSpPr>
              <p:cNvPr id="370" name="矩形 398"/>
              <p:cNvSpPr>
                <a:spLocks noChangeArrowheads="1"/>
              </p:cNvSpPr>
              <p:nvPr/>
            </p:nvSpPr>
            <p:spPr bwMode="auto">
              <a:xfrm>
                <a:off x="1606824" y="1633180"/>
                <a:ext cx="889987" cy="246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000" b="1"/>
                  <a:t>Android</a:t>
                </a:r>
                <a:r>
                  <a:rPr lang="zh-CN" altLang="en-US" sz="1000" b="1"/>
                  <a:t> </a:t>
                </a:r>
                <a:r>
                  <a:rPr lang="en-US" altLang="zh-CN" sz="1000" b="1"/>
                  <a:t>pad</a:t>
                </a:r>
                <a:endParaRPr lang="zh-CN" altLang="en-US" sz="1000" b="1"/>
              </a:p>
            </p:txBody>
          </p:sp>
          <p:sp>
            <p:nvSpPr>
              <p:cNvPr id="371" name="矩形 399"/>
              <p:cNvSpPr>
                <a:spLocks noChangeArrowheads="1"/>
              </p:cNvSpPr>
              <p:nvPr/>
            </p:nvSpPr>
            <p:spPr bwMode="auto">
              <a:xfrm>
                <a:off x="2590800" y="1638300"/>
                <a:ext cx="1018227" cy="246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000" b="1"/>
                  <a:t>Android</a:t>
                </a:r>
                <a:r>
                  <a:rPr lang="zh-CN" altLang="en-US" sz="1000" b="1"/>
                  <a:t> </a:t>
                </a:r>
                <a:r>
                  <a:rPr lang="en-US" altLang="zh-CN" sz="1000" b="1"/>
                  <a:t>phone</a:t>
                </a:r>
                <a:endParaRPr lang="zh-CN" altLang="en-US" sz="1000" b="1"/>
              </a:p>
            </p:txBody>
          </p:sp>
          <p:sp>
            <p:nvSpPr>
              <p:cNvPr id="372" name="矩形 371"/>
              <p:cNvSpPr/>
              <p:nvPr/>
            </p:nvSpPr>
            <p:spPr>
              <a:xfrm>
                <a:off x="228600" y="762000"/>
                <a:ext cx="4267201" cy="11540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3" name="矩形 402"/>
              <p:cNvSpPr>
                <a:spLocks noChangeArrowheads="1"/>
              </p:cNvSpPr>
              <p:nvPr/>
            </p:nvSpPr>
            <p:spPr bwMode="auto">
              <a:xfrm>
                <a:off x="700635" y="762000"/>
                <a:ext cx="1217000" cy="400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rgbClr val="FF0000"/>
                    </a:solidFill>
                  </a:rPr>
                  <a:t>移动终端</a:t>
                </a:r>
              </a:p>
            </p:txBody>
          </p:sp>
        </p:grpSp>
        <p:pic>
          <p:nvPicPr>
            <p:cNvPr id="36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844824"/>
              <a:ext cx="538427" cy="28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4" name="组合 265"/>
          <p:cNvGrpSpPr>
            <a:grpSpLocks/>
          </p:cNvGrpSpPr>
          <p:nvPr/>
        </p:nvGrpSpPr>
        <p:grpSpPr bwMode="auto">
          <a:xfrm>
            <a:off x="4648200" y="555526"/>
            <a:ext cx="2647950" cy="1440159"/>
            <a:chOff x="4648200" y="691662"/>
            <a:chExt cx="2647427" cy="1440588"/>
          </a:xfrm>
        </p:grpSpPr>
        <p:grpSp>
          <p:nvGrpSpPr>
            <p:cNvPr id="375" name="组合 259"/>
            <p:cNvGrpSpPr>
              <a:grpSpLocks/>
            </p:cNvGrpSpPr>
            <p:nvPr/>
          </p:nvGrpSpPr>
          <p:grpSpPr bwMode="auto">
            <a:xfrm>
              <a:off x="4648200" y="691662"/>
              <a:ext cx="2647427" cy="1238738"/>
              <a:chOff x="4648200" y="691662"/>
              <a:chExt cx="2647427" cy="1238738"/>
            </a:xfrm>
          </p:grpSpPr>
          <p:pic>
            <p:nvPicPr>
              <p:cNvPr id="377" name="Picture 2" descr="http://img5.pcpop.com/ProductImages/Original/4/4145/004145602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0212" y="908050"/>
                <a:ext cx="1415415" cy="102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8" name="Picture 4" descr="http://img5.pcpop.com/ProductImages/Original/3/3445/003445404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7767" y="1052735"/>
                <a:ext cx="1056804" cy="804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" name="矩形 378"/>
              <p:cNvSpPr/>
              <p:nvPr/>
            </p:nvSpPr>
            <p:spPr>
              <a:xfrm>
                <a:off x="4648200" y="761533"/>
                <a:ext cx="2602986" cy="11544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0" name="矩形 403"/>
              <p:cNvSpPr>
                <a:spLocks noChangeArrowheads="1"/>
              </p:cNvSpPr>
              <p:nvPr/>
            </p:nvSpPr>
            <p:spPr bwMode="auto">
              <a:xfrm>
                <a:off x="4881008" y="691662"/>
                <a:ext cx="2257369" cy="338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>
                    <a:solidFill>
                      <a:srgbClr val="002060"/>
                    </a:solidFill>
                  </a:rPr>
                  <a:t>桌面终端（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GUI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和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WEB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）</a:t>
                </a:r>
              </a:p>
            </p:txBody>
          </p:sp>
        </p:grpSp>
        <p:pic>
          <p:nvPicPr>
            <p:cNvPr id="376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844824"/>
              <a:ext cx="538427" cy="287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1" name="组合 266"/>
          <p:cNvGrpSpPr>
            <a:grpSpLocks/>
          </p:cNvGrpSpPr>
          <p:nvPr/>
        </p:nvGrpSpPr>
        <p:grpSpPr bwMode="auto">
          <a:xfrm>
            <a:off x="7543800" y="625376"/>
            <a:ext cx="1371600" cy="1370310"/>
            <a:chOff x="7543800" y="762000"/>
            <a:chExt cx="1371600" cy="1370294"/>
          </a:xfrm>
        </p:grpSpPr>
        <p:grpSp>
          <p:nvGrpSpPr>
            <p:cNvPr id="382" name="组合 260"/>
            <p:cNvGrpSpPr>
              <a:grpSpLocks/>
            </p:cNvGrpSpPr>
            <p:nvPr/>
          </p:nvGrpSpPr>
          <p:grpSpPr bwMode="auto">
            <a:xfrm>
              <a:off x="7543800" y="762000"/>
              <a:ext cx="1371600" cy="1154099"/>
              <a:chOff x="7543800" y="762000"/>
              <a:chExt cx="1371600" cy="1154099"/>
            </a:xfrm>
          </p:grpSpPr>
          <p:pic>
            <p:nvPicPr>
              <p:cNvPr id="384" name="Picture 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976911"/>
                <a:ext cx="1066800" cy="867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5" name="矩形 404"/>
              <p:cNvSpPr>
                <a:spLocks noChangeArrowheads="1"/>
              </p:cNvSpPr>
              <p:nvPr/>
            </p:nvSpPr>
            <p:spPr bwMode="auto">
              <a:xfrm>
                <a:off x="7696200" y="762000"/>
                <a:ext cx="1195754" cy="307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400" b="1">
                    <a:solidFill>
                      <a:srgbClr val="00B050"/>
                    </a:solidFill>
                  </a:rPr>
                  <a:t>手持终端</a:t>
                </a:r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7543800" y="762000"/>
                <a:ext cx="1371600" cy="11540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pic>
          <p:nvPicPr>
            <p:cNvPr id="383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1844824"/>
              <a:ext cx="538427" cy="28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7" name="AutoShape 116"/>
          <p:cNvSpPr>
            <a:spLocks noChangeArrowheads="1"/>
          </p:cNvSpPr>
          <p:nvPr/>
        </p:nvSpPr>
        <p:spPr bwMode="auto">
          <a:xfrm>
            <a:off x="985671" y="2308145"/>
            <a:ext cx="670473" cy="591526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latinLnBrk="1"/>
            <a:endParaRPr kumimoji="1" lang="zh-CN" altLang="en-US" sz="1400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388" name="AutoShape 116"/>
          <p:cNvSpPr>
            <a:spLocks noChangeArrowheads="1"/>
          </p:cNvSpPr>
          <p:nvPr/>
        </p:nvSpPr>
        <p:spPr bwMode="auto">
          <a:xfrm>
            <a:off x="1741287" y="2308145"/>
            <a:ext cx="670473" cy="611991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27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latinLnBrk="1"/>
            <a:endParaRPr kumimoji="1" lang="zh-CN" altLang="en-US" sz="1400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389" name="AutoShape 107"/>
          <p:cNvSpPr>
            <a:spLocks noChangeArrowheads="1"/>
          </p:cNvSpPr>
          <p:nvPr/>
        </p:nvSpPr>
        <p:spPr bwMode="auto">
          <a:xfrm>
            <a:off x="5917662" y="2016533"/>
            <a:ext cx="670562" cy="579644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latinLnBrk="1"/>
            <a:endParaRPr kumimoji="1" lang="zh-CN" altLang="en-US" sz="1400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390" name="AutoShape 107"/>
          <p:cNvSpPr>
            <a:spLocks noChangeArrowheads="1"/>
          </p:cNvSpPr>
          <p:nvPr/>
        </p:nvSpPr>
        <p:spPr bwMode="auto">
          <a:xfrm>
            <a:off x="6687011" y="1995686"/>
            <a:ext cx="670562" cy="579644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latinLnBrk="1"/>
            <a:endParaRPr kumimoji="1" lang="zh-CN" altLang="en-US" sz="1400" dirty="0">
              <a:solidFill>
                <a:srgbClr val="FFFFFF"/>
              </a:solidFill>
              <a:latin typeface="Arial Black" pitchFamily="34" charset="0"/>
            </a:endParaRPr>
          </a:p>
        </p:txBody>
      </p:sp>
      <p:sp>
        <p:nvSpPr>
          <p:cNvPr id="391" name="AutoShape 107"/>
          <p:cNvSpPr>
            <a:spLocks noChangeArrowheads="1"/>
          </p:cNvSpPr>
          <p:nvPr/>
        </p:nvSpPr>
        <p:spPr bwMode="auto">
          <a:xfrm>
            <a:off x="7452320" y="2020113"/>
            <a:ext cx="670562" cy="579644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27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latinLnBrk="1"/>
            <a:endParaRPr kumimoji="1" lang="zh-CN" altLang="en-US" sz="14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02592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2" y="71420"/>
            <a:ext cx="7358114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易用性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组合 98"/>
          <p:cNvGrpSpPr>
            <a:grpSpLocks/>
          </p:cNvGrpSpPr>
          <p:nvPr/>
        </p:nvGrpSpPr>
        <p:grpSpPr bwMode="auto">
          <a:xfrm>
            <a:off x="2705100" y="771550"/>
            <a:ext cx="3162300" cy="1341338"/>
            <a:chOff x="611560" y="908720"/>
            <a:chExt cx="3162350" cy="1400227"/>
          </a:xfrm>
        </p:grpSpPr>
        <p:pic>
          <p:nvPicPr>
            <p:cNvPr id="12" name="Picture 2" descr="http://blog.lib.umn.edu/isss/isss/question-mark1a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908720"/>
              <a:ext cx="1369875" cy="140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4"/>
            <p:cNvSpPr>
              <a:spLocks noChangeArrowheads="1"/>
            </p:cNvSpPr>
            <p:nvPr/>
          </p:nvSpPr>
          <p:spPr bwMode="auto">
            <a:xfrm>
              <a:off x="1691680" y="1412776"/>
              <a:ext cx="208223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谁可以用Ｋ</a:t>
              </a: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/3</a:t>
              </a:r>
              <a:r>
                <a:rPr lang="zh-CN" altLang="en-US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　</a:t>
              </a: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Cloud </a:t>
              </a:r>
              <a:r>
                <a:rPr lang="zh-CN" altLang="en-US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技术平台？</a:t>
              </a:r>
              <a:endPara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93"/>
          <p:cNvGrpSpPr>
            <a:grpSpLocks/>
          </p:cNvGrpSpPr>
          <p:nvPr/>
        </p:nvGrpSpPr>
        <p:grpSpPr bwMode="auto">
          <a:xfrm>
            <a:off x="785813" y="2184895"/>
            <a:ext cx="1571625" cy="1817415"/>
            <a:chOff x="1217248" y="2299976"/>
            <a:chExt cx="1572538" cy="2063963"/>
          </a:xfrm>
        </p:grpSpPr>
        <p:sp>
          <p:nvSpPr>
            <p:cNvPr id="15" name="矩形 64"/>
            <p:cNvSpPr>
              <a:spLocks noChangeArrowheads="1"/>
            </p:cNvSpPr>
            <p:nvPr/>
          </p:nvSpPr>
          <p:spPr bwMode="auto">
            <a:xfrm>
              <a:off x="1217248" y="3655983"/>
              <a:ext cx="1572538" cy="707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K/3 Cloud </a:t>
              </a:r>
              <a:r>
                <a:rPr lang="zh-CN" altLang="en-US" b="1"/>
                <a:t>开发人员</a:t>
              </a:r>
              <a:endParaRPr lang="en-US" altLang="zh-CN" b="1"/>
            </a:p>
          </p:txBody>
        </p:sp>
        <p:grpSp>
          <p:nvGrpSpPr>
            <p:cNvPr id="16" name="Group 386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 bwMode="auto">
            <a:xfrm>
              <a:off x="1622974" y="2299976"/>
              <a:ext cx="808590" cy="1199198"/>
              <a:chOff x="2304" y="2448"/>
              <a:chExt cx="245" cy="331"/>
            </a:xfrm>
          </p:grpSpPr>
          <p:sp>
            <p:nvSpPr>
              <p:cNvPr id="17" name="Oval 387"/>
              <p:cNvSpPr>
                <a:spLocks noChangeAspect="1" noChangeArrowheads="1"/>
              </p:cNvSpPr>
              <p:nvPr/>
            </p:nvSpPr>
            <p:spPr bwMode="auto">
              <a:xfrm>
                <a:off x="2340" y="2448"/>
                <a:ext cx="162" cy="13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388"/>
              <p:cNvSpPr>
                <a:spLocks noChangeAspect="1"/>
              </p:cNvSpPr>
              <p:nvPr/>
            </p:nvSpPr>
            <p:spPr bwMode="auto">
              <a:xfrm>
                <a:off x="2306" y="2641"/>
                <a:ext cx="243" cy="138"/>
              </a:xfrm>
              <a:custGeom>
                <a:avLst/>
                <a:gdLst>
                  <a:gd name="T0" fmla="*/ 0 w 249"/>
                  <a:gd name="T1" fmla="*/ 3 h 201"/>
                  <a:gd name="T2" fmla="*/ 0 w 249"/>
                  <a:gd name="T3" fmla="*/ 3 h 201"/>
                  <a:gd name="T4" fmla="*/ 0 w 249"/>
                  <a:gd name="T5" fmla="*/ 0 h 201"/>
                  <a:gd name="T6" fmla="*/ 176 w 249"/>
                  <a:gd name="T7" fmla="*/ 0 h 201"/>
                  <a:gd name="T8" fmla="*/ 176 w 249"/>
                  <a:gd name="T9" fmla="*/ 3 h 201"/>
                  <a:gd name="T10" fmla="*/ 176 w 249"/>
                  <a:gd name="T11" fmla="*/ 3 h 201"/>
                  <a:gd name="T12" fmla="*/ 0 w 249"/>
                  <a:gd name="T13" fmla="*/ 3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9"/>
                  <a:gd name="T22" fmla="*/ 0 h 201"/>
                  <a:gd name="T23" fmla="*/ 249 w 249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9" h="201">
                    <a:moveTo>
                      <a:pt x="0" y="200"/>
                    </a:moveTo>
                    <a:lnTo>
                      <a:pt x="0" y="200"/>
                    </a:lnTo>
                    <a:lnTo>
                      <a:pt x="0" y="0"/>
                    </a:lnTo>
                    <a:lnTo>
                      <a:pt x="248" y="0"/>
                    </a:lnTo>
                    <a:lnTo>
                      <a:pt x="248" y="200"/>
                    </a:lnTo>
                    <a:lnTo>
                      <a:pt x="0" y="2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" name="Group 389"/>
              <p:cNvGrpSpPr>
                <a:grpSpLocks noChangeAspect="1"/>
              </p:cNvGrpSpPr>
              <p:nvPr/>
            </p:nvGrpSpPr>
            <p:grpSpPr bwMode="auto">
              <a:xfrm>
                <a:off x="2304" y="2584"/>
                <a:ext cx="239" cy="57"/>
                <a:chOff x="976" y="2560"/>
                <a:chExt cx="239" cy="48"/>
              </a:xfrm>
            </p:grpSpPr>
            <p:sp>
              <p:nvSpPr>
                <p:cNvPr id="22" name="Arc 390"/>
                <p:cNvSpPr>
                  <a:spLocks noChangeAspect="1"/>
                </p:cNvSpPr>
                <p:nvPr/>
              </p:nvSpPr>
              <p:spPr bwMode="auto">
                <a:xfrm>
                  <a:off x="1119" y="2560"/>
                  <a:ext cx="96" cy="4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Arc 391"/>
                <p:cNvSpPr>
                  <a:spLocks noChangeAspect="1"/>
                </p:cNvSpPr>
                <p:nvPr/>
              </p:nvSpPr>
              <p:spPr bwMode="auto">
                <a:xfrm flipH="1">
                  <a:off x="976" y="2560"/>
                  <a:ext cx="96" cy="4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" name="Freeform 392"/>
              <p:cNvSpPr>
                <a:spLocks noChangeAspect="1"/>
              </p:cNvSpPr>
              <p:nvPr/>
            </p:nvSpPr>
            <p:spPr bwMode="auto">
              <a:xfrm>
                <a:off x="2400" y="2584"/>
                <a:ext cx="47" cy="48"/>
              </a:xfrm>
              <a:custGeom>
                <a:avLst/>
                <a:gdLst>
                  <a:gd name="T0" fmla="*/ 0 w 249"/>
                  <a:gd name="T1" fmla="*/ 0 h 201"/>
                  <a:gd name="T2" fmla="*/ 0 w 249"/>
                  <a:gd name="T3" fmla="*/ 0 h 201"/>
                  <a:gd name="T4" fmla="*/ 0 w 249"/>
                  <a:gd name="T5" fmla="*/ 0 h 201"/>
                  <a:gd name="T6" fmla="*/ 0 w 249"/>
                  <a:gd name="T7" fmla="*/ 0 h 201"/>
                  <a:gd name="T8" fmla="*/ 0 w 249"/>
                  <a:gd name="T9" fmla="*/ 0 h 201"/>
                  <a:gd name="T10" fmla="*/ 0 w 249"/>
                  <a:gd name="T11" fmla="*/ 0 h 201"/>
                  <a:gd name="T12" fmla="*/ 0 w 249"/>
                  <a:gd name="T13" fmla="*/ 0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9"/>
                  <a:gd name="T22" fmla="*/ 0 h 201"/>
                  <a:gd name="T23" fmla="*/ 249 w 249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9" h="201">
                    <a:moveTo>
                      <a:pt x="0" y="200"/>
                    </a:moveTo>
                    <a:lnTo>
                      <a:pt x="0" y="200"/>
                    </a:lnTo>
                    <a:lnTo>
                      <a:pt x="0" y="0"/>
                    </a:lnTo>
                    <a:lnTo>
                      <a:pt x="248" y="0"/>
                    </a:lnTo>
                    <a:lnTo>
                      <a:pt x="248" y="200"/>
                    </a:lnTo>
                    <a:lnTo>
                      <a:pt x="0" y="2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utoShape 393"/>
              <p:cNvSpPr>
                <a:spLocks noChangeAspect="1" noChangeArrowheads="1"/>
              </p:cNvSpPr>
              <p:nvPr/>
            </p:nvSpPr>
            <p:spPr bwMode="auto">
              <a:xfrm flipV="1">
                <a:off x="2377" y="2614"/>
                <a:ext cx="88" cy="11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组合 94"/>
          <p:cNvGrpSpPr>
            <a:grpSpLocks/>
          </p:cNvGrpSpPr>
          <p:nvPr/>
        </p:nvGrpSpPr>
        <p:grpSpPr bwMode="auto">
          <a:xfrm>
            <a:off x="2857500" y="2184896"/>
            <a:ext cx="1668463" cy="1817415"/>
            <a:chOff x="2944396" y="2348880"/>
            <a:chExt cx="1669423" cy="2014752"/>
          </a:xfrm>
        </p:grpSpPr>
        <p:sp>
          <p:nvSpPr>
            <p:cNvPr id="25" name="矩形 65"/>
            <p:cNvSpPr>
              <a:spLocks noChangeArrowheads="1"/>
            </p:cNvSpPr>
            <p:nvPr/>
          </p:nvSpPr>
          <p:spPr bwMode="auto">
            <a:xfrm>
              <a:off x="2944396" y="3655674"/>
              <a:ext cx="1669423" cy="7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K/3 Cloud </a:t>
              </a:r>
              <a:r>
                <a:rPr lang="zh-CN" altLang="en-US" b="1"/>
                <a:t>需求人员</a:t>
              </a:r>
              <a:endParaRPr lang="en-US" altLang="zh-CN" b="1"/>
            </a:p>
          </p:txBody>
        </p:sp>
        <p:grpSp>
          <p:nvGrpSpPr>
            <p:cNvPr id="26" name="Group 394"/>
            <p:cNvGrpSpPr>
              <a:grpSpLocks/>
            </p:cNvGrpSpPr>
            <p:nvPr/>
          </p:nvGrpSpPr>
          <p:grpSpPr bwMode="auto">
            <a:xfrm>
              <a:off x="3347843" y="2348880"/>
              <a:ext cx="885171" cy="1150293"/>
              <a:chOff x="5107" y="2710"/>
              <a:chExt cx="126" cy="185"/>
            </a:xfrm>
          </p:grpSpPr>
          <p:sp>
            <p:nvSpPr>
              <p:cNvPr id="27" name="Oval 395"/>
              <p:cNvSpPr>
                <a:spLocks noChangeAspect="1" noChangeArrowheads="1"/>
              </p:cNvSpPr>
              <p:nvPr/>
            </p:nvSpPr>
            <p:spPr bwMode="auto">
              <a:xfrm>
                <a:off x="5126" y="2710"/>
                <a:ext cx="83" cy="7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Freeform 396"/>
              <p:cNvSpPr>
                <a:spLocks noChangeAspect="1"/>
              </p:cNvSpPr>
              <p:nvPr/>
            </p:nvSpPr>
            <p:spPr bwMode="auto">
              <a:xfrm>
                <a:off x="5107" y="2818"/>
                <a:ext cx="126" cy="77"/>
              </a:xfrm>
              <a:custGeom>
                <a:avLst/>
                <a:gdLst>
                  <a:gd name="T0" fmla="*/ 0 w 249"/>
                  <a:gd name="T1" fmla="*/ 0 h 201"/>
                  <a:gd name="T2" fmla="*/ 0 w 249"/>
                  <a:gd name="T3" fmla="*/ 0 h 201"/>
                  <a:gd name="T4" fmla="*/ 0 w 249"/>
                  <a:gd name="T5" fmla="*/ 0 h 201"/>
                  <a:gd name="T6" fmla="*/ 1 w 249"/>
                  <a:gd name="T7" fmla="*/ 0 h 201"/>
                  <a:gd name="T8" fmla="*/ 1 w 249"/>
                  <a:gd name="T9" fmla="*/ 0 h 201"/>
                  <a:gd name="T10" fmla="*/ 1 w 249"/>
                  <a:gd name="T11" fmla="*/ 0 h 201"/>
                  <a:gd name="T12" fmla="*/ 0 w 249"/>
                  <a:gd name="T13" fmla="*/ 0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9"/>
                  <a:gd name="T22" fmla="*/ 0 h 201"/>
                  <a:gd name="T23" fmla="*/ 249 w 249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9" h="201">
                    <a:moveTo>
                      <a:pt x="0" y="200"/>
                    </a:moveTo>
                    <a:lnTo>
                      <a:pt x="0" y="200"/>
                    </a:lnTo>
                    <a:lnTo>
                      <a:pt x="0" y="0"/>
                    </a:lnTo>
                    <a:lnTo>
                      <a:pt x="248" y="0"/>
                    </a:lnTo>
                    <a:lnTo>
                      <a:pt x="248" y="200"/>
                    </a:lnTo>
                    <a:lnTo>
                      <a:pt x="0" y="200"/>
                    </a:lnTo>
                    <a:close/>
                  </a:path>
                </a:pathLst>
              </a:cu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Arc 397"/>
              <p:cNvSpPr>
                <a:spLocks noChangeAspect="1"/>
              </p:cNvSpPr>
              <p:nvPr/>
            </p:nvSpPr>
            <p:spPr bwMode="auto">
              <a:xfrm>
                <a:off x="5178" y="2786"/>
                <a:ext cx="55" cy="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Arc 398"/>
              <p:cNvSpPr>
                <a:spLocks noChangeAspect="1"/>
              </p:cNvSpPr>
              <p:nvPr/>
            </p:nvSpPr>
            <p:spPr bwMode="auto">
              <a:xfrm flipH="1">
                <a:off x="5108" y="2786"/>
                <a:ext cx="49" cy="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Freeform 399"/>
              <p:cNvSpPr>
                <a:spLocks noChangeAspect="1"/>
              </p:cNvSpPr>
              <p:nvPr/>
            </p:nvSpPr>
            <p:spPr bwMode="auto">
              <a:xfrm>
                <a:off x="5157" y="2786"/>
                <a:ext cx="23" cy="27"/>
              </a:xfrm>
              <a:custGeom>
                <a:avLst/>
                <a:gdLst>
                  <a:gd name="T0" fmla="*/ 0 w 249"/>
                  <a:gd name="T1" fmla="*/ 0 h 201"/>
                  <a:gd name="T2" fmla="*/ 0 w 249"/>
                  <a:gd name="T3" fmla="*/ 0 h 201"/>
                  <a:gd name="T4" fmla="*/ 0 w 249"/>
                  <a:gd name="T5" fmla="*/ 0 h 201"/>
                  <a:gd name="T6" fmla="*/ 0 w 249"/>
                  <a:gd name="T7" fmla="*/ 0 h 201"/>
                  <a:gd name="T8" fmla="*/ 0 w 249"/>
                  <a:gd name="T9" fmla="*/ 0 h 201"/>
                  <a:gd name="T10" fmla="*/ 0 w 249"/>
                  <a:gd name="T11" fmla="*/ 0 h 201"/>
                  <a:gd name="T12" fmla="*/ 0 w 249"/>
                  <a:gd name="T13" fmla="*/ 0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9"/>
                  <a:gd name="T22" fmla="*/ 0 h 201"/>
                  <a:gd name="T23" fmla="*/ 249 w 249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9" h="201">
                    <a:moveTo>
                      <a:pt x="0" y="200"/>
                    </a:moveTo>
                    <a:lnTo>
                      <a:pt x="0" y="200"/>
                    </a:lnTo>
                    <a:lnTo>
                      <a:pt x="0" y="0"/>
                    </a:lnTo>
                    <a:lnTo>
                      <a:pt x="248" y="0"/>
                    </a:lnTo>
                    <a:lnTo>
                      <a:pt x="248" y="200"/>
                    </a:lnTo>
                    <a:lnTo>
                      <a:pt x="0" y="200"/>
                    </a:lnTo>
                    <a:close/>
                  </a:path>
                </a:pathLst>
              </a:cu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utoShape 400"/>
              <p:cNvSpPr>
                <a:spLocks noChangeAspect="1" noChangeArrowheads="1"/>
              </p:cNvSpPr>
              <p:nvPr/>
            </p:nvSpPr>
            <p:spPr bwMode="auto">
              <a:xfrm flipV="1">
                <a:off x="5145" y="2803"/>
                <a:ext cx="45" cy="65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组合 95"/>
          <p:cNvGrpSpPr>
            <a:grpSpLocks/>
          </p:cNvGrpSpPr>
          <p:nvPr/>
        </p:nvGrpSpPr>
        <p:grpSpPr bwMode="auto">
          <a:xfrm>
            <a:off x="5041900" y="2184896"/>
            <a:ext cx="1500188" cy="1809477"/>
            <a:chOff x="4698341" y="2348874"/>
            <a:chExt cx="1498307" cy="2006964"/>
          </a:xfrm>
        </p:grpSpPr>
        <p:sp>
          <p:nvSpPr>
            <p:cNvPr id="34" name="矩形 66"/>
            <p:cNvSpPr>
              <a:spLocks noChangeArrowheads="1"/>
            </p:cNvSpPr>
            <p:nvPr/>
          </p:nvSpPr>
          <p:spPr bwMode="auto">
            <a:xfrm>
              <a:off x="4698341" y="3647880"/>
              <a:ext cx="1498307" cy="7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/>
                <a:t>伙伴     开发人员</a:t>
              </a:r>
              <a:endParaRPr lang="en-US" altLang="zh-CN" b="1"/>
            </a:p>
          </p:txBody>
        </p:sp>
        <p:grpSp>
          <p:nvGrpSpPr>
            <p:cNvPr id="35" name="Group 401"/>
            <p:cNvGrpSpPr>
              <a:grpSpLocks/>
            </p:cNvGrpSpPr>
            <p:nvPr/>
          </p:nvGrpSpPr>
          <p:grpSpPr bwMode="auto">
            <a:xfrm>
              <a:off x="4980848" y="2348874"/>
              <a:ext cx="904691" cy="1172252"/>
              <a:chOff x="4076" y="2934"/>
              <a:chExt cx="156" cy="233"/>
            </a:xfrm>
          </p:grpSpPr>
          <p:sp>
            <p:nvSpPr>
              <p:cNvPr id="36" name="Oval 402"/>
              <p:cNvSpPr>
                <a:spLocks noChangeAspect="1" noChangeArrowheads="1"/>
              </p:cNvSpPr>
              <p:nvPr/>
            </p:nvSpPr>
            <p:spPr bwMode="auto">
              <a:xfrm>
                <a:off x="4103" y="2934"/>
                <a:ext cx="101" cy="9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Freeform 403"/>
              <p:cNvSpPr>
                <a:spLocks noChangeAspect="1"/>
              </p:cNvSpPr>
              <p:nvPr/>
            </p:nvSpPr>
            <p:spPr bwMode="auto">
              <a:xfrm>
                <a:off x="4076" y="3072"/>
                <a:ext cx="153" cy="95"/>
              </a:xfrm>
              <a:custGeom>
                <a:avLst/>
                <a:gdLst>
                  <a:gd name="T0" fmla="*/ 0 w 249"/>
                  <a:gd name="T1" fmla="*/ 0 h 201"/>
                  <a:gd name="T2" fmla="*/ 0 w 249"/>
                  <a:gd name="T3" fmla="*/ 0 h 201"/>
                  <a:gd name="T4" fmla="*/ 0 w 249"/>
                  <a:gd name="T5" fmla="*/ 0 h 201"/>
                  <a:gd name="T6" fmla="*/ 1 w 249"/>
                  <a:gd name="T7" fmla="*/ 0 h 201"/>
                  <a:gd name="T8" fmla="*/ 1 w 249"/>
                  <a:gd name="T9" fmla="*/ 0 h 201"/>
                  <a:gd name="T10" fmla="*/ 1 w 249"/>
                  <a:gd name="T11" fmla="*/ 0 h 201"/>
                  <a:gd name="T12" fmla="*/ 0 w 249"/>
                  <a:gd name="T13" fmla="*/ 0 h 2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9"/>
                  <a:gd name="T22" fmla="*/ 0 h 201"/>
                  <a:gd name="T23" fmla="*/ 249 w 249"/>
                  <a:gd name="T24" fmla="*/ 201 h 2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9" h="201">
                    <a:moveTo>
                      <a:pt x="0" y="200"/>
                    </a:moveTo>
                    <a:lnTo>
                      <a:pt x="0" y="200"/>
                    </a:lnTo>
                    <a:lnTo>
                      <a:pt x="0" y="0"/>
                    </a:lnTo>
                    <a:lnTo>
                      <a:pt x="248" y="0"/>
                    </a:lnTo>
                    <a:lnTo>
                      <a:pt x="248" y="200"/>
                    </a:lnTo>
                    <a:lnTo>
                      <a:pt x="0" y="2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" name="Group 404"/>
              <p:cNvGrpSpPr>
                <a:grpSpLocks noChangeAspect="1"/>
              </p:cNvGrpSpPr>
              <p:nvPr/>
            </p:nvGrpSpPr>
            <p:grpSpPr bwMode="auto">
              <a:xfrm>
                <a:off x="4079" y="3028"/>
                <a:ext cx="153" cy="55"/>
                <a:chOff x="976" y="2560"/>
                <a:chExt cx="248" cy="66"/>
              </a:xfrm>
            </p:grpSpPr>
            <p:sp>
              <p:nvSpPr>
                <p:cNvPr id="40" name="Arc 405"/>
                <p:cNvSpPr>
                  <a:spLocks noChangeAspect="1"/>
                </p:cNvSpPr>
                <p:nvPr/>
              </p:nvSpPr>
              <p:spPr bwMode="auto">
                <a:xfrm>
                  <a:off x="1084" y="2560"/>
                  <a:ext cx="140" cy="6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Arc 406"/>
                <p:cNvSpPr>
                  <a:spLocks noChangeAspect="1"/>
                </p:cNvSpPr>
                <p:nvPr/>
              </p:nvSpPr>
              <p:spPr bwMode="auto">
                <a:xfrm flipH="1">
                  <a:off x="976" y="2560"/>
                  <a:ext cx="128" cy="6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AutoShape 410"/>
              <p:cNvSpPr>
                <a:spLocks noChangeAspect="1" noChangeArrowheads="1"/>
              </p:cNvSpPr>
              <p:nvPr/>
            </p:nvSpPr>
            <p:spPr bwMode="auto">
              <a:xfrm flipV="1">
                <a:off x="4131" y="3052"/>
                <a:ext cx="50" cy="73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067399"/>
            <a:ext cx="11366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067399"/>
            <a:ext cx="11366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组合 46"/>
          <p:cNvGrpSpPr>
            <a:grpSpLocks/>
          </p:cNvGrpSpPr>
          <p:nvPr/>
        </p:nvGrpSpPr>
        <p:grpSpPr bwMode="auto">
          <a:xfrm>
            <a:off x="6951663" y="2184894"/>
            <a:ext cx="1571625" cy="1782492"/>
            <a:chOff x="6935960" y="2780928"/>
            <a:chExt cx="1572539" cy="1898040"/>
          </a:xfrm>
        </p:grpSpPr>
        <p:grpSp>
          <p:nvGrpSpPr>
            <p:cNvPr id="45" name="Group 21"/>
            <p:cNvGrpSpPr>
              <a:grpSpLocks/>
            </p:cNvGrpSpPr>
            <p:nvPr/>
          </p:nvGrpSpPr>
          <p:grpSpPr bwMode="auto">
            <a:xfrm>
              <a:off x="7380312" y="2780928"/>
              <a:ext cx="660400" cy="1157287"/>
              <a:chOff x="2111" y="2247"/>
              <a:chExt cx="592" cy="1034"/>
            </a:xfrm>
          </p:grpSpPr>
          <p:sp>
            <p:nvSpPr>
              <p:cNvPr id="47" name="Freeform 22"/>
              <p:cNvSpPr>
                <a:spLocks/>
              </p:cNvSpPr>
              <p:nvPr/>
            </p:nvSpPr>
            <p:spPr bwMode="gray">
              <a:xfrm>
                <a:off x="2111" y="2449"/>
                <a:ext cx="592" cy="832"/>
              </a:xfrm>
              <a:custGeom>
                <a:avLst/>
                <a:gdLst>
                  <a:gd name="T0" fmla="*/ 145976 w 320"/>
                  <a:gd name="T1" fmla="*/ 446 h 479"/>
                  <a:gd name="T2" fmla="*/ 128673 w 320"/>
                  <a:gd name="T3" fmla="*/ 14243 h 479"/>
                  <a:gd name="T4" fmla="*/ 110447 w 320"/>
                  <a:gd name="T5" fmla="*/ 446 h 479"/>
                  <a:gd name="T6" fmla="*/ 61183 w 320"/>
                  <a:gd name="T7" fmla="*/ 7446 h 479"/>
                  <a:gd name="T8" fmla="*/ 951 w 320"/>
                  <a:gd name="T9" fmla="*/ 75540 h 479"/>
                  <a:gd name="T10" fmla="*/ 31419 w 320"/>
                  <a:gd name="T11" fmla="*/ 92550 h 479"/>
                  <a:gd name="T12" fmla="*/ 74611 w 320"/>
                  <a:gd name="T13" fmla="*/ 24739 h 479"/>
                  <a:gd name="T14" fmla="*/ 12217 w 320"/>
                  <a:gd name="T15" fmla="*/ 178449 h 479"/>
                  <a:gd name="T16" fmla="*/ 29670 w 320"/>
                  <a:gd name="T17" fmla="*/ 202153 h 479"/>
                  <a:gd name="T18" fmla="*/ 115540 w 320"/>
                  <a:gd name="T19" fmla="*/ 191000 h 479"/>
                  <a:gd name="T20" fmla="*/ 127720 w 320"/>
                  <a:gd name="T21" fmla="*/ 100726 h 479"/>
                  <a:gd name="T22" fmla="*/ 146925 w 320"/>
                  <a:gd name="T23" fmla="*/ 190677 h 479"/>
                  <a:gd name="T24" fmla="*/ 227617 w 320"/>
                  <a:gd name="T25" fmla="*/ 203244 h 479"/>
                  <a:gd name="T26" fmla="*/ 245199 w 320"/>
                  <a:gd name="T27" fmla="*/ 176712 h 479"/>
                  <a:gd name="T28" fmla="*/ 182717 w 320"/>
                  <a:gd name="T29" fmla="*/ 24739 h 479"/>
                  <a:gd name="T30" fmla="*/ 200022 w 320"/>
                  <a:gd name="T31" fmla="*/ 58436 h 479"/>
                  <a:gd name="T32" fmla="*/ 244217 w 320"/>
                  <a:gd name="T33" fmla="*/ 102511 h 479"/>
                  <a:gd name="T34" fmla="*/ 256334 w 320"/>
                  <a:gd name="T35" fmla="*/ 70279 h 479"/>
                  <a:gd name="T36" fmla="*/ 187858 w 320"/>
                  <a:gd name="T37" fmla="*/ 3496 h 479"/>
                  <a:gd name="T38" fmla="*/ 145976 w 320"/>
                  <a:gd name="T39" fmla="*/ 446 h 47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20"/>
                  <a:gd name="T61" fmla="*/ 0 h 479"/>
                  <a:gd name="T62" fmla="*/ 320 w 320"/>
                  <a:gd name="T63" fmla="*/ 479 h 47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20" h="479">
                    <a:moveTo>
                      <a:pt x="168" y="1"/>
                    </a:moveTo>
                    <a:cubicBezTo>
                      <a:pt x="165" y="15"/>
                      <a:pt x="154" y="34"/>
                      <a:pt x="148" y="33"/>
                    </a:cubicBezTo>
                    <a:cubicBezTo>
                      <a:pt x="141" y="33"/>
                      <a:pt x="133" y="15"/>
                      <a:pt x="127" y="1"/>
                    </a:cubicBezTo>
                    <a:cubicBezTo>
                      <a:pt x="105" y="0"/>
                      <a:pt x="88" y="5"/>
                      <a:pt x="70" y="17"/>
                    </a:cubicBezTo>
                    <a:cubicBezTo>
                      <a:pt x="57" y="32"/>
                      <a:pt x="0" y="165"/>
                      <a:pt x="1" y="174"/>
                    </a:cubicBezTo>
                    <a:cubicBezTo>
                      <a:pt x="1" y="183"/>
                      <a:pt x="3" y="212"/>
                      <a:pt x="36" y="213"/>
                    </a:cubicBezTo>
                    <a:cubicBezTo>
                      <a:pt x="63" y="197"/>
                      <a:pt x="86" y="57"/>
                      <a:pt x="86" y="57"/>
                    </a:cubicBezTo>
                    <a:cubicBezTo>
                      <a:pt x="79" y="92"/>
                      <a:pt x="14" y="411"/>
                      <a:pt x="14" y="411"/>
                    </a:cubicBezTo>
                    <a:cubicBezTo>
                      <a:pt x="9" y="452"/>
                      <a:pt x="24" y="464"/>
                      <a:pt x="34" y="466"/>
                    </a:cubicBezTo>
                    <a:cubicBezTo>
                      <a:pt x="55" y="471"/>
                      <a:pt x="114" y="479"/>
                      <a:pt x="133" y="440"/>
                    </a:cubicBezTo>
                    <a:cubicBezTo>
                      <a:pt x="152" y="401"/>
                      <a:pt x="141" y="232"/>
                      <a:pt x="147" y="232"/>
                    </a:cubicBezTo>
                    <a:cubicBezTo>
                      <a:pt x="153" y="232"/>
                      <a:pt x="150" y="400"/>
                      <a:pt x="169" y="439"/>
                    </a:cubicBezTo>
                    <a:cubicBezTo>
                      <a:pt x="188" y="478"/>
                      <a:pt x="243" y="473"/>
                      <a:pt x="262" y="468"/>
                    </a:cubicBezTo>
                    <a:cubicBezTo>
                      <a:pt x="272" y="462"/>
                      <a:pt x="292" y="459"/>
                      <a:pt x="282" y="407"/>
                    </a:cubicBezTo>
                    <a:lnTo>
                      <a:pt x="210" y="57"/>
                    </a:lnTo>
                    <a:cubicBezTo>
                      <a:pt x="201" y="12"/>
                      <a:pt x="218" y="105"/>
                      <a:pt x="230" y="135"/>
                    </a:cubicBezTo>
                    <a:cubicBezTo>
                      <a:pt x="242" y="165"/>
                      <a:pt x="242" y="254"/>
                      <a:pt x="281" y="236"/>
                    </a:cubicBezTo>
                    <a:cubicBezTo>
                      <a:pt x="320" y="218"/>
                      <a:pt x="299" y="180"/>
                      <a:pt x="295" y="162"/>
                    </a:cubicBezTo>
                    <a:cubicBezTo>
                      <a:pt x="288" y="150"/>
                      <a:pt x="237" y="17"/>
                      <a:pt x="216" y="8"/>
                    </a:cubicBezTo>
                    <a:cubicBezTo>
                      <a:pt x="183" y="0"/>
                      <a:pt x="168" y="1"/>
                      <a:pt x="168" y="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B050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Normal2" dir="t"/>
              </a:scene3d>
              <a:sp3d extrusionH="430200" prstMaterial="legacyMetal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48" name="Oval 23"/>
              <p:cNvSpPr>
                <a:spLocks noChangeArrowheads="1"/>
              </p:cNvSpPr>
              <p:nvPr/>
            </p:nvSpPr>
            <p:spPr bwMode="gray">
              <a:xfrm flipH="1">
                <a:off x="2286" y="2247"/>
                <a:ext cx="199" cy="215"/>
              </a:xfrm>
              <a:prstGeom prst="ellipse">
                <a:avLst/>
              </a:prstGeom>
              <a:gradFill rotWithShape="1">
                <a:gsLst>
                  <a:gs pos="0">
                    <a:srgbClr val="00B050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round/>
                <a:headEnd/>
                <a:tailEnd/>
              </a:ln>
              <a:scene3d>
                <a:camera prst="legacyPerspectiveTopRight"/>
                <a:lightRig rig="legacyNormal2" dir="t"/>
              </a:scene3d>
              <a:sp3d extrusionH="430200" prstMaterial="legacyMetal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6" name="矩形 43"/>
            <p:cNvSpPr>
              <a:spLocks noChangeArrowheads="1"/>
            </p:cNvSpPr>
            <p:nvPr/>
          </p:nvSpPr>
          <p:spPr bwMode="auto">
            <a:xfrm>
              <a:off x="6935960" y="3971252"/>
              <a:ext cx="1572539" cy="707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/>
                <a:t>客户     业务人员</a:t>
              </a:r>
              <a:endParaRPr lang="en-US" altLang="zh-CN" b="1"/>
            </a:p>
          </p:txBody>
        </p:sp>
      </p:grp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4067399"/>
            <a:ext cx="11366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995961"/>
            <a:ext cx="11366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29840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14283" y="71420"/>
            <a:ext cx="5500726" cy="520095"/>
          </a:xfr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91440" rIns="91436" bIns="18288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57200">
              <a:defRPr/>
            </a:pPr>
            <a:r>
              <a:rPr lang="zh-CN" altLang="en-US" sz="2400" dirty="0" smtClean="0">
                <a:solidFill>
                  <a:schemeClr val="tx1"/>
                </a:solidFill>
              </a:rPr>
              <a:t>概述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AutoShape 2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://t3.baidu.com/it/u=760557533,2008964313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 descr="http://t11.baidu.com/it/u=1900507360,58062653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0" y="541338"/>
            <a:ext cx="9144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://t1.baidu.com/it/u=3141068414,2743004546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6" descr="http://t2.baidu.com/it/u=3442475102,1698963339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内容占位符 1"/>
          <p:cNvSpPr>
            <a:spLocks noGrp="1"/>
          </p:cNvSpPr>
          <p:nvPr>
            <p:ph idx="1"/>
          </p:nvPr>
        </p:nvSpPr>
        <p:spPr>
          <a:xfrm>
            <a:off x="460374" y="753548"/>
            <a:ext cx="7856041" cy="3834426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实现更灵活的控制方式和客户化</a:t>
            </a:r>
            <a:r>
              <a:rPr lang="zh-CN" altLang="en-US" sz="2200" dirty="0" smtClean="0">
                <a:solidFill>
                  <a:schemeClr val="tx1"/>
                </a:solidFill>
              </a:rPr>
              <a:t>定制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实现标准产品中特殊的业务流程</a:t>
            </a:r>
            <a:r>
              <a:rPr lang="zh-CN" altLang="en-US" sz="2200" dirty="0" smtClean="0">
                <a:solidFill>
                  <a:schemeClr val="tx1"/>
                </a:solidFill>
              </a:rPr>
              <a:t>处理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进行个性化的菜单、外观</a:t>
            </a:r>
            <a:r>
              <a:rPr lang="zh-CN" altLang="en-US" sz="2200" dirty="0" smtClean="0">
                <a:solidFill>
                  <a:schemeClr val="tx1"/>
                </a:solidFill>
              </a:rPr>
              <a:t>定制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对已有操作和服务未支持的功能进行</a:t>
            </a:r>
            <a:r>
              <a:rPr lang="zh-CN" altLang="en-US" sz="2200" dirty="0" smtClean="0">
                <a:solidFill>
                  <a:schemeClr val="tx1"/>
                </a:solidFill>
              </a:rPr>
              <a:t>扩展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快速开发、快速实施、快速</a:t>
            </a:r>
            <a:r>
              <a:rPr lang="zh-CN" altLang="en-US" sz="2200" dirty="0" smtClean="0">
                <a:solidFill>
                  <a:schemeClr val="tx1"/>
                </a:solidFill>
              </a:rPr>
              <a:t>应用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可配置，可测试，快速</a:t>
            </a:r>
            <a:r>
              <a:rPr lang="zh-CN" altLang="en-US" sz="2400" dirty="0" smtClean="0">
                <a:solidFill>
                  <a:schemeClr val="tx1"/>
                </a:solidFill>
              </a:rPr>
              <a:t>部署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2006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内容占位符 1"/>
          <p:cNvSpPr>
            <a:spLocks noGrp="1"/>
          </p:cNvSpPr>
          <p:nvPr>
            <p:ph idx="1"/>
          </p:nvPr>
        </p:nvSpPr>
        <p:spPr>
          <a:xfrm>
            <a:off x="3635896" y="771550"/>
            <a:ext cx="4429156" cy="413140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Clr>
                <a:srgbClr val="E1B40C"/>
              </a:buClr>
              <a:defRPr/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en-US" altLang="zh-CN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动态表单视图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动态表单模型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表单插件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服务插件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E1B40C"/>
              </a:buClr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331640" y="1285866"/>
            <a:ext cx="1728192" cy="1656184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algn="ctr"/>
            <a:r>
              <a:rPr lang="zh-CN" altLang="en-US" sz="4400" b="1" dirty="0" smtClean="0">
                <a:solidFill>
                  <a:srgbClr val="00B0F0"/>
                </a:solidFill>
                <a:latin typeface="微软雅黑"/>
                <a:ea typeface="微软雅黑"/>
                <a:cs typeface="微软雅黑"/>
              </a:rPr>
              <a:t>主题</a:t>
            </a:r>
            <a:endParaRPr lang="zh-CN" altLang="en-US" sz="4400" b="1" dirty="0">
              <a:solidFill>
                <a:srgbClr val="00B0F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428874"/>
            <a:ext cx="16668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9250131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WIDTH" val="30"/>
  <p:tag name="ORIGHEIGHT" val="41.375"/>
  <p:tag name="ORIGTOP" val="282"/>
  <p:tag name="ORIGLEFT" val="408"/>
  <p:tag name="LLEFT" val=" 415.625"/>
  <p:tag name="LTOP" val=" 348.75"/>
</p:tagLst>
</file>

<file path=ppt/theme/theme1.xml><?xml version="1.0" encoding="utf-8"?>
<a:theme xmlns:a="http://schemas.openxmlformats.org/drawingml/2006/main" name="1_Office 主题">
  <a:themeElements>
    <a:clrScheme name="kingdee">
      <a:dk1>
        <a:srgbClr val="000000"/>
      </a:dk1>
      <a:lt1>
        <a:srgbClr val="FFFFFF"/>
      </a:lt1>
      <a:dk2>
        <a:srgbClr val="000000"/>
      </a:dk2>
      <a:lt2>
        <a:srgbClr val="404040"/>
      </a:lt2>
      <a:accent1>
        <a:srgbClr val="0060C0"/>
      </a:accent1>
      <a:accent2>
        <a:srgbClr val="003B76"/>
      </a:accent2>
      <a:accent3>
        <a:srgbClr val="FFFFFF"/>
      </a:accent3>
      <a:accent4>
        <a:srgbClr val="000000"/>
      </a:accent4>
      <a:accent5>
        <a:srgbClr val="AAB6DC"/>
      </a:accent5>
      <a:accent6>
        <a:srgbClr val="00356A"/>
      </a:accent6>
      <a:hlink>
        <a:srgbClr val="FF9900"/>
      </a:hlink>
      <a:folHlink>
        <a:srgbClr val="CC00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NA11_BreakoutSession_Template_16x9_Final_0513201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404040"/>
      </a:lt2>
      <a:accent1>
        <a:srgbClr val="0060C0"/>
      </a:accent1>
      <a:accent2>
        <a:srgbClr val="003B76"/>
      </a:accent2>
      <a:accent3>
        <a:srgbClr val="FFFFFF"/>
      </a:accent3>
      <a:accent4>
        <a:srgbClr val="000000"/>
      </a:accent4>
      <a:accent5>
        <a:srgbClr val="AAB6DC"/>
      </a:accent5>
      <a:accent6>
        <a:srgbClr val="00356A"/>
      </a:accent6>
      <a:hlink>
        <a:srgbClr val="FF9900"/>
      </a:hlink>
      <a:folHlink>
        <a:srgbClr val="CC00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E1B40C"/>
          </a:buClr>
          <a:buSzPct val="80000"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E1B40C"/>
          </a:buClr>
          <a:buSzPct val="80000"/>
          <a:buFont typeface="Wingdings" pitchFamily="2" charset="2"/>
          <a:buChar char="n"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404040"/>
        </a:lt2>
        <a:accent1>
          <a:srgbClr val="0060C0"/>
        </a:accent1>
        <a:accent2>
          <a:srgbClr val="003B76"/>
        </a:accent2>
        <a:accent3>
          <a:srgbClr val="FFFFFF"/>
        </a:accent3>
        <a:accent4>
          <a:srgbClr val="000000"/>
        </a:accent4>
        <a:accent5>
          <a:srgbClr val="AAB6DC"/>
        </a:accent5>
        <a:accent6>
          <a:srgbClr val="00356A"/>
        </a:accent6>
        <a:hlink>
          <a:srgbClr val="FF99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60C0"/>
        </a:accent1>
        <a:accent2>
          <a:srgbClr val="003B76"/>
        </a:accent2>
        <a:accent3>
          <a:srgbClr val="FFFFFF"/>
        </a:accent3>
        <a:accent4>
          <a:srgbClr val="000000"/>
        </a:accent4>
        <a:accent5>
          <a:srgbClr val="AAB6DC"/>
        </a:accent5>
        <a:accent6>
          <a:srgbClr val="00356A"/>
        </a:accent6>
        <a:hlink>
          <a:srgbClr val="53A9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808080"/>
        </a:accent1>
        <a:accent2>
          <a:srgbClr val="292929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42424"/>
        </a:accent6>
        <a:hlink>
          <a:srgbClr val="EA2D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53A9FF"/>
        </a:accent1>
        <a:accent2>
          <a:srgbClr val="0066CC"/>
        </a:accent2>
        <a:accent3>
          <a:srgbClr val="FFFFFF"/>
        </a:accent3>
        <a:accent4>
          <a:srgbClr val="000000"/>
        </a:accent4>
        <a:accent5>
          <a:srgbClr val="B3D1FF"/>
        </a:accent5>
        <a:accent6>
          <a:srgbClr val="005CB9"/>
        </a:accent6>
        <a:hlink>
          <a:srgbClr val="EA2D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4D4D4D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8D8D8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C4C4C4"/>
        </a:accent6>
        <a:hlink>
          <a:srgbClr val="DDDDDD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4D4D4D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8D8D8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C4C4C4"/>
        </a:accent6>
        <a:hlink>
          <a:srgbClr val="EA2D00"/>
        </a:hlink>
        <a:folHlink>
          <a:srgbClr val="99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4D4D4D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8D8D8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C4C4C4"/>
        </a:accent6>
        <a:hlink>
          <a:srgbClr val="FF99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4D4D4D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8D8D8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C4C4C4"/>
        </a:accent6>
        <a:hlink>
          <a:srgbClr val="0099FF"/>
        </a:hlink>
        <a:folHlink>
          <a:srgbClr val="0070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Office 主题">
  <a:themeElements>
    <a:clrScheme name="金蝶">
      <a:dk1>
        <a:srgbClr val="000000"/>
      </a:dk1>
      <a:lt1>
        <a:srgbClr val="FFFFFF"/>
      </a:lt1>
      <a:dk2>
        <a:srgbClr val="000000"/>
      </a:dk2>
      <a:lt2>
        <a:srgbClr val="3C3C3E"/>
      </a:lt2>
      <a:accent1>
        <a:srgbClr val="28B0EE"/>
      </a:accent1>
      <a:accent2>
        <a:srgbClr val="003B76"/>
      </a:accent2>
      <a:accent3>
        <a:srgbClr val="FFFFFF"/>
      </a:accent3>
      <a:accent4>
        <a:srgbClr val="000000"/>
      </a:accent4>
      <a:accent5>
        <a:srgbClr val="28AB5F"/>
      </a:accent5>
      <a:accent6>
        <a:srgbClr val="EF6D18"/>
      </a:accent6>
      <a:hlink>
        <a:srgbClr val="28B0EE"/>
      </a:hlink>
      <a:folHlink>
        <a:srgbClr val="3C3C3E"/>
      </a:folHlink>
    </a:clrScheme>
    <a:fontScheme name="都市流行色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46651</TotalTime>
  <Words>783</Words>
  <Application>Microsoft Office PowerPoint</Application>
  <PresentationFormat>全屏显示(16:9)</PresentationFormat>
  <Paragraphs>339</Paragraphs>
  <Slides>54</Slides>
  <Notes>49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58" baseType="lpstr">
      <vt:lpstr>1_Office 主题</vt:lpstr>
      <vt:lpstr>1_TENA11_BreakoutSession_Template_16x9_Final_05132011</vt:lpstr>
      <vt:lpstr>1_默认设计模板</vt:lpstr>
      <vt:lpstr>7_Office 主题</vt:lpstr>
      <vt:lpstr>K/3 Cloud BOS插件开发培训 </vt:lpstr>
      <vt:lpstr>PowerPoint 演示文稿</vt:lpstr>
      <vt:lpstr>PowerPoint 演示文稿</vt:lpstr>
      <vt:lpstr>概述</vt:lpstr>
      <vt:lpstr>概述</vt:lpstr>
      <vt:lpstr>开放性</vt:lpstr>
      <vt:lpstr>易用性</vt:lpstr>
      <vt:lpstr>概述</vt:lpstr>
      <vt:lpstr>PowerPoint 演示文稿</vt:lpstr>
      <vt:lpstr>架构模型</vt:lpstr>
      <vt:lpstr>动态表单视图</vt:lpstr>
      <vt:lpstr>动态表单模型</vt:lpstr>
      <vt:lpstr>动态表单领域模型</vt:lpstr>
      <vt:lpstr>动态表单视图</vt:lpstr>
      <vt:lpstr>动态表单视图</vt:lpstr>
      <vt:lpstr>动态表单视图</vt:lpstr>
      <vt:lpstr>动态表单视图</vt:lpstr>
      <vt:lpstr>动态表单视图</vt:lpstr>
      <vt:lpstr>动态表单视图</vt:lpstr>
      <vt:lpstr>动态表单模型</vt:lpstr>
      <vt:lpstr>动态表单模型</vt:lpstr>
      <vt:lpstr>动态表单模型</vt:lpstr>
      <vt:lpstr>动态表单模型</vt:lpstr>
      <vt:lpstr>PowerPoint 演示文稿</vt:lpstr>
      <vt:lpstr>动态表单插件</vt:lpstr>
      <vt:lpstr>动态表单插件 — 继承体系</vt:lpstr>
      <vt:lpstr>动态表单插件</vt:lpstr>
      <vt:lpstr>动态表单插件</vt:lpstr>
      <vt:lpstr>动态表单插件</vt:lpstr>
      <vt:lpstr>动态表单插件</vt:lpstr>
      <vt:lpstr>动态表单插件</vt:lpstr>
      <vt:lpstr>动态表单插件</vt:lpstr>
      <vt:lpstr>动态表单插件</vt:lpstr>
      <vt:lpstr>单据插件</vt:lpstr>
      <vt:lpstr>单据插件</vt:lpstr>
      <vt:lpstr>单据插件</vt:lpstr>
      <vt:lpstr>列表插件</vt:lpstr>
      <vt:lpstr>单据插件</vt:lpstr>
      <vt:lpstr>列表插件</vt:lpstr>
      <vt:lpstr>过滤条件插件</vt:lpstr>
      <vt:lpstr>过滤条件插件</vt:lpstr>
      <vt:lpstr>过滤条件插件</vt:lpstr>
      <vt:lpstr>插件开发步骤</vt:lpstr>
      <vt:lpstr>PowerPoint 演示文稿</vt:lpstr>
      <vt:lpstr>服务插件</vt:lpstr>
      <vt:lpstr>服务插件</vt:lpstr>
      <vt:lpstr>服务插件</vt:lpstr>
      <vt:lpstr>服务插件</vt:lpstr>
      <vt:lpstr>服务插件</vt:lpstr>
      <vt:lpstr>总结</vt:lpstr>
      <vt:lpstr>总结</vt:lpstr>
      <vt:lpstr>资料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huanghaoyun</dc:creator>
  <cp:lastModifiedBy>weixy</cp:lastModifiedBy>
  <cp:revision>3693</cp:revision>
  <dcterms:created xsi:type="dcterms:W3CDTF">2009-05-08T06:18:39Z</dcterms:created>
  <dcterms:modified xsi:type="dcterms:W3CDTF">2014-03-19T09:06:41Z</dcterms:modified>
</cp:coreProperties>
</file>