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34"/>
  </p:notesMasterIdLst>
  <p:handoutMasterIdLst>
    <p:handoutMasterId r:id="rId35"/>
  </p:handoutMasterIdLst>
  <p:sldIdLst>
    <p:sldId id="430" r:id="rId2"/>
    <p:sldId id="579" r:id="rId3"/>
    <p:sldId id="509" r:id="rId4"/>
    <p:sldId id="583" r:id="rId5"/>
    <p:sldId id="555" r:id="rId6"/>
    <p:sldId id="557" r:id="rId7"/>
    <p:sldId id="558" r:id="rId8"/>
    <p:sldId id="584" r:id="rId9"/>
    <p:sldId id="559" r:id="rId10"/>
    <p:sldId id="560" r:id="rId11"/>
    <p:sldId id="561" r:id="rId12"/>
    <p:sldId id="562" r:id="rId13"/>
    <p:sldId id="563" r:id="rId14"/>
    <p:sldId id="564" r:id="rId15"/>
    <p:sldId id="565" r:id="rId16"/>
    <p:sldId id="566" r:id="rId17"/>
    <p:sldId id="567" r:id="rId18"/>
    <p:sldId id="568" r:id="rId19"/>
    <p:sldId id="569" r:id="rId20"/>
    <p:sldId id="585" r:id="rId21"/>
    <p:sldId id="570" r:id="rId22"/>
    <p:sldId id="571" r:id="rId23"/>
    <p:sldId id="572" r:id="rId24"/>
    <p:sldId id="573" r:id="rId25"/>
    <p:sldId id="574" r:id="rId26"/>
    <p:sldId id="575" r:id="rId27"/>
    <p:sldId id="576" r:id="rId28"/>
    <p:sldId id="577" r:id="rId29"/>
    <p:sldId id="578" r:id="rId30"/>
    <p:sldId id="586" r:id="rId31"/>
    <p:sldId id="524" r:id="rId32"/>
    <p:sldId id="421" r:id="rId33"/>
  </p:sldIdLst>
  <p:sldSz cx="9144000" cy="6858000" type="screen4x3"/>
  <p:notesSz cx="6858000" cy="9144000"/>
  <p:defaultTextStyle>
    <a:defPPr>
      <a:defRPr lang="zh-CN"/>
    </a:defPPr>
    <a:lvl1pPr algn="l" rtl="0" fontAlgn="base">
      <a:spcBef>
        <a:spcPct val="20000"/>
      </a:spcBef>
      <a:spcAft>
        <a:spcPct val="0"/>
      </a:spcAft>
      <a:buClr>
        <a:srgbClr val="E1B40C"/>
      </a:buClr>
      <a:buSzPct val="80000"/>
      <a:buFont typeface="Wingdings" pitchFamily="2" charset="2"/>
      <a:buChar char="n"/>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3366FF"/>
    <a:srgbClr val="FF9900"/>
    <a:srgbClr val="FFCC00"/>
    <a:srgbClr val="FF0000"/>
    <a:srgbClr val="003399"/>
    <a:srgbClr val="EAEAEA"/>
    <a:srgbClr val="0054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04" autoAdjust="0"/>
    <p:restoredTop sz="87822" autoAdjust="0"/>
  </p:normalViewPr>
  <p:slideViewPr>
    <p:cSldViewPr>
      <p:cViewPr>
        <p:scale>
          <a:sx n="100" d="100"/>
          <a:sy n="100" d="100"/>
        </p:scale>
        <p:origin x="-2178" y="-4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8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defRPr>
            </a:lvl1pPr>
          </a:lstStyle>
          <a:p>
            <a:pPr>
              <a:defRPr/>
            </a:pPr>
            <a:endParaRPr lang="en-US" altLang="zh-CN"/>
          </a:p>
        </p:txBody>
      </p:sp>
      <p:sp>
        <p:nvSpPr>
          <p:cNvPr id="2160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defRPr>
            </a:lvl1pPr>
          </a:lstStyle>
          <a:p>
            <a:pPr>
              <a:defRPr/>
            </a:pPr>
            <a:endParaRPr lang="en-US" altLang="zh-CN"/>
          </a:p>
        </p:txBody>
      </p:sp>
      <p:sp>
        <p:nvSpPr>
          <p:cNvPr id="2160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defRPr>
            </a:lvl1pPr>
          </a:lstStyle>
          <a:p>
            <a:pPr>
              <a:defRPr/>
            </a:pPr>
            <a:endParaRPr lang="en-US" altLang="zh-CN"/>
          </a:p>
        </p:txBody>
      </p:sp>
      <p:sp>
        <p:nvSpPr>
          <p:cNvPr id="2160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effectLst/>
              </a:defRPr>
            </a:lvl1pPr>
          </a:lstStyle>
          <a:p>
            <a:pPr>
              <a:defRPr/>
            </a:pPr>
            <a:fld id="{64317EB6-3C63-4A81-A9B7-E1C166766873}" type="slidenum">
              <a:rPr lang="en-US" altLang="zh-CN"/>
              <a:pPr>
                <a:defRPr/>
              </a:pPr>
              <a:t>‹#›</a:t>
            </a:fld>
            <a:endParaRPr lang="en-US" altLang="zh-CN"/>
          </a:p>
        </p:txBody>
      </p:sp>
    </p:spTree>
    <p:extLst>
      <p:ext uri="{BB962C8B-B14F-4D97-AF65-F5344CB8AC3E}">
        <p14:creationId xmlns:p14="http://schemas.microsoft.com/office/powerpoint/2010/main" val="1603152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defRPr>
            </a:lvl1pPr>
          </a:lstStyle>
          <a:p>
            <a:pPr>
              <a:defRPr/>
            </a:pPr>
            <a:endParaRPr lang="en-US" altLang="zh-CN"/>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defRPr>
            </a:lvl1pPr>
          </a:lstStyle>
          <a:p>
            <a:pPr>
              <a:defRPr/>
            </a:pPr>
            <a:endParaRPr lang="en-US" altLang="zh-CN"/>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effectLst/>
              </a:defRPr>
            </a:lvl1pPr>
          </a:lstStyle>
          <a:p>
            <a:pPr>
              <a:defRPr/>
            </a:pPr>
            <a:fld id="{6B6F35FB-C580-41C8-A5CE-36A11200E3E9}" type="slidenum">
              <a:rPr lang="en-US" altLang="zh-CN"/>
              <a:pPr>
                <a:defRPr/>
              </a:pPr>
              <a:t>‹#›</a:t>
            </a:fld>
            <a:endParaRPr lang="en-US" altLang="zh-CN"/>
          </a:p>
        </p:txBody>
      </p:sp>
    </p:spTree>
    <p:extLst>
      <p:ext uri="{BB962C8B-B14F-4D97-AF65-F5344CB8AC3E}">
        <p14:creationId xmlns:p14="http://schemas.microsoft.com/office/powerpoint/2010/main" val="3795023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微软雅黑" pitchFamily="34" charset="-122"/>
        <a:ea typeface="微软雅黑" pitchFamily="34" charset="-122"/>
        <a:cs typeface="+mn-cs"/>
      </a:defRPr>
    </a:lvl1pPr>
    <a:lvl2pPr marL="457200" algn="l" rtl="0" eaLnBrk="0" fontAlgn="base" hangingPunct="0">
      <a:spcBef>
        <a:spcPct val="30000"/>
      </a:spcBef>
      <a:spcAft>
        <a:spcPct val="0"/>
      </a:spcAft>
      <a:defRPr sz="1200" kern="1200">
        <a:solidFill>
          <a:schemeClr val="tx1"/>
        </a:solidFill>
        <a:latin typeface="微软雅黑" pitchFamily="34" charset="-122"/>
        <a:ea typeface="微软雅黑" pitchFamily="34" charset="-122"/>
        <a:cs typeface="+mn-cs"/>
      </a:defRPr>
    </a:lvl2pPr>
    <a:lvl3pPr marL="914400" algn="l" rtl="0" eaLnBrk="0" fontAlgn="base" hangingPunct="0">
      <a:spcBef>
        <a:spcPct val="30000"/>
      </a:spcBef>
      <a:spcAft>
        <a:spcPct val="0"/>
      </a:spcAft>
      <a:defRPr sz="1200" kern="1200">
        <a:solidFill>
          <a:schemeClr val="tx1"/>
        </a:solidFill>
        <a:latin typeface="微软雅黑" pitchFamily="34" charset="-122"/>
        <a:ea typeface="微软雅黑" pitchFamily="34" charset="-122"/>
        <a:cs typeface="+mn-cs"/>
      </a:defRPr>
    </a:lvl3pPr>
    <a:lvl4pPr marL="1371600" algn="l" rtl="0" eaLnBrk="0" fontAlgn="base" hangingPunct="0">
      <a:spcBef>
        <a:spcPct val="30000"/>
      </a:spcBef>
      <a:spcAft>
        <a:spcPct val="0"/>
      </a:spcAft>
      <a:defRPr sz="1200" kern="1200">
        <a:solidFill>
          <a:schemeClr val="tx1"/>
        </a:solidFill>
        <a:latin typeface="微软雅黑" pitchFamily="34" charset="-122"/>
        <a:ea typeface="微软雅黑" pitchFamily="34" charset="-122"/>
        <a:cs typeface="+mn-cs"/>
      </a:defRPr>
    </a:lvl4pPr>
    <a:lvl5pPr marL="1828800" algn="l" rtl="0" eaLnBrk="0" fontAlgn="base" hangingPunct="0">
      <a:spcBef>
        <a:spcPct val="30000"/>
      </a:spcBef>
      <a:spcAft>
        <a:spcPct val="0"/>
      </a:spcAft>
      <a:defRPr sz="1200" kern="1200">
        <a:solidFill>
          <a:schemeClr val="tx1"/>
        </a:solidFill>
        <a:latin typeface="微软雅黑" pitchFamily="34" charset="-122"/>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89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fld id="{D6E0C5A2-ABEE-46A1-B9C1-C5890FD11210}" type="slidenum">
              <a:rPr lang="zh-CN" altLang="en-US" sz="1200" smtClean="0">
                <a:latin typeface="宋体" pitchFamily="2" charset="-122"/>
                <a:ea typeface="宋体" pitchFamily="2" charset="-122"/>
              </a:rPr>
              <a:pPr eaLnBrk="1" hangingPunct="1"/>
              <a:t>6</a:t>
            </a:fld>
            <a:endParaRPr lang="en-US" altLang="zh-CN" sz="1200" smtClean="0">
              <a:latin typeface="宋体" pitchFamily="2" charset="-122"/>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471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fld id="{D8A51B77-2FF8-4F1D-A6B1-5FA192ABB270}" type="slidenum">
              <a:rPr lang="en-US" altLang="zh-CN" sz="1200" smtClean="0"/>
              <a:pPr eaLnBrk="1" hangingPunct="1"/>
              <a:t>22</a:t>
            </a:fld>
            <a:endParaRPr lang="en-US" altLang="zh-CN"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fld id="{C22E82A1-407C-4DD6-B167-430E0F503234}" type="slidenum">
              <a:rPr lang="en-US" altLang="zh-CN" sz="1200" smtClean="0"/>
              <a:pPr eaLnBrk="1" hangingPunct="1"/>
              <a:t>23</a:t>
            </a:fld>
            <a:endParaRPr lang="en-US" altLang="zh-CN"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fld id="{6EAB8131-A47B-4A7A-A25F-A338E9BD4C27}" type="slidenum">
              <a:rPr lang="zh-CN" altLang="en-US" sz="1200" smtClean="0"/>
              <a:pPr eaLnBrk="1" hangingPunct="1"/>
              <a:t>9</a:t>
            </a:fld>
            <a:endParaRPr lang="en-US" altLang="zh-CN"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fld id="{26F4D408-7C96-4325-A52E-C7452B77C9FF}" type="slidenum">
              <a:rPr lang="zh-CN" altLang="en-US" sz="1200" smtClean="0"/>
              <a:pPr eaLnBrk="1" hangingPunct="1"/>
              <a:t>13</a:t>
            </a:fld>
            <a:endParaRPr lang="en-US" altLang="zh-CN"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fld id="{01DDEAF9-04BF-434D-B87A-6A82779479A0}" type="slidenum">
              <a:rPr lang="zh-CN" altLang="en-US" sz="1200" smtClean="0"/>
              <a:pPr eaLnBrk="1" hangingPunct="1"/>
              <a:t>14</a:t>
            </a:fld>
            <a:endParaRPr lang="en-US" altLang="zh-CN"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30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fld id="{32DDA0C5-C66F-44D5-B4CD-D6BE58161C15}" type="slidenum">
              <a:rPr lang="zh-CN" altLang="en-US" sz="1200" smtClean="0"/>
              <a:pPr eaLnBrk="1" hangingPunct="1"/>
              <a:t>15</a:t>
            </a:fld>
            <a:endParaRPr lang="en-US" altLang="zh-CN"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fld id="{E1C330CF-FC5E-47B0-A4FC-C6C2BDEDDDDD}" type="slidenum">
              <a:rPr lang="zh-CN" altLang="en-US" sz="1200" smtClean="0"/>
              <a:pPr eaLnBrk="1" hangingPunct="1"/>
              <a:t>16</a:t>
            </a:fld>
            <a:endParaRPr lang="en-US" altLang="zh-CN"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45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fld id="{B6A6BC7C-6CD5-4A5A-B80E-51C68D55C5F0}" type="slidenum">
              <a:rPr lang="en-US" altLang="zh-CN" sz="1200" smtClean="0">
                <a:latin typeface="Arial" pitchFamily="34" charset="0"/>
              </a:rPr>
              <a:pPr eaLnBrk="1" hangingPunct="1"/>
              <a:t>17</a:t>
            </a:fld>
            <a:endParaRPr lang="en-US" altLang="zh-CN" sz="120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fld id="{D8856204-35EC-45BF-A097-1C578B04442A}" type="slidenum">
              <a:rPr lang="zh-CN" altLang="en-US" sz="1200" smtClean="0"/>
              <a:pPr eaLnBrk="1" hangingPunct="1"/>
              <a:t>19</a:t>
            </a:fld>
            <a:endParaRPr lang="en-US" altLang="zh-CN"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20</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3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20120325大品牌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07163" y="549275"/>
            <a:ext cx="20256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7"/>
          <p:cNvSpPr>
            <a:spLocks/>
          </p:cNvSpPr>
          <p:nvPr userDrawn="1"/>
        </p:nvSpPr>
        <p:spPr bwMode="auto">
          <a:xfrm>
            <a:off x="395288" y="6248400"/>
            <a:ext cx="28749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defRPr/>
            </a:pPr>
            <a:r>
              <a:rPr lang="zh-CN" altLang="en-US" sz="1000" dirty="0">
                <a:solidFill>
                  <a:srgbClr val="4D4D4D"/>
                </a:solidFill>
                <a:cs typeface="微软雅黑"/>
                <a:sym typeface="Microsoft YaHei Bold" charset="0"/>
              </a:rPr>
              <a:t>版权所有</a:t>
            </a:r>
            <a:r>
              <a:rPr lang="en-US" altLang="zh-CN" sz="1000" dirty="0">
                <a:solidFill>
                  <a:srgbClr val="4D4D4D"/>
                </a:solidFill>
                <a:cs typeface="微软雅黑"/>
                <a:sym typeface="Helvetica Neue" charset="0"/>
              </a:rPr>
              <a:t>©1993-2012</a:t>
            </a:r>
            <a:r>
              <a:rPr lang="zh-CN" altLang="en-US" sz="1000" dirty="0">
                <a:solidFill>
                  <a:srgbClr val="4D4D4D"/>
                </a:solidFill>
                <a:cs typeface="微软雅黑"/>
                <a:sym typeface="Microsoft YaHei Bold" charset="0"/>
              </a:rPr>
              <a:t>金蝶软件（中国）有限公司</a:t>
            </a:r>
          </a:p>
        </p:txBody>
      </p:sp>
      <p:grpSp>
        <p:nvGrpSpPr>
          <p:cNvPr id="7" name="组合 13"/>
          <p:cNvGrpSpPr>
            <a:grpSpLocks/>
          </p:cNvGrpSpPr>
          <p:nvPr userDrawn="1"/>
        </p:nvGrpSpPr>
        <p:grpSpPr bwMode="auto">
          <a:xfrm>
            <a:off x="-396875" y="3427413"/>
            <a:ext cx="7200900" cy="3457575"/>
            <a:chOff x="395536" y="2897458"/>
            <a:chExt cx="4549883" cy="2184448"/>
          </a:xfrm>
        </p:grpSpPr>
        <p:pic>
          <p:nvPicPr>
            <p:cNvPr id="8" name="Picture 2" descr="C:\Users\yibo_wang\Desktop\素材\閲戣澏PPT姣嶇増瑙嗚鍏冪礌\灏忔柟鐮栦晶瑙嗗浘\PPT C-orange.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5536" y="2897458"/>
              <a:ext cx="2122564" cy="212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K:\201203盛世确认可用输出\PPT\素材\玻璃砖素材\PPT C Lego.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966894" y="2930672"/>
              <a:ext cx="2978525" cy="215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ctrTitle"/>
          </p:nvPr>
        </p:nvSpPr>
        <p:spPr>
          <a:xfrm>
            <a:off x="760040" y="1412776"/>
            <a:ext cx="7772400" cy="1143352"/>
          </a:xfrm>
          <a:prstGeom prst="rect">
            <a:avLst/>
          </a:prstGeom>
        </p:spPr>
        <p:txBody>
          <a:bodyPr>
            <a:normAutofit/>
          </a:bodyPr>
          <a:lstStyle>
            <a:lvl1pPr algn="l">
              <a:defRPr lang="zh-CN" altLang="en-US" sz="4000" b="1" i="0" kern="1200" dirty="0">
                <a:solidFill>
                  <a:srgbClr val="00549A"/>
                </a:solidFill>
                <a:latin typeface="Arial Black" pitchFamily="34" charset="0"/>
                <a:ea typeface="微软雅黑" pitchFamily="34" charset="-122"/>
                <a:cs typeface="微软雅黑"/>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4572000" y="2708920"/>
            <a:ext cx="3960441" cy="1363501"/>
          </a:xfrm>
          <a:prstGeom prst="rect">
            <a:avLst/>
          </a:prstGeom>
        </p:spPr>
        <p:txBody>
          <a:bodyPr>
            <a:normAutofit/>
          </a:bodyPr>
          <a:lstStyle>
            <a:lvl1pPr marL="342900" indent="-342900" algn="l" rtl="0" eaLnBrk="0" fontAlgn="base" hangingPunct="0">
              <a:spcBef>
                <a:spcPct val="20000"/>
              </a:spcBef>
              <a:spcAft>
                <a:spcPct val="0"/>
              </a:spcAft>
              <a:buClr>
                <a:srgbClr val="003399"/>
              </a:buClr>
              <a:buSzPct val="80000"/>
              <a:buFont typeface="Wingdings" pitchFamily="2" charset="2"/>
              <a:buNone/>
              <a:defRPr lang="zh-CN" altLang="en-US" sz="2200" kern="1200" dirty="0">
                <a:solidFill>
                  <a:schemeClr val="tx1"/>
                </a:solidFill>
                <a:latin typeface="黑体" pitchFamily="2" charset="-122"/>
                <a:ea typeface="微软雅黑"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312734993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TextBox 3"/>
          <p:cNvSpPr txBox="1"/>
          <p:nvPr userDrawn="1"/>
        </p:nvSpPr>
        <p:spPr>
          <a:xfrm>
            <a:off x="8316913" y="6494463"/>
            <a:ext cx="827087" cy="247650"/>
          </a:xfrm>
          <a:prstGeom prst="rect">
            <a:avLst/>
          </a:prstGeom>
          <a:noFill/>
        </p:spPr>
        <p:txBody>
          <a:bodyPr>
            <a:spAutoFit/>
          </a:bodyPr>
          <a:lstStyle/>
          <a:p>
            <a:pPr>
              <a:spcBef>
                <a:spcPct val="0"/>
              </a:spcBef>
              <a:defRPr/>
            </a:pPr>
            <a:r>
              <a:rPr lang="en-US" altLang="zh-CN" sz="1000" b="1" dirty="0">
                <a:solidFill>
                  <a:schemeClr val="tx1">
                    <a:tint val="75000"/>
                  </a:schemeClr>
                </a:solidFill>
              </a:rPr>
              <a:t>P</a:t>
            </a:r>
            <a:fld id="{D95F026A-A432-480B-9B17-B253D92A5D8D}" type="slidenum">
              <a:rPr lang="en-US" altLang="zh-CN" sz="1000" b="1">
                <a:solidFill>
                  <a:schemeClr val="tx1">
                    <a:tint val="75000"/>
                  </a:schemeClr>
                </a:solidFill>
              </a:rPr>
              <a:pPr>
                <a:spcBef>
                  <a:spcPct val="0"/>
                </a:spcBef>
                <a:defRPr/>
              </a:pPr>
              <a:t>‹#›</a:t>
            </a:fld>
            <a:endParaRPr lang="zh-CN" altLang="en-US" sz="1000" b="1" dirty="0">
              <a:solidFill>
                <a:schemeClr val="tx1">
                  <a:tint val="75000"/>
                </a:schemeClr>
              </a:solidFill>
            </a:endParaRPr>
          </a:p>
        </p:txBody>
      </p:sp>
      <p:sp>
        <p:nvSpPr>
          <p:cNvPr id="3" name="内容占位符 2"/>
          <p:cNvSpPr>
            <a:spLocks noGrp="1"/>
          </p:cNvSpPr>
          <p:nvPr>
            <p:ph idx="1"/>
          </p:nvPr>
        </p:nvSpPr>
        <p:spPr>
          <a:xfrm>
            <a:off x="395288" y="989298"/>
            <a:ext cx="8334920" cy="5136868"/>
          </a:xfrm>
          <a:prstGeom prst="rect">
            <a:avLst/>
          </a:prstGeom>
        </p:spPr>
        <p:txBody>
          <a:bodyPr>
            <a:normAutofit/>
          </a:bodyPr>
          <a:lstStyle>
            <a:lvl1pPr marL="342900" indent="-342900">
              <a:buSzPct val="100000"/>
              <a:buFontTx/>
              <a:buBlip>
                <a:blip r:embed="rId2"/>
              </a:buBlip>
              <a:defRPr sz="2400" b="0" i="0">
                <a:solidFill>
                  <a:schemeClr val="tx1">
                    <a:lumMod val="85000"/>
                    <a:lumOff val="15000"/>
                  </a:schemeClr>
                </a:solidFill>
                <a:latin typeface="微软雅黑"/>
                <a:ea typeface="微软雅黑"/>
                <a:cs typeface="微软雅黑"/>
              </a:defRPr>
            </a:lvl1pPr>
            <a:lvl2pPr>
              <a:defRPr sz="2000" b="0" i="0">
                <a:solidFill>
                  <a:schemeClr val="tx1">
                    <a:lumMod val="85000"/>
                    <a:lumOff val="15000"/>
                  </a:schemeClr>
                </a:solidFill>
                <a:latin typeface="微软雅黑"/>
                <a:ea typeface="微软雅黑"/>
                <a:cs typeface="微软雅黑"/>
              </a:defRPr>
            </a:lvl2pPr>
            <a:lvl3pPr>
              <a:defRPr sz="1800" b="0" i="0">
                <a:solidFill>
                  <a:schemeClr val="tx1">
                    <a:lumMod val="85000"/>
                    <a:lumOff val="15000"/>
                  </a:schemeClr>
                </a:solidFill>
                <a:latin typeface="微软雅黑"/>
                <a:ea typeface="微软雅黑"/>
                <a:cs typeface="微软雅黑"/>
              </a:defRPr>
            </a:lvl3pPr>
            <a:lvl4pPr>
              <a:defRPr sz="1600" b="0" i="0">
                <a:solidFill>
                  <a:schemeClr val="tx1">
                    <a:lumMod val="85000"/>
                    <a:lumOff val="15000"/>
                  </a:schemeClr>
                </a:solidFill>
                <a:latin typeface="微软雅黑"/>
                <a:ea typeface="微软雅黑"/>
                <a:cs typeface="微软雅黑"/>
              </a:defRPr>
            </a:lvl4pPr>
            <a:lvl5pPr>
              <a:defRPr sz="1600" b="0" i="0">
                <a:solidFill>
                  <a:schemeClr val="tx1">
                    <a:lumMod val="85000"/>
                    <a:lumOff val="15000"/>
                  </a:schemeClr>
                </a:solidFill>
                <a:latin typeface="微软雅黑"/>
                <a:ea typeface="微软雅黑"/>
                <a:cs typeface="微软雅黑"/>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 name="标题 1"/>
          <p:cNvSpPr>
            <a:spLocks noGrp="1"/>
          </p:cNvSpPr>
          <p:nvPr>
            <p:ph type="title"/>
          </p:nvPr>
        </p:nvSpPr>
        <p:spPr>
          <a:xfrm>
            <a:off x="395288" y="0"/>
            <a:ext cx="6697662" cy="620688"/>
          </a:xfrm>
          <a:prstGeom prst="rect">
            <a:avLst/>
          </a:prstGeom>
        </p:spPr>
        <p:txBody>
          <a:bodyPr>
            <a:normAutofit/>
          </a:bodyPr>
          <a:lstStyle>
            <a:lvl1pPr algn="l">
              <a:defRPr sz="2800" b="0" i="0">
                <a:latin typeface="微软雅黑"/>
                <a:ea typeface="微软雅黑"/>
                <a:cs typeface="微软雅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8719045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3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descr="20120325大品牌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07163" y="549275"/>
            <a:ext cx="20256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p:cNvSpPr>
          <p:nvPr/>
        </p:nvSpPr>
        <p:spPr bwMode="auto">
          <a:xfrm>
            <a:off x="4594225" y="1730375"/>
            <a:ext cx="181133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defRPr/>
            </a:pPr>
            <a:r>
              <a:rPr lang="en-US" altLang="zh-CN" sz="4800" dirty="0">
                <a:solidFill>
                  <a:schemeClr val="tx1">
                    <a:lumMod val="75000"/>
                    <a:lumOff val="25000"/>
                  </a:schemeClr>
                </a:solidFill>
                <a:latin typeface="Goudy Old Style" pitchFamily="18" charset="0"/>
                <a:ea typeface="宋体" charset="0"/>
                <a:cs typeface="Helvetica Neue UltraLight" charset="0"/>
                <a:sym typeface="Helvetica Neue UltraLight" charset="0"/>
              </a:rPr>
              <a:t>Thanks</a:t>
            </a:r>
          </a:p>
        </p:txBody>
      </p:sp>
      <p:sp>
        <p:nvSpPr>
          <p:cNvPr id="5" name="Rectangle 5"/>
          <p:cNvSpPr>
            <a:spLocks/>
          </p:cNvSpPr>
          <p:nvPr/>
        </p:nvSpPr>
        <p:spPr bwMode="auto">
          <a:xfrm>
            <a:off x="4122738" y="2657475"/>
            <a:ext cx="10207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defRPr/>
            </a:pPr>
            <a:r>
              <a:rPr lang="en-US" altLang="zh-CN" sz="1800" dirty="0">
                <a:solidFill>
                  <a:schemeClr val="tx1">
                    <a:lumMod val="75000"/>
                    <a:lumOff val="25000"/>
                  </a:schemeClr>
                </a:solidFill>
                <a:latin typeface="Arial Narrow" charset="0"/>
                <a:ea typeface="宋体" charset="0"/>
                <a:cs typeface="Arial Narrow" charset="0"/>
                <a:sym typeface="Arial Narrow" charset="0"/>
              </a:rPr>
              <a:t>terima kasih</a:t>
            </a:r>
          </a:p>
        </p:txBody>
      </p:sp>
      <p:sp>
        <p:nvSpPr>
          <p:cNvPr id="6" name="Rectangle 6"/>
          <p:cNvSpPr>
            <a:spLocks/>
          </p:cNvSpPr>
          <p:nvPr/>
        </p:nvSpPr>
        <p:spPr bwMode="auto">
          <a:xfrm>
            <a:off x="3563938" y="1484313"/>
            <a:ext cx="9239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defRPr/>
            </a:pPr>
            <a:r>
              <a:rPr lang="zh-CN" altLang="en-US" sz="3600" dirty="0">
                <a:solidFill>
                  <a:schemeClr val="tx1">
                    <a:lumMod val="75000"/>
                    <a:lumOff val="25000"/>
                  </a:schemeClr>
                </a:solidFill>
                <a:latin typeface="Arial" charset="0"/>
                <a:sym typeface="Arial" charset="0"/>
              </a:rPr>
              <a:t>感謝</a:t>
            </a:r>
          </a:p>
        </p:txBody>
      </p:sp>
      <p:sp>
        <p:nvSpPr>
          <p:cNvPr id="7" name="Rectangle 7"/>
          <p:cNvSpPr>
            <a:spLocks/>
          </p:cNvSpPr>
          <p:nvPr/>
        </p:nvSpPr>
        <p:spPr bwMode="auto">
          <a:xfrm>
            <a:off x="5270500" y="2611438"/>
            <a:ext cx="12319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defRPr/>
            </a:pPr>
            <a:r>
              <a:rPr lang="zh-CN" altLang="en-US" sz="4800">
                <a:solidFill>
                  <a:srgbClr val="404040"/>
                </a:solidFill>
                <a:effectLst>
                  <a:outerShdw blurRad="38100" dist="38100" dir="2700000" algn="tl">
                    <a:srgbClr val="C0C0C0"/>
                  </a:outerShdw>
                </a:effectLst>
                <a:ea typeface="Microsoft YaHei Bold"/>
                <a:cs typeface="Microsoft YaHei Bold"/>
                <a:sym typeface="Microsoft YaHei Bold"/>
              </a:rPr>
              <a:t>谢谢</a:t>
            </a:r>
          </a:p>
        </p:txBody>
      </p:sp>
      <p:sp>
        <p:nvSpPr>
          <p:cNvPr id="8" name="Rectangle 8"/>
          <p:cNvSpPr>
            <a:spLocks/>
          </p:cNvSpPr>
          <p:nvPr/>
        </p:nvSpPr>
        <p:spPr bwMode="auto">
          <a:xfrm>
            <a:off x="5476875" y="1514475"/>
            <a:ext cx="10255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defRPr/>
            </a:pPr>
            <a:r>
              <a:rPr lang="zh-CN" altLang="en-US" sz="1600" dirty="0">
                <a:solidFill>
                  <a:schemeClr val="tx1">
                    <a:lumMod val="75000"/>
                    <a:lumOff val="25000"/>
                  </a:schemeClr>
                </a:solidFill>
                <a:latin typeface="Arial" charset="0"/>
                <a:sym typeface="Arial" charset="0"/>
              </a:rPr>
              <a:t>ありがとう</a:t>
            </a:r>
          </a:p>
        </p:txBody>
      </p:sp>
      <p:sp>
        <p:nvSpPr>
          <p:cNvPr id="9" name="Rectangle 9"/>
          <p:cNvSpPr>
            <a:spLocks/>
          </p:cNvSpPr>
          <p:nvPr/>
        </p:nvSpPr>
        <p:spPr bwMode="auto">
          <a:xfrm>
            <a:off x="3563938" y="2243138"/>
            <a:ext cx="850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defRPr/>
            </a:pPr>
            <a:r>
              <a:rPr lang="en-US" altLang="zh-CN" dirty="0">
                <a:solidFill>
                  <a:schemeClr val="tx1">
                    <a:lumMod val="75000"/>
                    <a:lumOff val="25000"/>
                  </a:schemeClr>
                </a:solidFill>
                <a:latin typeface="Arial" charset="0"/>
                <a:ea typeface="宋体" charset="0"/>
                <a:cs typeface="Thonburi" charset="0"/>
                <a:sym typeface="Arial" charset="0"/>
              </a:rPr>
              <a:t>ขอบคุณ</a:t>
            </a:r>
          </a:p>
        </p:txBody>
      </p:sp>
      <p:sp>
        <p:nvSpPr>
          <p:cNvPr id="10" name="Rectangle 37"/>
          <p:cNvSpPr>
            <a:spLocks/>
          </p:cNvSpPr>
          <p:nvPr userDrawn="1"/>
        </p:nvSpPr>
        <p:spPr bwMode="auto">
          <a:xfrm>
            <a:off x="395288" y="6248400"/>
            <a:ext cx="28749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defRPr/>
            </a:pPr>
            <a:r>
              <a:rPr lang="zh-CN" altLang="en-US" sz="1000" dirty="0">
                <a:solidFill>
                  <a:srgbClr val="4D4D4D"/>
                </a:solidFill>
                <a:cs typeface="微软雅黑"/>
                <a:sym typeface="Microsoft YaHei Bold" charset="0"/>
              </a:rPr>
              <a:t>版权所有</a:t>
            </a:r>
            <a:r>
              <a:rPr lang="en-US" altLang="zh-CN" sz="1000" dirty="0">
                <a:solidFill>
                  <a:srgbClr val="4D4D4D"/>
                </a:solidFill>
                <a:cs typeface="微软雅黑"/>
                <a:sym typeface="Helvetica Neue" charset="0"/>
              </a:rPr>
              <a:t>©1993-2012</a:t>
            </a:r>
            <a:r>
              <a:rPr lang="zh-CN" altLang="en-US" sz="1000" dirty="0">
                <a:solidFill>
                  <a:srgbClr val="4D4D4D"/>
                </a:solidFill>
                <a:cs typeface="微软雅黑"/>
                <a:sym typeface="Microsoft YaHei Bold" charset="0"/>
              </a:rPr>
              <a:t>金蝶软件（中国）有限公司</a:t>
            </a:r>
          </a:p>
        </p:txBody>
      </p:sp>
      <p:sp>
        <p:nvSpPr>
          <p:cNvPr id="11" name="Text Box 2"/>
          <p:cNvSpPr txBox="1">
            <a:spLocks noChangeArrowheads="1"/>
          </p:cNvSpPr>
          <p:nvPr userDrawn="1"/>
        </p:nvSpPr>
        <p:spPr bwMode="auto">
          <a:xfrm>
            <a:off x="7342188" y="6311900"/>
            <a:ext cx="1622425" cy="331788"/>
          </a:xfrm>
          <a:prstGeom prst="rect">
            <a:avLst/>
          </a:prstGeom>
          <a:noFill/>
          <a:ln w="9525">
            <a:noFill/>
            <a:miter lim="800000"/>
            <a:headEnd/>
            <a:tailEnd/>
          </a:ln>
        </p:spPr>
        <p:txBody>
          <a:bodyPr lIns="74295" tIns="8890" rIns="74295" bIns="8890" anchor="ctr"/>
          <a:lstStyle/>
          <a:p>
            <a:pPr algn="ctr">
              <a:lnSpc>
                <a:spcPts val="1400"/>
              </a:lnSpc>
              <a:defRPr/>
            </a:pPr>
            <a:r>
              <a:rPr lang="zh-CN" altLang="en-US" sz="1000" dirty="0">
                <a:solidFill>
                  <a:srgbClr val="4D4D4D"/>
                </a:solidFill>
                <a:cs typeface="微软雅黑"/>
              </a:rPr>
              <a:t>内部公开 请勿外传</a:t>
            </a:r>
            <a:endParaRPr lang="zh-CN" altLang="zh-CN" sz="1000" dirty="0">
              <a:solidFill>
                <a:srgbClr val="4D4D4D"/>
              </a:solidFill>
              <a:cs typeface="微软雅黑"/>
            </a:endParaRPr>
          </a:p>
        </p:txBody>
      </p:sp>
      <p:grpSp>
        <p:nvGrpSpPr>
          <p:cNvPr id="12" name="组合 27"/>
          <p:cNvGrpSpPr>
            <a:grpSpLocks/>
          </p:cNvGrpSpPr>
          <p:nvPr userDrawn="1"/>
        </p:nvGrpSpPr>
        <p:grpSpPr bwMode="auto">
          <a:xfrm>
            <a:off x="-396875" y="3427413"/>
            <a:ext cx="7200900" cy="3457575"/>
            <a:chOff x="395536" y="2897458"/>
            <a:chExt cx="4549883" cy="2184448"/>
          </a:xfrm>
        </p:grpSpPr>
        <p:pic>
          <p:nvPicPr>
            <p:cNvPr id="13" name="Picture 2" descr="C:\Users\yibo_wang\Desktop\素材\閲戣澏PPT姣嶇増瑙嗚鍏冪礌\灏忔柟鐮栦晶瑙嗗浘\PPT C-orange.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5536" y="2897458"/>
              <a:ext cx="2122564" cy="212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descr="K:\201203盛世确认可用输出\PPT\素材\玻璃砖素材\PPT C Lego.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966894" y="2930672"/>
              <a:ext cx="2978525" cy="215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497704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7719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10"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图片 16" descr="卷页.png"/>
          <p:cNvPicPr>
            <a:picLocks noChangeAspect="1"/>
          </p:cNvPicPr>
          <p:nvPr userDrawn="1"/>
        </p:nvPicPr>
        <p:blipFill>
          <a:blip r:embed="rId6"/>
          <a:stretch>
            <a:fillRect/>
          </a:stretch>
        </p:blipFill>
        <p:spPr>
          <a:xfrm>
            <a:off x="0" y="7938"/>
            <a:ext cx="9142413" cy="612775"/>
          </a:xfrm>
          <a:prstGeom prst="rect">
            <a:avLst/>
          </a:prstGeom>
          <a:effectLst>
            <a:outerShdw blurRad="50800" dist="38100" dir="6000000" sx="101000" sy="101000" algn="tl" rotWithShape="0">
              <a:prstClr val="black">
                <a:alpha val="40000"/>
              </a:prstClr>
            </a:outerShdw>
          </a:effectLst>
        </p:spPr>
      </p:pic>
      <p:grpSp>
        <p:nvGrpSpPr>
          <p:cNvPr id="1027" name="组合 20"/>
          <p:cNvGrpSpPr>
            <a:grpSpLocks/>
          </p:cNvGrpSpPr>
          <p:nvPr userDrawn="1"/>
        </p:nvGrpSpPr>
        <p:grpSpPr bwMode="auto">
          <a:xfrm>
            <a:off x="6764338" y="6084888"/>
            <a:ext cx="1782762" cy="871537"/>
            <a:chOff x="6559883" y="4147099"/>
            <a:chExt cx="2316937" cy="1132002"/>
          </a:xfrm>
        </p:grpSpPr>
        <p:pic>
          <p:nvPicPr>
            <p:cNvPr id="1032" name="图片 21" descr="PPT C Lego.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366005" y="4172857"/>
              <a:ext cx="1510815" cy="110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22" descr="PPT C-orange.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559883" y="4147099"/>
              <a:ext cx="1106244" cy="110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8" name="标题占位符 23"/>
          <p:cNvSpPr>
            <a:spLocks noGrp="1"/>
          </p:cNvSpPr>
          <p:nvPr>
            <p:ph type="title"/>
          </p:nvPr>
        </p:nvSpPr>
        <p:spPr bwMode="auto">
          <a:xfrm>
            <a:off x="395288" y="7938"/>
            <a:ext cx="6697662"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文本占位符 24"/>
          <p:cNvSpPr>
            <a:spLocks noGrp="1"/>
          </p:cNvSpPr>
          <p:nvPr>
            <p:ph type="body" idx="1"/>
          </p:nvPr>
        </p:nvSpPr>
        <p:spPr bwMode="auto">
          <a:xfrm>
            <a:off x="395288" y="981075"/>
            <a:ext cx="8353425"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 name="页脚占位符 25"/>
          <p:cNvSpPr>
            <a:spLocks noGrp="1"/>
          </p:cNvSpPr>
          <p:nvPr>
            <p:ph type="ftr" sz="quarter" idx="3"/>
          </p:nvPr>
        </p:nvSpPr>
        <p:spPr>
          <a:xfrm>
            <a:off x="8316913" y="6407150"/>
            <a:ext cx="576262" cy="365125"/>
          </a:xfrm>
          <a:prstGeom prst="rect">
            <a:avLst/>
          </a:prstGeom>
        </p:spPr>
        <p:txBody>
          <a:bodyPr vert="horz" lIns="91440" tIns="45720" rIns="91440" bIns="45720" rtlCol="0" anchor="ctr"/>
          <a:lstStyle>
            <a:lvl1pPr algn="l">
              <a:defRPr sz="1000" b="1">
                <a:solidFill>
                  <a:schemeClr val="tx1">
                    <a:lumMod val="85000"/>
                    <a:lumOff val="15000"/>
                  </a:schemeClr>
                </a:solidFill>
                <a:latin typeface="微软雅黑" pitchFamily="34" charset="-122"/>
                <a:ea typeface="微软雅黑" pitchFamily="34" charset="-122"/>
              </a:defRPr>
            </a:lvl1pPr>
          </a:lstStyle>
          <a:p>
            <a:pPr>
              <a:defRPr/>
            </a:pPr>
            <a:r>
              <a:rPr lang="en-US" altLang="zh-CN"/>
              <a:t>P</a:t>
            </a:r>
            <a:fld id="{5B6E0706-6F25-4D78-BCE7-A4EBD791E841}" type="slidenum">
              <a:rPr lang="en-US" altLang="zh-CN"/>
              <a:pPr>
                <a:defRPr/>
              </a:pPr>
              <a:t>‹#›</a:t>
            </a:fld>
            <a:endParaRPr lang="zh-CN" altLang="en-US"/>
          </a:p>
        </p:txBody>
      </p:sp>
      <p:pic>
        <p:nvPicPr>
          <p:cNvPr id="1031" name="图片 9" descr="金蝶认证LOGO.jpg"/>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143750" y="63500"/>
            <a:ext cx="10001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kumimoji="1" lang="zh-CN" altLang="en-US" sz="2800" kern="1200" dirty="0">
          <a:solidFill>
            <a:schemeClr val="tx1"/>
          </a:solidFill>
          <a:latin typeface="微软雅黑"/>
          <a:ea typeface="微软雅黑"/>
          <a:cs typeface="+mj-cs"/>
        </a:defRPr>
      </a:lvl1pPr>
      <a:lvl2pPr algn="l" defTabSz="457200" rtl="0" eaLnBrk="0" fontAlgn="base" hangingPunct="0">
        <a:spcBef>
          <a:spcPct val="0"/>
        </a:spcBef>
        <a:spcAft>
          <a:spcPct val="0"/>
        </a:spcAft>
        <a:defRPr kumimoji="1" sz="2800">
          <a:solidFill>
            <a:schemeClr val="tx1"/>
          </a:solidFill>
          <a:latin typeface="微软雅黑" pitchFamily="34" charset="-122"/>
          <a:ea typeface="微软雅黑" pitchFamily="34" charset="-122"/>
        </a:defRPr>
      </a:lvl2pPr>
      <a:lvl3pPr algn="l" defTabSz="457200" rtl="0" eaLnBrk="0" fontAlgn="base" hangingPunct="0">
        <a:spcBef>
          <a:spcPct val="0"/>
        </a:spcBef>
        <a:spcAft>
          <a:spcPct val="0"/>
        </a:spcAft>
        <a:defRPr kumimoji="1" sz="2800">
          <a:solidFill>
            <a:schemeClr val="tx1"/>
          </a:solidFill>
          <a:latin typeface="微软雅黑" pitchFamily="34" charset="-122"/>
          <a:ea typeface="微软雅黑" pitchFamily="34" charset="-122"/>
        </a:defRPr>
      </a:lvl3pPr>
      <a:lvl4pPr algn="l" defTabSz="457200" rtl="0" eaLnBrk="0" fontAlgn="base" hangingPunct="0">
        <a:spcBef>
          <a:spcPct val="0"/>
        </a:spcBef>
        <a:spcAft>
          <a:spcPct val="0"/>
        </a:spcAft>
        <a:defRPr kumimoji="1" sz="2800">
          <a:solidFill>
            <a:schemeClr val="tx1"/>
          </a:solidFill>
          <a:latin typeface="微软雅黑" pitchFamily="34" charset="-122"/>
          <a:ea typeface="微软雅黑" pitchFamily="34" charset="-122"/>
        </a:defRPr>
      </a:lvl4pPr>
      <a:lvl5pPr algn="l" defTabSz="457200" rtl="0" eaLnBrk="0" fontAlgn="base" hangingPunct="0">
        <a:spcBef>
          <a:spcPct val="0"/>
        </a:spcBef>
        <a:spcAft>
          <a:spcPct val="0"/>
        </a:spcAft>
        <a:defRPr kumimoji="1" sz="2800">
          <a:solidFill>
            <a:schemeClr val="tx1"/>
          </a:solidFill>
          <a:latin typeface="微软雅黑" pitchFamily="34" charset="-122"/>
          <a:ea typeface="微软雅黑" pitchFamily="34" charset="-122"/>
        </a:defRPr>
      </a:lvl5pPr>
      <a:lvl6pPr marL="457200" algn="l" defTabSz="457200" rtl="0" fontAlgn="base">
        <a:spcBef>
          <a:spcPct val="0"/>
        </a:spcBef>
        <a:spcAft>
          <a:spcPct val="0"/>
        </a:spcAft>
        <a:defRPr kumimoji="1" sz="2800">
          <a:solidFill>
            <a:schemeClr val="tx1"/>
          </a:solidFill>
          <a:latin typeface="微软雅黑" pitchFamily="34" charset="-122"/>
          <a:ea typeface="微软雅黑" pitchFamily="34" charset="-122"/>
        </a:defRPr>
      </a:lvl6pPr>
      <a:lvl7pPr marL="914400" algn="l" defTabSz="457200" rtl="0" fontAlgn="base">
        <a:spcBef>
          <a:spcPct val="0"/>
        </a:spcBef>
        <a:spcAft>
          <a:spcPct val="0"/>
        </a:spcAft>
        <a:defRPr kumimoji="1" sz="2800">
          <a:solidFill>
            <a:schemeClr val="tx1"/>
          </a:solidFill>
          <a:latin typeface="微软雅黑" pitchFamily="34" charset="-122"/>
          <a:ea typeface="微软雅黑" pitchFamily="34" charset="-122"/>
        </a:defRPr>
      </a:lvl7pPr>
      <a:lvl8pPr marL="1371600" algn="l" defTabSz="457200" rtl="0" fontAlgn="base">
        <a:spcBef>
          <a:spcPct val="0"/>
        </a:spcBef>
        <a:spcAft>
          <a:spcPct val="0"/>
        </a:spcAft>
        <a:defRPr kumimoji="1" sz="2800">
          <a:solidFill>
            <a:schemeClr val="tx1"/>
          </a:solidFill>
          <a:latin typeface="微软雅黑" pitchFamily="34" charset="-122"/>
          <a:ea typeface="微软雅黑" pitchFamily="34" charset="-122"/>
        </a:defRPr>
      </a:lvl8pPr>
      <a:lvl9pPr marL="1828800" algn="l" defTabSz="457200" rtl="0" fontAlgn="base">
        <a:spcBef>
          <a:spcPct val="0"/>
        </a:spcBef>
        <a:spcAft>
          <a:spcPct val="0"/>
        </a:spcAft>
        <a:defRPr kumimoji="1" sz="2800">
          <a:solidFill>
            <a:schemeClr val="tx1"/>
          </a:solidFill>
          <a:latin typeface="微软雅黑" pitchFamily="34" charset="-122"/>
          <a:ea typeface="微软雅黑" pitchFamily="34" charset="-122"/>
        </a:defRPr>
      </a:lvl9pPr>
    </p:titleStyle>
    <p:bodyStyle>
      <a:lvl1pPr marL="342900" indent="-342900" algn="l" defTabSz="457200" rtl="0" eaLnBrk="0" fontAlgn="base" hangingPunct="0">
        <a:spcBef>
          <a:spcPct val="20000"/>
        </a:spcBef>
        <a:spcAft>
          <a:spcPct val="0"/>
        </a:spcAft>
        <a:buBlip>
          <a:blip r:embed="rId10"/>
        </a:buBlip>
        <a:defRPr kumimoji="1" lang="zh-CN" altLang="en-US" sz="2400" kern="1200" dirty="0">
          <a:solidFill>
            <a:srgbClr val="262626"/>
          </a:solidFill>
          <a:latin typeface="微软雅黑"/>
          <a:ea typeface="微软雅黑"/>
          <a:cs typeface="+mn-cs"/>
        </a:defRPr>
      </a:lvl1pPr>
      <a:lvl2pPr marL="742950" indent="-285750" algn="l" defTabSz="457200" rtl="0" eaLnBrk="0" fontAlgn="base" hangingPunct="0">
        <a:spcBef>
          <a:spcPct val="20000"/>
        </a:spcBef>
        <a:spcAft>
          <a:spcPct val="0"/>
        </a:spcAft>
        <a:buFont typeface="Arial" pitchFamily="34" charset="0"/>
        <a:buChar char="–"/>
        <a:defRPr kumimoji="1" lang="zh-CN" altLang="en-US" sz="2400" kern="1200" dirty="0">
          <a:solidFill>
            <a:srgbClr val="262626"/>
          </a:solidFill>
          <a:latin typeface="微软雅黑"/>
          <a:ea typeface="微软雅黑"/>
          <a:cs typeface="+mn-cs"/>
        </a:defRPr>
      </a:lvl2pPr>
      <a:lvl3pPr marL="1143000" indent="-228600" algn="l" defTabSz="457200" rtl="0" eaLnBrk="0" fontAlgn="base" hangingPunct="0">
        <a:spcBef>
          <a:spcPct val="20000"/>
        </a:spcBef>
        <a:spcAft>
          <a:spcPct val="0"/>
        </a:spcAft>
        <a:buFont typeface="Arial" pitchFamily="34" charset="0"/>
        <a:buChar char="•"/>
        <a:defRPr kumimoji="1" lang="zh-CN" altLang="en-US" sz="2400" kern="1200" dirty="0">
          <a:solidFill>
            <a:srgbClr val="262626"/>
          </a:solidFill>
          <a:latin typeface="微软雅黑"/>
          <a:ea typeface="微软雅黑"/>
          <a:cs typeface="+mn-cs"/>
        </a:defRPr>
      </a:lvl3pPr>
      <a:lvl4pPr marL="1600200" indent="-228600" algn="l" defTabSz="457200" rtl="0" eaLnBrk="0" fontAlgn="base" hangingPunct="0">
        <a:spcBef>
          <a:spcPct val="20000"/>
        </a:spcBef>
        <a:spcAft>
          <a:spcPct val="0"/>
        </a:spcAft>
        <a:buFont typeface="Arial" pitchFamily="34" charset="0"/>
        <a:buChar char="–"/>
        <a:defRPr kumimoji="1" lang="zh-CN" altLang="en-US" sz="2400" kern="1200" dirty="0">
          <a:solidFill>
            <a:srgbClr val="262626"/>
          </a:solidFill>
          <a:latin typeface="微软雅黑"/>
          <a:ea typeface="微软雅黑"/>
          <a:cs typeface="+mn-cs"/>
        </a:defRPr>
      </a:lvl4pPr>
      <a:lvl5pPr marL="2057400" indent="-228600" algn="l" defTabSz="457200" rtl="0" eaLnBrk="0" fontAlgn="base" hangingPunct="0">
        <a:spcBef>
          <a:spcPct val="20000"/>
        </a:spcBef>
        <a:spcAft>
          <a:spcPct val="0"/>
        </a:spcAft>
        <a:buFont typeface="Arial" pitchFamily="34" charset="0"/>
        <a:buChar char="»"/>
        <a:defRPr kumimoji="1" lang="zh-CN" altLang="en-US" sz="2400" kern="1200" dirty="0">
          <a:solidFill>
            <a:srgbClr val="262626"/>
          </a:solidFill>
          <a:latin typeface="微软雅黑"/>
          <a:ea typeface="微软雅黑"/>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club.kisdee.com/forum.php?mod=viewthread&amp;tid=891222" TargetMode="External"/><Relationship Id="rId2" Type="http://schemas.openxmlformats.org/officeDocument/2006/relationships/hyperlink" Target="http://club.kingdee.com/forum.php?mod=forumdisplay&amp;fid=748" TargetMode="External"/><Relationship Id="rId1" Type="http://schemas.openxmlformats.org/officeDocument/2006/relationships/slideLayout" Target="../slideLayouts/slideLayout2.xml"/><Relationship Id="rId5" Type="http://schemas.openxmlformats.org/officeDocument/2006/relationships/hyperlink" Target="http://open.kingdee.com/K3Cloud/WenKu/Index.aspx" TargetMode="External"/><Relationship Id="rId4" Type="http://schemas.openxmlformats.org/officeDocument/2006/relationships/hyperlink" Target="http://club.kingdee.com/forum.php?mod=viewthread&amp;tid=957467"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a:xfrm>
            <a:off x="82550" y="1743075"/>
            <a:ext cx="8464550" cy="1144588"/>
          </a:xfrm>
        </p:spPr>
        <p:txBody>
          <a:bodyPr>
            <a:normAutofit fontScale="90000"/>
          </a:bodyPr>
          <a:lstStyle/>
          <a:p>
            <a:pPr algn="ctr" eaLnBrk="1" hangingPunct="1">
              <a:defRPr/>
            </a:pPr>
            <a:r>
              <a:rPr lang="en-US" altLang="zh-CN" dirty="0" smtClean="0"/>
              <a:t> </a:t>
            </a:r>
            <a:r>
              <a:rPr lang="en-US" altLang="zh-CN" dirty="0"/>
              <a:t>K/3 Cloud </a:t>
            </a:r>
            <a:r>
              <a:rPr lang="en-US" altLang="zh-CN" dirty="0" smtClean="0"/>
              <a:t>V6.1_</a:t>
            </a:r>
            <a:r>
              <a:rPr lang="zh-CN" altLang="en-US" dirty="0"/>
              <a:t>产品培训</a:t>
            </a:r>
            <a:r>
              <a:rPr lang="en-US" dirty="0" smtClean="0"/>
              <a:t/>
            </a:r>
            <a:br>
              <a:rPr lang="en-US" dirty="0" smtClean="0"/>
            </a:br>
            <a:r>
              <a:rPr lang="en-US" altLang="zh-CN" dirty="0" smtClean="0"/>
              <a:t>—BOS</a:t>
            </a:r>
            <a:r>
              <a:rPr dirty="0" smtClean="0"/>
              <a:t>万能报表平台</a:t>
            </a:r>
            <a:endParaRPr dirty="0" smtClean="0">
              <a:latin typeface="微软雅黑" pitchFamily="34" charset="-122"/>
            </a:endParaRPr>
          </a:p>
        </p:txBody>
      </p:sp>
      <p:pic>
        <p:nvPicPr>
          <p:cNvPr id="6147" name="Picture 2" descr="K:\201203盛世确认可用输出\PPT\素材\金蝶PPT母版视觉元素\五彩云\五彩雲.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863" y="1524000"/>
            <a:ext cx="13366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p:cNvSpPr>
            <a:spLocks noChangeArrowheads="1"/>
          </p:cNvSpPr>
          <p:nvPr/>
        </p:nvSpPr>
        <p:spPr bwMode="auto">
          <a:xfrm>
            <a:off x="6156324" y="3708400"/>
            <a:ext cx="2232100" cy="792163"/>
          </a:xfrm>
          <a:prstGeom prst="rect">
            <a:avLst/>
          </a:prstGeom>
          <a:noFill/>
          <a:ln w="9525">
            <a:noFill/>
            <a:miter lim="800000"/>
            <a:headEnd/>
            <a:tailEnd/>
          </a:ln>
        </p:spPr>
        <p:txBody>
          <a:bodyPr/>
          <a:lstStyle/>
          <a:p>
            <a:pPr marL="342900" indent="-342900" algn="ctr" eaLnBrk="0" hangingPunct="0">
              <a:buClr>
                <a:srgbClr val="003399"/>
              </a:buClr>
              <a:buFont typeface="Wingdings" pitchFamily="2" charset="2"/>
              <a:buNone/>
              <a:defRPr/>
            </a:pPr>
            <a:r>
              <a:rPr lang="en-US" altLang="zh-CN" dirty="0" smtClean="0">
                <a:latin typeface="黑体" pitchFamily="2" charset="-122"/>
              </a:rPr>
              <a:t>K/3Cloud</a:t>
            </a:r>
            <a:r>
              <a:rPr lang="zh-CN" altLang="en-US" dirty="0" smtClean="0">
                <a:latin typeface="黑体" pitchFamily="2" charset="-122"/>
              </a:rPr>
              <a:t>产品部</a:t>
            </a:r>
            <a:endParaRPr lang="zh-CN" altLang="en-US" dirty="0">
              <a:latin typeface="黑体" pitchFamily="2" charset="-122"/>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9"/>
          <p:cNvGrpSpPr>
            <a:grpSpLocks/>
          </p:cNvGrpSpPr>
          <p:nvPr/>
        </p:nvGrpSpPr>
        <p:grpSpPr bwMode="auto">
          <a:xfrm>
            <a:off x="142875" y="765175"/>
            <a:ext cx="2160588" cy="5927725"/>
            <a:chOff x="142875" y="857250"/>
            <a:chExt cx="2357438" cy="5686425"/>
          </a:xfrm>
        </p:grpSpPr>
        <p:pic>
          <p:nvPicPr>
            <p:cNvPr id="21" name="Picture 38" descr="C:\Documents and Settings\guoqiang_cheng\桌面\03.jpg"/>
            <p:cNvPicPr>
              <a:picLocks noChangeAspect="1" noChangeArrowheads="1"/>
            </p:cNvPicPr>
            <p:nvPr/>
          </p:nvPicPr>
          <p:blipFill>
            <a:blip r:embed="rId2"/>
            <a:srcRect/>
            <a:stretch>
              <a:fillRect/>
            </a:stretch>
          </p:blipFill>
          <p:spPr bwMode="auto">
            <a:xfrm>
              <a:off x="142875" y="857250"/>
              <a:ext cx="2357438" cy="5686425"/>
            </a:xfrm>
            <a:prstGeom prst="rect">
              <a:avLst/>
            </a:prstGeom>
            <a:noFill/>
            <a:effectLst>
              <a:outerShdw blurRad="50800" dist="38100" dir="5400000" algn="t" rotWithShape="0">
                <a:prstClr val="black">
                  <a:alpha val="40000"/>
                </a:prstClr>
              </a:outerShdw>
            </a:effectLst>
          </p:spPr>
        </p:pic>
        <p:grpSp>
          <p:nvGrpSpPr>
            <p:cNvPr id="16429" name="组合 13"/>
            <p:cNvGrpSpPr>
              <a:grpSpLocks/>
            </p:cNvGrpSpPr>
            <p:nvPr/>
          </p:nvGrpSpPr>
          <p:grpSpPr bwMode="auto">
            <a:xfrm>
              <a:off x="142875" y="857250"/>
              <a:ext cx="2357438" cy="428625"/>
              <a:chOff x="3500430" y="928670"/>
              <a:chExt cx="2357454" cy="428628"/>
            </a:xfrm>
          </p:grpSpPr>
          <p:sp>
            <p:nvSpPr>
              <p:cNvPr id="28" name="矩形 27"/>
              <p:cNvSpPr/>
              <p:nvPr/>
            </p:nvSpPr>
            <p:spPr>
              <a:xfrm>
                <a:off x="3500430" y="928670"/>
                <a:ext cx="2357454" cy="427933"/>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29" name="等腰三角形 28"/>
              <p:cNvSpPr/>
              <p:nvPr/>
            </p:nvSpPr>
            <p:spPr>
              <a:xfrm flipV="1">
                <a:off x="5643098" y="1071822"/>
                <a:ext cx="143768" cy="141629"/>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grpSp>
          <p:nvGrpSpPr>
            <p:cNvPr id="16430" name="组合 14"/>
            <p:cNvGrpSpPr>
              <a:grpSpLocks/>
            </p:cNvGrpSpPr>
            <p:nvPr/>
          </p:nvGrpSpPr>
          <p:grpSpPr bwMode="auto">
            <a:xfrm>
              <a:off x="142875" y="3786188"/>
              <a:ext cx="2357438" cy="428625"/>
              <a:chOff x="3500430" y="928670"/>
              <a:chExt cx="2357454" cy="428628"/>
            </a:xfrm>
          </p:grpSpPr>
          <p:sp>
            <p:nvSpPr>
              <p:cNvPr id="26" name="矩形 25"/>
              <p:cNvSpPr/>
              <p:nvPr/>
            </p:nvSpPr>
            <p:spPr>
              <a:xfrm>
                <a:off x="3500430" y="928226"/>
                <a:ext cx="2357454" cy="429455"/>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27" name="等腰三角形 26"/>
              <p:cNvSpPr/>
              <p:nvPr/>
            </p:nvSpPr>
            <p:spPr>
              <a:xfrm flipV="1">
                <a:off x="5643098" y="1071377"/>
                <a:ext cx="143768" cy="143152"/>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16431" name="TextBox 23"/>
            <p:cNvSpPr txBox="1">
              <a:spLocks noChangeArrowheads="1"/>
            </p:cNvSpPr>
            <p:nvPr/>
          </p:nvSpPr>
          <p:spPr bwMode="auto">
            <a:xfrm>
              <a:off x="428626" y="884238"/>
              <a:ext cx="1571624" cy="32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600" b="1">
                  <a:solidFill>
                    <a:schemeClr val="bg1"/>
                  </a:solidFill>
                  <a:effectLst/>
                </a:rPr>
                <a:t>主要功能</a:t>
              </a:r>
            </a:p>
          </p:txBody>
        </p:sp>
        <p:sp>
          <p:nvSpPr>
            <p:cNvPr id="16432" name="TextBox 24"/>
            <p:cNvSpPr txBox="1">
              <a:spLocks noChangeArrowheads="1"/>
            </p:cNvSpPr>
            <p:nvPr/>
          </p:nvSpPr>
          <p:spPr bwMode="auto">
            <a:xfrm>
              <a:off x="428626" y="3773487"/>
              <a:ext cx="1571624" cy="32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600" b="1">
                  <a:solidFill>
                    <a:schemeClr val="bg1"/>
                  </a:solidFill>
                  <a:effectLst/>
                </a:rPr>
                <a:t>业务价值</a:t>
              </a:r>
            </a:p>
          </p:txBody>
        </p:sp>
      </p:grpSp>
      <p:sp>
        <p:nvSpPr>
          <p:cNvPr id="16387" name="标题 2"/>
          <p:cNvSpPr>
            <a:spLocks noGrp="1"/>
          </p:cNvSpPr>
          <p:nvPr>
            <p:ph type="title"/>
          </p:nvPr>
        </p:nvSpPr>
        <p:spPr>
          <a:xfrm>
            <a:off x="395288" y="0"/>
            <a:ext cx="6697662" cy="620713"/>
          </a:xfrm>
        </p:spPr>
        <p:txBody>
          <a:bodyPr/>
          <a:lstStyle/>
          <a:p>
            <a:r>
              <a:rPr smtClean="0">
                <a:latin typeface="微软雅黑" pitchFamily="34" charset="-122"/>
                <a:ea typeface="微软雅黑" pitchFamily="34" charset="-122"/>
              </a:rPr>
              <a:t>报表区段</a:t>
            </a:r>
          </a:p>
        </p:txBody>
      </p:sp>
      <p:sp>
        <p:nvSpPr>
          <p:cNvPr id="16388" name="TextBox 17"/>
          <p:cNvSpPr txBox="1">
            <a:spLocks noChangeArrowheads="1"/>
          </p:cNvSpPr>
          <p:nvPr/>
        </p:nvSpPr>
        <p:spPr bwMode="auto">
          <a:xfrm>
            <a:off x="107950" y="1285875"/>
            <a:ext cx="212883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2" eaLnBrk="1" hangingPunct="1">
              <a:buFont typeface="Wingdings" pitchFamily="2" charset="2"/>
              <a:buNone/>
            </a:pPr>
            <a:r>
              <a:rPr lang="zh-CN" altLang="en-US" sz="1400">
                <a:effectLst/>
              </a:rPr>
              <a:t>报表设计工作区可以添加各种区段及明细表，分别展示报表信息；</a:t>
            </a:r>
            <a:endParaRPr lang="en-US" altLang="zh-CN" sz="1400">
              <a:effectLst/>
            </a:endParaRPr>
          </a:p>
        </p:txBody>
      </p:sp>
      <p:sp>
        <p:nvSpPr>
          <p:cNvPr id="16389" name="TextBox 18"/>
          <p:cNvSpPr txBox="1">
            <a:spLocks noChangeArrowheads="1"/>
          </p:cNvSpPr>
          <p:nvPr/>
        </p:nvSpPr>
        <p:spPr bwMode="auto">
          <a:xfrm>
            <a:off x="107950" y="4294188"/>
            <a:ext cx="2128838"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3" eaLnBrk="1" hangingPunct="1">
              <a:buClr>
                <a:srgbClr val="003399"/>
              </a:buClr>
              <a:buFont typeface="Wingdings" pitchFamily="2" charset="2"/>
              <a:buNone/>
            </a:pPr>
            <a:r>
              <a:rPr lang="zh-CN" altLang="en-US" sz="1400">
                <a:effectLst/>
              </a:rPr>
              <a:t>控件与区段相结合进行功能配置；</a:t>
            </a:r>
            <a:endParaRPr lang="en-US" altLang="zh-CN" sz="1400">
              <a:effectLst/>
            </a:endParaRPr>
          </a:p>
          <a:p>
            <a:pPr eaLnBrk="1" hangingPunct="1">
              <a:buClr>
                <a:srgbClr val="003399"/>
              </a:buClr>
              <a:buFont typeface="Wingdings" pitchFamily="2" charset="2"/>
              <a:buNone/>
            </a:pPr>
            <a:endParaRPr lang="zh-CN" altLang="en-US" sz="1400">
              <a:effectLst/>
            </a:endParaRPr>
          </a:p>
        </p:txBody>
      </p:sp>
      <p:graphicFrame>
        <p:nvGraphicFramePr>
          <p:cNvPr id="6" name="表格 5"/>
          <p:cNvGraphicFramePr>
            <a:graphicFrameLocks noGrp="1"/>
          </p:cNvGraphicFramePr>
          <p:nvPr/>
        </p:nvGraphicFramePr>
        <p:xfrm>
          <a:off x="2411413" y="792163"/>
          <a:ext cx="6553200" cy="5618165"/>
        </p:xfrm>
        <a:graphic>
          <a:graphicData uri="http://schemas.openxmlformats.org/drawingml/2006/table">
            <a:tbl>
              <a:tblPr firstRow="1" bandRow="1">
                <a:tableStyleId>{BC89EF96-8CEA-46FF-86C4-4CE0E7609802}</a:tableStyleId>
              </a:tblPr>
              <a:tblGrid>
                <a:gridCol w="1198756"/>
                <a:gridCol w="5354444"/>
              </a:tblGrid>
              <a:tr h="348909">
                <a:tc>
                  <a:txBody>
                    <a:bodyPr/>
                    <a:lstStyle/>
                    <a:p>
                      <a:r>
                        <a:rPr lang="zh-CN" altLang="en-US" sz="1300" dirty="0" smtClean="0"/>
                        <a:t>区段类型</a:t>
                      </a:r>
                      <a:endParaRPr lang="zh-CN" altLang="en-US" sz="1300" dirty="0"/>
                    </a:p>
                  </a:txBody>
                  <a:tcPr marL="91447" marR="91447" marT="60975" marB="60975"/>
                </a:tc>
                <a:tc>
                  <a:txBody>
                    <a:bodyPr/>
                    <a:lstStyle/>
                    <a:p>
                      <a:r>
                        <a:rPr lang="zh-CN" altLang="en-US" sz="1300" dirty="0" smtClean="0"/>
                        <a:t>功能描述</a:t>
                      </a:r>
                      <a:endParaRPr lang="zh-CN" altLang="en-US" sz="1300" dirty="0"/>
                    </a:p>
                  </a:txBody>
                  <a:tcPr marL="91447" marR="91447" marT="60975" marB="60975"/>
                </a:tc>
              </a:tr>
              <a:tr h="528450">
                <a:tc>
                  <a:txBody>
                    <a:bodyPr/>
                    <a:lstStyle/>
                    <a:p>
                      <a:r>
                        <a:rPr lang="zh-CN" altLang="en-US" sz="1300" b="1" i="0" u="none" strike="noStrike" kern="1200" baseline="0" dirty="0" smtClean="0">
                          <a:solidFill>
                            <a:schemeClr val="tx1"/>
                          </a:solidFill>
                          <a:latin typeface="+mn-lt"/>
                          <a:ea typeface="+mn-ea"/>
                          <a:cs typeface="+mn-cs"/>
                        </a:rPr>
                        <a:t>页眉</a:t>
                      </a:r>
                      <a:endParaRPr lang="zh-CN" altLang="en-US" sz="1300" b="1" dirty="0"/>
                    </a:p>
                  </a:txBody>
                  <a:tcPr marL="91447" marR="91447" marT="60975" marB="60975"/>
                </a:tc>
                <a:tc>
                  <a:txBody>
                    <a:bodyPr/>
                    <a:lstStyle/>
                    <a:p>
                      <a:r>
                        <a:rPr lang="zh-CN" altLang="en-US" sz="1300" b="0" i="0" u="none" strike="noStrike" kern="1200" baseline="0" dirty="0" smtClean="0">
                          <a:solidFill>
                            <a:schemeClr val="tx1"/>
                          </a:solidFill>
                          <a:latin typeface="+mn-lt"/>
                          <a:ea typeface="+mn-ea"/>
                          <a:cs typeface="+mn-cs"/>
                        </a:rPr>
                        <a:t>该区域的内容在每一页顶部边缘区域显示，可显示公司的名</a:t>
                      </a:r>
                    </a:p>
                    <a:p>
                      <a:r>
                        <a:rPr lang="zh-CN" altLang="en-US" sz="1300" b="0" i="0" u="none" strike="noStrike" kern="1200" baseline="0" dirty="0" smtClean="0">
                          <a:solidFill>
                            <a:schemeClr val="tx1"/>
                          </a:solidFill>
                          <a:latin typeface="+mn-lt"/>
                          <a:ea typeface="+mn-ea"/>
                          <a:cs typeface="+mn-cs"/>
                        </a:rPr>
                        <a:t>称，</a:t>
                      </a:r>
                      <a:r>
                        <a:rPr lang="en-US" altLang="zh-CN" sz="1300" b="0" i="0" u="none" strike="noStrike" kern="1200" baseline="0" dirty="0" smtClean="0">
                          <a:solidFill>
                            <a:schemeClr val="tx1"/>
                          </a:solidFill>
                          <a:latin typeface="+mn-lt"/>
                          <a:ea typeface="+mn-ea"/>
                          <a:cs typeface="+mn-cs"/>
                        </a:rPr>
                        <a:t>Logo </a:t>
                      </a:r>
                      <a:r>
                        <a:rPr lang="zh-CN" altLang="en-US" sz="1300" b="0" i="0" u="none" strike="noStrike" kern="1200" baseline="0" dirty="0" smtClean="0">
                          <a:solidFill>
                            <a:schemeClr val="tx1"/>
                          </a:solidFill>
                          <a:latin typeface="+mn-lt"/>
                          <a:ea typeface="+mn-ea"/>
                          <a:cs typeface="+mn-cs"/>
                        </a:rPr>
                        <a:t>等信息</a:t>
                      </a:r>
                      <a:endParaRPr lang="zh-CN" altLang="en-US" sz="1300" b="0" i="0" u="none" strike="noStrike" kern="1200" baseline="0" dirty="0">
                        <a:solidFill>
                          <a:schemeClr val="tx1"/>
                        </a:solidFill>
                        <a:latin typeface="+mn-lt"/>
                        <a:ea typeface="+mn-ea"/>
                        <a:cs typeface="+mn-cs"/>
                      </a:endParaRPr>
                    </a:p>
                  </a:txBody>
                  <a:tcPr marL="91447" marR="91447" marT="60975" marB="60975"/>
                </a:tc>
              </a:tr>
              <a:tr h="528450">
                <a:tc>
                  <a:txBody>
                    <a:bodyPr/>
                    <a:lstStyle/>
                    <a:p>
                      <a:r>
                        <a:rPr lang="zh-CN" altLang="en-US" sz="1300" b="1" i="0" u="none" strike="noStrike" kern="1200" baseline="0" dirty="0" smtClean="0">
                          <a:solidFill>
                            <a:schemeClr val="tx1"/>
                          </a:solidFill>
                          <a:latin typeface="+mn-lt"/>
                          <a:ea typeface="+mn-ea"/>
                          <a:cs typeface="+mn-cs"/>
                        </a:rPr>
                        <a:t>表头</a:t>
                      </a:r>
                      <a:endParaRPr lang="zh-CN" altLang="en-US" sz="1300" b="1" dirty="0"/>
                    </a:p>
                  </a:txBody>
                  <a:tcPr marL="91447" marR="91447" marT="60975" marB="60975"/>
                </a:tc>
                <a:tc>
                  <a:txBody>
                    <a:bodyPr/>
                    <a:lstStyle/>
                    <a:p>
                      <a:r>
                        <a:rPr lang="zh-CN" altLang="en-US" sz="1300" b="0" i="0" u="none" strike="noStrike" kern="1200" baseline="0" dirty="0" smtClean="0">
                          <a:solidFill>
                            <a:schemeClr val="tx1"/>
                          </a:solidFill>
                          <a:latin typeface="+mn-lt"/>
                          <a:ea typeface="+mn-ea"/>
                          <a:cs typeface="+mn-cs"/>
                        </a:rPr>
                        <a:t>该区域的内容仅在报表第一页显示一次，位置在页眉下，页头上，一般显示报表的名称等一些固定的信息</a:t>
                      </a:r>
                      <a:endParaRPr lang="zh-CN" altLang="en-US" sz="1300" b="0" i="0" u="none" strike="noStrike" kern="1200" baseline="0" dirty="0">
                        <a:solidFill>
                          <a:schemeClr val="tx1"/>
                        </a:solidFill>
                        <a:latin typeface="+mn-lt"/>
                        <a:ea typeface="+mn-ea"/>
                        <a:cs typeface="+mn-cs"/>
                      </a:endParaRPr>
                    </a:p>
                  </a:txBody>
                  <a:tcPr marL="91447" marR="91447" marT="60975" marB="60975"/>
                </a:tc>
              </a:tr>
              <a:tr h="731700">
                <a:tc>
                  <a:txBody>
                    <a:bodyPr/>
                    <a:lstStyle/>
                    <a:p>
                      <a:r>
                        <a:rPr lang="zh-CN" altLang="en-US" sz="1300" b="1" i="0" u="none" strike="noStrike" kern="1200" baseline="0" dirty="0" smtClean="0">
                          <a:solidFill>
                            <a:schemeClr val="tx1"/>
                          </a:solidFill>
                          <a:latin typeface="+mn-lt"/>
                          <a:ea typeface="+mn-ea"/>
                          <a:cs typeface="+mn-cs"/>
                        </a:rPr>
                        <a:t>页头</a:t>
                      </a:r>
                      <a:endParaRPr lang="zh-CN" altLang="en-US" sz="1300" b="1" dirty="0"/>
                    </a:p>
                  </a:txBody>
                  <a:tcPr marL="91447" marR="91447" marT="60975" marB="60975"/>
                </a:tc>
                <a:tc>
                  <a:txBody>
                    <a:bodyPr/>
                    <a:lstStyle/>
                    <a:p>
                      <a:r>
                        <a:rPr lang="zh-CN" altLang="en-US" sz="1300" b="0" i="0" u="none" strike="noStrike" kern="1200" baseline="0" dirty="0" smtClean="0">
                          <a:solidFill>
                            <a:schemeClr val="tx1"/>
                          </a:solidFill>
                          <a:latin typeface="+mn-lt"/>
                          <a:ea typeface="+mn-ea"/>
                          <a:cs typeface="+mn-cs"/>
                        </a:rPr>
                        <a:t>页首，位于每一页页眉的下面，第一页显示在报表首的下面，</a:t>
                      </a:r>
                    </a:p>
                    <a:p>
                      <a:r>
                        <a:rPr lang="zh-CN" altLang="en-US" sz="1300" b="0" i="0" u="none" strike="noStrike" kern="1200" baseline="0" dirty="0" smtClean="0">
                          <a:solidFill>
                            <a:schemeClr val="tx1"/>
                          </a:solidFill>
                          <a:latin typeface="+mn-lt"/>
                          <a:ea typeface="+mn-ea"/>
                          <a:cs typeface="+mn-cs"/>
                        </a:rPr>
                        <a:t>位于其上的的内容在每一页都会显示，可以用来显示上一页</a:t>
                      </a:r>
                    </a:p>
                    <a:p>
                      <a:r>
                        <a:rPr lang="zh-CN" altLang="en-US" sz="1300" b="0" i="0" u="none" strike="noStrike" kern="1200" baseline="0" dirty="0" smtClean="0">
                          <a:solidFill>
                            <a:schemeClr val="tx1"/>
                          </a:solidFill>
                          <a:latin typeface="+mn-lt"/>
                          <a:ea typeface="+mn-ea"/>
                          <a:cs typeface="+mn-cs"/>
                        </a:rPr>
                        <a:t>中未显示完的表格的表头或页信息</a:t>
                      </a:r>
                      <a:endParaRPr lang="zh-CN" altLang="en-US" sz="1300" dirty="0"/>
                    </a:p>
                  </a:txBody>
                  <a:tcPr marL="91447" marR="91447" marT="60975" marB="60975"/>
                </a:tc>
              </a:tr>
              <a:tr h="528450">
                <a:tc>
                  <a:txBody>
                    <a:bodyPr/>
                    <a:lstStyle/>
                    <a:p>
                      <a:r>
                        <a:rPr lang="zh-CN" altLang="en-US" sz="1300" b="1" i="0" u="none" strike="noStrike" kern="1200" baseline="0" dirty="0" smtClean="0">
                          <a:solidFill>
                            <a:schemeClr val="tx1"/>
                          </a:solidFill>
                          <a:latin typeface="+mn-lt"/>
                          <a:ea typeface="+mn-ea"/>
                          <a:cs typeface="+mn-cs"/>
                        </a:rPr>
                        <a:t>分组首</a:t>
                      </a:r>
                      <a:endParaRPr lang="zh-CN" altLang="en-US" sz="1300" b="1" dirty="0"/>
                    </a:p>
                  </a:txBody>
                  <a:tcPr marL="91447" marR="91447" marT="60975" marB="60975"/>
                </a:tc>
                <a:tc>
                  <a:txBody>
                    <a:bodyPr/>
                    <a:lstStyle/>
                    <a:p>
                      <a:r>
                        <a:rPr lang="zh-CN" altLang="en-US" sz="1300" b="0" i="0" u="none" strike="noStrike" kern="1200" baseline="0" dirty="0" smtClean="0">
                          <a:solidFill>
                            <a:schemeClr val="tx1"/>
                          </a:solidFill>
                          <a:latin typeface="+mn-lt"/>
                          <a:ea typeface="+mn-ea"/>
                          <a:cs typeface="+mn-cs"/>
                        </a:rPr>
                        <a:t>用来指定分组条件，在明细前要显示与后续明细相关的公共</a:t>
                      </a:r>
                    </a:p>
                    <a:p>
                      <a:r>
                        <a:rPr lang="zh-CN" altLang="en-US" sz="1300" b="0" i="0" u="none" strike="noStrike" kern="1200" baseline="0" dirty="0" smtClean="0">
                          <a:solidFill>
                            <a:schemeClr val="tx1"/>
                          </a:solidFill>
                          <a:latin typeface="+mn-lt"/>
                          <a:ea typeface="+mn-ea"/>
                          <a:cs typeface="+mn-cs"/>
                        </a:rPr>
                        <a:t>信息（如部门名称），明细的汇总信息</a:t>
                      </a:r>
                      <a:endParaRPr lang="zh-CN" altLang="en-US" sz="1300" dirty="0"/>
                    </a:p>
                  </a:txBody>
                  <a:tcPr marL="91447" marR="91447" marT="60975" marB="60975"/>
                </a:tc>
              </a:tr>
              <a:tr h="325200">
                <a:tc>
                  <a:txBody>
                    <a:bodyPr/>
                    <a:lstStyle/>
                    <a:p>
                      <a:r>
                        <a:rPr lang="zh-CN" altLang="en-US" sz="1300" b="1" i="0" u="none" strike="noStrike" kern="1200" baseline="0" dirty="0" smtClean="0">
                          <a:solidFill>
                            <a:schemeClr val="tx1"/>
                          </a:solidFill>
                          <a:latin typeface="+mn-lt"/>
                          <a:ea typeface="+mn-ea"/>
                          <a:cs typeface="+mn-cs"/>
                        </a:rPr>
                        <a:t>明细</a:t>
                      </a:r>
                      <a:endParaRPr lang="zh-CN" altLang="en-US" sz="1300" b="1" dirty="0"/>
                    </a:p>
                  </a:txBody>
                  <a:tcPr marL="91447" marR="91447" marT="60975" marB="60975"/>
                </a:tc>
                <a:tc>
                  <a:txBody>
                    <a:bodyPr/>
                    <a:lstStyle/>
                    <a:p>
                      <a:r>
                        <a:rPr lang="zh-CN" altLang="en-US" sz="1300" b="0" i="0" u="none" strike="noStrike" kern="1200" baseline="0" dirty="0" smtClean="0">
                          <a:solidFill>
                            <a:schemeClr val="tx1"/>
                          </a:solidFill>
                          <a:latin typeface="+mn-lt"/>
                          <a:ea typeface="+mn-ea"/>
                          <a:cs typeface="+mn-cs"/>
                        </a:rPr>
                        <a:t>显示多行数据信息，如序时簿与直接</a:t>
                      </a:r>
                      <a:r>
                        <a:rPr lang="en-US" altLang="zh-CN" sz="1300" b="0" i="0" u="none" strike="noStrike" kern="1200" baseline="0" dirty="0" smtClean="0">
                          <a:solidFill>
                            <a:schemeClr val="tx1"/>
                          </a:solidFill>
                          <a:latin typeface="+mn-lt"/>
                          <a:ea typeface="+mn-ea"/>
                          <a:cs typeface="+mn-cs"/>
                        </a:rPr>
                        <a:t>SQL </a:t>
                      </a:r>
                      <a:r>
                        <a:rPr lang="zh-CN" altLang="en-US" sz="1300" b="0" i="0" u="none" strike="noStrike" kern="1200" baseline="0" dirty="0" smtClean="0">
                          <a:solidFill>
                            <a:schemeClr val="tx1"/>
                          </a:solidFill>
                          <a:latin typeface="+mn-lt"/>
                          <a:ea typeface="+mn-ea"/>
                          <a:cs typeface="+mn-cs"/>
                        </a:rPr>
                        <a:t>报表的数据</a:t>
                      </a:r>
                      <a:endParaRPr lang="zh-CN" altLang="en-US" sz="1300" dirty="0"/>
                    </a:p>
                  </a:txBody>
                  <a:tcPr marL="91447" marR="91447" marT="60975" marB="60975"/>
                </a:tc>
              </a:tr>
              <a:tr h="325200">
                <a:tc>
                  <a:txBody>
                    <a:bodyPr/>
                    <a:lstStyle/>
                    <a:p>
                      <a:r>
                        <a:rPr lang="zh-CN" altLang="en-US" sz="1300" b="1" i="0" u="none" strike="noStrike" kern="1200" baseline="0" dirty="0" smtClean="0">
                          <a:solidFill>
                            <a:schemeClr val="tx1"/>
                          </a:solidFill>
                          <a:latin typeface="+mn-lt"/>
                          <a:ea typeface="+mn-ea"/>
                          <a:cs typeface="+mn-cs"/>
                        </a:rPr>
                        <a:t>分组尾</a:t>
                      </a:r>
                      <a:endParaRPr lang="zh-CN" altLang="en-US" sz="1300" b="1" dirty="0"/>
                    </a:p>
                  </a:txBody>
                  <a:tcPr marL="91447" marR="91447" marT="60975" marB="60975"/>
                </a:tc>
                <a:tc>
                  <a:txBody>
                    <a:bodyPr/>
                    <a:lstStyle/>
                    <a:p>
                      <a:r>
                        <a:rPr lang="zh-CN" altLang="en-US" sz="1300" b="0" i="0" u="none" strike="noStrike" kern="1200" baseline="0" dirty="0" smtClean="0">
                          <a:solidFill>
                            <a:schemeClr val="tx1"/>
                          </a:solidFill>
                          <a:latin typeface="+mn-lt"/>
                          <a:ea typeface="+mn-ea"/>
                          <a:cs typeface="+mn-cs"/>
                        </a:rPr>
                        <a:t>群组尾，与分组首相对，显示明细信息后的信息</a:t>
                      </a:r>
                      <a:endParaRPr lang="zh-CN" altLang="en-US" sz="1300" dirty="0"/>
                    </a:p>
                  </a:txBody>
                  <a:tcPr marL="91447" marR="91447" marT="60975" marB="60975"/>
                </a:tc>
              </a:tr>
              <a:tr h="325200">
                <a:tc>
                  <a:txBody>
                    <a:bodyPr/>
                    <a:lstStyle/>
                    <a:p>
                      <a:r>
                        <a:rPr lang="zh-CN" altLang="en-US" sz="1300" b="1" i="0" u="none" strike="noStrike" kern="1200" baseline="0" dirty="0" smtClean="0">
                          <a:solidFill>
                            <a:schemeClr val="tx1"/>
                          </a:solidFill>
                          <a:latin typeface="+mn-lt"/>
                          <a:ea typeface="+mn-ea"/>
                          <a:cs typeface="+mn-cs"/>
                        </a:rPr>
                        <a:t>表尾</a:t>
                      </a:r>
                      <a:endParaRPr lang="zh-CN" altLang="en-US" sz="1300" b="1" dirty="0"/>
                    </a:p>
                  </a:txBody>
                  <a:tcPr marL="91447" marR="91447" marT="60975" marB="60975"/>
                </a:tc>
                <a:tc>
                  <a:txBody>
                    <a:bodyPr/>
                    <a:lstStyle/>
                    <a:p>
                      <a:r>
                        <a:rPr lang="zh-CN" altLang="en-US" sz="1300" b="0" i="0" u="none" strike="noStrike" kern="1200" baseline="0" dirty="0" smtClean="0">
                          <a:solidFill>
                            <a:schemeClr val="tx1"/>
                          </a:solidFill>
                          <a:latin typeface="+mn-lt"/>
                          <a:ea typeface="+mn-ea"/>
                          <a:cs typeface="+mn-cs"/>
                        </a:rPr>
                        <a:t>与表头相对应，显示报表结束部分，一般显示报表打印日期</a:t>
                      </a:r>
                      <a:endParaRPr lang="zh-CN" altLang="en-US" sz="1300" dirty="0"/>
                    </a:p>
                  </a:txBody>
                  <a:tcPr marL="91447" marR="91447" marT="60975" marB="60975"/>
                </a:tc>
              </a:tr>
              <a:tr h="528450">
                <a:tc>
                  <a:txBody>
                    <a:bodyPr/>
                    <a:lstStyle/>
                    <a:p>
                      <a:r>
                        <a:rPr lang="zh-CN" altLang="en-US" sz="1300" b="1" i="0" u="none" strike="noStrike" kern="1200" baseline="0" dirty="0" smtClean="0">
                          <a:solidFill>
                            <a:schemeClr val="tx1"/>
                          </a:solidFill>
                          <a:latin typeface="+mn-lt"/>
                          <a:ea typeface="+mn-ea"/>
                          <a:cs typeface="+mn-cs"/>
                        </a:rPr>
                        <a:t>页尾</a:t>
                      </a:r>
                      <a:endParaRPr lang="zh-CN" altLang="en-US" sz="1300" b="1" dirty="0"/>
                    </a:p>
                  </a:txBody>
                  <a:tcPr marL="91447" marR="91447" marT="60975" marB="60975"/>
                </a:tc>
                <a:tc>
                  <a:txBody>
                    <a:bodyPr/>
                    <a:lstStyle/>
                    <a:p>
                      <a:r>
                        <a:rPr lang="zh-CN" altLang="en-US" sz="1300" b="0" i="0" u="none" strike="noStrike" kern="1200" baseline="0" dirty="0" smtClean="0">
                          <a:solidFill>
                            <a:schemeClr val="tx1"/>
                          </a:solidFill>
                          <a:latin typeface="+mn-lt"/>
                          <a:ea typeface="+mn-ea"/>
                          <a:cs typeface="+mn-cs"/>
                        </a:rPr>
                        <a:t>与页头相对，位于每一页页脚之上，其上的内容在每一页都显示，主</a:t>
                      </a:r>
                    </a:p>
                    <a:p>
                      <a:r>
                        <a:rPr lang="zh-CN" altLang="en-US" sz="1300" b="0" i="0" u="none" strike="noStrike" kern="1200" baseline="0" dirty="0" smtClean="0">
                          <a:solidFill>
                            <a:schemeClr val="tx1"/>
                          </a:solidFill>
                          <a:latin typeface="+mn-lt"/>
                          <a:ea typeface="+mn-ea"/>
                          <a:cs typeface="+mn-cs"/>
                        </a:rPr>
                        <a:t>要用来显示诸如总页数与当前页码</a:t>
                      </a:r>
                      <a:endParaRPr lang="zh-CN" altLang="en-US" sz="1300" dirty="0"/>
                    </a:p>
                  </a:txBody>
                  <a:tcPr marL="91447" marR="91447" marT="60975" marB="60975"/>
                </a:tc>
              </a:tr>
              <a:tr h="716456">
                <a:tc>
                  <a:txBody>
                    <a:bodyPr/>
                    <a:lstStyle/>
                    <a:p>
                      <a:r>
                        <a:rPr lang="zh-CN" altLang="en-US" sz="1300" b="1" i="0" u="none" strike="noStrike" kern="1200" baseline="0" dirty="0" smtClean="0">
                          <a:solidFill>
                            <a:schemeClr val="tx1"/>
                          </a:solidFill>
                          <a:latin typeface="+mn-lt"/>
                          <a:ea typeface="+mn-ea"/>
                          <a:cs typeface="+mn-cs"/>
                        </a:rPr>
                        <a:t>页脚</a:t>
                      </a:r>
                      <a:endParaRPr lang="zh-CN" altLang="en-US" sz="1300" b="1" dirty="0"/>
                    </a:p>
                  </a:txBody>
                  <a:tcPr marL="91447" marR="91447" marT="60975" marB="60975"/>
                </a:tc>
                <a:tc>
                  <a:txBody>
                    <a:bodyPr/>
                    <a:lstStyle/>
                    <a:p>
                      <a:r>
                        <a:rPr lang="zh-CN" altLang="en-US" sz="1300" b="0" i="0" u="none" strike="noStrike" kern="1200" baseline="0" dirty="0" smtClean="0">
                          <a:solidFill>
                            <a:schemeClr val="tx1"/>
                          </a:solidFill>
                          <a:latin typeface="+mn-lt"/>
                          <a:ea typeface="+mn-ea"/>
                          <a:cs typeface="+mn-cs"/>
                        </a:rPr>
                        <a:t>与页眉相对，该区域的内容在每一页底部边缘区域显示，可显示公司的地</a:t>
                      </a:r>
                    </a:p>
                    <a:p>
                      <a:r>
                        <a:rPr lang="zh-CN" altLang="en-US" sz="1300" b="0" i="0" u="none" strike="noStrike" kern="1200" baseline="0" dirty="0" smtClean="0">
                          <a:solidFill>
                            <a:schemeClr val="tx1"/>
                          </a:solidFill>
                          <a:latin typeface="+mn-lt"/>
                          <a:ea typeface="+mn-ea"/>
                          <a:cs typeface="+mn-cs"/>
                        </a:rPr>
                        <a:t>址、联系方式等信息</a:t>
                      </a:r>
                      <a:endParaRPr lang="zh-CN" altLang="en-US" sz="1300" dirty="0"/>
                    </a:p>
                  </a:txBody>
                  <a:tcPr marL="91447" marR="91447" marT="60975" marB="60975"/>
                </a:tc>
              </a:tr>
              <a:tr h="731700">
                <a:tc>
                  <a:txBody>
                    <a:bodyPr/>
                    <a:lstStyle/>
                    <a:p>
                      <a:r>
                        <a:rPr lang="zh-CN" altLang="en-US" sz="1300" b="1" i="0" u="none" strike="noStrike" kern="1200" baseline="0" dirty="0" smtClean="0">
                          <a:solidFill>
                            <a:schemeClr val="tx1"/>
                          </a:solidFill>
                          <a:latin typeface="+mn-lt"/>
                          <a:ea typeface="+mn-ea"/>
                          <a:cs typeface="+mn-cs"/>
                        </a:rPr>
                        <a:t>明细表</a:t>
                      </a:r>
                      <a:endParaRPr lang="zh-CN" altLang="en-US" sz="1300" b="1" dirty="0"/>
                    </a:p>
                  </a:txBody>
                  <a:tcPr marL="91447" marR="91447" marT="60975" marB="60975"/>
                </a:tc>
                <a:tc>
                  <a:txBody>
                    <a:bodyPr/>
                    <a:lstStyle/>
                    <a:p>
                      <a:r>
                        <a:rPr lang="zh-CN" altLang="en-US" sz="1300" b="0" i="0" u="none" strike="noStrike" kern="1200" baseline="0" dirty="0" smtClean="0">
                          <a:solidFill>
                            <a:schemeClr val="tx1"/>
                          </a:solidFill>
                          <a:latin typeface="+mn-lt"/>
                          <a:ea typeface="+mn-ea"/>
                          <a:cs typeface="+mn-cs"/>
                        </a:rPr>
                        <a:t>用来显示概要</a:t>
                      </a:r>
                      <a:r>
                        <a:rPr lang="en-US" altLang="zh-CN" sz="1300" b="0" i="0" u="none" strike="noStrike" kern="1200" baseline="0" dirty="0" smtClean="0">
                          <a:solidFill>
                            <a:schemeClr val="tx1"/>
                          </a:solidFill>
                          <a:latin typeface="+mn-lt"/>
                          <a:ea typeface="+mn-ea"/>
                          <a:cs typeface="+mn-cs"/>
                        </a:rPr>
                        <a:t>-</a:t>
                      </a:r>
                      <a:r>
                        <a:rPr lang="zh-CN" altLang="en-US" sz="1300" b="0" i="0" u="none" strike="noStrike" kern="1200" baseline="0" dirty="0" smtClean="0">
                          <a:solidFill>
                            <a:schemeClr val="tx1"/>
                          </a:solidFill>
                          <a:latin typeface="+mn-lt"/>
                          <a:ea typeface="+mn-ea"/>
                          <a:cs typeface="+mn-cs"/>
                        </a:rPr>
                        <a:t>明细型报表（也即主</a:t>
                      </a:r>
                      <a:r>
                        <a:rPr lang="en-US" altLang="zh-CN" sz="1300" b="0" i="0" u="none" strike="noStrike" kern="1200" baseline="0" dirty="0" smtClean="0">
                          <a:solidFill>
                            <a:schemeClr val="tx1"/>
                          </a:solidFill>
                          <a:latin typeface="+mn-lt"/>
                          <a:ea typeface="+mn-ea"/>
                          <a:cs typeface="+mn-cs"/>
                        </a:rPr>
                        <a:t>—</a:t>
                      </a:r>
                      <a:r>
                        <a:rPr lang="zh-CN" altLang="en-US" sz="1300" b="0" i="0" u="none" strike="noStrike" kern="1200" baseline="0" dirty="0" smtClean="0">
                          <a:solidFill>
                            <a:schemeClr val="tx1"/>
                          </a:solidFill>
                          <a:latin typeface="+mn-lt"/>
                          <a:ea typeface="+mn-ea"/>
                          <a:cs typeface="+mn-cs"/>
                        </a:rPr>
                        <a:t>从报表）的明细表或</a:t>
                      </a:r>
                    </a:p>
                    <a:p>
                      <a:r>
                        <a:rPr lang="zh-CN" altLang="en-US" sz="1300" b="0" i="0" u="none" strike="noStrike" kern="1200" baseline="0" dirty="0" smtClean="0">
                          <a:solidFill>
                            <a:schemeClr val="tx1"/>
                          </a:solidFill>
                          <a:latin typeface="+mn-lt"/>
                          <a:ea typeface="+mn-ea"/>
                          <a:cs typeface="+mn-cs"/>
                        </a:rPr>
                        <a:t>从表中的信息，如单据的单据体数据，需要以明细表的形式</a:t>
                      </a:r>
                    </a:p>
                    <a:p>
                      <a:r>
                        <a:rPr lang="zh-CN" altLang="en-US" sz="1300" b="0" i="0" u="none" strike="noStrike" kern="1200" baseline="0" dirty="0" smtClean="0">
                          <a:solidFill>
                            <a:schemeClr val="tx1"/>
                          </a:solidFill>
                          <a:latin typeface="+mn-lt"/>
                          <a:ea typeface="+mn-ea"/>
                          <a:cs typeface="+mn-cs"/>
                        </a:rPr>
                        <a:t>设计，显示在明细表区域的明细区域</a:t>
                      </a:r>
                      <a:endParaRPr lang="zh-CN" altLang="en-US" sz="1300" dirty="0"/>
                    </a:p>
                  </a:txBody>
                  <a:tcPr marL="91447" marR="91447" marT="60975" marB="60975"/>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19"/>
          <p:cNvGrpSpPr>
            <a:grpSpLocks/>
          </p:cNvGrpSpPr>
          <p:nvPr/>
        </p:nvGrpSpPr>
        <p:grpSpPr bwMode="auto">
          <a:xfrm>
            <a:off x="142875" y="765175"/>
            <a:ext cx="2160588" cy="5927725"/>
            <a:chOff x="142875" y="857250"/>
            <a:chExt cx="2357438" cy="5686425"/>
          </a:xfrm>
        </p:grpSpPr>
        <p:pic>
          <p:nvPicPr>
            <p:cNvPr id="21" name="Picture 38" descr="C:\Documents and Settings\guoqiang_cheng\桌面\03.jpg"/>
            <p:cNvPicPr>
              <a:picLocks noChangeAspect="1" noChangeArrowheads="1"/>
            </p:cNvPicPr>
            <p:nvPr/>
          </p:nvPicPr>
          <p:blipFill>
            <a:blip r:embed="rId2"/>
            <a:srcRect/>
            <a:stretch>
              <a:fillRect/>
            </a:stretch>
          </p:blipFill>
          <p:spPr bwMode="auto">
            <a:xfrm>
              <a:off x="142875" y="857250"/>
              <a:ext cx="2357438" cy="5686425"/>
            </a:xfrm>
            <a:prstGeom prst="rect">
              <a:avLst/>
            </a:prstGeom>
            <a:noFill/>
            <a:effectLst>
              <a:outerShdw blurRad="50800" dist="38100" dir="5400000" algn="t" rotWithShape="0">
                <a:prstClr val="black">
                  <a:alpha val="40000"/>
                </a:prstClr>
              </a:outerShdw>
            </a:effectLst>
          </p:spPr>
        </p:pic>
        <p:grpSp>
          <p:nvGrpSpPr>
            <p:cNvPr id="17471" name="组合 13"/>
            <p:cNvGrpSpPr>
              <a:grpSpLocks/>
            </p:cNvGrpSpPr>
            <p:nvPr/>
          </p:nvGrpSpPr>
          <p:grpSpPr bwMode="auto">
            <a:xfrm>
              <a:off x="142875" y="857250"/>
              <a:ext cx="2357438" cy="428625"/>
              <a:chOff x="3500430" y="928670"/>
              <a:chExt cx="2357454" cy="428628"/>
            </a:xfrm>
          </p:grpSpPr>
          <p:sp>
            <p:nvSpPr>
              <p:cNvPr id="28" name="矩形 27"/>
              <p:cNvSpPr/>
              <p:nvPr/>
            </p:nvSpPr>
            <p:spPr>
              <a:xfrm>
                <a:off x="3500430" y="928670"/>
                <a:ext cx="2357454" cy="427933"/>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29" name="等腰三角形 28"/>
              <p:cNvSpPr/>
              <p:nvPr/>
            </p:nvSpPr>
            <p:spPr>
              <a:xfrm flipV="1">
                <a:off x="5643098" y="1071822"/>
                <a:ext cx="143768" cy="141629"/>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grpSp>
          <p:nvGrpSpPr>
            <p:cNvPr id="17472" name="组合 14"/>
            <p:cNvGrpSpPr>
              <a:grpSpLocks/>
            </p:cNvGrpSpPr>
            <p:nvPr/>
          </p:nvGrpSpPr>
          <p:grpSpPr bwMode="auto">
            <a:xfrm>
              <a:off x="142875" y="3786188"/>
              <a:ext cx="2357438" cy="428625"/>
              <a:chOff x="3500430" y="928670"/>
              <a:chExt cx="2357454" cy="428628"/>
            </a:xfrm>
          </p:grpSpPr>
          <p:sp>
            <p:nvSpPr>
              <p:cNvPr id="26" name="矩形 25"/>
              <p:cNvSpPr/>
              <p:nvPr/>
            </p:nvSpPr>
            <p:spPr>
              <a:xfrm>
                <a:off x="3500430" y="928226"/>
                <a:ext cx="2357454" cy="429455"/>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27" name="等腰三角形 26"/>
              <p:cNvSpPr/>
              <p:nvPr/>
            </p:nvSpPr>
            <p:spPr>
              <a:xfrm flipV="1">
                <a:off x="5643098" y="1071377"/>
                <a:ext cx="143768" cy="143152"/>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17473" name="TextBox 23"/>
            <p:cNvSpPr txBox="1">
              <a:spLocks noChangeArrowheads="1"/>
            </p:cNvSpPr>
            <p:nvPr/>
          </p:nvSpPr>
          <p:spPr bwMode="auto">
            <a:xfrm>
              <a:off x="428626" y="884238"/>
              <a:ext cx="1571624" cy="32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600" b="1">
                  <a:solidFill>
                    <a:schemeClr val="bg1"/>
                  </a:solidFill>
                  <a:effectLst/>
                </a:rPr>
                <a:t>主要功能</a:t>
              </a:r>
            </a:p>
          </p:txBody>
        </p:sp>
        <p:sp>
          <p:nvSpPr>
            <p:cNvPr id="17474" name="TextBox 24"/>
            <p:cNvSpPr txBox="1">
              <a:spLocks noChangeArrowheads="1"/>
            </p:cNvSpPr>
            <p:nvPr/>
          </p:nvSpPr>
          <p:spPr bwMode="auto">
            <a:xfrm>
              <a:off x="428626" y="3773487"/>
              <a:ext cx="1571624" cy="32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600" b="1">
                  <a:solidFill>
                    <a:schemeClr val="bg1"/>
                  </a:solidFill>
                  <a:effectLst/>
                </a:rPr>
                <a:t>业务价值</a:t>
              </a:r>
            </a:p>
          </p:txBody>
        </p:sp>
      </p:grpSp>
      <p:sp>
        <p:nvSpPr>
          <p:cNvPr id="17411" name="标题 2"/>
          <p:cNvSpPr>
            <a:spLocks noGrp="1"/>
          </p:cNvSpPr>
          <p:nvPr>
            <p:ph type="title"/>
          </p:nvPr>
        </p:nvSpPr>
        <p:spPr>
          <a:xfrm>
            <a:off x="395288" y="0"/>
            <a:ext cx="6697662" cy="620713"/>
          </a:xfrm>
        </p:spPr>
        <p:txBody>
          <a:bodyPr/>
          <a:lstStyle/>
          <a:p>
            <a:r>
              <a:rPr smtClean="0">
                <a:latin typeface="微软雅黑" pitchFamily="34" charset="-122"/>
                <a:ea typeface="微软雅黑" pitchFamily="34" charset="-122"/>
              </a:rPr>
              <a:t>报表控件</a:t>
            </a:r>
          </a:p>
        </p:txBody>
      </p:sp>
      <p:sp>
        <p:nvSpPr>
          <p:cNvPr id="17412" name="TextBox 17"/>
          <p:cNvSpPr txBox="1">
            <a:spLocks noChangeArrowheads="1"/>
          </p:cNvSpPr>
          <p:nvPr/>
        </p:nvSpPr>
        <p:spPr bwMode="auto">
          <a:xfrm>
            <a:off x="107950" y="1285875"/>
            <a:ext cx="21288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2" eaLnBrk="1" hangingPunct="1">
              <a:buFont typeface="Wingdings" pitchFamily="2" charset="2"/>
              <a:buNone/>
            </a:pPr>
            <a:r>
              <a:rPr lang="zh-CN" altLang="en-US" sz="1400">
                <a:effectLst/>
              </a:rPr>
              <a:t>提供丰富的报表控件可以拖放到报表设计界面进行数据源绑定和功能设置；</a:t>
            </a:r>
          </a:p>
        </p:txBody>
      </p:sp>
      <p:sp>
        <p:nvSpPr>
          <p:cNvPr id="17413" name="TextBox 18"/>
          <p:cNvSpPr txBox="1">
            <a:spLocks noChangeArrowheads="1"/>
          </p:cNvSpPr>
          <p:nvPr/>
        </p:nvSpPr>
        <p:spPr bwMode="auto">
          <a:xfrm>
            <a:off x="107950" y="4294188"/>
            <a:ext cx="2128838"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3" eaLnBrk="1" hangingPunct="1">
              <a:buClr>
                <a:srgbClr val="003399"/>
              </a:buClr>
              <a:buFont typeface="Wingdings" pitchFamily="2" charset="2"/>
              <a:buNone/>
            </a:pPr>
            <a:r>
              <a:rPr lang="zh-CN" altLang="en-US" sz="1400">
                <a:effectLst/>
              </a:rPr>
              <a:t>控件与区段相结合进行功能配置；</a:t>
            </a:r>
            <a:endParaRPr lang="en-US" altLang="zh-CN" sz="1400">
              <a:effectLst/>
            </a:endParaRPr>
          </a:p>
          <a:p>
            <a:pPr eaLnBrk="1" hangingPunct="1">
              <a:buClr>
                <a:srgbClr val="003399"/>
              </a:buClr>
              <a:buFont typeface="Wingdings" pitchFamily="2" charset="2"/>
              <a:buNone/>
            </a:pPr>
            <a:endParaRPr lang="zh-CN" altLang="en-US" sz="1400">
              <a:effectLst/>
            </a:endParaRPr>
          </a:p>
        </p:txBody>
      </p:sp>
      <p:graphicFrame>
        <p:nvGraphicFramePr>
          <p:cNvPr id="6" name="表格 5"/>
          <p:cNvGraphicFramePr>
            <a:graphicFrameLocks noGrp="1"/>
          </p:cNvGraphicFramePr>
          <p:nvPr>
            <p:extLst>
              <p:ext uri="{D42A27DB-BD31-4B8C-83A1-F6EECF244321}">
                <p14:modId xmlns:p14="http://schemas.microsoft.com/office/powerpoint/2010/main" val="1899344545"/>
              </p:ext>
            </p:extLst>
          </p:nvPr>
        </p:nvGraphicFramePr>
        <p:xfrm>
          <a:off x="2411413" y="765175"/>
          <a:ext cx="6553200" cy="5743570"/>
        </p:xfrm>
        <a:graphic>
          <a:graphicData uri="http://schemas.openxmlformats.org/drawingml/2006/table">
            <a:tbl>
              <a:tblPr firstRow="1" bandRow="1">
                <a:tableStyleId>{BC89EF96-8CEA-46FF-86C4-4CE0E7609802}</a:tableStyleId>
              </a:tblPr>
              <a:tblGrid>
                <a:gridCol w="1198756"/>
                <a:gridCol w="5354444"/>
              </a:tblGrid>
              <a:tr h="348809">
                <a:tc>
                  <a:txBody>
                    <a:bodyPr/>
                    <a:lstStyle/>
                    <a:p>
                      <a:r>
                        <a:rPr lang="zh-CN" altLang="en-US" sz="1300" dirty="0" smtClean="0"/>
                        <a:t>标准控件</a:t>
                      </a:r>
                      <a:endParaRPr lang="zh-CN" altLang="en-US" sz="1300" dirty="0"/>
                    </a:p>
                  </a:txBody>
                  <a:tcPr marL="91447" marR="91447" marT="60958" marB="60958"/>
                </a:tc>
                <a:tc>
                  <a:txBody>
                    <a:bodyPr/>
                    <a:lstStyle/>
                    <a:p>
                      <a:r>
                        <a:rPr lang="zh-CN" altLang="en-US" sz="1300" dirty="0" smtClean="0"/>
                        <a:t>功能描述</a:t>
                      </a:r>
                      <a:endParaRPr lang="zh-CN" altLang="en-US" sz="1300" dirty="0"/>
                    </a:p>
                  </a:txBody>
                  <a:tcPr marL="91447" marR="91447" marT="60958" marB="60958"/>
                </a:tc>
              </a:tr>
              <a:tr h="325107">
                <a:tc>
                  <a:txBody>
                    <a:bodyPr/>
                    <a:lstStyle/>
                    <a:p>
                      <a:r>
                        <a:rPr lang="zh-CN" altLang="en-US" sz="1300" b="1" dirty="0" smtClean="0"/>
                        <a:t>文本</a:t>
                      </a:r>
                      <a:endParaRPr lang="zh-CN" altLang="en-US" sz="1300" b="1" dirty="0"/>
                    </a:p>
                  </a:txBody>
                  <a:tcPr marL="91447" marR="91447" marT="60958" marB="60958"/>
                </a:tc>
                <a:tc>
                  <a:txBody>
                    <a:bodyPr/>
                    <a:lstStyle/>
                    <a:p>
                      <a:r>
                        <a:rPr lang="zh-CN" altLang="en-US" sz="1300" b="0" i="0" u="none" strike="noStrike" kern="1200" baseline="0" dirty="0" smtClean="0">
                          <a:solidFill>
                            <a:schemeClr val="tx1"/>
                          </a:solidFill>
                          <a:latin typeface="+mn-lt"/>
                          <a:ea typeface="+mn-ea"/>
                          <a:cs typeface="+mn-cs"/>
                        </a:rPr>
                        <a:t>用来向报表中插入单选或多行文本，支持固定文本和动态文本</a:t>
                      </a:r>
                      <a:endParaRPr lang="zh-CN" altLang="en-US" sz="1300" b="0" i="0" u="none" strike="noStrike" kern="1200" baseline="0" dirty="0">
                        <a:solidFill>
                          <a:schemeClr val="tx1"/>
                        </a:solidFill>
                        <a:latin typeface="+mn-lt"/>
                        <a:ea typeface="+mn-ea"/>
                        <a:cs typeface="+mn-cs"/>
                      </a:endParaRPr>
                    </a:p>
                  </a:txBody>
                  <a:tcPr marL="91447" marR="91447" marT="60958" marB="60958"/>
                </a:tc>
              </a:tr>
              <a:tr h="325107">
                <a:tc>
                  <a:txBody>
                    <a:bodyPr/>
                    <a:lstStyle/>
                    <a:p>
                      <a:r>
                        <a:rPr lang="zh-CN" altLang="en-US" sz="1300" b="1" dirty="0" smtClean="0"/>
                        <a:t>复选框</a:t>
                      </a:r>
                      <a:endParaRPr lang="zh-CN" altLang="en-US" sz="1300" b="1" dirty="0"/>
                    </a:p>
                  </a:txBody>
                  <a:tcPr marL="91447" marR="91447" marT="60958" marB="60958"/>
                </a:tc>
                <a:tc>
                  <a:txBody>
                    <a:bodyPr/>
                    <a:lstStyle/>
                    <a:p>
                      <a:r>
                        <a:rPr lang="zh-CN" altLang="en-US" sz="1300" b="0" i="0" u="none" strike="noStrike" kern="1200" baseline="0" dirty="0" smtClean="0">
                          <a:solidFill>
                            <a:schemeClr val="tx1"/>
                          </a:solidFill>
                          <a:latin typeface="+mn-lt"/>
                          <a:ea typeface="+mn-ea"/>
                          <a:cs typeface="+mn-cs"/>
                        </a:rPr>
                        <a:t>用来在报表中表示真</a:t>
                      </a:r>
                      <a:r>
                        <a:rPr lang="en-US" altLang="zh-CN" sz="1300" b="0" i="0" u="none" strike="noStrike" kern="1200" baseline="0" dirty="0" smtClean="0">
                          <a:solidFill>
                            <a:schemeClr val="tx1"/>
                          </a:solidFill>
                          <a:latin typeface="+mn-lt"/>
                          <a:ea typeface="+mn-ea"/>
                          <a:cs typeface="+mn-cs"/>
                        </a:rPr>
                        <a:t>/</a:t>
                      </a:r>
                      <a:r>
                        <a:rPr lang="zh-CN" altLang="en-US" sz="1300" b="0" i="0" u="none" strike="noStrike" kern="1200" baseline="0" dirty="0" smtClean="0">
                          <a:solidFill>
                            <a:schemeClr val="tx1"/>
                          </a:solidFill>
                          <a:latin typeface="+mn-lt"/>
                          <a:ea typeface="+mn-ea"/>
                          <a:cs typeface="+mn-cs"/>
                        </a:rPr>
                        <a:t>假或者已选</a:t>
                      </a:r>
                      <a:r>
                        <a:rPr lang="en-US" altLang="zh-CN" sz="1300" b="0" i="0" u="none" strike="noStrike" kern="1200" baseline="0" dirty="0" smtClean="0">
                          <a:solidFill>
                            <a:schemeClr val="tx1"/>
                          </a:solidFill>
                          <a:latin typeface="+mn-lt"/>
                          <a:ea typeface="+mn-ea"/>
                          <a:cs typeface="+mn-cs"/>
                        </a:rPr>
                        <a:t>/</a:t>
                      </a:r>
                      <a:r>
                        <a:rPr lang="zh-CN" altLang="en-US" sz="1300" b="0" i="0" u="none" strike="noStrike" kern="1200" baseline="0" dirty="0" smtClean="0">
                          <a:solidFill>
                            <a:schemeClr val="tx1"/>
                          </a:solidFill>
                          <a:latin typeface="+mn-lt"/>
                          <a:ea typeface="+mn-ea"/>
                          <a:cs typeface="+mn-cs"/>
                        </a:rPr>
                        <a:t>未选</a:t>
                      </a:r>
                      <a:r>
                        <a:rPr lang="en-US" altLang="zh-CN" sz="1300" b="0" i="0" u="none" strike="noStrike" kern="1200" baseline="0" dirty="0" smtClean="0">
                          <a:solidFill>
                            <a:schemeClr val="tx1"/>
                          </a:solidFill>
                          <a:latin typeface="+mn-lt"/>
                          <a:ea typeface="+mn-ea"/>
                          <a:cs typeface="+mn-cs"/>
                        </a:rPr>
                        <a:t>/</a:t>
                      </a:r>
                      <a:r>
                        <a:rPr lang="zh-CN" altLang="en-US" sz="1300" b="0" i="0" u="none" strike="noStrike" kern="1200" baseline="0" dirty="0" smtClean="0">
                          <a:solidFill>
                            <a:schemeClr val="tx1"/>
                          </a:solidFill>
                          <a:latin typeface="+mn-lt"/>
                          <a:ea typeface="+mn-ea"/>
                          <a:cs typeface="+mn-cs"/>
                        </a:rPr>
                        <a:t>不确定等状态</a:t>
                      </a:r>
                      <a:endParaRPr lang="zh-CN" altLang="en-US" sz="1300" b="0" i="0" u="none" strike="noStrike" kern="1200" baseline="0" dirty="0">
                        <a:solidFill>
                          <a:schemeClr val="tx1"/>
                        </a:solidFill>
                        <a:latin typeface="+mn-lt"/>
                        <a:ea typeface="+mn-ea"/>
                        <a:cs typeface="+mn-cs"/>
                      </a:endParaRPr>
                    </a:p>
                  </a:txBody>
                  <a:tcPr marL="91447" marR="91447" marT="60958" marB="60958"/>
                </a:tc>
              </a:tr>
              <a:tr h="325107">
                <a:tc>
                  <a:txBody>
                    <a:bodyPr/>
                    <a:lstStyle/>
                    <a:p>
                      <a:r>
                        <a:rPr lang="zh-CN" altLang="en-US" sz="1300" b="1" dirty="0" smtClean="0"/>
                        <a:t>格式文本</a:t>
                      </a:r>
                      <a:endParaRPr lang="zh-CN" altLang="en-US" sz="1300" b="1" dirty="0"/>
                    </a:p>
                  </a:txBody>
                  <a:tcPr marL="91447" marR="91447" marT="60958" marB="60958"/>
                </a:tc>
                <a:tc>
                  <a:txBody>
                    <a:bodyPr/>
                    <a:lstStyle/>
                    <a:p>
                      <a:r>
                        <a:rPr lang="zh-CN" altLang="en-US" sz="1300" dirty="0" smtClean="0"/>
                        <a:t>支持导入本地文本文件</a:t>
                      </a:r>
                      <a:endParaRPr lang="zh-CN" altLang="en-US" sz="1300" dirty="0"/>
                    </a:p>
                  </a:txBody>
                  <a:tcPr marL="91447" marR="91447" marT="60958" marB="60958"/>
                </a:tc>
              </a:tr>
              <a:tr h="325107">
                <a:tc>
                  <a:txBody>
                    <a:bodyPr/>
                    <a:lstStyle/>
                    <a:p>
                      <a:r>
                        <a:rPr lang="zh-CN" altLang="en-US" sz="1300" b="1" dirty="0" smtClean="0"/>
                        <a:t>图片</a:t>
                      </a:r>
                      <a:endParaRPr lang="zh-CN" altLang="en-US" sz="1300" b="1" dirty="0"/>
                    </a:p>
                  </a:txBody>
                  <a:tcPr marL="91447" marR="91447" marT="60958" marB="60958"/>
                </a:tc>
                <a:tc>
                  <a:txBody>
                    <a:bodyPr/>
                    <a:lstStyle/>
                    <a:p>
                      <a:r>
                        <a:rPr lang="zh-CN" altLang="en-US" sz="1300" b="0" i="0" u="none" strike="noStrike" kern="1200" baseline="0" dirty="0" smtClean="0">
                          <a:solidFill>
                            <a:schemeClr val="tx1"/>
                          </a:solidFill>
                          <a:latin typeface="+mn-lt"/>
                          <a:ea typeface="+mn-ea"/>
                          <a:cs typeface="+mn-cs"/>
                        </a:rPr>
                        <a:t>图片框，用来在报表中显示图片</a:t>
                      </a:r>
                      <a:endParaRPr lang="zh-CN" altLang="en-US" sz="1300" dirty="0"/>
                    </a:p>
                  </a:txBody>
                  <a:tcPr marL="91447" marR="91447" marT="60958" marB="60958"/>
                </a:tc>
              </a:tr>
              <a:tr h="325107">
                <a:tc>
                  <a:txBody>
                    <a:bodyPr/>
                    <a:lstStyle/>
                    <a:p>
                      <a:r>
                        <a:rPr lang="zh-CN" altLang="en-US" sz="1300" b="1" dirty="0" smtClean="0"/>
                        <a:t>面板</a:t>
                      </a:r>
                      <a:endParaRPr lang="zh-CN" altLang="en-US" sz="1300" b="1" dirty="0"/>
                    </a:p>
                  </a:txBody>
                  <a:tcPr marL="91447" marR="91447" marT="60958" marB="60958"/>
                </a:tc>
                <a:tc>
                  <a:txBody>
                    <a:bodyPr/>
                    <a:lstStyle/>
                    <a:p>
                      <a:r>
                        <a:rPr lang="zh-CN" altLang="en-US" sz="1300" b="0" i="0" u="none" strike="noStrike" kern="1200" baseline="0" dirty="0" smtClean="0">
                          <a:solidFill>
                            <a:schemeClr val="tx1"/>
                          </a:solidFill>
                          <a:latin typeface="+mn-lt"/>
                          <a:ea typeface="+mn-ea"/>
                          <a:cs typeface="+mn-cs"/>
                        </a:rPr>
                        <a:t>用来做为其他控件的容器，从而将几个控件组合在一起，易于操作</a:t>
                      </a:r>
                      <a:endParaRPr lang="zh-CN" altLang="en-US" sz="1300" dirty="0"/>
                    </a:p>
                  </a:txBody>
                  <a:tcPr marL="91447" marR="91447" marT="60958" marB="60958"/>
                </a:tc>
              </a:tr>
              <a:tr h="325107">
                <a:tc>
                  <a:txBody>
                    <a:bodyPr/>
                    <a:lstStyle/>
                    <a:p>
                      <a:r>
                        <a:rPr lang="zh-CN" altLang="en-US" sz="1300" b="1" dirty="0" smtClean="0"/>
                        <a:t>表格</a:t>
                      </a:r>
                      <a:endParaRPr lang="zh-CN" altLang="en-US" sz="1300" b="1" dirty="0"/>
                    </a:p>
                  </a:txBody>
                  <a:tcPr marL="91447" marR="91447" marT="60958" marB="60958"/>
                </a:tc>
                <a:tc>
                  <a:txBody>
                    <a:bodyPr/>
                    <a:lstStyle/>
                    <a:p>
                      <a:r>
                        <a:rPr lang="zh-CN" altLang="en-US" sz="1300" b="0" i="0" u="none" strike="noStrike" kern="1200" baseline="0" dirty="0" smtClean="0">
                          <a:solidFill>
                            <a:schemeClr val="tx1"/>
                          </a:solidFill>
                          <a:latin typeface="+mn-lt"/>
                          <a:ea typeface="+mn-ea"/>
                          <a:cs typeface="+mn-cs"/>
                        </a:rPr>
                        <a:t>用来向报表中插入表格，数据以表格的形式展示</a:t>
                      </a:r>
                      <a:endParaRPr lang="zh-CN" altLang="en-US" sz="1300" dirty="0"/>
                    </a:p>
                  </a:txBody>
                  <a:tcPr marL="91447" marR="91447" marT="60958" marB="60958"/>
                </a:tc>
              </a:tr>
              <a:tr h="325107">
                <a:tc>
                  <a:txBody>
                    <a:bodyPr/>
                    <a:lstStyle/>
                    <a:p>
                      <a:r>
                        <a:rPr lang="zh-CN" altLang="en-US" sz="1300" b="1" dirty="0" smtClean="0"/>
                        <a:t>线条</a:t>
                      </a:r>
                      <a:endParaRPr lang="zh-CN" altLang="en-US" sz="1300" b="1" dirty="0"/>
                    </a:p>
                  </a:txBody>
                  <a:tcPr marL="91447" marR="91447" marT="60958" marB="60958"/>
                </a:tc>
                <a:tc>
                  <a:txBody>
                    <a:bodyPr/>
                    <a:lstStyle/>
                    <a:p>
                      <a:r>
                        <a:rPr lang="zh-CN" altLang="en-US" sz="1300" b="0" i="0" u="none" strike="noStrike" kern="1200" baseline="0" dirty="0" smtClean="0">
                          <a:solidFill>
                            <a:schemeClr val="tx1"/>
                          </a:solidFill>
                          <a:latin typeface="+mn-lt"/>
                          <a:ea typeface="+mn-ea"/>
                          <a:cs typeface="+mn-cs"/>
                        </a:rPr>
                        <a:t>直线，用来向报表中插入水平直线，垂直直线以及斜线</a:t>
                      </a:r>
                      <a:endParaRPr lang="zh-CN" altLang="en-US" sz="1300" dirty="0"/>
                    </a:p>
                  </a:txBody>
                  <a:tcPr marL="91447" marR="91447" marT="60958" marB="60958"/>
                </a:tc>
              </a:tr>
              <a:tr h="325107">
                <a:tc>
                  <a:txBody>
                    <a:bodyPr/>
                    <a:lstStyle/>
                    <a:p>
                      <a:r>
                        <a:rPr lang="zh-CN" altLang="en-US" sz="1300" b="1" dirty="0" smtClean="0"/>
                        <a:t>形状</a:t>
                      </a:r>
                      <a:endParaRPr lang="zh-CN" altLang="en-US" sz="1300" b="1" dirty="0"/>
                    </a:p>
                  </a:txBody>
                  <a:tcPr marL="91447" marR="91447" marT="60958" marB="60958"/>
                </a:tc>
                <a:tc>
                  <a:txBody>
                    <a:bodyPr/>
                    <a:lstStyle/>
                    <a:p>
                      <a:r>
                        <a:rPr lang="zh-CN" altLang="en-US" sz="1300" b="0" i="0" u="none" strike="noStrike" kern="1200" baseline="0" dirty="0" smtClean="0">
                          <a:solidFill>
                            <a:schemeClr val="tx1"/>
                          </a:solidFill>
                          <a:latin typeface="+mn-lt"/>
                          <a:ea typeface="+mn-ea"/>
                          <a:cs typeface="+mn-cs"/>
                        </a:rPr>
                        <a:t>用来在报表中插入简单的图形</a:t>
                      </a:r>
                      <a:endParaRPr lang="zh-CN" altLang="en-US" sz="1300" dirty="0"/>
                    </a:p>
                  </a:txBody>
                  <a:tcPr marL="91447" marR="91447" marT="60958" marB="60958"/>
                </a:tc>
              </a:tr>
              <a:tr h="325107">
                <a:tc>
                  <a:txBody>
                    <a:bodyPr/>
                    <a:lstStyle/>
                    <a:p>
                      <a:r>
                        <a:rPr lang="zh-CN" altLang="en-US" sz="1300" b="1" dirty="0" smtClean="0"/>
                        <a:t>条形码</a:t>
                      </a:r>
                      <a:endParaRPr lang="zh-CN" altLang="en-US" sz="1300" b="1" dirty="0"/>
                    </a:p>
                  </a:txBody>
                  <a:tcPr marL="91447" marR="91447" marT="60958" marB="60958"/>
                </a:tc>
                <a:tc>
                  <a:txBody>
                    <a:bodyPr/>
                    <a:lstStyle/>
                    <a:p>
                      <a:r>
                        <a:rPr lang="zh-CN" altLang="en-US" sz="1300" b="0" i="0" u="none" strike="noStrike" kern="1200" baseline="0" dirty="0" smtClean="0">
                          <a:solidFill>
                            <a:schemeClr val="tx1"/>
                          </a:solidFill>
                          <a:latin typeface="+mn-lt"/>
                          <a:ea typeface="+mn-ea"/>
                          <a:cs typeface="+mn-cs"/>
                        </a:rPr>
                        <a:t>用来向报表中插入不同类型的条形码</a:t>
                      </a:r>
                      <a:endParaRPr lang="zh-CN" altLang="en-US" sz="1300" dirty="0"/>
                    </a:p>
                  </a:txBody>
                  <a:tcPr marL="91447" marR="91447" marT="60958" marB="60958"/>
                </a:tc>
              </a:tr>
              <a:tr h="325107">
                <a:tc>
                  <a:txBody>
                    <a:bodyPr/>
                    <a:lstStyle/>
                    <a:p>
                      <a:r>
                        <a:rPr lang="zh-CN" altLang="en-US" sz="1300" b="1" dirty="0" smtClean="0"/>
                        <a:t>邮政编码</a:t>
                      </a:r>
                      <a:endParaRPr lang="zh-CN" altLang="en-US" sz="1300" b="1" dirty="0"/>
                    </a:p>
                  </a:txBody>
                  <a:tcPr marL="91447" marR="91447" marT="60958" marB="60958"/>
                </a:tc>
                <a:tc>
                  <a:txBody>
                    <a:bodyPr/>
                    <a:lstStyle/>
                    <a:p>
                      <a:r>
                        <a:rPr lang="zh-CN" altLang="en-US" sz="1300" b="0" i="0" u="none" strike="noStrike" kern="1200" baseline="0" dirty="0" smtClean="0">
                          <a:solidFill>
                            <a:schemeClr val="tx1"/>
                          </a:solidFill>
                          <a:latin typeface="+mn-lt"/>
                          <a:ea typeface="+mn-ea"/>
                          <a:cs typeface="+mn-cs"/>
                        </a:rPr>
                        <a:t>用来在报表中插入表示邮政编码的数字</a:t>
                      </a:r>
                      <a:endParaRPr lang="zh-CN" altLang="en-US" sz="1300" dirty="0"/>
                    </a:p>
                  </a:txBody>
                  <a:tcPr marL="91447" marR="91447" marT="60958" marB="60958"/>
                </a:tc>
              </a:tr>
              <a:tr h="325107">
                <a:tc>
                  <a:txBody>
                    <a:bodyPr/>
                    <a:lstStyle/>
                    <a:p>
                      <a:r>
                        <a:rPr lang="zh-CN" altLang="en-US" sz="1300" b="1" dirty="0" smtClean="0"/>
                        <a:t>图表</a:t>
                      </a:r>
                      <a:endParaRPr lang="zh-CN" altLang="en-US" sz="1300" b="1" dirty="0"/>
                    </a:p>
                  </a:txBody>
                  <a:tcPr marL="91447" marR="91447" marT="60958" marB="60958"/>
                </a:tc>
                <a:tc>
                  <a:txBody>
                    <a:bodyPr/>
                    <a:lstStyle/>
                    <a:p>
                      <a:r>
                        <a:rPr lang="zh-CN" altLang="en-US" sz="1300" b="0" i="0" u="none" strike="noStrike" kern="1200" baseline="0" dirty="0" smtClean="0">
                          <a:solidFill>
                            <a:schemeClr val="tx1"/>
                          </a:solidFill>
                          <a:latin typeface="+mn-lt"/>
                          <a:ea typeface="+mn-ea"/>
                          <a:cs typeface="+mn-cs"/>
                        </a:rPr>
                        <a:t>用来让报表数据展示出不同的图表形式</a:t>
                      </a:r>
                      <a:endParaRPr lang="zh-CN" altLang="en-US" sz="1300" b="0" i="0" u="none" strike="noStrike" kern="1200" baseline="0" dirty="0">
                        <a:solidFill>
                          <a:schemeClr val="tx1"/>
                        </a:solidFill>
                        <a:latin typeface="+mn-lt"/>
                        <a:ea typeface="+mn-ea"/>
                        <a:cs typeface="+mn-cs"/>
                      </a:endParaRPr>
                    </a:p>
                  </a:txBody>
                  <a:tcPr marL="91447" marR="91447" marT="60958" marB="60958"/>
                </a:tc>
              </a:tr>
              <a:tr h="325107">
                <a:tc>
                  <a:txBody>
                    <a:bodyPr/>
                    <a:lstStyle/>
                    <a:p>
                      <a:r>
                        <a:rPr lang="zh-CN" altLang="en-US" sz="1300" b="1" dirty="0" smtClean="0"/>
                        <a:t>交叉分析表格</a:t>
                      </a:r>
                      <a:endParaRPr lang="zh-CN" altLang="en-US" sz="1300" b="1" dirty="0"/>
                    </a:p>
                  </a:txBody>
                  <a:tcPr marL="91447" marR="91447" marT="60958" marB="60958"/>
                </a:tc>
                <a:tc>
                  <a:txBody>
                    <a:bodyPr/>
                    <a:lstStyle/>
                    <a:p>
                      <a:r>
                        <a:rPr lang="zh-CN" altLang="en-US" sz="1300" dirty="0" smtClean="0"/>
                        <a:t>用来让报表数据以行和列交叉分析的方式展示</a:t>
                      </a:r>
                      <a:endParaRPr lang="zh-CN" altLang="en-US" sz="1300" dirty="0"/>
                    </a:p>
                  </a:txBody>
                  <a:tcPr marL="91447" marR="91447" marT="60958" marB="60958"/>
                </a:tc>
              </a:tr>
              <a:tr h="518156">
                <a:tc>
                  <a:txBody>
                    <a:bodyPr/>
                    <a:lstStyle/>
                    <a:p>
                      <a:r>
                        <a:rPr lang="zh-CN" altLang="en-US" sz="1300" b="1" dirty="0" smtClean="0"/>
                        <a:t>页信息</a:t>
                      </a:r>
                      <a:endParaRPr lang="zh-CN" altLang="en-US" sz="1300" b="1" dirty="0"/>
                    </a:p>
                  </a:txBody>
                  <a:tcPr marL="91447" marR="91447" marT="60958" marB="60958"/>
                </a:tc>
                <a:tc>
                  <a:txBody>
                    <a:bodyPr/>
                    <a:lstStyle/>
                    <a:p>
                      <a:r>
                        <a:rPr lang="zh-CN" altLang="en-US" sz="1300" b="0" i="0" u="none" strike="noStrike" kern="1200" baseline="0" dirty="0" smtClean="0">
                          <a:solidFill>
                            <a:schemeClr val="tx1"/>
                          </a:solidFill>
                          <a:latin typeface="+mn-lt"/>
                          <a:ea typeface="+mn-ea"/>
                          <a:cs typeface="+mn-cs"/>
                        </a:rPr>
                        <a:t>用来在报表中显示一些辅助信息，例如总页数，当前页码以及用户信息等</a:t>
                      </a:r>
                      <a:endParaRPr lang="zh-CN" altLang="en-US" sz="1300" dirty="0"/>
                    </a:p>
                  </a:txBody>
                  <a:tcPr marL="91447" marR="91447" marT="60958" marB="60958"/>
                </a:tc>
              </a:tr>
              <a:tr h="325107">
                <a:tc>
                  <a:txBody>
                    <a:bodyPr/>
                    <a:lstStyle/>
                    <a:p>
                      <a:r>
                        <a:rPr lang="zh-CN" altLang="en-US" sz="1300" b="1" dirty="0" smtClean="0"/>
                        <a:t>分页符</a:t>
                      </a:r>
                      <a:endParaRPr lang="zh-CN" altLang="en-US" sz="1300" b="1" dirty="0"/>
                    </a:p>
                  </a:txBody>
                  <a:tcPr marL="91447" marR="91447" marT="60958" marB="60958"/>
                </a:tc>
                <a:tc>
                  <a:txBody>
                    <a:bodyPr/>
                    <a:lstStyle/>
                    <a:p>
                      <a:r>
                        <a:rPr lang="zh-CN" altLang="en-US" sz="1300" b="0" i="0" u="none" strike="noStrike" kern="1200" baseline="0" dirty="0" smtClean="0">
                          <a:solidFill>
                            <a:schemeClr val="tx1"/>
                          </a:solidFill>
                          <a:latin typeface="+mn-lt"/>
                          <a:ea typeface="+mn-ea"/>
                          <a:cs typeface="+mn-cs"/>
                        </a:rPr>
                        <a:t>用来在报表中标记何时需要开始新的一页</a:t>
                      </a:r>
                      <a:endParaRPr lang="zh-CN" altLang="en-US" sz="1300" dirty="0"/>
                    </a:p>
                  </a:txBody>
                  <a:tcPr marL="91447" marR="91447" marT="60958" marB="60958"/>
                </a:tc>
              </a:tr>
              <a:tr h="325107">
                <a:tc>
                  <a:txBody>
                    <a:bodyPr/>
                    <a:lstStyle/>
                    <a:p>
                      <a:r>
                        <a:rPr lang="zh-CN" altLang="en-US" sz="1300" b="1" dirty="0" smtClean="0"/>
                        <a:t>交叉条线</a:t>
                      </a:r>
                      <a:endParaRPr lang="zh-CN" altLang="en-US" sz="1300" b="1" dirty="0"/>
                    </a:p>
                  </a:txBody>
                  <a:tcPr marL="91447" marR="91447" marT="60958" marB="60958"/>
                </a:tc>
                <a:tc>
                  <a:txBody>
                    <a:bodyPr/>
                    <a:lstStyle/>
                    <a:p>
                      <a:r>
                        <a:rPr lang="zh-CN" altLang="en-US" sz="1300" dirty="0" smtClean="0"/>
                        <a:t>支持跨区段</a:t>
                      </a:r>
                      <a:r>
                        <a:rPr lang="zh-CN" altLang="en-US" sz="1300" dirty="0" smtClean="0"/>
                        <a:t>展示的线条</a:t>
                      </a:r>
                      <a:endParaRPr lang="zh-CN" altLang="en-US" sz="1300" dirty="0"/>
                    </a:p>
                  </a:txBody>
                  <a:tcPr marL="91447" marR="91447" marT="60958" marB="60958"/>
                </a:tc>
              </a:tr>
              <a:tr h="325107">
                <a:tc>
                  <a:txBody>
                    <a:bodyPr/>
                    <a:lstStyle/>
                    <a:p>
                      <a:r>
                        <a:rPr lang="zh-CN" altLang="en-US" sz="1300" b="1" dirty="0" smtClean="0"/>
                        <a:t>交叉条框</a:t>
                      </a:r>
                      <a:endParaRPr lang="zh-CN" altLang="en-US" sz="1300" b="1" dirty="0"/>
                    </a:p>
                  </a:txBody>
                  <a:tcPr marL="91447" marR="91447" marT="60958" marB="60958"/>
                </a:tc>
                <a:tc>
                  <a:txBody>
                    <a:bodyPr/>
                    <a:lstStyle/>
                    <a:p>
                      <a:r>
                        <a:rPr lang="zh-CN" altLang="en-US" sz="1300" dirty="0" smtClean="0"/>
                        <a:t>支持跨区段</a:t>
                      </a:r>
                      <a:r>
                        <a:rPr lang="zh-CN" altLang="en-US" sz="1300" dirty="0" smtClean="0"/>
                        <a:t>展示的条框</a:t>
                      </a:r>
                      <a:endParaRPr lang="zh-CN" altLang="en-US" sz="1300" dirty="0"/>
                    </a:p>
                  </a:txBody>
                  <a:tcPr marL="91447" marR="91447" marT="60958" marB="60958"/>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p:cNvSpPr>
            <a:spLocks noGrp="1"/>
          </p:cNvSpPr>
          <p:nvPr>
            <p:ph type="title"/>
          </p:nvPr>
        </p:nvSpPr>
        <p:spPr>
          <a:xfrm>
            <a:off x="323850" y="0"/>
            <a:ext cx="7127875" cy="693738"/>
          </a:xfrm>
        </p:spPr>
        <p:txBody>
          <a:bodyPr/>
          <a:lstStyle/>
          <a:p>
            <a:r>
              <a:rPr smtClean="0">
                <a:latin typeface="微软雅黑" pitchFamily="34" charset="-122"/>
                <a:ea typeface="微软雅黑" pitchFamily="34" charset="-122"/>
              </a:rPr>
              <a:t>单据类报表设计流程</a:t>
            </a: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933450"/>
            <a:ext cx="5761037" cy="524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p:cNvSpPr>
            <a:spLocks noGrp="1"/>
          </p:cNvSpPr>
          <p:nvPr>
            <p:ph type="title"/>
          </p:nvPr>
        </p:nvSpPr>
        <p:spPr>
          <a:xfrm>
            <a:off x="323850" y="0"/>
            <a:ext cx="7127875" cy="693738"/>
          </a:xfrm>
        </p:spPr>
        <p:txBody>
          <a:bodyPr/>
          <a:lstStyle/>
          <a:p>
            <a:r>
              <a:rPr smtClean="0">
                <a:latin typeface="微软雅黑" pitchFamily="34" charset="-122"/>
                <a:ea typeface="微软雅黑" pitchFamily="34" charset="-122"/>
              </a:rPr>
              <a:t>单据类报表设计</a:t>
            </a:r>
          </a:p>
        </p:txBody>
      </p:sp>
      <p:grpSp>
        <p:nvGrpSpPr>
          <p:cNvPr id="19459" name="组合 21"/>
          <p:cNvGrpSpPr>
            <a:grpSpLocks/>
          </p:cNvGrpSpPr>
          <p:nvPr/>
        </p:nvGrpSpPr>
        <p:grpSpPr bwMode="auto">
          <a:xfrm>
            <a:off x="142875" y="857250"/>
            <a:ext cx="2160588" cy="5835650"/>
            <a:chOff x="142875" y="857250"/>
            <a:chExt cx="2357438" cy="5686425"/>
          </a:xfrm>
        </p:grpSpPr>
        <p:pic>
          <p:nvPicPr>
            <p:cNvPr id="10" name="Picture 38" descr="C:\Documents and Settings\guoqiang_cheng\桌面\03.jpg"/>
            <p:cNvPicPr>
              <a:picLocks noChangeAspect="1" noChangeArrowheads="1"/>
            </p:cNvPicPr>
            <p:nvPr/>
          </p:nvPicPr>
          <p:blipFill>
            <a:blip r:embed="rId3"/>
            <a:srcRect/>
            <a:stretch>
              <a:fillRect/>
            </a:stretch>
          </p:blipFill>
          <p:spPr bwMode="auto">
            <a:xfrm>
              <a:off x="142875" y="857250"/>
              <a:ext cx="2357438" cy="5686425"/>
            </a:xfrm>
            <a:prstGeom prst="rect">
              <a:avLst/>
            </a:prstGeom>
            <a:noFill/>
            <a:effectLst>
              <a:outerShdw blurRad="50800" dist="38100" dir="5400000" algn="t" rotWithShape="0">
                <a:prstClr val="black">
                  <a:alpha val="40000"/>
                </a:prstClr>
              </a:outerShdw>
            </a:effectLst>
          </p:spPr>
        </p:pic>
        <p:grpSp>
          <p:nvGrpSpPr>
            <p:cNvPr id="19469" name="组合 13"/>
            <p:cNvGrpSpPr>
              <a:grpSpLocks/>
            </p:cNvGrpSpPr>
            <p:nvPr/>
          </p:nvGrpSpPr>
          <p:grpSpPr bwMode="auto">
            <a:xfrm>
              <a:off x="142875" y="857250"/>
              <a:ext cx="2357438" cy="428625"/>
              <a:chOff x="3500430" y="928670"/>
              <a:chExt cx="2357454" cy="428628"/>
            </a:xfrm>
          </p:grpSpPr>
          <p:sp>
            <p:nvSpPr>
              <p:cNvPr id="13" name="矩形 12"/>
              <p:cNvSpPr/>
              <p:nvPr/>
            </p:nvSpPr>
            <p:spPr>
              <a:xfrm>
                <a:off x="3500430" y="928670"/>
                <a:ext cx="2357454" cy="428496"/>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14" name="等腰三角形 13"/>
              <p:cNvSpPr/>
              <p:nvPr/>
            </p:nvSpPr>
            <p:spPr>
              <a:xfrm flipV="1">
                <a:off x="5643098" y="1070986"/>
                <a:ext cx="142036" cy="143864"/>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12" name="TextBox 25"/>
            <p:cNvSpPr txBox="1">
              <a:spLocks noChangeArrowheads="1"/>
            </p:cNvSpPr>
            <p:nvPr/>
          </p:nvSpPr>
          <p:spPr bwMode="auto">
            <a:xfrm>
              <a:off x="286643" y="857250"/>
              <a:ext cx="2021402" cy="329491"/>
            </a:xfrm>
            <a:prstGeom prst="rect">
              <a:avLst/>
            </a:prstGeom>
            <a:noFill/>
            <a:ln w="9525">
              <a:noFill/>
              <a:miter lim="800000"/>
              <a:headEnd/>
              <a:tailEnd/>
            </a:ln>
          </p:spPr>
          <p:txBody>
            <a:bodyPr>
              <a:spAutoFit/>
            </a:bodyPr>
            <a:lstStyle/>
            <a:p>
              <a:pPr>
                <a:buFont typeface="Wingdings" pitchFamily="2" charset="2"/>
                <a:buNone/>
                <a:defRPr/>
              </a:pPr>
              <a:r>
                <a:rPr lang="zh-CN" altLang="en-US" sz="1600" b="1" dirty="0">
                  <a:solidFill>
                    <a:schemeClr val="bg1"/>
                  </a:solidFill>
                  <a:effectLst/>
                  <a:latin typeface="+mn-ea"/>
                  <a:ea typeface="+mn-ea"/>
                </a:rPr>
                <a:t>主要功能</a:t>
              </a:r>
              <a:endParaRPr lang="en-US" altLang="zh-CN" sz="1600" b="1" dirty="0">
                <a:solidFill>
                  <a:schemeClr val="bg1"/>
                </a:solidFill>
                <a:effectLst/>
                <a:latin typeface="+mn-ea"/>
                <a:ea typeface="+mn-ea"/>
              </a:endParaRPr>
            </a:p>
          </p:txBody>
        </p:sp>
      </p:grpSp>
      <p:sp>
        <p:nvSpPr>
          <p:cNvPr id="19460" name="Rectangle 10"/>
          <p:cNvSpPr>
            <a:spLocks noChangeArrowheads="1"/>
          </p:cNvSpPr>
          <p:nvPr/>
        </p:nvSpPr>
        <p:spPr bwMode="auto">
          <a:xfrm>
            <a:off x="142875" y="1428750"/>
            <a:ext cx="21431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68288" lvl="1">
              <a:lnSpc>
                <a:spcPct val="110000"/>
              </a:lnSpc>
              <a:buClr>
                <a:srgbClr val="FF9900"/>
              </a:buClr>
              <a:buFont typeface="Wingdings" pitchFamily="2" charset="2"/>
              <a:buNone/>
            </a:pPr>
            <a:r>
              <a:rPr lang="zh-CN" altLang="en-US" sz="1600">
                <a:effectLst/>
                <a:latin typeface="黑体" pitchFamily="49" charset="-122"/>
                <a:ea typeface="黑体" pitchFamily="49" charset="-122"/>
              </a:rPr>
              <a:t>大文本打印</a:t>
            </a:r>
          </a:p>
          <a:p>
            <a:pPr marL="268288" lvl="1">
              <a:lnSpc>
                <a:spcPct val="110000"/>
              </a:lnSpc>
              <a:buClr>
                <a:srgbClr val="FF9900"/>
              </a:buClr>
              <a:buFont typeface="Wingdings" pitchFamily="2" charset="2"/>
              <a:buNone/>
            </a:pPr>
            <a:r>
              <a:rPr lang="zh-CN" altLang="en-US" sz="1600">
                <a:effectLst/>
                <a:latin typeface="黑体" pitchFamily="49" charset="-122"/>
                <a:ea typeface="黑体" pitchFamily="49" charset="-122"/>
              </a:rPr>
              <a:t>多单据体打印</a:t>
            </a:r>
            <a:endParaRPr lang="en-US" altLang="zh-CN" sz="1600">
              <a:effectLst/>
              <a:latin typeface="黑体" pitchFamily="49" charset="-122"/>
              <a:ea typeface="黑体" pitchFamily="49" charset="-122"/>
            </a:endParaRPr>
          </a:p>
          <a:p>
            <a:pPr marL="268288" lvl="1">
              <a:lnSpc>
                <a:spcPct val="110000"/>
              </a:lnSpc>
              <a:buClr>
                <a:srgbClr val="FF9900"/>
              </a:buClr>
              <a:buFont typeface="Wingdings" pitchFamily="2" charset="2"/>
              <a:buNone/>
            </a:pPr>
            <a:r>
              <a:rPr lang="zh-CN" altLang="en-US" sz="1600">
                <a:effectLst/>
                <a:latin typeface="黑体" pitchFamily="49" charset="-122"/>
                <a:ea typeface="黑体" pitchFamily="49" charset="-122"/>
              </a:rPr>
              <a:t>子单据体打印</a:t>
            </a:r>
          </a:p>
          <a:p>
            <a:pPr marL="268288" lvl="1">
              <a:lnSpc>
                <a:spcPct val="110000"/>
              </a:lnSpc>
              <a:buClr>
                <a:srgbClr val="FF9900"/>
              </a:buClr>
              <a:buFont typeface="Wingdings" pitchFamily="2" charset="2"/>
              <a:buNone/>
            </a:pPr>
            <a:r>
              <a:rPr lang="zh-CN" altLang="en-US" sz="1600">
                <a:effectLst/>
                <a:latin typeface="黑体" pitchFamily="49" charset="-122"/>
                <a:ea typeface="黑体" pitchFamily="49" charset="-122"/>
              </a:rPr>
              <a:t>自动换行打印</a:t>
            </a:r>
          </a:p>
          <a:p>
            <a:pPr marL="268288" lvl="1">
              <a:lnSpc>
                <a:spcPct val="110000"/>
              </a:lnSpc>
              <a:buClr>
                <a:srgbClr val="FF9900"/>
              </a:buClr>
              <a:buFont typeface="Wingdings" pitchFamily="2" charset="2"/>
              <a:buNone/>
            </a:pPr>
            <a:r>
              <a:rPr lang="zh-CN" altLang="en-US" sz="1600">
                <a:effectLst/>
                <a:latin typeface="黑体" pitchFamily="49" charset="-122"/>
                <a:ea typeface="黑体" pitchFamily="49" charset="-122"/>
              </a:rPr>
              <a:t>自动翻页打印</a:t>
            </a:r>
          </a:p>
          <a:p>
            <a:pPr marL="268288" lvl="1">
              <a:lnSpc>
                <a:spcPct val="110000"/>
              </a:lnSpc>
              <a:buClr>
                <a:srgbClr val="FF9900"/>
              </a:buClr>
              <a:buFont typeface="Wingdings" pitchFamily="2" charset="2"/>
              <a:buNone/>
            </a:pPr>
            <a:r>
              <a:rPr lang="zh-CN" altLang="en-US" sz="1600">
                <a:effectLst/>
                <a:latin typeface="黑体" pitchFamily="49" charset="-122"/>
                <a:ea typeface="黑体" pitchFamily="49" charset="-122"/>
              </a:rPr>
              <a:t>跨页输出打印</a:t>
            </a:r>
          </a:p>
          <a:p>
            <a:pPr marL="268288" lvl="1">
              <a:lnSpc>
                <a:spcPct val="110000"/>
              </a:lnSpc>
              <a:buClr>
                <a:srgbClr val="FF9900"/>
              </a:buClr>
              <a:buFont typeface="Wingdings" pitchFamily="2" charset="2"/>
              <a:buNone/>
            </a:pPr>
            <a:r>
              <a:rPr lang="zh-CN" altLang="en-US" sz="1600">
                <a:effectLst/>
                <a:latin typeface="黑体" pitchFamily="49" charset="-122"/>
                <a:ea typeface="黑体" pitchFamily="49" charset="-122"/>
              </a:rPr>
              <a:t>条码打印</a:t>
            </a:r>
          </a:p>
          <a:p>
            <a:pPr marL="268288" lvl="1">
              <a:lnSpc>
                <a:spcPct val="110000"/>
              </a:lnSpc>
              <a:buClr>
                <a:srgbClr val="FF9900"/>
              </a:buClr>
              <a:buFont typeface="Wingdings" pitchFamily="2" charset="2"/>
              <a:buNone/>
            </a:pPr>
            <a:r>
              <a:rPr lang="zh-CN" altLang="en-US" sz="1600">
                <a:effectLst/>
                <a:latin typeface="黑体" pitchFamily="49" charset="-122"/>
                <a:ea typeface="黑体" pitchFamily="49" charset="-122"/>
              </a:rPr>
              <a:t>汇总打印</a:t>
            </a:r>
          </a:p>
          <a:p>
            <a:pPr marL="268288" lvl="1">
              <a:lnSpc>
                <a:spcPct val="110000"/>
              </a:lnSpc>
              <a:buClr>
                <a:srgbClr val="FF9900"/>
              </a:buClr>
              <a:buFont typeface="Wingdings" pitchFamily="2" charset="2"/>
              <a:buNone/>
            </a:pPr>
            <a:r>
              <a:rPr lang="zh-CN" altLang="en-US" sz="1600">
                <a:effectLst/>
                <a:latin typeface="黑体" pitchFamily="49" charset="-122"/>
                <a:ea typeface="黑体" pitchFamily="49" charset="-122"/>
              </a:rPr>
              <a:t>排序打印</a:t>
            </a:r>
            <a:endParaRPr lang="en-US" altLang="zh-CN" sz="1600">
              <a:effectLst/>
              <a:latin typeface="黑体" pitchFamily="49" charset="-122"/>
              <a:ea typeface="黑体" pitchFamily="49" charset="-122"/>
            </a:endParaRPr>
          </a:p>
          <a:p>
            <a:pPr marL="268288" lvl="1">
              <a:lnSpc>
                <a:spcPct val="110000"/>
              </a:lnSpc>
              <a:buClr>
                <a:srgbClr val="FF9900"/>
              </a:buClr>
              <a:buFont typeface="Wingdings" pitchFamily="2" charset="2"/>
              <a:buNone/>
            </a:pPr>
            <a:r>
              <a:rPr lang="zh-CN" altLang="en-US" sz="1600">
                <a:effectLst/>
                <a:latin typeface="黑体" pitchFamily="49" charset="-122"/>
                <a:ea typeface="黑体" pitchFamily="49" charset="-122"/>
              </a:rPr>
              <a:t>文件导出</a:t>
            </a:r>
          </a:p>
          <a:p>
            <a:pPr marL="268288" lvl="1">
              <a:lnSpc>
                <a:spcPct val="110000"/>
              </a:lnSpc>
              <a:buClr>
                <a:srgbClr val="FF9900"/>
              </a:buClr>
              <a:buFont typeface="Wingdings" pitchFamily="2" charset="2"/>
              <a:buNone/>
            </a:pPr>
            <a:endParaRPr lang="zh-CN" altLang="en-US" sz="1600">
              <a:effectLst/>
              <a:latin typeface="黑体" pitchFamily="49" charset="-122"/>
              <a:ea typeface="黑体" pitchFamily="49" charset="-122"/>
            </a:endParaRPr>
          </a:p>
          <a:p>
            <a:pPr>
              <a:buClr>
                <a:srgbClr val="FF9900"/>
              </a:buClr>
              <a:buFont typeface="Wingdings" pitchFamily="2" charset="2"/>
              <a:buNone/>
            </a:pPr>
            <a:endParaRPr lang="zh-CN" altLang="en-US" sz="1600">
              <a:effectLst/>
              <a:latin typeface="黑体" pitchFamily="49" charset="-122"/>
              <a:ea typeface="黑体" pitchFamily="49" charset="-122"/>
            </a:endParaRPr>
          </a:p>
        </p:txBody>
      </p:sp>
      <p:grpSp>
        <p:nvGrpSpPr>
          <p:cNvPr id="19461" name="组合 13"/>
          <p:cNvGrpSpPr>
            <a:grpSpLocks/>
          </p:cNvGrpSpPr>
          <p:nvPr/>
        </p:nvGrpSpPr>
        <p:grpSpPr bwMode="auto">
          <a:xfrm>
            <a:off x="157163" y="5178425"/>
            <a:ext cx="2159000" cy="430213"/>
            <a:chOff x="3500430" y="928670"/>
            <a:chExt cx="2357454" cy="428628"/>
          </a:xfrm>
        </p:grpSpPr>
        <p:sp>
          <p:nvSpPr>
            <p:cNvPr id="16" name="矩形 15"/>
            <p:cNvSpPr/>
            <p:nvPr/>
          </p:nvSpPr>
          <p:spPr>
            <a:xfrm>
              <a:off x="3500430" y="928670"/>
              <a:ext cx="2357454" cy="428628"/>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17" name="等腰三角形 16"/>
            <p:cNvSpPr/>
            <p:nvPr/>
          </p:nvSpPr>
          <p:spPr>
            <a:xfrm flipV="1">
              <a:off x="5642940" y="1071019"/>
              <a:ext cx="142141" cy="143931"/>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18" name="TextBox 25"/>
          <p:cNvSpPr txBox="1">
            <a:spLocks noChangeArrowheads="1"/>
          </p:cNvSpPr>
          <p:nvPr/>
        </p:nvSpPr>
        <p:spPr bwMode="auto">
          <a:xfrm>
            <a:off x="288925" y="5178425"/>
            <a:ext cx="1851025" cy="338138"/>
          </a:xfrm>
          <a:prstGeom prst="rect">
            <a:avLst/>
          </a:prstGeom>
          <a:noFill/>
          <a:ln w="9525">
            <a:noFill/>
            <a:miter lim="800000"/>
            <a:headEnd/>
            <a:tailEnd/>
          </a:ln>
        </p:spPr>
        <p:txBody>
          <a:bodyPr>
            <a:spAutoFit/>
          </a:bodyPr>
          <a:lstStyle/>
          <a:p>
            <a:pPr>
              <a:buFont typeface="Wingdings" pitchFamily="2" charset="2"/>
              <a:buNone/>
              <a:defRPr/>
            </a:pPr>
            <a:r>
              <a:rPr lang="zh-CN" altLang="en-US" sz="1600" b="1" dirty="0">
                <a:solidFill>
                  <a:schemeClr val="bg1"/>
                </a:solidFill>
                <a:effectLst/>
                <a:latin typeface="+mn-ea"/>
                <a:ea typeface="+mn-ea"/>
              </a:rPr>
              <a:t>客户价值</a:t>
            </a:r>
            <a:endParaRPr lang="en-US" altLang="zh-CN" sz="1600" b="1" dirty="0">
              <a:solidFill>
                <a:schemeClr val="bg1"/>
              </a:solidFill>
              <a:effectLst/>
              <a:latin typeface="+mn-ea"/>
              <a:ea typeface="+mn-ea"/>
            </a:endParaRPr>
          </a:p>
        </p:txBody>
      </p:sp>
      <p:sp>
        <p:nvSpPr>
          <p:cNvPr id="19463" name="TextBox 3"/>
          <p:cNvSpPr txBox="1">
            <a:spLocks noChangeArrowheads="1"/>
          </p:cNvSpPr>
          <p:nvPr/>
        </p:nvSpPr>
        <p:spPr bwMode="auto">
          <a:xfrm>
            <a:off x="157163" y="5629275"/>
            <a:ext cx="2128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600">
                <a:effectLst/>
              </a:rPr>
              <a:t>满足用户的各种打印需求。</a:t>
            </a:r>
          </a:p>
        </p:txBody>
      </p:sp>
      <p:pic>
        <p:nvPicPr>
          <p:cNvPr id="1946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7963" y="901700"/>
            <a:ext cx="5761037"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901700"/>
            <a:ext cx="6048375"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
          <p:cNvSpPr>
            <a:spLocks noGrp="1"/>
          </p:cNvSpPr>
          <p:nvPr>
            <p:ph type="title"/>
          </p:nvPr>
        </p:nvSpPr>
        <p:spPr>
          <a:xfrm>
            <a:off x="323850" y="0"/>
            <a:ext cx="7127875" cy="693738"/>
          </a:xfrm>
        </p:spPr>
        <p:txBody>
          <a:bodyPr/>
          <a:lstStyle/>
          <a:p>
            <a:r>
              <a:rPr smtClean="0">
                <a:latin typeface="微软雅黑" pitchFamily="34" charset="-122"/>
                <a:ea typeface="微软雅黑" pitchFamily="34" charset="-122"/>
              </a:rPr>
              <a:t>列表类报表设计流程</a:t>
            </a:r>
          </a:p>
        </p:txBody>
      </p:sp>
      <p:pic>
        <p:nvPicPr>
          <p:cNvPr id="2048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860425"/>
            <a:ext cx="63373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
          <p:cNvSpPr>
            <a:spLocks noGrp="1"/>
          </p:cNvSpPr>
          <p:nvPr>
            <p:ph type="title"/>
          </p:nvPr>
        </p:nvSpPr>
        <p:spPr>
          <a:xfrm>
            <a:off x="323850" y="0"/>
            <a:ext cx="7127875" cy="693738"/>
          </a:xfrm>
        </p:spPr>
        <p:txBody>
          <a:bodyPr/>
          <a:lstStyle/>
          <a:p>
            <a:r>
              <a:rPr smtClean="0">
                <a:latin typeface="微软雅黑" pitchFamily="34" charset="-122"/>
                <a:ea typeface="微软雅黑" pitchFamily="34" charset="-122"/>
              </a:rPr>
              <a:t>列表类报表设计</a:t>
            </a:r>
          </a:p>
        </p:txBody>
      </p:sp>
      <p:grpSp>
        <p:nvGrpSpPr>
          <p:cNvPr id="21507" name="组合 21"/>
          <p:cNvGrpSpPr>
            <a:grpSpLocks/>
          </p:cNvGrpSpPr>
          <p:nvPr/>
        </p:nvGrpSpPr>
        <p:grpSpPr bwMode="auto">
          <a:xfrm>
            <a:off x="142875" y="857250"/>
            <a:ext cx="2160588" cy="5715000"/>
            <a:chOff x="142875" y="857250"/>
            <a:chExt cx="2357438" cy="5686425"/>
          </a:xfrm>
        </p:grpSpPr>
        <p:pic>
          <p:nvPicPr>
            <p:cNvPr id="10" name="Picture 38" descr="C:\Documents and Settings\guoqiang_cheng\桌面\03.jpg"/>
            <p:cNvPicPr>
              <a:picLocks noChangeAspect="1" noChangeArrowheads="1"/>
            </p:cNvPicPr>
            <p:nvPr/>
          </p:nvPicPr>
          <p:blipFill>
            <a:blip r:embed="rId3"/>
            <a:srcRect/>
            <a:stretch>
              <a:fillRect/>
            </a:stretch>
          </p:blipFill>
          <p:spPr bwMode="auto">
            <a:xfrm>
              <a:off x="142875" y="857250"/>
              <a:ext cx="2357438" cy="5686425"/>
            </a:xfrm>
            <a:prstGeom prst="rect">
              <a:avLst/>
            </a:prstGeom>
            <a:noFill/>
            <a:effectLst>
              <a:outerShdw blurRad="50800" dist="38100" dir="5400000" algn="t" rotWithShape="0">
                <a:prstClr val="black">
                  <a:alpha val="40000"/>
                </a:prstClr>
              </a:outerShdw>
            </a:effectLst>
          </p:spPr>
        </p:pic>
        <p:grpSp>
          <p:nvGrpSpPr>
            <p:cNvPr id="21517" name="组合 13"/>
            <p:cNvGrpSpPr>
              <a:grpSpLocks/>
            </p:cNvGrpSpPr>
            <p:nvPr/>
          </p:nvGrpSpPr>
          <p:grpSpPr bwMode="auto">
            <a:xfrm>
              <a:off x="142875" y="857250"/>
              <a:ext cx="2357438" cy="428625"/>
              <a:chOff x="3500430" y="928670"/>
              <a:chExt cx="2357454" cy="428628"/>
            </a:xfrm>
          </p:grpSpPr>
          <p:sp>
            <p:nvSpPr>
              <p:cNvPr id="13" name="矩形 12"/>
              <p:cNvSpPr/>
              <p:nvPr/>
            </p:nvSpPr>
            <p:spPr>
              <a:xfrm>
                <a:off x="3500430" y="928670"/>
                <a:ext cx="2357454" cy="428065"/>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14" name="等腰三角形 13"/>
              <p:cNvSpPr/>
              <p:nvPr/>
            </p:nvSpPr>
            <p:spPr>
              <a:xfrm flipV="1">
                <a:off x="5643098" y="1070832"/>
                <a:ext cx="142036" cy="143742"/>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12" name="TextBox 25"/>
            <p:cNvSpPr txBox="1">
              <a:spLocks noChangeArrowheads="1"/>
            </p:cNvSpPr>
            <p:nvPr/>
          </p:nvSpPr>
          <p:spPr bwMode="auto">
            <a:xfrm>
              <a:off x="286643" y="857250"/>
              <a:ext cx="2021402" cy="336447"/>
            </a:xfrm>
            <a:prstGeom prst="rect">
              <a:avLst/>
            </a:prstGeom>
            <a:noFill/>
            <a:ln w="9525">
              <a:noFill/>
              <a:miter lim="800000"/>
              <a:headEnd/>
              <a:tailEnd/>
            </a:ln>
          </p:spPr>
          <p:txBody>
            <a:bodyPr>
              <a:spAutoFit/>
            </a:bodyPr>
            <a:lstStyle/>
            <a:p>
              <a:pPr>
                <a:buFont typeface="Wingdings" pitchFamily="2" charset="2"/>
                <a:buNone/>
                <a:defRPr/>
              </a:pPr>
              <a:r>
                <a:rPr lang="zh-CN" altLang="en-US" sz="1600" b="1" dirty="0">
                  <a:solidFill>
                    <a:schemeClr val="bg1"/>
                  </a:solidFill>
                  <a:effectLst/>
                  <a:latin typeface="+mn-ea"/>
                </a:rPr>
                <a:t>主要功能</a:t>
              </a:r>
              <a:endParaRPr lang="en-US" altLang="zh-CN" sz="1600" b="1" dirty="0">
                <a:solidFill>
                  <a:schemeClr val="bg1"/>
                </a:solidFill>
                <a:effectLst/>
                <a:latin typeface="+mn-ea"/>
              </a:endParaRPr>
            </a:p>
          </p:txBody>
        </p:sp>
      </p:grpSp>
      <p:sp>
        <p:nvSpPr>
          <p:cNvPr id="21508" name="Rectangle 10"/>
          <p:cNvSpPr>
            <a:spLocks noChangeArrowheads="1"/>
          </p:cNvSpPr>
          <p:nvPr/>
        </p:nvSpPr>
        <p:spPr bwMode="auto">
          <a:xfrm>
            <a:off x="142875" y="1428750"/>
            <a:ext cx="21431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68288" lvl="1">
              <a:lnSpc>
                <a:spcPct val="110000"/>
              </a:lnSpc>
              <a:buClr>
                <a:srgbClr val="FF9900"/>
              </a:buClr>
              <a:buFont typeface="Wingdings" pitchFamily="2" charset="2"/>
              <a:buNone/>
            </a:pPr>
            <a:r>
              <a:rPr lang="zh-CN" altLang="en-US" sz="1600">
                <a:effectLst/>
                <a:latin typeface="黑体" pitchFamily="49" charset="-122"/>
                <a:ea typeface="黑体" pitchFamily="49" charset="-122"/>
              </a:rPr>
              <a:t>明细报表</a:t>
            </a:r>
          </a:p>
          <a:p>
            <a:pPr marL="268288" lvl="1">
              <a:lnSpc>
                <a:spcPct val="110000"/>
              </a:lnSpc>
              <a:buClr>
                <a:srgbClr val="FF9900"/>
              </a:buClr>
              <a:buFont typeface="Wingdings" pitchFamily="2" charset="2"/>
              <a:buNone/>
            </a:pPr>
            <a:r>
              <a:rPr lang="zh-CN" altLang="en-US" sz="1600">
                <a:effectLst/>
                <a:latin typeface="黑体" pitchFamily="49" charset="-122"/>
                <a:ea typeface="黑体" pitchFamily="49" charset="-122"/>
              </a:rPr>
              <a:t>主从报表</a:t>
            </a:r>
          </a:p>
          <a:p>
            <a:pPr marL="268288" lvl="1">
              <a:lnSpc>
                <a:spcPct val="110000"/>
              </a:lnSpc>
              <a:buClr>
                <a:srgbClr val="FF9900"/>
              </a:buClr>
              <a:buFont typeface="Wingdings" pitchFamily="2" charset="2"/>
              <a:buNone/>
            </a:pPr>
            <a:r>
              <a:rPr lang="zh-CN" altLang="en-US" sz="1600">
                <a:effectLst/>
                <a:latin typeface="黑体" pitchFamily="49" charset="-122"/>
                <a:ea typeface="黑体" pitchFamily="49" charset="-122"/>
              </a:rPr>
              <a:t>分组汇总表</a:t>
            </a:r>
          </a:p>
          <a:p>
            <a:pPr marL="268288" lvl="1">
              <a:lnSpc>
                <a:spcPct val="110000"/>
              </a:lnSpc>
              <a:buClr>
                <a:srgbClr val="FF9900"/>
              </a:buClr>
              <a:buFont typeface="Wingdings" pitchFamily="2" charset="2"/>
              <a:buNone/>
            </a:pPr>
            <a:r>
              <a:rPr lang="zh-CN" altLang="en-US" sz="1600">
                <a:effectLst/>
                <a:latin typeface="黑体" pitchFamily="49" charset="-122"/>
                <a:ea typeface="黑体" pitchFamily="49" charset="-122"/>
              </a:rPr>
              <a:t>交叉分析表</a:t>
            </a:r>
            <a:endParaRPr lang="en-US" altLang="zh-CN" sz="1600">
              <a:effectLst/>
              <a:latin typeface="黑体" pitchFamily="49" charset="-122"/>
              <a:ea typeface="黑体" pitchFamily="49" charset="-122"/>
            </a:endParaRPr>
          </a:p>
        </p:txBody>
      </p:sp>
      <p:grpSp>
        <p:nvGrpSpPr>
          <p:cNvPr id="21509" name="组合 13"/>
          <p:cNvGrpSpPr>
            <a:grpSpLocks/>
          </p:cNvGrpSpPr>
          <p:nvPr/>
        </p:nvGrpSpPr>
        <p:grpSpPr bwMode="auto">
          <a:xfrm>
            <a:off x="157163" y="3813175"/>
            <a:ext cx="2159000" cy="430213"/>
            <a:chOff x="3500430" y="928670"/>
            <a:chExt cx="2357454" cy="428628"/>
          </a:xfrm>
        </p:grpSpPr>
        <p:sp>
          <p:nvSpPr>
            <p:cNvPr id="16" name="矩形 15"/>
            <p:cNvSpPr/>
            <p:nvPr/>
          </p:nvSpPr>
          <p:spPr>
            <a:xfrm>
              <a:off x="3500430" y="928670"/>
              <a:ext cx="2357454" cy="428628"/>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17" name="等腰三角形 16"/>
            <p:cNvSpPr/>
            <p:nvPr/>
          </p:nvSpPr>
          <p:spPr>
            <a:xfrm flipV="1">
              <a:off x="5642940" y="1071019"/>
              <a:ext cx="142141" cy="143931"/>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18" name="TextBox 25"/>
          <p:cNvSpPr txBox="1">
            <a:spLocks noChangeArrowheads="1"/>
          </p:cNvSpPr>
          <p:nvPr/>
        </p:nvSpPr>
        <p:spPr bwMode="auto">
          <a:xfrm>
            <a:off x="288925" y="3813175"/>
            <a:ext cx="1851025" cy="338138"/>
          </a:xfrm>
          <a:prstGeom prst="rect">
            <a:avLst/>
          </a:prstGeom>
          <a:noFill/>
          <a:ln w="9525">
            <a:noFill/>
            <a:miter lim="800000"/>
            <a:headEnd/>
            <a:tailEnd/>
          </a:ln>
        </p:spPr>
        <p:txBody>
          <a:bodyPr>
            <a:spAutoFit/>
          </a:bodyPr>
          <a:lstStyle/>
          <a:p>
            <a:pPr>
              <a:buFont typeface="Wingdings" pitchFamily="2" charset="2"/>
              <a:buNone/>
              <a:defRPr/>
            </a:pPr>
            <a:r>
              <a:rPr lang="zh-CN" altLang="en-US" sz="1600" b="1" dirty="0">
                <a:solidFill>
                  <a:schemeClr val="bg1"/>
                </a:solidFill>
                <a:effectLst/>
                <a:latin typeface="+mn-ea"/>
                <a:ea typeface="+mn-ea"/>
              </a:rPr>
              <a:t>客户价值</a:t>
            </a:r>
            <a:endParaRPr lang="en-US" altLang="zh-CN" sz="1600" b="1" dirty="0">
              <a:solidFill>
                <a:schemeClr val="bg1"/>
              </a:solidFill>
              <a:effectLst/>
              <a:latin typeface="+mn-ea"/>
              <a:ea typeface="+mn-ea"/>
            </a:endParaRPr>
          </a:p>
        </p:txBody>
      </p:sp>
      <p:sp>
        <p:nvSpPr>
          <p:cNvPr id="21511" name="TextBox 3"/>
          <p:cNvSpPr txBox="1">
            <a:spLocks noChangeArrowheads="1"/>
          </p:cNvSpPr>
          <p:nvPr/>
        </p:nvSpPr>
        <p:spPr bwMode="auto">
          <a:xfrm>
            <a:off x="157163" y="4267200"/>
            <a:ext cx="212883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400">
                <a:effectLst/>
              </a:rPr>
              <a:t>可快速定义以单据列表为数据源的简单查询类报表。</a:t>
            </a:r>
          </a:p>
        </p:txBody>
      </p:sp>
      <p:pic>
        <p:nvPicPr>
          <p:cNvPr id="215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011238"/>
            <a:ext cx="6192837"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3325" y="881063"/>
            <a:ext cx="6432550" cy="536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
          <p:cNvSpPr>
            <a:spLocks noGrp="1"/>
          </p:cNvSpPr>
          <p:nvPr>
            <p:ph type="title"/>
          </p:nvPr>
        </p:nvSpPr>
        <p:spPr>
          <a:xfrm>
            <a:off x="323850" y="0"/>
            <a:ext cx="7127875" cy="693738"/>
          </a:xfrm>
        </p:spPr>
        <p:txBody>
          <a:bodyPr/>
          <a:lstStyle/>
          <a:p>
            <a:r>
              <a:rPr smtClean="0">
                <a:latin typeface="微软雅黑" pitchFamily="34" charset="-122"/>
                <a:ea typeface="微软雅黑" pitchFamily="34" charset="-122"/>
              </a:rPr>
              <a:t>数据源设计流程</a:t>
            </a: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039813"/>
            <a:ext cx="5929312"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
          <p:cNvSpPr>
            <a:spLocks noGrp="1"/>
          </p:cNvSpPr>
          <p:nvPr>
            <p:ph type="title"/>
          </p:nvPr>
        </p:nvSpPr>
        <p:spPr>
          <a:xfrm>
            <a:off x="395288" y="0"/>
            <a:ext cx="6697662" cy="620713"/>
          </a:xfrm>
        </p:spPr>
        <p:txBody>
          <a:bodyPr/>
          <a:lstStyle/>
          <a:p>
            <a:r>
              <a:rPr smtClean="0">
                <a:latin typeface="微软雅黑" pitchFamily="34" charset="-122"/>
                <a:ea typeface="微软雅黑" pitchFamily="34" charset="-122"/>
              </a:rPr>
              <a:t>数据源设计</a:t>
            </a:r>
          </a:p>
        </p:txBody>
      </p:sp>
      <p:sp>
        <p:nvSpPr>
          <p:cNvPr id="23555" name="TextBox 17"/>
          <p:cNvSpPr txBox="1">
            <a:spLocks noChangeArrowheads="1"/>
          </p:cNvSpPr>
          <p:nvPr/>
        </p:nvSpPr>
        <p:spPr bwMode="auto">
          <a:xfrm>
            <a:off x="107950" y="4214813"/>
            <a:ext cx="18002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3" eaLnBrk="1" hangingPunct="1">
              <a:buClr>
                <a:srgbClr val="003399"/>
              </a:buClr>
              <a:buFont typeface="Wingdings" pitchFamily="2" charset="2"/>
              <a:buNone/>
            </a:pPr>
            <a:endParaRPr lang="zh-CN" altLang="en-US" sz="1400">
              <a:effectLst/>
            </a:endParaRPr>
          </a:p>
          <a:p>
            <a:pPr eaLnBrk="1" hangingPunct="1">
              <a:buClr>
                <a:srgbClr val="003399"/>
              </a:buClr>
              <a:buFont typeface="Wingdings" pitchFamily="2" charset="2"/>
              <a:buNone/>
            </a:pPr>
            <a:endParaRPr lang="zh-CN" altLang="en-US" sz="1400">
              <a:effectLst/>
            </a:endParaRPr>
          </a:p>
          <a:p>
            <a:pPr eaLnBrk="1" hangingPunct="1">
              <a:buClr>
                <a:srgbClr val="003399"/>
              </a:buClr>
              <a:buFont typeface="Wingdings" pitchFamily="2" charset="2"/>
              <a:buNone/>
            </a:pPr>
            <a:endParaRPr lang="zh-CN" altLang="en-US" sz="1400">
              <a:effectLst/>
            </a:endParaRPr>
          </a:p>
        </p:txBody>
      </p:sp>
      <p:grpSp>
        <p:nvGrpSpPr>
          <p:cNvPr id="23556" name="组合 21"/>
          <p:cNvGrpSpPr>
            <a:grpSpLocks/>
          </p:cNvGrpSpPr>
          <p:nvPr/>
        </p:nvGrpSpPr>
        <p:grpSpPr bwMode="auto">
          <a:xfrm>
            <a:off x="142875" y="765175"/>
            <a:ext cx="2160588" cy="5832475"/>
            <a:chOff x="142875" y="857250"/>
            <a:chExt cx="2357438" cy="5686425"/>
          </a:xfrm>
        </p:grpSpPr>
        <p:pic>
          <p:nvPicPr>
            <p:cNvPr id="22" name="Picture 38" descr="C:\Documents and Settings\guoqiang_cheng\桌面\03.jpg"/>
            <p:cNvPicPr>
              <a:picLocks noChangeAspect="1" noChangeArrowheads="1"/>
            </p:cNvPicPr>
            <p:nvPr/>
          </p:nvPicPr>
          <p:blipFill>
            <a:blip r:embed="rId3"/>
            <a:srcRect/>
            <a:stretch>
              <a:fillRect/>
            </a:stretch>
          </p:blipFill>
          <p:spPr bwMode="auto">
            <a:xfrm>
              <a:off x="142875" y="857250"/>
              <a:ext cx="2357438" cy="5686425"/>
            </a:xfrm>
            <a:prstGeom prst="rect">
              <a:avLst/>
            </a:prstGeom>
            <a:noFill/>
            <a:effectLst>
              <a:outerShdw blurRad="50800" dist="38100" dir="5400000" algn="t" rotWithShape="0">
                <a:prstClr val="black">
                  <a:alpha val="40000"/>
                </a:prstClr>
              </a:outerShdw>
            </a:effectLst>
          </p:spPr>
        </p:pic>
        <p:grpSp>
          <p:nvGrpSpPr>
            <p:cNvPr id="23566" name="组合 13"/>
            <p:cNvGrpSpPr>
              <a:grpSpLocks/>
            </p:cNvGrpSpPr>
            <p:nvPr/>
          </p:nvGrpSpPr>
          <p:grpSpPr bwMode="auto">
            <a:xfrm>
              <a:off x="142875" y="857250"/>
              <a:ext cx="2357438" cy="428625"/>
              <a:chOff x="3500430" y="928670"/>
              <a:chExt cx="2357454" cy="428628"/>
            </a:xfrm>
          </p:grpSpPr>
          <p:sp>
            <p:nvSpPr>
              <p:cNvPr id="26" name="矩形 25"/>
              <p:cNvSpPr/>
              <p:nvPr/>
            </p:nvSpPr>
            <p:spPr>
              <a:xfrm>
                <a:off x="3500430" y="928670"/>
                <a:ext cx="2357454" cy="428729"/>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28" name="等腰三角形 27"/>
              <p:cNvSpPr/>
              <p:nvPr/>
            </p:nvSpPr>
            <p:spPr>
              <a:xfrm flipV="1">
                <a:off x="5643098" y="1071064"/>
                <a:ext cx="142036" cy="143942"/>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25" name="TextBox 25"/>
            <p:cNvSpPr txBox="1">
              <a:spLocks noChangeArrowheads="1"/>
            </p:cNvSpPr>
            <p:nvPr/>
          </p:nvSpPr>
          <p:spPr bwMode="auto">
            <a:xfrm>
              <a:off x="286643" y="885109"/>
              <a:ext cx="2021402" cy="329671"/>
            </a:xfrm>
            <a:prstGeom prst="rect">
              <a:avLst/>
            </a:prstGeom>
            <a:noFill/>
            <a:ln w="9525">
              <a:noFill/>
              <a:miter lim="800000"/>
              <a:headEnd/>
              <a:tailEnd/>
            </a:ln>
          </p:spPr>
          <p:txBody>
            <a:bodyPr>
              <a:spAutoFit/>
            </a:bodyPr>
            <a:lstStyle/>
            <a:p>
              <a:pPr>
                <a:buFont typeface="Wingdings" pitchFamily="2" charset="2"/>
                <a:buNone/>
                <a:defRPr/>
              </a:pPr>
              <a:r>
                <a:rPr lang="zh-CN" altLang="en-US" sz="1600" b="1" dirty="0">
                  <a:solidFill>
                    <a:schemeClr val="bg1"/>
                  </a:solidFill>
                  <a:effectLst/>
                  <a:latin typeface="+mn-ea"/>
                  <a:ea typeface="+mn-ea"/>
                </a:rPr>
                <a:t>主要功能</a:t>
              </a:r>
              <a:endParaRPr lang="en-US" altLang="zh-CN" sz="1600" b="1" dirty="0">
                <a:solidFill>
                  <a:schemeClr val="bg1"/>
                </a:solidFill>
                <a:effectLst/>
                <a:latin typeface="+mn-ea"/>
                <a:ea typeface="+mn-ea"/>
              </a:endParaRPr>
            </a:p>
          </p:txBody>
        </p:sp>
      </p:grpSp>
      <p:sp>
        <p:nvSpPr>
          <p:cNvPr id="23557" name="Rectangle 10"/>
          <p:cNvSpPr>
            <a:spLocks noChangeArrowheads="1"/>
          </p:cNvSpPr>
          <p:nvPr/>
        </p:nvSpPr>
        <p:spPr bwMode="auto">
          <a:xfrm>
            <a:off x="274638" y="1238250"/>
            <a:ext cx="2011362"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buClr>
                <a:srgbClr val="FF9900"/>
              </a:buClr>
              <a:buFont typeface="Wingdings" pitchFamily="2" charset="2"/>
              <a:buNone/>
            </a:pPr>
            <a:r>
              <a:rPr lang="zh-CN" altLang="en-US" sz="1600">
                <a:effectLst/>
                <a:latin typeface="黑体" pitchFamily="49" charset="-122"/>
                <a:ea typeface="黑体" pitchFamily="49" charset="-122"/>
              </a:rPr>
              <a:t>支持基础数据源</a:t>
            </a:r>
            <a:endParaRPr lang="en-US" altLang="zh-CN" sz="1600">
              <a:effectLst/>
              <a:latin typeface="黑体" pitchFamily="49" charset="-122"/>
              <a:ea typeface="黑体" pitchFamily="49" charset="-122"/>
            </a:endParaRPr>
          </a:p>
          <a:p>
            <a:pPr>
              <a:buClr>
                <a:srgbClr val="FF9900"/>
              </a:buClr>
              <a:buFont typeface="Wingdings" pitchFamily="2" charset="2"/>
              <a:buNone/>
            </a:pPr>
            <a:r>
              <a:rPr lang="zh-CN" altLang="en-US" sz="1600">
                <a:effectLst/>
                <a:latin typeface="黑体" pitchFamily="49" charset="-122"/>
                <a:ea typeface="黑体" pitchFamily="49" charset="-122"/>
              </a:rPr>
              <a:t>支持汇总数据源</a:t>
            </a:r>
            <a:endParaRPr lang="en-US" altLang="zh-CN" sz="1600">
              <a:effectLst/>
              <a:latin typeface="黑体" pitchFamily="49" charset="-122"/>
              <a:ea typeface="黑体" pitchFamily="49" charset="-122"/>
            </a:endParaRPr>
          </a:p>
          <a:p>
            <a:pPr>
              <a:buClr>
                <a:srgbClr val="FF9900"/>
              </a:buClr>
              <a:buFont typeface="Wingdings" pitchFamily="2" charset="2"/>
              <a:buNone/>
            </a:pPr>
            <a:r>
              <a:rPr lang="zh-CN" altLang="en-US" sz="1600">
                <a:effectLst/>
                <a:latin typeface="黑体" pitchFamily="49" charset="-122"/>
                <a:ea typeface="黑体" pitchFamily="49" charset="-122"/>
              </a:rPr>
              <a:t>支持交叉数据源</a:t>
            </a:r>
            <a:endParaRPr lang="en-US" altLang="zh-CN" sz="1600">
              <a:effectLst/>
              <a:latin typeface="黑体" pitchFamily="49" charset="-122"/>
              <a:ea typeface="黑体" pitchFamily="49" charset="-122"/>
            </a:endParaRPr>
          </a:p>
        </p:txBody>
      </p:sp>
      <p:pic>
        <p:nvPicPr>
          <p:cNvPr id="235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898525"/>
            <a:ext cx="6184900" cy="512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559" name="组合 13"/>
          <p:cNvGrpSpPr>
            <a:grpSpLocks/>
          </p:cNvGrpSpPr>
          <p:nvPr/>
        </p:nvGrpSpPr>
        <p:grpSpPr bwMode="auto">
          <a:xfrm>
            <a:off x="157163" y="3813175"/>
            <a:ext cx="2159000" cy="430213"/>
            <a:chOff x="3500430" y="928670"/>
            <a:chExt cx="2357454" cy="428628"/>
          </a:xfrm>
        </p:grpSpPr>
        <p:sp>
          <p:nvSpPr>
            <p:cNvPr id="14" name="矩形 13"/>
            <p:cNvSpPr/>
            <p:nvPr/>
          </p:nvSpPr>
          <p:spPr>
            <a:xfrm>
              <a:off x="3500430" y="928670"/>
              <a:ext cx="2357454" cy="428628"/>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17" name="等腰三角形 16"/>
            <p:cNvSpPr/>
            <p:nvPr/>
          </p:nvSpPr>
          <p:spPr>
            <a:xfrm flipV="1">
              <a:off x="5642940" y="1071019"/>
              <a:ext cx="142141" cy="143931"/>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18" name="TextBox 25"/>
          <p:cNvSpPr txBox="1">
            <a:spLocks noChangeArrowheads="1"/>
          </p:cNvSpPr>
          <p:nvPr/>
        </p:nvSpPr>
        <p:spPr bwMode="auto">
          <a:xfrm>
            <a:off x="288925" y="3813175"/>
            <a:ext cx="1851025" cy="338138"/>
          </a:xfrm>
          <a:prstGeom prst="rect">
            <a:avLst/>
          </a:prstGeom>
          <a:noFill/>
          <a:ln w="9525">
            <a:noFill/>
            <a:miter lim="800000"/>
            <a:headEnd/>
            <a:tailEnd/>
          </a:ln>
        </p:spPr>
        <p:txBody>
          <a:bodyPr>
            <a:spAutoFit/>
          </a:bodyPr>
          <a:lstStyle/>
          <a:p>
            <a:pPr>
              <a:buFont typeface="Wingdings" pitchFamily="2" charset="2"/>
              <a:buNone/>
              <a:defRPr/>
            </a:pPr>
            <a:r>
              <a:rPr lang="zh-CN" altLang="en-US" sz="1600" b="1" dirty="0">
                <a:solidFill>
                  <a:schemeClr val="bg1"/>
                </a:solidFill>
                <a:effectLst/>
                <a:latin typeface="+mn-ea"/>
                <a:ea typeface="+mn-ea"/>
              </a:rPr>
              <a:t>客户价值</a:t>
            </a:r>
            <a:endParaRPr lang="en-US" altLang="zh-CN" sz="1600" b="1" dirty="0">
              <a:solidFill>
                <a:schemeClr val="bg1"/>
              </a:solidFill>
              <a:effectLst/>
              <a:latin typeface="+mn-ea"/>
              <a:ea typeface="+mn-ea"/>
            </a:endParaRPr>
          </a:p>
        </p:txBody>
      </p:sp>
      <p:sp>
        <p:nvSpPr>
          <p:cNvPr id="23561" name="TextBox 3"/>
          <p:cNvSpPr txBox="1">
            <a:spLocks noChangeArrowheads="1"/>
          </p:cNvSpPr>
          <p:nvPr/>
        </p:nvSpPr>
        <p:spPr bwMode="auto">
          <a:xfrm>
            <a:off x="142875" y="4284663"/>
            <a:ext cx="21431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Clr>
                <a:srgbClr val="FF9900"/>
              </a:buClr>
              <a:buFont typeface="Wingdings" pitchFamily="2" charset="2"/>
              <a:buNone/>
            </a:pPr>
            <a:r>
              <a:rPr lang="zh-CN" altLang="en-US" sz="1600">
                <a:effectLst/>
                <a:latin typeface="黑体" pitchFamily="49" charset="-122"/>
                <a:ea typeface="黑体" pitchFamily="49" charset="-122"/>
              </a:rPr>
              <a:t>能够自定义各种样式的数据源生成报表</a:t>
            </a:r>
          </a:p>
          <a:p>
            <a:pPr eaLnBrk="1" hangingPunct="1">
              <a:buFont typeface="Wingdings" pitchFamily="2" charset="2"/>
              <a:buNone/>
            </a:pPr>
            <a:endParaRPr lang="zh-CN" altLang="en-US">
              <a:effectLst/>
            </a:endParaRPr>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1100" y="898525"/>
            <a:ext cx="6369050" cy="527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
          <p:cNvSpPr>
            <a:spLocks noGrp="1"/>
          </p:cNvSpPr>
          <p:nvPr>
            <p:ph type="title"/>
          </p:nvPr>
        </p:nvSpPr>
        <p:spPr>
          <a:xfrm>
            <a:off x="323850" y="0"/>
            <a:ext cx="7127875" cy="693738"/>
          </a:xfrm>
        </p:spPr>
        <p:txBody>
          <a:bodyPr/>
          <a:lstStyle/>
          <a:p>
            <a:r>
              <a:rPr lang="en-US" altLang="zh-CN" smtClean="0">
                <a:latin typeface="微软雅黑" pitchFamily="34" charset="-122"/>
                <a:ea typeface="微软雅黑" pitchFamily="34" charset="-122"/>
              </a:rPr>
              <a:t>SQL</a:t>
            </a:r>
            <a:r>
              <a:rPr smtClean="0">
                <a:latin typeface="微软雅黑" pitchFamily="34" charset="-122"/>
                <a:ea typeface="微软雅黑" pitchFamily="34" charset="-122"/>
              </a:rPr>
              <a:t>增强报表设计流程</a:t>
            </a:r>
          </a:p>
        </p:txBody>
      </p:sp>
      <p:pic>
        <p:nvPicPr>
          <p:cNvPr id="245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933450"/>
            <a:ext cx="5905500"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028700"/>
            <a:ext cx="4752975"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标题 2"/>
          <p:cNvSpPr>
            <a:spLocks noGrp="1"/>
          </p:cNvSpPr>
          <p:nvPr>
            <p:ph type="title"/>
          </p:nvPr>
        </p:nvSpPr>
        <p:spPr>
          <a:xfrm>
            <a:off x="323850" y="0"/>
            <a:ext cx="7127875" cy="693738"/>
          </a:xfrm>
        </p:spPr>
        <p:txBody>
          <a:bodyPr/>
          <a:lstStyle/>
          <a:p>
            <a:r>
              <a:rPr lang="en-US" altLang="zh-CN" smtClean="0">
                <a:latin typeface="微软雅黑" pitchFamily="34" charset="-122"/>
                <a:ea typeface="微软雅黑" pitchFamily="34" charset="-122"/>
              </a:rPr>
              <a:t>SQL</a:t>
            </a:r>
            <a:r>
              <a:rPr smtClean="0">
                <a:latin typeface="微软雅黑" pitchFamily="34" charset="-122"/>
                <a:ea typeface="微软雅黑" pitchFamily="34" charset="-122"/>
              </a:rPr>
              <a:t>增强报表设计</a:t>
            </a:r>
          </a:p>
        </p:txBody>
      </p:sp>
      <p:grpSp>
        <p:nvGrpSpPr>
          <p:cNvPr id="25604" name="组合 21"/>
          <p:cNvGrpSpPr>
            <a:grpSpLocks/>
          </p:cNvGrpSpPr>
          <p:nvPr/>
        </p:nvGrpSpPr>
        <p:grpSpPr bwMode="auto">
          <a:xfrm>
            <a:off x="142875" y="857250"/>
            <a:ext cx="2160588" cy="5715000"/>
            <a:chOff x="142875" y="857250"/>
            <a:chExt cx="2357438" cy="5686425"/>
          </a:xfrm>
        </p:grpSpPr>
        <p:pic>
          <p:nvPicPr>
            <p:cNvPr id="10" name="Picture 38" descr="C:\Documents and Settings\guoqiang_cheng\桌面\03.jpg"/>
            <p:cNvPicPr>
              <a:picLocks noChangeAspect="1" noChangeArrowheads="1"/>
            </p:cNvPicPr>
            <p:nvPr/>
          </p:nvPicPr>
          <p:blipFill>
            <a:blip r:embed="rId4"/>
            <a:srcRect/>
            <a:stretch>
              <a:fillRect/>
            </a:stretch>
          </p:blipFill>
          <p:spPr bwMode="auto">
            <a:xfrm>
              <a:off x="142875" y="857250"/>
              <a:ext cx="2357438" cy="5686425"/>
            </a:xfrm>
            <a:prstGeom prst="rect">
              <a:avLst/>
            </a:prstGeom>
            <a:noFill/>
            <a:effectLst>
              <a:outerShdw blurRad="50800" dist="38100" dir="5400000" algn="t" rotWithShape="0">
                <a:prstClr val="black">
                  <a:alpha val="40000"/>
                </a:prstClr>
              </a:outerShdw>
            </a:effectLst>
          </p:spPr>
        </p:pic>
        <p:grpSp>
          <p:nvGrpSpPr>
            <p:cNvPr id="25616" name="组合 13"/>
            <p:cNvGrpSpPr>
              <a:grpSpLocks/>
            </p:cNvGrpSpPr>
            <p:nvPr/>
          </p:nvGrpSpPr>
          <p:grpSpPr bwMode="auto">
            <a:xfrm>
              <a:off x="142875" y="857250"/>
              <a:ext cx="2357438" cy="428625"/>
              <a:chOff x="3500430" y="928670"/>
              <a:chExt cx="2357454" cy="428628"/>
            </a:xfrm>
          </p:grpSpPr>
          <p:sp>
            <p:nvSpPr>
              <p:cNvPr id="13" name="矩形 12"/>
              <p:cNvSpPr/>
              <p:nvPr/>
            </p:nvSpPr>
            <p:spPr>
              <a:xfrm>
                <a:off x="3500430" y="928670"/>
                <a:ext cx="2357454" cy="428065"/>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14" name="等腰三角形 13"/>
              <p:cNvSpPr/>
              <p:nvPr/>
            </p:nvSpPr>
            <p:spPr>
              <a:xfrm flipV="1">
                <a:off x="5643098" y="1070832"/>
                <a:ext cx="142036" cy="143742"/>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12" name="TextBox 25"/>
            <p:cNvSpPr txBox="1">
              <a:spLocks noChangeArrowheads="1"/>
            </p:cNvSpPr>
            <p:nvPr/>
          </p:nvSpPr>
          <p:spPr bwMode="auto">
            <a:xfrm>
              <a:off x="286643" y="857250"/>
              <a:ext cx="2021402" cy="336447"/>
            </a:xfrm>
            <a:prstGeom prst="rect">
              <a:avLst/>
            </a:prstGeom>
            <a:noFill/>
            <a:ln w="9525">
              <a:noFill/>
              <a:miter lim="800000"/>
              <a:headEnd/>
              <a:tailEnd/>
            </a:ln>
          </p:spPr>
          <p:txBody>
            <a:bodyPr>
              <a:spAutoFit/>
            </a:bodyPr>
            <a:lstStyle/>
            <a:p>
              <a:pPr>
                <a:buFont typeface="Wingdings" pitchFamily="2" charset="2"/>
                <a:buNone/>
                <a:defRPr/>
              </a:pPr>
              <a:r>
                <a:rPr lang="zh-CN" altLang="en-US" sz="1600" b="1" dirty="0">
                  <a:solidFill>
                    <a:schemeClr val="bg1"/>
                  </a:solidFill>
                  <a:effectLst/>
                  <a:latin typeface="+mn-ea"/>
                </a:rPr>
                <a:t>主要功能</a:t>
              </a:r>
              <a:endParaRPr lang="en-US" altLang="zh-CN" sz="1600" b="1" dirty="0">
                <a:solidFill>
                  <a:schemeClr val="bg1"/>
                </a:solidFill>
                <a:effectLst/>
                <a:latin typeface="+mn-ea"/>
              </a:endParaRPr>
            </a:p>
          </p:txBody>
        </p:sp>
      </p:grpSp>
      <p:sp>
        <p:nvSpPr>
          <p:cNvPr id="25605" name="Rectangle 10"/>
          <p:cNvSpPr>
            <a:spLocks noChangeArrowheads="1"/>
          </p:cNvSpPr>
          <p:nvPr/>
        </p:nvSpPr>
        <p:spPr bwMode="auto">
          <a:xfrm>
            <a:off x="142875" y="1428750"/>
            <a:ext cx="21431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68288" lvl="1">
              <a:buClr>
                <a:srgbClr val="FF9900"/>
              </a:buClr>
              <a:buFont typeface="Wingdings" pitchFamily="2" charset="2"/>
              <a:buNone/>
            </a:pPr>
            <a:r>
              <a:rPr lang="zh-CN" altLang="en-US" sz="1600">
                <a:effectLst/>
                <a:latin typeface="黑体" pitchFamily="49" charset="-122"/>
                <a:ea typeface="黑体" pitchFamily="49" charset="-122"/>
              </a:rPr>
              <a:t>报表向导</a:t>
            </a:r>
            <a:endParaRPr lang="en-US" altLang="zh-CN" sz="1600">
              <a:effectLst/>
              <a:latin typeface="黑体" pitchFamily="49" charset="-122"/>
              <a:ea typeface="黑体" pitchFamily="49" charset="-122"/>
            </a:endParaRPr>
          </a:p>
          <a:p>
            <a:pPr marL="268288" lvl="1">
              <a:buClr>
                <a:srgbClr val="FF9900"/>
              </a:buClr>
              <a:buFont typeface="Wingdings" pitchFamily="2" charset="2"/>
              <a:buNone/>
            </a:pPr>
            <a:r>
              <a:rPr lang="zh-CN" altLang="en-US" sz="1600">
                <a:effectLst/>
                <a:latin typeface="黑体" pitchFamily="49" charset="-122"/>
                <a:ea typeface="黑体" pitchFamily="49" charset="-122"/>
              </a:rPr>
              <a:t>图形报表</a:t>
            </a:r>
            <a:endParaRPr lang="en-US" altLang="zh-CN" sz="1600">
              <a:effectLst/>
              <a:latin typeface="黑体" pitchFamily="49" charset="-122"/>
              <a:ea typeface="黑体" pitchFamily="49" charset="-122"/>
            </a:endParaRPr>
          </a:p>
          <a:p>
            <a:pPr marL="268288" lvl="1">
              <a:buClr>
                <a:srgbClr val="FF9900"/>
              </a:buClr>
              <a:buFont typeface="Wingdings" pitchFamily="2" charset="2"/>
              <a:buNone/>
            </a:pPr>
            <a:r>
              <a:rPr lang="zh-CN" altLang="en-US" sz="1600">
                <a:effectLst/>
                <a:latin typeface="黑体" pitchFamily="49" charset="-122"/>
                <a:ea typeface="黑体" pitchFamily="49" charset="-122"/>
              </a:rPr>
              <a:t>图形</a:t>
            </a:r>
            <a:r>
              <a:rPr lang="en-US" altLang="zh-CN" sz="1600">
                <a:effectLst/>
                <a:latin typeface="黑体" pitchFamily="49" charset="-122"/>
                <a:ea typeface="黑体" pitchFamily="49" charset="-122"/>
              </a:rPr>
              <a:t>+</a:t>
            </a:r>
            <a:r>
              <a:rPr lang="zh-CN" altLang="en-US" sz="1600">
                <a:effectLst/>
                <a:latin typeface="黑体" pitchFamily="49" charset="-122"/>
                <a:ea typeface="黑体" pitchFamily="49" charset="-122"/>
              </a:rPr>
              <a:t>图表报表</a:t>
            </a:r>
            <a:endParaRPr lang="en-US" altLang="zh-CN" sz="1600">
              <a:effectLst/>
              <a:latin typeface="黑体" pitchFamily="49" charset="-122"/>
              <a:ea typeface="黑体" pitchFamily="49" charset="-122"/>
            </a:endParaRPr>
          </a:p>
          <a:p>
            <a:pPr marL="268288" lvl="1">
              <a:buClr>
                <a:srgbClr val="FF9900"/>
              </a:buClr>
              <a:buFont typeface="Wingdings" pitchFamily="2" charset="2"/>
              <a:buNone/>
            </a:pPr>
            <a:r>
              <a:rPr lang="zh-CN" altLang="en-US" sz="1600">
                <a:effectLst/>
                <a:latin typeface="黑体" pitchFamily="49" charset="-122"/>
                <a:ea typeface="黑体" pitchFamily="49" charset="-122"/>
              </a:rPr>
              <a:t>分组汇总报表</a:t>
            </a:r>
            <a:endParaRPr lang="en-US" altLang="zh-CN" sz="1600">
              <a:effectLst/>
              <a:latin typeface="黑体" pitchFamily="49" charset="-122"/>
              <a:ea typeface="黑体" pitchFamily="49" charset="-122"/>
            </a:endParaRPr>
          </a:p>
          <a:p>
            <a:pPr marL="268288" lvl="1">
              <a:buClr>
                <a:srgbClr val="FF9900"/>
              </a:buClr>
              <a:buFont typeface="Wingdings" pitchFamily="2" charset="2"/>
              <a:buNone/>
            </a:pPr>
            <a:r>
              <a:rPr lang="zh-CN" altLang="en-US" sz="1600">
                <a:effectLst/>
                <a:latin typeface="黑体" pitchFamily="49" charset="-122"/>
                <a:ea typeface="黑体" pitchFamily="49" charset="-122"/>
              </a:rPr>
              <a:t>交叉分析报表</a:t>
            </a:r>
            <a:endParaRPr lang="en-US" altLang="zh-CN" sz="1600">
              <a:effectLst/>
              <a:latin typeface="黑体" pitchFamily="49" charset="-122"/>
              <a:ea typeface="黑体" pitchFamily="49" charset="-122"/>
            </a:endParaRPr>
          </a:p>
          <a:p>
            <a:pPr marL="268288" lvl="1">
              <a:buClr>
                <a:srgbClr val="FF9900"/>
              </a:buClr>
              <a:buFont typeface="Wingdings" pitchFamily="2" charset="2"/>
              <a:buNone/>
            </a:pPr>
            <a:r>
              <a:rPr lang="zh-CN" altLang="en-US" sz="1600">
                <a:effectLst/>
                <a:latin typeface="黑体" pitchFamily="49" charset="-122"/>
                <a:ea typeface="黑体" pitchFamily="49" charset="-122"/>
              </a:rPr>
              <a:t>多数据源报表</a:t>
            </a:r>
            <a:endParaRPr lang="en-US" altLang="zh-CN" sz="1600">
              <a:effectLst/>
              <a:latin typeface="黑体" pitchFamily="49" charset="-122"/>
              <a:ea typeface="黑体" pitchFamily="49" charset="-122"/>
            </a:endParaRPr>
          </a:p>
          <a:p>
            <a:pPr marL="268288" lvl="1">
              <a:buClr>
                <a:srgbClr val="FF9900"/>
              </a:buClr>
              <a:buFont typeface="Wingdings" pitchFamily="2" charset="2"/>
              <a:buNone/>
            </a:pPr>
            <a:endParaRPr lang="en-US" altLang="zh-CN" sz="1600">
              <a:effectLst/>
              <a:latin typeface="黑体" pitchFamily="49" charset="-122"/>
              <a:ea typeface="黑体" pitchFamily="49" charset="-122"/>
            </a:endParaRPr>
          </a:p>
        </p:txBody>
      </p:sp>
      <p:grpSp>
        <p:nvGrpSpPr>
          <p:cNvPr id="25606" name="组合 13"/>
          <p:cNvGrpSpPr>
            <a:grpSpLocks/>
          </p:cNvGrpSpPr>
          <p:nvPr/>
        </p:nvGrpSpPr>
        <p:grpSpPr bwMode="auto">
          <a:xfrm>
            <a:off x="157163" y="3813175"/>
            <a:ext cx="2159000" cy="430213"/>
            <a:chOff x="3500430" y="928670"/>
            <a:chExt cx="2357454" cy="428628"/>
          </a:xfrm>
        </p:grpSpPr>
        <p:sp>
          <p:nvSpPr>
            <p:cNvPr id="16" name="矩形 15"/>
            <p:cNvSpPr/>
            <p:nvPr/>
          </p:nvSpPr>
          <p:spPr>
            <a:xfrm>
              <a:off x="3500430" y="928670"/>
              <a:ext cx="2357454" cy="428628"/>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17" name="等腰三角形 16"/>
            <p:cNvSpPr/>
            <p:nvPr/>
          </p:nvSpPr>
          <p:spPr>
            <a:xfrm flipV="1">
              <a:off x="5642940" y="1071019"/>
              <a:ext cx="142141" cy="143931"/>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18" name="TextBox 25"/>
          <p:cNvSpPr txBox="1">
            <a:spLocks noChangeArrowheads="1"/>
          </p:cNvSpPr>
          <p:nvPr/>
        </p:nvSpPr>
        <p:spPr bwMode="auto">
          <a:xfrm>
            <a:off x="288925" y="3813175"/>
            <a:ext cx="1851025" cy="338138"/>
          </a:xfrm>
          <a:prstGeom prst="rect">
            <a:avLst/>
          </a:prstGeom>
          <a:noFill/>
          <a:ln w="9525">
            <a:noFill/>
            <a:miter lim="800000"/>
            <a:headEnd/>
            <a:tailEnd/>
          </a:ln>
        </p:spPr>
        <p:txBody>
          <a:bodyPr>
            <a:spAutoFit/>
          </a:bodyPr>
          <a:lstStyle/>
          <a:p>
            <a:pPr>
              <a:buFont typeface="Wingdings" pitchFamily="2" charset="2"/>
              <a:buNone/>
              <a:defRPr/>
            </a:pPr>
            <a:r>
              <a:rPr lang="zh-CN" altLang="en-US" sz="1600" b="1" dirty="0">
                <a:solidFill>
                  <a:schemeClr val="bg1"/>
                </a:solidFill>
                <a:effectLst/>
                <a:latin typeface="+mn-ea"/>
                <a:ea typeface="+mn-ea"/>
              </a:rPr>
              <a:t>客户价值</a:t>
            </a:r>
            <a:endParaRPr lang="en-US" altLang="zh-CN" sz="1600" b="1" dirty="0">
              <a:solidFill>
                <a:schemeClr val="bg1"/>
              </a:solidFill>
              <a:effectLst/>
              <a:latin typeface="+mn-ea"/>
              <a:ea typeface="+mn-ea"/>
            </a:endParaRPr>
          </a:p>
        </p:txBody>
      </p:sp>
      <p:sp>
        <p:nvSpPr>
          <p:cNvPr id="25608" name="TextBox 4"/>
          <p:cNvSpPr txBox="1">
            <a:spLocks noChangeArrowheads="1"/>
          </p:cNvSpPr>
          <p:nvPr/>
        </p:nvSpPr>
        <p:spPr bwMode="auto">
          <a:xfrm>
            <a:off x="157163" y="4279900"/>
            <a:ext cx="198278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600">
                <a:effectLst/>
              </a:rPr>
              <a:t>支持通过报表向导快速定义功能复杂的图形及图表类型的报表。</a:t>
            </a: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023938"/>
            <a:ext cx="4752975" cy="509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7650" y="1023938"/>
            <a:ext cx="5024438" cy="517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6063" y="1000125"/>
            <a:ext cx="4954587" cy="5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1000125"/>
            <a:ext cx="4945062"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anim calcmode="lin" valueType="num">
                                      <p:cBhvr additive="base">
                                        <p:cTn id="19" dur="500" fill="hold"/>
                                        <p:tgtEl>
                                          <p:spTgt spid="1029"/>
                                        </p:tgtEl>
                                        <p:attrNameLst>
                                          <p:attrName>ppt_x</p:attrName>
                                        </p:attrNameLst>
                                      </p:cBhvr>
                                      <p:tavLst>
                                        <p:tav tm="0">
                                          <p:val>
                                            <p:strVal val="#ppt_x"/>
                                          </p:val>
                                        </p:tav>
                                        <p:tav tm="100000">
                                          <p:val>
                                            <p:strVal val="#ppt_x"/>
                                          </p:val>
                                        </p:tav>
                                      </p:tavLst>
                                    </p:anim>
                                    <p:anim calcmode="lin" valueType="num">
                                      <p:cBhvr additive="base">
                                        <p:cTn id="20"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30"/>
                                        </p:tgtEl>
                                        <p:attrNameLst>
                                          <p:attrName>style.visibility</p:attrName>
                                        </p:attrNameLst>
                                      </p:cBhvr>
                                      <p:to>
                                        <p:strVal val="visible"/>
                                      </p:to>
                                    </p:set>
                                    <p:anim calcmode="lin" valueType="num">
                                      <p:cBhvr additive="base">
                                        <p:cTn id="25" dur="500" fill="hold"/>
                                        <p:tgtEl>
                                          <p:spTgt spid="1030"/>
                                        </p:tgtEl>
                                        <p:attrNameLst>
                                          <p:attrName>ppt_x</p:attrName>
                                        </p:attrNameLst>
                                      </p:cBhvr>
                                      <p:tavLst>
                                        <p:tav tm="0">
                                          <p:val>
                                            <p:strVal val="#ppt_x"/>
                                          </p:val>
                                        </p:tav>
                                        <p:tav tm="100000">
                                          <p:val>
                                            <p:strVal val="#ppt_x"/>
                                          </p:val>
                                        </p:tav>
                                      </p:tavLst>
                                    </p:anim>
                                    <p:anim calcmode="lin" valueType="num">
                                      <p:cBhvr additive="base">
                                        <p:cTn id="26"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2"/>
          <p:cNvSpPr txBox="1">
            <a:spLocks noChangeArrowheads="1"/>
          </p:cNvSpPr>
          <p:nvPr/>
        </p:nvSpPr>
        <p:spPr bwMode="auto">
          <a:xfrm>
            <a:off x="0" y="25400"/>
            <a:ext cx="7177088" cy="546100"/>
          </a:xfrm>
          <a:prstGeom prst="rect">
            <a:avLst/>
          </a:prstGeom>
          <a:noFill/>
          <a:ln w="9525" algn="ctr">
            <a:noFill/>
            <a:miter lim="800000"/>
            <a:headEnd/>
            <a:tailEnd/>
          </a:ln>
          <a:effectLst/>
        </p:spPr>
        <p:txBody>
          <a:bodyPr anchor="ct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buNone/>
              <a:defRPr/>
            </a:pPr>
            <a:r>
              <a:rPr lang="zh-CN" altLang="en-US" sz="3200" b="1" dirty="0" smtClean="0">
                <a:solidFill>
                  <a:srgbClr val="00549A"/>
                </a:solidFill>
                <a:effectLst>
                  <a:outerShdw blurRad="38100" dist="38100" dir="2700000" algn="tl">
                    <a:srgbClr val="C0C0C0"/>
                  </a:outerShdw>
                </a:effectLst>
                <a:latin typeface="微软雅黑" pitchFamily="34" charset="-122"/>
                <a:ea typeface="微软雅黑" pitchFamily="34" charset="-122"/>
              </a:rPr>
              <a:t>目  录</a:t>
            </a:r>
          </a:p>
        </p:txBody>
      </p:sp>
      <p:grpSp>
        <p:nvGrpSpPr>
          <p:cNvPr id="2" name="Group 97"/>
          <p:cNvGrpSpPr>
            <a:grpSpLocks/>
          </p:cNvGrpSpPr>
          <p:nvPr/>
        </p:nvGrpSpPr>
        <p:grpSpPr bwMode="auto">
          <a:xfrm>
            <a:off x="1955800" y="1386011"/>
            <a:ext cx="5973763" cy="666750"/>
            <a:chOff x="1473" y="1024"/>
            <a:chExt cx="3268" cy="420"/>
          </a:xfrm>
        </p:grpSpPr>
        <p:pic>
          <p:nvPicPr>
            <p:cNvPr id="7193" name="Picture 48" descr="阴影5"/>
            <p:cNvPicPr>
              <a:picLocks noChangeAspect="1" noChangeArrowheads="1"/>
            </p:cNvPicPr>
            <p:nvPr/>
          </p:nvPicPr>
          <p:blipFill>
            <a:blip r:embed="rId2" cstate="print"/>
            <a:srcRect/>
            <a:stretch>
              <a:fillRect/>
            </a:stretch>
          </p:blipFill>
          <p:spPr bwMode="auto">
            <a:xfrm>
              <a:off x="1565" y="1333"/>
              <a:ext cx="3085" cy="111"/>
            </a:xfrm>
            <a:prstGeom prst="rect">
              <a:avLst/>
            </a:prstGeom>
            <a:noFill/>
            <a:ln w="9525">
              <a:noFill/>
              <a:miter lim="800000"/>
              <a:headEnd/>
              <a:tailEnd/>
            </a:ln>
          </p:spPr>
        </p:pic>
        <p:sp>
          <p:nvSpPr>
            <p:cNvPr id="32" name="AutoShape 5"/>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Font typeface="Wingdings" pitchFamily="2" charset="2"/>
                <a:buNone/>
                <a:defRPr/>
              </a:pPr>
              <a:r>
                <a:rPr lang="en-US" altLang="zh-CN" dirty="0" smtClean="0">
                  <a:latin typeface="微软雅黑" pitchFamily="34" charset="-122"/>
                  <a:ea typeface="微软雅黑" pitchFamily="34" charset="-122"/>
                </a:rPr>
                <a:t>BOS </a:t>
              </a:r>
              <a:r>
                <a:rPr lang="zh-CN" altLang="en-US" dirty="0" smtClean="0">
                  <a:latin typeface="微软雅黑" pitchFamily="34" charset="-122"/>
                  <a:ea typeface="微软雅黑" pitchFamily="34" charset="-122"/>
                </a:rPr>
                <a:t>万能报表平台 课程简介</a:t>
              </a:r>
              <a:endParaRPr lang="zh-CN" altLang="en-US" dirty="0">
                <a:solidFill>
                  <a:srgbClr val="000000"/>
                </a:solidFill>
                <a:effectLst>
                  <a:outerShdw blurRad="38100" dist="38100" dir="2700000" algn="tl">
                    <a:srgbClr val="C0C0C0"/>
                  </a:outerShdw>
                </a:effectLst>
                <a:latin typeface="微软雅黑" pitchFamily="34" charset="-122"/>
                <a:ea typeface="微软雅黑" pitchFamily="34" charset="-122"/>
              </a:endParaRPr>
            </a:p>
          </p:txBody>
        </p:sp>
      </p:grpSp>
      <p:grpSp>
        <p:nvGrpSpPr>
          <p:cNvPr id="3" name="Group 65"/>
          <p:cNvGrpSpPr>
            <a:grpSpLocks/>
          </p:cNvGrpSpPr>
          <p:nvPr/>
        </p:nvGrpSpPr>
        <p:grpSpPr bwMode="auto">
          <a:xfrm>
            <a:off x="1235075" y="1379661"/>
            <a:ext cx="633413" cy="644525"/>
            <a:chOff x="1019" y="1020"/>
            <a:chExt cx="399" cy="406"/>
          </a:xfrm>
        </p:grpSpPr>
        <p:pic>
          <p:nvPicPr>
            <p:cNvPr id="7191" name="Picture 49" descr="阴影5"/>
            <p:cNvPicPr>
              <a:picLocks noChangeAspect="1" noChangeArrowheads="1"/>
            </p:cNvPicPr>
            <p:nvPr/>
          </p:nvPicPr>
          <p:blipFill>
            <a:blip r:embed="rId3" cstate="print"/>
            <a:srcRect/>
            <a:stretch>
              <a:fillRect/>
            </a:stretch>
          </p:blipFill>
          <p:spPr bwMode="auto">
            <a:xfrm>
              <a:off x="1039" y="1380"/>
              <a:ext cx="363" cy="46"/>
            </a:xfrm>
            <a:prstGeom prst="rect">
              <a:avLst/>
            </a:prstGeom>
            <a:noFill/>
            <a:ln w="9525">
              <a:noFill/>
              <a:miter lim="800000"/>
              <a:headEnd/>
              <a:tailEnd/>
            </a:ln>
          </p:spPr>
        </p:pic>
        <p:sp>
          <p:nvSpPr>
            <p:cNvPr id="35" name="AutoShape 8"/>
            <p:cNvSpPr>
              <a:spLocks noChangeArrowheads="1"/>
            </p:cNvSpPr>
            <p:nvPr/>
          </p:nvSpPr>
          <p:spPr bwMode="auto">
            <a:xfrm>
              <a:off x="1019" y="1020"/>
              <a:ext cx="399" cy="370"/>
            </a:xfrm>
            <a:prstGeom prst="roundRect">
              <a:avLst>
                <a:gd name="adj" fmla="val 8380"/>
              </a:avLst>
            </a:prstGeom>
            <a:gradFill rotWithShape="1">
              <a:gsLst>
                <a:gs pos="0">
                  <a:schemeClr val="accent1"/>
                </a:gs>
                <a:gs pos="100000">
                  <a:schemeClr val="accent2"/>
                </a:gs>
              </a:gsLst>
              <a:lin ang="5400000" scaled="1"/>
            </a:gradFill>
            <a:ln w="6350" algn="ctr">
              <a:noFill/>
              <a:round/>
              <a:headEnd/>
              <a:tailEnd/>
            </a:ln>
            <a:effectLst>
              <a:prstShdw prst="shdw18" dist="17961" dir="13500000">
                <a:schemeClr val="accent1">
                  <a:gamma/>
                  <a:shade val="60000"/>
                  <a:invGamma/>
                </a:schemeClr>
              </a:prstShdw>
            </a:effectLst>
          </p:spPr>
          <p:txBody>
            <a:bodyPr wrap="none" anchor="ctr"/>
            <a:lstStyle/>
            <a:p>
              <a:pPr marL="342900" indent="-342900" algn="ctr">
                <a:buFont typeface="Wingdings" pitchFamily="2" charset="2"/>
                <a:buNone/>
                <a:defRPr/>
              </a:pPr>
              <a:r>
                <a:rPr lang="en-US" altLang="zh-CN" sz="2400" b="1">
                  <a:solidFill>
                    <a:schemeClr val="bg1"/>
                  </a:solidFill>
                  <a:latin typeface="微软雅黑" pitchFamily="34" charset="-122"/>
                </a:rPr>
                <a:t>1</a:t>
              </a:r>
            </a:p>
          </p:txBody>
        </p:sp>
      </p:grpSp>
      <p:grpSp>
        <p:nvGrpSpPr>
          <p:cNvPr id="27" name="组合 26"/>
          <p:cNvGrpSpPr/>
          <p:nvPr/>
        </p:nvGrpSpPr>
        <p:grpSpPr>
          <a:xfrm>
            <a:off x="1236663" y="2971924"/>
            <a:ext cx="6692900" cy="673100"/>
            <a:chOff x="1236663" y="2971924"/>
            <a:chExt cx="6692900" cy="673100"/>
          </a:xfrm>
        </p:grpSpPr>
        <p:grpSp>
          <p:nvGrpSpPr>
            <p:cNvPr id="6" name="Group 135"/>
            <p:cNvGrpSpPr>
              <a:grpSpLocks/>
            </p:cNvGrpSpPr>
            <p:nvPr/>
          </p:nvGrpSpPr>
          <p:grpSpPr bwMode="auto">
            <a:xfrm>
              <a:off x="1957388" y="2978274"/>
              <a:ext cx="5972175" cy="666750"/>
              <a:chOff x="1473" y="1024"/>
              <a:chExt cx="3268" cy="420"/>
            </a:xfrm>
          </p:grpSpPr>
          <p:pic>
            <p:nvPicPr>
              <p:cNvPr id="7185" name="Picture 136" descr="阴影5"/>
              <p:cNvPicPr>
                <a:picLocks noChangeAspect="1" noChangeArrowheads="1"/>
              </p:cNvPicPr>
              <p:nvPr/>
            </p:nvPicPr>
            <p:blipFill>
              <a:blip r:embed="rId2" cstate="print"/>
              <a:srcRect/>
              <a:stretch>
                <a:fillRect/>
              </a:stretch>
            </p:blipFill>
            <p:spPr bwMode="auto">
              <a:xfrm>
                <a:off x="1565" y="1333"/>
                <a:ext cx="3085" cy="111"/>
              </a:xfrm>
              <a:prstGeom prst="rect">
                <a:avLst/>
              </a:prstGeom>
              <a:noFill/>
              <a:ln w="9525">
                <a:noFill/>
                <a:miter lim="800000"/>
                <a:headEnd/>
                <a:tailEnd/>
              </a:ln>
            </p:spPr>
          </p:pic>
          <p:sp>
            <p:nvSpPr>
              <p:cNvPr id="44" name="AutoShape 137"/>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None/>
                  <a:defRPr/>
                </a:pPr>
                <a:r>
                  <a:rPr lang="en-US" altLang="zh-CN" dirty="0" smtClean="0"/>
                  <a:t>BOS </a:t>
                </a:r>
                <a:r>
                  <a:rPr lang="zh-CN" altLang="en-US" dirty="0" smtClean="0"/>
                  <a:t>万能报表平台 功能特性</a:t>
                </a:r>
                <a:endParaRPr lang="zh-CN" altLang="en-US" dirty="0">
                  <a:solidFill>
                    <a:srgbClr val="000000"/>
                  </a:solidFill>
                  <a:effectLst>
                    <a:outerShdw blurRad="38100" dist="38100" dir="2700000" algn="tl">
                      <a:srgbClr val="C0C0C0"/>
                    </a:outerShdw>
                  </a:effectLst>
                </a:endParaRPr>
              </a:p>
            </p:txBody>
          </p:sp>
        </p:grpSp>
        <p:grpSp>
          <p:nvGrpSpPr>
            <p:cNvPr id="7" name="Group 158"/>
            <p:cNvGrpSpPr>
              <a:grpSpLocks/>
            </p:cNvGrpSpPr>
            <p:nvPr/>
          </p:nvGrpSpPr>
          <p:grpSpPr bwMode="auto">
            <a:xfrm>
              <a:off x="1236663" y="2971924"/>
              <a:ext cx="633412" cy="644525"/>
              <a:chOff x="1019" y="2035"/>
              <a:chExt cx="399" cy="406"/>
            </a:xfrm>
          </p:grpSpPr>
          <p:pic>
            <p:nvPicPr>
              <p:cNvPr id="7183" name="Picture 139" descr="阴影5"/>
              <p:cNvPicPr>
                <a:picLocks noChangeAspect="1" noChangeArrowheads="1"/>
              </p:cNvPicPr>
              <p:nvPr/>
            </p:nvPicPr>
            <p:blipFill>
              <a:blip r:embed="rId3" cstate="print"/>
              <a:srcRect/>
              <a:stretch>
                <a:fillRect/>
              </a:stretch>
            </p:blipFill>
            <p:spPr bwMode="auto">
              <a:xfrm>
                <a:off x="1039" y="2395"/>
                <a:ext cx="363" cy="46"/>
              </a:xfrm>
              <a:prstGeom prst="rect">
                <a:avLst/>
              </a:prstGeom>
              <a:noFill/>
              <a:ln w="9525">
                <a:noFill/>
                <a:miter lim="800000"/>
                <a:headEnd/>
                <a:tailEnd/>
              </a:ln>
            </p:spPr>
          </p:pic>
          <p:sp>
            <p:nvSpPr>
              <p:cNvPr id="7184" name="AutoShape 140"/>
              <p:cNvSpPr>
                <a:spLocks noChangeArrowheads="1"/>
              </p:cNvSpPr>
              <p:nvPr/>
            </p:nvSpPr>
            <p:spPr bwMode="auto">
              <a:xfrm>
                <a:off x="1019" y="2035"/>
                <a:ext cx="399" cy="370"/>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marL="342900" indent="-342900" algn="ctr">
                  <a:buFont typeface="Wingdings" pitchFamily="2" charset="2"/>
                  <a:buNone/>
                </a:pPr>
                <a:r>
                  <a:rPr lang="en-US" altLang="zh-CN" sz="2400" b="1">
                    <a:solidFill>
                      <a:srgbClr val="FFFFFF"/>
                    </a:solidFill>
                    <a:latin typeface="微软雅黑" pitchFamily="34" charset="-122"/>
                  </a:rPr>
                  <a:t>3</a:t>
                </a:r>
              </a:p>
            </p:txBody>
          </p:sp>
        </p:grpSp>
      </p:grpSp>
      <p:grpSp>
        <p:nvGrpSpPr>
          <p:cNvPr id="8" name="Group 141"/>
          <p:cNvGrpSpPr>
            <a:grpSpLocks/>
          </p:cNvGrpSpPr>
          <p:nvPr/>
        </p:nvGrpSpPr>
        <p:grpSpPr bwMode="auto">
          <a:xfrm>
            <a:off x="1957388" y="2171824"/>
            <a:ext cx="5972175" cy="666750"/>
            <a:chOff x="1473" y="1024"/>
            <a:chExt cx="3268" cy="420"/>
          </a:xfrm>
        </p:grpSpPr>
        <p:pic>
          <p:nvPicPr>
            <p:cNvPr id="7181" name="Picture 142" descr="阴影5"/>
            <p:cNvPicPr>
              <a:picLocks noChangeAspect="1" noChangeArrowheads="1"/>
            </p:cNvPicPr>
            <p:nvPr/>
          </p:nvPicPr>
          <p:blipFill>
            <a:blip r:embed="rId2" cstate="print"/>
            <a:srcRect/>
            <a:stretch>
              <a:fillRect/>
            </a:stretch>
          </p:blipFill>
          <p:spPr bwMode="auto">
            <a:xfrm>
              <a:off x="1565" y="1333"/>
              <a:ext cx="3085" cy="111"/>
            </a:xfrm>
            <a:prstGeom prst="rect">
              <a:avLst/>
            </a:prstGeom>
            <a:noFill/>
            <a:ln w="9525">
              <a:noFill/>
              <a:miter lim="800000"/>
              <a:headEnd/>
              <a:tailEnd/>
            </a:ln>
          </p:spPr>
        </p:pic>
        <p:sp>
          <p:nvSpPr>
            <p:cNvPr id="50" name="AutoShape 143"/>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None/>
                <a:defRPr/>
              </a:pPr>
              <a:r>
                <a:rPr lang="en-US" altLang="zh-CN" dirty="0" smtClean="0"/>
                <a:t>BOS </a:t>
              </a:r>
              <a:r>
                <a:rPr lang="zh-CN" altLang="en-US" dirty="0" smtClean="0"/>
                <a:t>万能报表平台 整体概述</a:t>
              </a:r>
              <a:endParaRPr lang="zh-CN" altLang="en-US" dirty="0">
                <a:solidFill>
                  <a:srgbClr val="000000"/>
                </a:solidFill>
                <a:effectLst>
                  <a:outerShdw blurRad="38100" dist="38100" dir="2700000" algn="tl">
                    <a:srgbClr val="C0C0C0"/>
                  </a:outerShdw>
                </a:effectLst>
              </a:endParaRPr>
            </a:p>
          </p:txBody>
        </p:sp>
      </p:grpSp>
      <p:grpSp>
        <p:nvGrpSpPr>
          <p:cNvPr id="9" name="Group 157"/>
          <p:cNvGrpSpPr>
            <a:grpSpLocks/>
          </p:cNvGrpSpPr>
          <p:nvPr/>
        </p:nvGrpSpPr>
        <p:grpSpPr bwMode="auto">
          <a:xfrm>
            <a:off x="1236663" y="2165474"/>
            <a:ext cx="633412" cy="644525"/>
            <a:chOff x="1019" y="1527"/>
            <a:chExt cx="399" cy="406"/>
          </a:xfrm>
        </p:grpSpPr>
        <p:sp>
          <p:nvSpPr>
            <p:cNvPr id="7179" name="AutoShape 146"/>
            <p:cNvSpPr>
              <a:spLocks noChangeArrowheads="1"/>
            </p:cNvSpPr>
            <p:nvPr/>
          </p:nvSpPr>
          <p:spPr bwMode="auto">
            <a:xfrm>
              <a:off x="1019" y="1527"/>
              <a:ext cx="399" cy="370"/>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marL="342900" indent="-342900" algn="ctr">
                <a:buFont typeface="Wingdings" pitchFamily="2" charset="2"/>
                <a:buNone/>
              </a:pPr>
              <a:r>
                <a:rPr lang="en-US" altLang="zh-CN" sz="2400" b="1">
                  <a:solidFill>
                    <a:srgbClr val="FFFFFF"/>
                  </a:solidFill>
                  <a:latin typeface="微软雅黑" pitchFamily="34" charset="-122"/>
                </a:rPr>
                <a:t>2</a:t>
              </a:r>
            </a:p>
          </p:txBody>
        </p:sp>
        <p:pic>
          <p:nvPicPr>
            <p:cNvPr id="7180" name="Picture 152" descr="阴影5"/>
            <p:cNvPicPr>
              <a:picLocks noChangeAspect="1" noChangeArrowheads="1"/>
            </p:cNvPicPr>
            <p:nvPr/>
          </p:nvPicPr>
          <p:blipFill>
            <a:blip r:embed="rId3" cstate="print"/>
            <a:srcRect/>
            <a:stretch>
              <a:fillRect/>
            </a:stretch>
          </p:blipFill>
          <p:spPr bwMode="auto">
            <a:xfrm>
              <a:off x="1037" y="1887"/>
              <a:ext cx="363" cy="46"/>
            </a:xfrm>
            <a:prstGeom prst="rect">
              <a:avLst/>
            </a:prstGeom>
            <a:noFill/>
            <a:ln w="9525">
              <a:noFill/>
              <a:miter lim="800000"/>
              <a:headEnd/>
              <a:tailEnd/>
            </a:ln>
          </p:spPr>
        </p:pic>
      </p:grpSp>
      <p:grpSp>
        <p:nvGrpSpPr>
          <p:cNvPr id="28" name="组合 27"/>
          <p:cNvGrpSpPr/>
          <p:nvPr/>
        </p:nvGrpSpPr>
        <p:grpSpPr>
          <a:xfrm>
            <a:off x="1236663" y="3756032"/>
            <a:ext cx="6692900" cy="673100"/>
            <a:chOff x="1236663" y="2971924"/>
            <a:chExt cx="6692900" cy="673100"/>
          </a:xfrm>
        </p:grpSpPr>
        <p:grpSp>
          <p:nvGrpSpPr>
            <p:cNvPr id="30" name="Group 135"/>
            <p:cNvGrpSpPr>
              <a:grpSpLocks/>
            </p:cNvGrpSpPr>
            <p:nvPr/>
          </p:nvGrpSpPr>
          <p:grpSpPr bwMode="auto">
            <a:xfrm>
              <a:off x="1957388" y="2978274"/>
              <a:ext cx="5972175" cy="666750"/>
              <a:chOff x="1473" y="1024"/>
              <a:chExt cx="3268" cy="420"/>
            </a:xfrm>
          </p:grpSpPr>
          <p:pic>
            <p:nvPicPr>
              <p:cNvPr id="36" name="Picture 136" descr="阴影5"/>
              <p:cNvPicPr>
                <a:picLocks noChangeAspect="1" noChangeArrowheads="1"/>
              </p:cNvPicPr>
              <p:nvPr/>
            </p:nvPicPr>
            <p:blipFill>
              <a:blip r:embed="rId2" cstate="print"/>
              <a:srcRect/>
              <a:stretch>
                <a:fillRect/>
              </a:stretch>
            </p:blipFill>
            <p:spPr bwMode="auto">
              <a:xfrm>
                <a:off x="1565" y="1333"/>
                <a:ext cx="3085" cy="111"/>
              </a:xfrm>
              <a:prstGeom prst="rect">
                <a:avLst/>
              </a:prstGeom>
              <a:noFill/>
              <a:ln w="9525">
                <a:noFill/>
                <a:miter lim="800000"/>
                <a:headEnd/>
                <a:tailEnd/>
              </a:ln>
            </p:spPr>
          </p:pic>
          <p:sp>
            <p:nvSpPr>
              <p:cNvPr id="37" name="AutoShape 137"/>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None/>
                  <a:defRPr/>
                </a:pPr>
                <a:r>
                  <a:rPr lang="en-US" altLang="zh-CN" dirty="0" smtClean="0"/>
                  <a:t>BOS </a:t>
                </a:r>
                <a:r>
                  <a:rPr lang="zh-CN" altLang="en-US" dirty="0" smtClean="0"/>
                  <a:t>万能报表平台 演示案例</a:t>
                </a:r>
                <a:endParaRPr lang="zh-CN" altLang="en-US" dirty="0">
                  <a:solidFill>
                    <a:srgbClr val="000000"/>
                  </a:solidFill>
                  <a:effectLst>
                    <a:outerShdw blurRad="38100" dist="38100" dir="2700000" algn="tl">
                      <a:srgbClr val="C0C0C0"/>
                    </a:outerShdw>
                  </a:effectLst>
                </a:endParaRPr>
              </a:p>
            </p:txBody>
          </p:sp>
        </p:grpSp>
        <p:grpSp>
          <p:nvGrpSpPr>
            <p:cNvPr id="31" name="Group 158"/>
            <p:cNvGrpSpPr>
              <a:grpSpLocks/>
            </p:cNvGrpSpPr>
            <p:nvPr/>
          </p:nvGrpSpPr>
          <p:grpSpPr bwMode="auto">
            <a:xfrm>
              <a:off x="1236663" y="2971924"/>
              <a:ext cx="633412" cy="644525"/>
              <a:chOff x="1019" y="2035"/>
              <a:chExt cx="399" cy="406"/>
            </a:xfrm>
          </p:grpSpPr>
          <p:pic>
            <p:nvPicPr>
              <p:cNvPr id="33" name="Picture 139" descr="阴影5"/>
              <p:cNvPicPr>
                <a:picLocks noChangeAspect="1" noChangeArrowheads="1"/>
              </p:cNvPicPr>
              <p:nvPr/>
            </p:nvPicPr>
            <p:blipFill>
              <a:blip r:embed="rId3" cstate="print"/>
              <a:srcRect/>
              <a:stretch>
                <a:fillRect/>
              </a:stretch>
            </p:blipFill>
            <p:spPr bwMode="auto">
              <a:xfrm>
                <a:off x="1039" y="2395"/>
                <a:ext cx="363" cy="46"/>
              </a:xfrm>
              <a:prstGeom prst="rect">
                <a:avLst/>
              </a:prstGeom>
              <a:noFill/>
              <a:ln w="9525">
                <a:noFill/>
                <a:miter lim="800000"/>
                <a:headEnd/>
                <a:tailEnd/>
              </a:ln>
            </p:spPr>
          </p:pic>
          <p:sp>
            <p:nvSpPr>
              <p:cNvPr id="34" name="AutoShape 140"/>
              <p:cNvSpPr>
                <a:spLocks noChangeArrowheads="1"/>
              </p:cNvSpPr>
              <p:nvPr/>
            </p:nvSpPr>
            <p:spPr bwMode="auto">
              <a:xfrm>
                <a:off x="1019" y="2035"/>
                <a:ext cx="399" cy="370"/>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marL="342900" indent="-342900" algn="ctr">
                  <a:buFont typeface="Wingdings" pitchFamily="2" charset="2"/>
                  <a:buNone/>
                </a:pPr>
                <a:r>
                  <a:rPr lang="en-US" altLang="zh-CN" sz="2400" b="1" dirty="0">
                    <a:solidFill>
                      <a:srgbClr val="FFFFFF"/>
                    </a:solidFill>
                    <a:latin typeface="微软雅黑" pitchFamily="34" charset="-122"/>
                  </a:rPr>
                  <a:t>4</a:t>
                </a:r>
              </a:p>
            </p:txBody>
          </p:sp>
        </p:grpSp>
      </p:grpSp>
    </p:spTree>
    <p:extLst>
      <p:ext uri="{BB962C8B-B14F-4D97-AF65-F5344CB8AC3E}">
        <p14:creationId xmlns:p14="http://schemas.microsoft.com/office/powerpoint/2010/main" val="4335409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2"/>
          <p:cNvSpPr txBox="1">
            <a:spLocks noChangeArrowheads="1"/>
          </p:cNvSpPr>
          <p:nvPr/>
        </p:nvSpPr>
        <p:spPr bwMode="auto">
          <a:xfrm>
            <a:off x="0" y="25400"/>
            <a:ext cx="7177088" cy="546100"/>
          </a:xfrm>
          <a:prstGeom prst="rect">
            <a:avLst/>
          </a:prstGeom>
          <a:noFill/>
          <a:ln w="9525" algn="ctr">
            <a:noFill/>
            <a:miter lim="800000"/>
            <a:headEnd/>
            <a:tailEnd/>
          </a:ln>
          <a:effectLst/>
        </p:spPr>
        <p:txBody>
          <a:bodyPr anchor="ct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buNone/>
              <a:defRPr/>
            </a:pPr>
            <a:r>
              <a:rPr lang="zh-CN" altLang="en-US" sz="3200" b="1" dirty="0" smtClean="0">
                <a:solidFill>
                  <a:srgbClr val="00549A"/>
                </a:solidFill>
                <a:effectLst>
                  <a:outerShdw blurRad="38100" dist="38100" dir="2700000" algn="tl">
                    <a:srgbClr val="C0C0C0"/>
                  </a:outerShdw>
                </a:effectLst>
                <a:latin typeface="微软雅黑" pitchFamily="34" charset="-122"/>
                <a:ea typeface="微软雅黑" pitchFamily="34" charset="-122"/>
              </a:rPr>
              <a:t>目  录</a:t>
            </a:r>
          </a:p>
        </p:txBody>
      </p:sp>
      <p:grpSp>
        <p:nvGrpSpPr>
          <p:cNvPr id="2" name="Group 97"/>
          <p:cNvGrpSpPr>
            <a:grpSpLocks/>
          </p:cNvGrpSpPr>
          <p:nvPr/>
        </p:nvGrpSpPr>
        <p:grpSpPr bwMode="auto">
          <a:xfrm>
            <a:off x="1955800" y="1386011"/>
            <a:ext cx="5973763" cy="666750"/>
            <a:chOff x="1473" y="1024"/>
            <a:chExt cx="3268" cy="420"/>
          </a:xfrm>
        </p:grpSpPr>
        <p:pic>
          <p:nvPicPr>
            <p:cNvPr id="7193" name="Picture 48" descr="阴影5"/>
            <p:cNvPicPr>
              <a:picLocks noChangeAspect="1" noChangeArrowheads="1"/>
            </p:cNvPicPr>
            <p:nvPr/>
          </p:nvPicPr>
          <p:blipFill>
            <a:blip r:embed="rId3" cstate="print"/>
            <a:srcRect/>
            <a:stretch>
              <a:fillRect/>
            </a:stretch>
          </p:blipFill>
          <p:spPr bwMode="auto">
            <a:xfrm>
              <a:off x="1565" y="1333"/>
              <a:ext cx="3085" cy="111"/>
            </a:xfrm>
            <a:prstGeom prst="rect">
              <a:avLst/>
            </a:prstGeom>
            <a:noFill/>
            <a:ln w="9525">
              <a:noFill/>
              <a:miter lim="800000"/>
              <a:headEnd/>
              <a:tailEnd/>
            </a:ln>
          </p:spPr>
        </p:pic>
        <p:sp>
          <p:nvSpPr>
            <p:cNvPr id="32" name="AutoShape 5"/>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None/>
                <a:defRPr/>
              </a:pPr>
              <a:r>
                <a:rPr lang="en-US" altLang="zh-CN" dirty="0"/>
                <a:t>BOS </a:t>
              </a:r>
              <a:r>
                <a:rPr lang="zh-CN" altLang="en-US" dirty="0" smtClean="0"/>
                <a:t>万能报表平台 </a:t>
              </a:r>
              <a:r>
                <a:rPr lang="zh-CN" altLang="en-US" dirty="0"/>
                <a:t>课程简介</a:t>
              </a:r>
              <a:endParaRPr lang="zh-CN" altLang="en-US" dirty="0">
                <a:solidFill>
                  <a:srgbClr val="000000"/>
                </a:solidFill>
                <a:effectLst>
                  <a:outerShdw blurRad="38100" dist="38100" dir="2700000" algn="tl">
                    <a:srgbClr val="C0C0C0"/>
                  </a:outerShdw>
                </a:effectLst>
              </a:endParaRPr>
            </a:p>
          </p:txBody>
        </p:sp>
      </p:grpSp>
      <p:pic>
        <p:nvPicPr>
          <p:cNvPr id="7191" name="Picture 49" descr="阴影5"/>
          <p:cNvPicPr>
            <a:picLocks noChangeAspect="1" noChangeArrowheads="1"/>
          </p:cNvPicPr>
          <p:nvPr/>
        </p:nvPicPr>
        <p:blipFill>
          <a:blip r:embed="rId4" cstate="print"/>
          <a:srcRect/>
          <a:stretch>
            <a:fillRect/>
          </a:stretch>
        </p:blipFill>
        <p:spPr bwMode="auto">
          <a:xfrm>
            <a:off x="1293812" y="1951161"/>
            <a:ext cx="576263" cy="73025"/>
          </a:xfrm>
          <a:prstGeom prst="rect">
            <a:avLst/>
          </a:prstGeom>
          <a:noFill/>
          <a:ln w="9525">
            <a:noFill/>
            <a:miter lim="800000"/>
            <a:headEnd/>
            <a:tailEnd/>
          </a:ln>
        </p:spPr>
      </p:pic>
      <p:sp>
        <p:nvSpPr>
          <p:cNvPr id="35" name="AutoShape 8"/>
          <p:cNvSpPr>
            <a:spLocks noChangeArrowheads="1"/>
          </p:cNvSpPr>
          <p:nvPr/>
        </p:nvSpPr>
        <p:spPr bwMode="auto">
          <a:xfrm>
            <a:off x="1236662" y="1379661"/>
            <a:ext cx="633413" cy="587375"/>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None/>
              <a:defRPr/>
            </a:pPr>
            <a:r>
              <a:rPr lang="en-US" altLang="zh-CN" sz="2400" b="1" dirty="0">
                <a:solidFill>
                  <a:srgbClr val="FFFFFF"/>
                </a:solidFill>
                <a:latin typeface="微软雅黑" pitchFamily="34" charset="-122"/>
              </a:rPr>
              <a:t>1</a:t>
            </a:r>
          </a:p>
        </p:txBody>
      </p:sp>
      <p:grpSp>
        <p:nvGrpSpPr>
          <p:cNvPr id="3" name="Group 135"/>
          <p:cNvGrpSpPr>
            <a:grpSpLocks/>
          </p:cNvGrpSpPr>
          <p:nvPr/>
        </p:nvGrpSpPr>
        <p:grpSpPr bwMode="auto">
          <a:xfrm>
            <a:off x="1957388" y="2924944"/>
            <a:ext cx="5972175" cy="666750"/>
            <a:chOff x="1473" y="1024"/>
            <a:chExt cx="3268" cy="420"/>
          </a:xfrm>
        </p:grpSpPr>
        <p:pic>
          <p:nvPicPr>
            <p:cNvPr id="7185" name="Picture 136" descr="阴影5"/>
            <p:cNvPicPr>
              <a:picLocks noChangeAspect="1" noChangeArrowheads="1"/>
            </p:cNvPicPr>
            <p:nvPr/>
          </p:nvPicPr>
          <p:blipFill>
            <a:blip r:embed="rId3" cstate="print"/>
            <a:srcRect/>
            <a:stretch>
              <a:fillRect/>
            </a:stretch>
          </p:blipFill>
          <p:spPr bwMode="auto">
            <a:xfrm>
              <a:off x="1565" y="1333"/>
              <a:ext cx="3085" cy="111"/>
            </a:xfrm>
            <a:prstGeom prst="rect">
              <a:avLst/>
            </a:prstGeom>
            <a:noFill/>
            <a:ln w="9525">
              <a:noFill/>
              <a:miter lim="800000"/>
              <a:headEnd/>
              <a:tailEnd/>
            </a:ln>
          </p:spPr>
        </p:pic>
        <p:sp>
          <p:nvSpPr>
            <p:cNvPr id="44" name="AutoShape 137"/>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None/>
                <a:defRPr/>
              </a:pPr>
              <a:r>
                <a:rPr lang="en-US" altLang="zh-CN" dirty="0"/>
                <a:t>BOS </a:t>
              </a:r>
              <a:r>
                <a:rPr lang="zh-CN" altLang="en-US" dirty="0" smtClean="0"/>
                <a:t>万能报表平台 </a:t>
              </a:r>
              <a:r>
                <a:rPr lang="zh-CN" altLang="en-US" dirty="0"/>
                <a:t>功能特性</a:t>
              </a:r>
              <a:endParaRPr lang="zh-CN" altLang="en-US" dirty="0">
                <a:solidFill>
                  <a:srgbClr val="000000"/>
                </a:solidFill>
                <a:effectLst>
                  <a:outerShdw blurRad="38100" dist="38100" dir="2700000" algn="tl">
                    <a:srgbClr val="C0C0C0"/>
                  </a:outerShdw>
                </a:effectLst>
              </a:endParaRPr>
            </a:p>
          </p:txBody>
        </p:sp>
      </p:grpSp>
      <p:pic>
        <p:nvPicPr>
          <p:cNvPr id="7183" name="Picture 139" descr="阴影5"/>
          <p:cNvPicPr>
            <a:picLocks noChangeAspect="1" noChangeArrowheads="1"/>
          </p:cNvPicPr>
          <p:nvPr/>
        </p:nvPicPr>
        <p:blipFill>
          <a:blip r:embed="rId4" cstate="print"/>
          <a:srcRect/>
          <a:stretch>
            <a:fillRect/>
          </a:stretch>
        </p:blipFill>
        <p:spPr bwMode="auto">
          <a:xfrm>
            <a:off x="1293813" y="4286252"/>
            <a:ext cx="576262" cy="73025"/>
          </a:xfrm>
          <a:prstGeom prst="rect">
            <a:avLst/>
          </a:prstGeom>
          <a:noFill/>
          <a:ln w="9525">
            <a:noFill/>
            <a:miter lim="800000"/>
            <a:headEnd/>
            <a:tailEnd/>
          </a:ln>
        </p:spPr>
      </p:pic>
      <p:sp>
        <p:nvSpPr>
          <p:cNvPr id="7184" name="AutoShape 140"/>
          <p:cNvSpPr>
            <a:spLocks noChangeArrowheads="1"/>
          </p:cNvSpPr>
          <p:nvPr/>
        </p:nvSpPr>
        <p:spPr bwMode="auto">
          <a:xfrm>
            <a:off x="1236663" y="3714752"/>
            <a:ext cx="633412" cy="587375"/>
          </a:xfrm>
          <a:prstGeom prst="roundRect">
            <a:avLst>
              <a:gd name="adj" fmla="val 8380"/>
            </a:avLst>
          </a:prstGeom>
          <a:gradFill rotWithShape="1">
            <a:gsLst>
              <a:gs pos="0">
                <a:schemeClr val="accent1"/>
              </a:gs>
              <a:gs pos="100000">
                <a:schemeClr val="accent2"/>
              </a:gs>
            </a:gsLst>
            <a:lin ang="5400000" scaled="1"/>
          </a:gradFill>
          <a:ln w="6350" algn="ctr">
            <a:noFill/>
            <a:round/>
            <a:headEnd/>
            <a:tailEnd/>
          </a:ln>
          <a:effectLst>
            <a:prstShdw prst="shdw18" dist="17961" dir="13500000">
              <a:schemeClr val="accent1">
                <a:gamma/>
                <a:shade val="60000"/>
                <a:invGamma/>
              </a:schemeClr>
            </a:prstShdw>
          </a:effectLst>
        </p:spPr>
        <p:txBody>
          <a:bodyPr wrap="none" anchor="ctr"/>
          <a:lstStyle/>
          <a:p>
            <a:pPr algn="ctr">
              <a:buNone/>
              <a:defRPr/>
            </a:pPr>
            <a:r>
              <a:rPr lang="en-US" altLang="zh-CN" sz="2400" b="1" dirty="0">
                <a:solidFill>
                  <a:schemeClr val="bg1"/>
                </a:solidFill>
                <a:latin typeface="微软雅黑" pitchFamily="34" charset="-122"/>
              </a:rPr>
              <a:t>4</a:t>
            </a:r>
          </a:p>
        </p:txBody>
      </p:sp>
      <p:grpSp>
        <p:nvGrpSpPr>
          <p:cNvPr id="4" name="Group 141"/>
          <p:cNvGrpSpPr>
            <a:grpSpLocks/>
          </p:cNvGrpSpPr>
          <p:nvPr/>
        </p:nvGrpSpPr>
        <p:grpSpPr bwMode="auto">
          <a:xfrm>
            <a:off x="1957388" y="2171824"/>
            <a:ext cx="5972175" cy="666750"/>
            <a:chOff x="1473" y="1024"/>
            <a:chExt cx="3268" cy="420"/>
          </a:xfrm>
        </p:grpSpPr>
        <p:pic>
          <p:nvPicPr>
            <p:cNvPr id="7181" name="Picture 142" descr="阴影5"/>
            <p:cNvPicPr>
              <a:picLocks noChangeAspect="1" noChangeArrowheads="1"/>
            </p:cNvPicPr>
            <p:nvPr/>
          </p:nvPicPr>
          <p:blipFill>
            <a:blip r:embed="rId3" cstate="print"/>
            <a:srcRect/>
            <a:stretch>
              <a:fillRect/>
            </a:stretch>
          </p:blipFill>
          <p:spPr bwMode="auto">
            <a:xfrm>
              <a:off x="1565" y="1333"/>
              <a:ext cx="3085" cy="111"/>
            </a:xfrm>
            <a:prstGeom prst="rect">
              <a:avLst/>
            </a:prstGeom>
            <a:noFill/>
            <a:ln w="9525">
              <a:noFill/>
              <a:miter lim="800000"/>
              <a:headEnd/>
              <a:tailEnd/>
            </a:ln>
          </p:spPr>
        </p:pic>
        <p:sp>
          <p:nvSpPr>
            <p:cNvPr id="50" name="AutoShape 143"/>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None/>
                <a:defRPr/>
              </a:pPr>
              <a:r>
                <a:rPr lang="en-US" altLang="zh-CN" dirty="0"/>
                <a:t>BOS </a:t>
              </a:r>
              <a:r>
                <a:rPr lang="zh-CN" altLang="en-US" dirty="0" smtClean="0"/>
                <a:t>万能报表平台 </a:t>
              </a:r>
              <a:r>
                <a:rPr lang="zh-CN" altLang="en-US" dirty="0"/>
                <a:t>整体概述</a:t>
              </a:r>
              <a:endParaRPr lang="zh-CN" altLang="en-US" dirty="0">
                <a:solidFill>
                  <a:srgbClr val="000000"/>
                </a:solidFill>
                <a:effectLst>
                  <a:outerShdw blurRad="38100" dist="38100" dir="2700000" algn="tl">
                    <a:srgbClr val="C0C0C0"/>
                  </a:outerShdw>
                </a:effectLst>
              </a:endParaRPr>
            </a:p>
          </p:txBody>
        </p:sp>
      </p:grpSp>
      <p:sp>
        <p:nvSpPr>
          <p:cNvPr id="7179" name="AutoShape 146"/>
          <p:cNvSpPr>
            <a:spLocks noChangeArrowheads="1"/>
          </p:cNvSpPr>
          <p:nvPr/>
        </p:nvSpPr>
        <p:spPr bwMode="auto">
          <a:xfrm>
            <a:off x="1236663" y="2165474"/>
            <a:ext cx="633412" cy="587375"/>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None/>
              <a:defRPr/>
            </a:pPr>
            <a:r>
              <a:rPr lang="en-US" altLang="zh-CN" sz="2400" b="1" dirty="0">
                <a:solidFill>
                  <a:srgbClr val="FFFFFF"/>
                </a:solidFill>
                <a:latin typeface="微软雅黑" pitchFamily="34" charset="-122"/>
              </a:rPr>
              <a:t>2</a:t>
            </a:r>
          </a:p>
        </p:txBody>
      </p:sp>
      <p:pic>
        <p:nvPicPr>
          <p:cNvPr id="7180" name="Picture 152" descr="阴影5"/>
          <p:cNvPicPr>
            <a:picLocks noChangeAspect="1" noChangeArrowheads="1"/>
          </p:cNvPicPr>
          <p:nvPr/>
        </p:nvPicPr>
        <p:blipFill>
          <a:blip r:embed="rId4" cstate="print"/>
          <a:srcRect/>
          <a:stretch>
            <a:fillRect/>
          </a:stretch>
        </p:blipFill>
        <p:spPr bwMode="auto">
          <a:xfrm>
            <a:off x="1293813" y="2736974"/>
            <a:ext cx="576262" cy="73025"/>
          </a:xfrm>
          <a:prstGeom prst="rect">
            <a:avLst/>
          </a:prstGeom>
          <a:noFill/>
          <a:ln w="9525">
            <a:noFill/>
            <a:miter lim="800000"/>
            <a:headEnd/>
            <a:tailEnd/>
          </a:ln>
        </p:spPr>
      </p:pic>
      <p:grpSp>
        <p:nvGrpSpPr>
          <p:cNvPr id="20" name="Group 141"/>
          <p:cNvGrpSpPr>
            <a:grpSpLocks/>
          </p:cNvGrpSpPr>
          <p:nvPr/>
        </p:nvGrpSpPr>
        <p:grpSpPr bwMode="auto">
          <a:xfrm>
            <a:off x="1957388" y="3717032"/>
            <a:ext cx="5972175" cy="666750"/>
            <a:chOff x="1473" y="1024"/>
            <a:chExt cx="3268" cy="420"/>
          </a:xfrm>
        </p:grpSpPr>
        <p:pic>
          <p:nvPicPr>
            <p:cNvPr id="23" name="Picture 142" descr="阴影5"/>
            <p:cNvPicPr>
              <a:picLocks noChangeAspect="1" noChangeArrowheads="1"/>
            </p:cNvPicPr>
            <p:nvPr/>
          </p:nvPicPr>
          <p:blipFill>
            <a:blip r:embed="rId3" cstate="print"/>
            <a:srcRect/>
            <a:stretch>
              <a:fillRect/>
            </a:stretch>
          </p:blipFill>
          <p:spPr bwMode="auto">
            <a:xfrm>
              <a:off x="1565" y="1333"/>
              <a:ext cx="3085" cy="111"/>
            </a:xfrm>
            <a:prstGeom prst="rect">
              <a:avLst/>
            </a:prstGeom>
            <a:noFill/>
            <a:ln w="9525">
              <a:noFill/>
              <a:miter lim="800000"/>
              <a:headEnd/>
              <a:tailEnd/>
            </a:ln>
          </p:spPr>
        </p:pic>
        <p:sp>
          <p:nvSpPr>
            <p:cNvPr id="24" name="AutoShape 143"/>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None/>
                <a:defRPr/>
              </a:pPr>
              <a:r>
                <a:rPr lang="en-US" altLang="zh-CN" dirty="0"/>
                <a:t>BOS </a:t>
              </a:r>
              <a:r>
                <a:rPr lang="zh-CN" altLang="en-US" dirty="0" smtClean="0"/>
                <a:t>万能报表平台 </a:t>
              </a:r>
              <a:r>
                <a:rPr lang="zh-CN" altLang="en-US" dirty="0"/>
                <a:t>演示案例</a:t>
              </a:r>
              <a:endParaRPr lang="zh-CN" altLang="en-US" dirty="0">
                <a:solidFill>
                  <a:srgbClr val="000000"/>
                </a:solidFill>
                <a:effectLst>
                  <a:outerShdw blurRad="38100" dist="38100" dir="2700000" algn="tl">
                    <a:srgbClr val="C0C0C0"/>
                  </a:outerShdw>
                </a:effectLst>
              </a:endParaRPr>
            </a:p>
          </p:txBody>
        </p:sp>
      </p:grpSp>
      <p:sp>
        <p:nvSpPr>
          <p:cNvPr id="21" name="AutoShape 146"/>
          <p:cNvSpPr>
            <a:spLocks noChangeArrowheads="1"/>
          </p:cNvSpPr>
          <p:nvPr/>
        </p:nvSpPr>
        <p:spPr bwMode="auto">
          <a:xfrm>
            <a:off x="1236663" y="2928934"/>
            <a:ext cx="633412" cy="587375"/>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None/>
              <a:defRPr/>
            </a:pPr>
            <a:r>
              <a:rPr lang="en-US" altLang="zh-CN" sz="2400" b="1" dirty="0" smtClean="0">
                <a:solidFill>
                  <a:srgbClr val="FFFFFF"/>
                </a:solidFill>
                <a:latin typeface="微软雅黑" pitchFamily="34" charset="-122"/>
              </a:rPr>
              <a:t>3</a:t>
            </a:r>
            <a:endParaRPr lang="en-US" altLang="zh-CN" sz="2400" b="1" dirty="0">
              <a:solidFill>
                <a:srgbClr val="FFFFFF"/>
              </a:solidFill>
              <a:latin typeface="微软雅黑" pitchFamily="34" charset="-122"/>
            </a:endParaRPr>
          </a:p>
        </p:txBody>
      </p:sp>
      <p:pic>
        <p:nvPicPr>
          <p:cNvPr id="22" name="Picture 152" descr="阴影5"/>
          <p:cNvPicPr>
            <a:picLocks noChangeAspect="1" noChangeArrowheads="1"/>
          </p:cNvPicPr>
          <p:nvPr/>
        </p:nvPicPr>
        <p:blipFill>
          <a:blip r:embed="rId4" cstate="print"/>
          <a:srcRect/>
          <a:stretch>
            <a:fillRect/>
          </a:stretch>
        </p:blipFill>
        <p:spPr bwMode="auto">
          <a:xfrm>
            <a:off x="1293813" y="3500434"/>
            <a:ext cx="576262" cy="73025"/>
          </a:xfrm>
          <a:prstGeom prst="rect">
            <a:avLst/>
          </a:prstGeom>
          <a:noFill/>
          <a:ln w="9525">
            <a:noFill/>
            <a:miter lim="800000"/>
            <a:headEnd/>
            <a:tailEnd/>
          </a:ln>
        </p:spPr>
      </p:pic>
    </p:spTree>
    <p:extLst>
      <p:ext uri="{BB962C8B-B14F-4D97-AF65-F5344CB8AC3E}">
        <p14:creationId xmlns:p14="http://schemas.microsoft.com/office/powerpoint/2010/main" val="302335485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288" y="989013"/>
            <a:ext cx="8334375" cy="5137150"/>
          </a:xfrm>
        </p:spPr>
        <p:txBody>
          <a:bodyPr/>
          <a:lstStyle/>
          <a:p>
            <a:pPr>
              <a:lnSpc>
                <a:spcPct val="150000"/>
              </a:lnSpc>
              <a:defRPr/>
            </a:pPr>
            <a:r>
              <a:rPr lang="en-US" altLang="zh-CN" dirty="0" smtClean="0"/>
              <a:t> </a:t>
            </a:r>
            <a:r>
              <a:rPr dirty="0" smtClean="0"/>
              <a:t>以采购订单为数据源，主要介绍</a:t>
            </a:r>
            <a:endParaRPr lang="en-US" altLang="zh-CN" dirty="0" smtClean="0"/>
          </a:p>
          <a:p>
            <a:pPr lvl="1">
              <a:lnSpc>
                <a:spcPct val="150000"/>
              </a:lnSpc>
              <a:defRPr/>
            </a:pPr>
            <a:r>
              <a:rPr dirty="0" smtClean="0"/>
              <a:t>如何创建基础数据源</a:t>
            </a:r>
            <a:endParaRPr lang="en-US" altLang="zh-CN" dirty="0" smtClean="0"/>
          </a:p>
          <a:p>
            <a:pPr lvl="1">
              <a:lnSpc>
                <a:spcPct val="150000"/>
              </a:lnSpc>
              <a:defRPr/>
            </a:pPr>
            <a:r>
              <a:rPr dirty="0" smtClean="0"/>
              <a:t>如何创建交叉数据源</a:t>
            </a:r>
            <a:endParaRPr lang="en-US" altLang="zh-CN" dirty="0" smtClean="0"/>
          </a:p>
          <a:p>
            <a:pPr lvl="1">
              <a:lnSpc>
                <a:spcPct val="150000"/>
              </a:lnSpc>
              <a:defRPr/>
            </a:pPr>
            <a:r>
              <a:rPr dirty="0" smtClean="0"/>
              <a:t>如何创建</a:t>
            </a:r>
            <a:r>
              <a:rPr lang="en-US" altLang="zh-CN" dirty="0" smtClean="0"/>
              <a:t>SQL</a:t>
            </a:r>
            <a:r>
              <a:rPr dirty="0" smtClean="0"/>
              <a:t>增强报表</a:t>
            </a:r>
            <a:endParaRPr lang="en-US" altLang="zh-CN" dirty="0" smtClean="0"/>
          </a:p>
          <a:p>
            <a:pPr lvl="1">
              <a:lnSpc>
                <a:spcPct val="150000"/>
              </a:lnSpc>
              <a:defRPr/>
            </a:pPr>
            <a:r>
              <a:rPr dirty="0" smtClean="0"/>
              <a:t>如何发布</a:t>
            </a:r>
            <a:r>
              <a:rPr lang="en-US" altLang="zh-CN" dirty="0" smtClean="0"/>
              <a:t>SQL</a:t>
            </a:r>
            <a:r>
              <a:rPr dirty="0" smtClean="0"/>
              <a:t>增强报表</a:t>
            </a:r>
            <a:endParaRPr lang="en-US" altLang="zh-CN" dirty="0" smtClean="0"/>
          </a:p>
          <a:p>
            <a:pPr lvl="1">
              <a:lnSpc>
                <a:spcPct val="150000"/>
              </a:lnSpc>
              <a:defRPr/>
            </a:pPr>
            <a:r>
              <a:rPr dirty="0" smtClean="0"/>
              <a:t>如何调用</a:t>
            </a:r>
            <a:r>
              <a:rPr lang="en-US" altLang="zh-CN" dirty="0" smtClean="0"/>
              <a:t>SQL</a:t>
            </a:r>
            <a:r>
              <a:rPr dirty="0" smtClean="0"/>
              <a:t>增强报表</a:t>
            </a:r>
            <a:endParaRPr lang="en-US" altLang="zh-CN" dirty="0" smtClean="0"/>
          </a:p>
        </p:txBody>
      </p:sp>
      <p:sp>
        <p:nvSpPr>
          <p:cNvPr id="27651" name="标题 2"/>
          <p:cNvSpPr>
            <a:spLocks noGrp="1"/>
          </p:cNvSpPr>
          <p:nvPr>
            <p:ph type="title"/>
          </p:nvPr>
        </p:nvSpPr>
        <p:spPr>
          <a:xfrm>
            <a:off x="395288" y="0"/>
            <a:ext cx="6697662" cy="620713"/>
          </a:xfrm>
        </p:spPr>
        <p:txBody>
          <a:bodyPr/>
          <a:lstStyle/>
          <a:p>
            <a:r>
              <a:rPr smtClean="0">
                <a:latin typeface="微软雅黑" pitchFamily="34" charset="-122"/>
                <a:ea typeface="微软雅黑" pitchFamily="34" charset="-122"/>
              </a:rPr>
              <a:t>案例演示概述</a:t>
            </a: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txBox="1">
            <a:spLocks noChangeArrowheads="1"/>
          </p:cNvSpPr>
          <p:nvPr/>
        </p:nvSpPr>
        <p:spPr bwMode="auto">
          <a:xfrm>
            <a:off x="250825" y="115888"/>
            <a:ext cx="7129463" cy="442912"/>
          </a:xfrm>
          <a:prstGeom prst="rect">
            <a:avLst/>
          </a:prstGeom>
          <a:noFill/>
          <a:ln w="9525">
            <a:noFill/>
            <a:miter lim="800000"/>
            <a:headEnd/>
            <a:tailEnd/>
          </a:ln>
        </p:spPr>
        <p:txBody>
          <a:bodyPr anchor="ctr">
            <a:normAutofit fontScale="92500" lnSpcReduction="20000"/>
          </a:bodyPr>
          <a:lstStyle/>
          <a:p>
            <a:pPr defTabSz="457200" eaLnBrk="0" hangingPunct="0">
              <a:buFont typeface="Wingdings" pitchFamily="2" charset="2"/>
              <a:buNone/>
              <a:defRPr/>
            </a:pPr>
            <a:r>
              <a:rPr kumimoji="1" lang="zh-CN" altLang="en-US" sz="2800" b="1" dirty="0">
                <a:effectLst/>
                <a:latin typeface="微软雅黑"/>
                <a:ea typeface="微软雅黑"/>
                <a:cs typeface="微软雅黑"/>
              </a:rPr>
              <a:t>案例演练</a:t>
            </a:r>
            <a:r>
              <a:rPr kumimoji="1" lang="en-US" altLang="zh-CN" sz="2800" b="1" dirty="0">
                <a:effectLst/>
                <a:latin typeface="微软雅黑"/>
                <a:ea typeface="微软雅黑"/>
                <a:cs typeface="微软雅黑"/>
              </a:rPr>
              <a:t>_</a:t>
            </a:r>
            <a:r>
              <a:rPr kumimoji="1" lang="zh-CN" altLang="en-US" sz="2800" b="1" dirty="0">
                <a:effectLst/>
                <a:latin typeface="微软雅黑"/>
                <a:ea typeface="微软雅黑"/>
                <a:cs typeface="微软雅黑"/>
              </a:rPr>
              <a:t>报表需求分析</a:t>
            </a:r>
          </a:p>
        </p:txBody>
      </p:sp>
      <p:sp>
        <p:nvSpPr>
          <p:cNvPr id="40" name="内容占位符 1"/>
          <p:cNvSpPr txBox="1">
            <a:spLocks/>
          </p:cNvSpPr>
          <p:nvPr/>
        </p:nvSpPr>
        <p:spPr bwMode="auto">
          <a:xfrm>
            <a:off x="2195513" y="857250"/>
            <a:ext cx="6408737" cy="4371975"/>
          </a:xfrm>
          <a:prstGeom prst="rect">
            <a:avLst/>
          </a:prstGeom>
          <a:noFill/>
          <a:ln w="9525">
            <a:noFill/>
            <a:miter lim="800000"/>
            <a:headEnd/>
            <a:tailEnd/>
          </a:ln>
        </p:spPr>
        <p:txBody>
          <a:bodyPr>
            <a:normAutofit/>
          </a:bodyPr>
          <a:lstStyle/>
          <a:p>
            <a:pPr defTabSz="457200" eaLnBrk="0" hangingPunct="0">
              <a:buSzPct val="100000"/>
              <a:buFont typeface="Wingdings" pitchFamily="2" charset="2"/>
              <a:buNone/>
              <a:defRPr/>
            </a:pPr>
            <a:r>
              <a:rPr kumimoji="1" lang="zh-CN" altLang="en-US" dirty="0">
                <a:solidFill>
                  <a:schemeClr val="tx1">
                    <a:lumMod val="85000"/>
                    <a:lumOff val="15000"/>
                  </a:schemeClr>
                </a:solidFill>
                <a:effectLst/>
                <a:latin typeface="微软雅黑"/>
                <a:ea typeface="微软雅黑"/>
                <a:cs typeface="微软雅黑"/>
              </a:rPr>
              <a:t>分析报表所涉及的业务逻辑；</a:t>
            </a:r>
            <a:endParaRPr kumimoji="1" lang="en-US" altLang="zh-CN"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zh-CN" altLang="en-US"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sz="1600"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sz="1600" dirty="0">
              <a:solidFill>
                <a:schemeClr val="tx1">
                  <a:lumMod val="85000"/>
                  <a:lumOff val="15000"/>
                </a:schemeClr>
              </a:solidFill>
              <a:effectLst/>
              <a:latin typeface="微软雅黑"/>
              <a:ea typeface="微软雅黑"/>
              <a:cs typeface="微软雅黑"/>
            </a:endParaRPr>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75" y="1460500"/>
            <a:ext cx="4430713"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77" name="组合 9"/>
          <p:cNvGrpSpPr>
            <a:grpSpLocks/>
          </p:cNvGrpSpPr>
          <p:nvPr/>
        </p:nvGrpSpPr>
        <p:grpSpPr bwMode="auto">
          <a:xfrm>
            <a:off x="179388" y="1566863"/>
            <a:ext cx="1295400" cy="3973512"/>
            <a:chOff x="179388" y="1175741"/>
            <a:chExt cx="1296000" cy="2980077"/>
          </a:xfrm>
        </p:grpSpPr>
        <p:sp>
          <p:nvSpPr>
            <p:cNvPr id="28678" name="AutoShape 52"/>
            <p:cNvSpPr>
              <a:spLocks noChangeArrowheads="1"/>
            </p:cNvSpPr>
            <p:nvPr/>
          </p:nvSpPr>
          <p:spPr bwMode="auto">
            <a:xfrm>
              <a:off x="179388" y="1175741"/>
              <a:ext cx="1296000" cy="216000"/>
            </a:xfrm>
            <a:prstGeom prst="homePlate">
              <a:avLst>
                <a:gd name="adj" fmla="val 8861"/>
              </a:avLst>
            </a:prstGeom>
            <a:solidFill>
              <a:srgbClr val="66DAFE"/>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DAFE"/>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报表需求分析</a:t>
              </a:r>
            </a:p>
          </p:txBody>
        </p:sp>
        <p:sp>
          <p:nvSpPr>
            <p:cNvPr id="28679" name="AutoShape 55"/>
            <p:cNvSpPr>
              <a:spLocks noChangeArrowheads="1"/>
            </p:cNvSpPr>
            <p:nvPr/>
          </p:nvSpPr>
          <p:spPr bwMode="auto">
            <a:xfrm>
              <a:off x="179388" y="1570607"/>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登录报表子系统</a:t>
              </a:r>
            </a:p>
          </p:txBody>
        </p:sp>
        <p:sp>
          <p:nvSpPr>
            <p:cNvPr id="28680" name="AutoShape 58"/>
            <p:cNvSpPr>
              <a:spLocks noChangeArrowheads="1"/>
            </p:cNvSpPr>
            <p:nvPr/>
          </p:nvSpPr>
          <p:spPr bwMode="auto">
            <a:xfrm>
              <a:off x="179388" y="1965472"/>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创建基础数据源</a:t>
              </a:r>
            </a:p>
          </p:txBody>
        </p:sp>
        <p:sp>
          <p:nvSpPr>
            <p:cNvPr id="28681" name="AutoShape 61"/>
            <p:cNvSpPr>
              <a:spLocks noChangeArrowheads="1"/>
            </p:cNvSpPr>
            <p:nvPr/>
          </p:nvSpPr>
          <p:spPr bwMode="auto">
            <a:xfrm>
              <a:off x="179388" y="2360338"/>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创建交叉数据源</a:t>
              </a:r>
            </a:p>
          </p:txBody>
        </p:sp>
        <p:sp>
          <p:nvSpPr>
            <p:cNvPr id="87066" name="AutoShape 67"/>
            <p:cNvSpPr>
              <a:spLocks noChangeArrowheads="1"/>
            </p:cNvSpPr>
            <p:nvPr/>
          </p:nvSpPr>
          <p:spPr bwMode="auto">
            <a:xfrm>
              <a:off x="179388" y="3149759"/>
              <a:ext cx="1296000" cy="216690"/>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en-US" altLang="zh-CN" sz="1200" dirty="0">
                  <a:solidFill>
                    <a:schemeClr val="bg1"/>
                  </a:solidFill>
                  <a:effectLst/>
                  <a:latin typeface="+mn-ea"/>
                  <a:ea typeface="+mn-ea"/>
                </a:rPr>
                <a:t>SQL</a:t>
              </a:r>
              <a:r>
                <a:rPr kumimoji="1" lang="zh-CN" altLang="en-US" sz="1200" dirty="0">
                  <a:solidFill>
                    <a:schemeClr val="bg1"/>
                  </a:solidFill>
                  <a:effectLst/>
                  <a:latin typeface="Arial Black" pitchFamily="34" charset="0"/>
                  <a:ea typeface="黑体" pitchFamily="2" charset="-122"/>
                </a:rPr>
                <a:t>增强报表发布</a:t>
              </a:r>
            </a:p>
          </p:txBody>
        </p:sp>
        <p:sp>
          <p:nvSpPr>
            <p:cNvPr id="87064" name="AutoShape 70"/>
            <p:cNvSpPr>
              <a:spLocks noChangeArrowheads="1"/>
            </p:cNvSpPr>
            <p:nvPr/>
          </p:nvSpPr>
          <p:spPr bwMode="auto">
            <a:xfrm>
              <a:off x="179388" y="3545039"/>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en-US" altLang="zh-CN" sz="1200" dirty="0">
                  <a:solidFill>
                    <a:schemeClr val="bg1"/>
                  </a:solidFill>
                  <a:effectLst/>
                  <a:latin typeface="+mn-ea"/>
                </a:rPr>
                <a:t>SQL</a:t>
              </a:r>
              <a:r>
                <a:rPr kumimoji="1" lang="zh-CN" altLang="en-US" sz="1200" dirty="0">
                  <a:solidFill>
                    <a:schemeClr val="bg1"/>
                  </a:solidFill>
                  <a:effectLst/>
                  <a:latin typeface="Arial Black" pitchFamily="34" charset="0"/>
                  <a:ea typeface="黑体" pitchFamily="2" charset="-122"/>
                </a:rPr>
                <a:t>增强报表授权</a:t>
              </a:r>
            </a:p>
          </p:txBody>
        </p:sp>
        <p:sp>
          <p:nvSpPr>
            <p:cNvPr id="87062" name="AutoShape 55"/>
            <p:cNvSpPr>
              <a:spLocks noChangeArrowheads="1"/>
            </p:cNvSpPr>
            <p:nvPr/>
          </p:nvSpPr>
          <p:spPr bwMode="auto">
            <a:xfrm>
              <a:off x="179388" y="3940319"/>
              <a:ext cx="1296000" cy="215499"/>
            </a:xfrm>
            <a:prstGeom prst="homePlate">
              <a:avLst>
                <a:gd name="adj" fmla="val 8873"/>
              </a:avLst>
            </a:prstGeom>
            <a:solidFill>
              <a:srgbClr val="65A0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0FF"/>
              </a:extrusionClr>
            </a:sp3d>
          </p:spPr>
          <p:txBody>
            <a:bodyPr wrap="none" anchor="ctr">
              <a:flatTx/>
            </a:bodyPr>
            <a:lstStyle/>
            <a:p>
              <a:pPr latinLnBrk="1">
                <a:buFont typeface="Wingdings" pitchFamily="2" charset="2"/>
                <a:buNone/>
                <a:defRPr/>
              </a:pPr>
              <a:r>
                <a:rPr kumimoji="1" lang="en-US" altLang="zh-CN" sz="1200" dirty="0">
                  <a:solidFill>
                    <a:schemeClr val="bg1"/>
                  </a:solidFill>
                  <a:effectLst/>
                  <a:latin typeface="+mn-ea"/>
                </a:rPr>
                <a:t>SQL</a:t>
              </a:r>
              <a:r>
                <a:rPr kumimoji="1" lang="zh-CN" altLang="en-US" sz="1200" dirty="0">
                  <a:solidFill>
                    <a:schemeClr val="bg1"/>
                  </a:solidFill>
                  <a:effectLst/>
                  <a:latin typeface="Arial Black" pitchFamily="34" charset="0"/>
                  <a:ea typeface="黑体" pitchFamily="2" charset="-122"/>
                </a:rPr>
                <a:t>增强报表应用</a:t>
              </a:r>
            </a:p>
          </p:txBody>
        </p:sp>
        <p:sp>
          <p:nvSpPr>
            <p:cNvPr id="28" name="AutoShape 61"/>
            <p:cNvSpPr>
              <a:spLocks noChangeArrowheads="1"/>
            </p:cNvSpPr>
            <p:nvPr/>
          </p:nvSpPr>
          <p:spPr bwMode="auto">
            <a:xfrm>
              <a:off x="179388" y="2755670"/>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zh-CN" altLang="en-US" sz="1200" dirty="0">
                  <a:solidFill>
                    <a:schemeClr val="bg1"/>
                  </a:solidFill>
                  <a:effectLst/>
                  <a:latin typeface="Arial Black" pitchFamily="34" charset="0"/>
                  <a:ea typeface="黑体" pitchFamily="2" charset="-122"/>
                </a:rPr>
                <a:t>创建</a:t>
              </a:r>
              <a:r>
                <a:rPr kumimoji="1" lang="en-US" altLang="zh-CN" sz="1200" dirty="0">
                  <a:solidFill>
                    <a:schemeClr val="bg1"/>
                  </a:solidFill>
                  <a:effectLst/>
                  <a:latin typeface="+mn-ea"/>
                  <a:ea typeface="+mn-ea"/>
                </a:rPr>
                <a:t>SQL</a:t>
              </a:r>
              <a:r>
                <a:rPr kumimoji="1" lang="zh-CN" altLang="en-US" sz="1200" dirty="0">
                  <a:solidFill>
                    <a:schemeClr val="bg1"/>
                  </a:solidFill>
                  <a:effectLst/>
                  <a:latin typeface="Arial Black" pitchFamily="34" charset="0"/>
                  <a:ea typeface="黑体" pitchFamily="2" charset="-122"/>
                </a:rPr>
                <a:t>增强报表</a:t>
              </a:r>
            </a:p>
          </p:txBody>
        </p:sp>
        <p:sp>
          <p:nvSpPr>
            <p:cNvPr id="9" name="下箭头 8"/>
            <p:cNvSpPr/>
            <p:nvPr/>
          </p:nvSpPr>
          <p:spPr>
            <a:xfrm>
              <a:off x="728917" y="1391240"/>
              <a:ext cx="162000"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2" name="下箭头 31"/>
            <p:cNvSpPr/>
            <p:nvPr/>
          </p:nvSpPr>
          <p:spPr>
            <a:xfrm>
              <a:off x="736858" y="1792473"/>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3" name="下箭头 32"/>
            <p:cNvSpPr/>
            <p:nvPr/>
          </p:nvSpPr>
          <p:spPr>
            <a:xfrm>
              <a:off x="736858" y="2181800"/>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4" name="下箭头 33"/>
            <p:cNvSpPr/>
            <p:nvPr/>
          </p:nvSpPr>
          <p:spPr>
            <a:xfrm>
              <a:off x="736858" y="2575889"/>
              <a:ext cx="162000" cy="12501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5" name="下箭头 34"/>
            <p:cNvSpPr/>
            <p:nvPr/>
          </p:nvSpPr>
          <p:spPr>
            <a:xfrm>
              <a:off x="736858" y="297116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6" name="下箭头 35"/>
            <p:cNvSpPr/>
            <p:nvPr/>
          </p:nvSpPr>
          <p:spPr>
            <a:xfrm>
              <a:off x="728917" y="336644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7" name="下箭头 36"/>
            <p:cNvSpPr/>
            <p:nvPr/>
          </p:nvSpPr>
          <p:spPr>
            <a:xfrm>
              <a:off x="717799" y="3760538"/>
              <a:ext cx="163589"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385888"/>
            <a:ext cx="5616575" cy="482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2"/>
          <p:cNvSpPr txBox="1">
            <a:spLocks noChangeArrowheads="1"/>
          </p:cNvSpPr>
          <p:nvPr/>
        </p:nvSpPr>
        <p:spPr bwMode="auto">
          <a:xfrm>
            <a:off x="250825" y="115888"/>
            <a:ext cx="7129463" cy="442912"/>
          </a:xfrm>
          <a:prstGeom prst="rect">
            <a:avLst/>
          </a:prstGeom>
          <a:noFill/>
          <a:ln w="9525">
            <a:noFill/>
            <a:miter lim="800000"/>
            <a:headEnd/>
            <a:tailEnd/>
          </a:ln>
        </p:spPr>
        <p:txBody>
          <a:bodyPr anchor="ctr">
            <a:normAutofit fontScale="92500" lnSpcReduction="20000"/>
          </a:bodyPr>
          <a:lstStyle/>
          <a:p>
            <a:pPr defTabSz="457200" eaLnBrk="0" hangingPunct="0">
              <a:buFont typeface="Wingdings" pitchFamily="2" charset="2"/>
              <a:buNone/>
              <a:defRPr/>
            </a:pPr>
            <a:r>
              <a:rPr kumimoji="1" lang="zh-CN" altLang="en-US" sz="2800" b="1" dirty="0">
                <a:effectLst/>
                <a:latin typeface="微软雅黑"/>
                <a:ea typeface="微软雅黑"/>
                <a:cs typeface="微软雅黑"/>
              </a:rPr>
              <a:t>案例演练</a:t>
            </a:r>
            <a:r>
              <a:rPr kumimoji="1" lang="en-US" altLang="zh-CN" sz="2800" b="1" dirty="0">
                <a:effectLst/>
                <a:latin typeface="微软雅黑"/>
                <a:ea typeface="微软雅黑"/>
                <a:cs typeface="微软雅黑"/>
              </a:rPr>
              <a:t>_</a:t>
            </a:r>
            <a:r>
              <a:rPr kumimoji="1" lang="zh-CN" altLang="en-US" sz="2800" b="1" dirty="0">
                <a:effectLst/>
                <a:latin typeface="微软雅黑"/>
                <a:ea typeface="微软雅黑"/>
                <a:cs typeface="微软雅黑"/>
              </a:rPr>
              <a:t>登录子系统</a:t>
            </a:r>
          </a:p>
        </p:txBody>
      </p:sp>
      <p:sp>
        <p:nvSpPr>
          <p:cNvPr id="39" name="内容占位符 1"/>
          <p:cNvSpPr txBox="1">
            <a:spLocks/>
          </p:cNvSpPr>
          <p:nvPr/>
        </p:nvSpPr>
        <p:spPr bwMode="auto">
          <a:xfrm>
            <a:off x="1619250" y="836613"/>
            <a:ext cx="6985000" cy="4392612"/>
          </a:xfrm>
          <a:prstGeom prst="rect">
            <a:avLst/>
          </a:prstGeom>
          <a:noFill/>
          <a:ln w="9525">
            <a:noFill/>
            <a:miter lim="800000"/>
            <a:headEnd/>
            <a:tailEnd/>
          </a:ln>
        </p:spPr>
        <p:txBody>
          <a:bodyPr>
            <a:normAutofit/>
          </a:bodyPr>
          <a:lstStyle/>
          <a:p>
            <a:pPr defTabSz="457200" eaLnBrk="0" hangingPunct="0">
              <a:buSzPct val="100000"/>
              <a:buFont typeface="Wingdings" pitchFamily="2" charset="2"/>
              <a:buNone/>
              <a:defRPr/>
            </a:pPr>
            <a:r>
              <a:rPr kumimoji="1" lang="zh-CN" altLang="en-US" dirty="0">
                <a:solidFill>
                  <a:schemeClr val="tx1">
                    <a:lumMod val="85000"/>
                    <a:lumOff val="15000"/>
                  </a:schemeClr>
                </a:solidFill>
                <a:effectLst/>
                <a:latin typeface="微软雅黑"/>
                <a:ea typeface="微软雅黑"/>
                <a:cs typeface="微软雅黑"/>
              </a:rPr>
              <a:t>登录万能报表平台，选择相应的业务领域、子系统；</a:t>
            </a:r>
            <a:endParaRPr kumimoji="1" lang="en-US" altLang="zh-CN"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sz="1600"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sz="1600" dirty="0">
              <a:solidFill>
                <a:schemeClr val="tx1">
                  <a:lumMod val="85000"/>
                  <a:lumOff val="15000"/>
                </a:schemeClr>
              </a:solidFill>
              <a:effectLst/>
              <a:latin typeface="微软雅黑"/>
              <a:ea typeface="微软雅黑"/>
              <a:cs typeface="微软雅黑"/>
            </a:endParaRPr>
          </a:p>
        </p:txBody>
      </p:sp>
      <p:sp>
        <p:nvSpPr>
          <p:cNvPr id="29701" name="AutoShape 8"/>
          <p:cNvSpPr>
            <a:spLocks noChangeArrowheads="1"/>
          </p:cNvSpPr>
          <p:nvPr/>
        </p:nvSpPr>
        <p:spPr bwMode="auto">
          <a:xfrm>
            <a:off x="4786313" y="3571875"/>
            <a:ext cx="1571625" cy="771525"/>
          </a:xfrm>
          <a:prstGeom prst="wedgeRoundRectCallout">
            <a:avLst>
              <a:gd name="adj1" fmla="val -62630"/>
              <a:gd name="adj2" fmla="val -127162"/>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sz="1400" b="1">
                <a:solidFill>
                  <a:srgbClr val="FF0000"/>
                </a:solidFill>
                <a:effectLst/>
              </a:rPr>
              <a:t>选择供应链领域采购管理子系统</a:t>
            </a:r>
          </a:p>
        </p:txBody>
      </p:sp>
      <p:grpSp>
        <p:nvGrpSpPr>
          <p:cNvPr id="29702" name="组合 21"/>
          <p:cNvGrpSpPr>
            <a:grpSpLocks/>
          </p:cNvGrpSpPr>
          <p:nvPr/>
        </p:nvGrpSpPr>
        <p:grpSpPr bwMode="auto">
          <a:xfrm>
            <a:off x="179388" y="1566863"/>
            <a:ext cx="1295400" cy="3973512"/>
            <a:chOff x="179388" y="1175741"/>
            <a:chExt cx="1296000" cy="2980077"/>
          </a:xfrm>
        </p:grpSpPr>
        <p:sp>
          <p:nvSpPr>
            <p:cNvPr id="29703" name="AutoShape 52"/>
            <p:cNvSpPr>
              <a:spLocks noChangeArrowheads="1"/>
            </p:cNvSpPr>
            <p:nvPr/>
          </p:nvSpPr>
          <p:spPr bwMode="auto">
            <a:xfrm>
              <a:off x="179388" y="1175741"/>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报表需求分析</a:t>
              </a:r>
            </a:p>
          </p:txBody>
        </p:sp>
        <p:sp>
          <p:nvSpPr>
            <p:cNvPr id="29704" name="AutoShape 55"/>
            <p:cNvSpPr>
              <a:spLocks noChangeArrowheads="1"/>
            </p:cNvSpPr>
            <p:nvPr/>
          </p:nvSpPr>
          <p:spPr bwMode="auto">
            <a:xfrm>
              <a:off x="179388" y="1570607"/>
              <a:ext cx="1296000" cy="216000"/>
            </a:xfrm>
            <a:prstGeom prst="homePlate">
              <a:avLst>
                <a:gd name="adj" fmla="val 8861"/>
              </a:avLst>
            </a:prstGeom>
            <a:solidFill>
              <a:srgbClr val="66DAFE"/>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DAFE"/>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登录报表子系统</a:t>
              </a:r>
            </a:p>
          </p:txBody>
        </p:sp>
        <p:sp>
          <p:nvSpPr>
            <p:cNvPr id="29705" name="AutoShape 58"/>
            <p:cNvSpPr>
              <a:spLocks noChangeArrowheads="1"/>
            </p:cNvSpPr>
            <p:nvPr/>
          </p:nvSpPr>
          <p:spPr bwMode="auto">
            <a:xfrm>
              <a:off x="179388" y="1965472"/>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创建基础数据源</a:t>
              </a:r>
            </a:p>
          </p:txBody>
        </p:sp>
        <p:sp>
          <p:nvSpPr>
            <p:cNvPr id="29706" name="AutoShape 61"/>
            <p:cNvSpPr>
              <a:spLocks noChangeArrowheads="1"/>
            </p:cNvSpPr>
            <p:nvPr/>
          </p:nvSpPr>
          <p:spPr bwMode="auto">
            <a:xfrm>
              <a:off x="179388" y="2360338"/>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创建交叉数据源</a:t>
              </a:r>
            </a:p>
          </p:txBody>
        </p:sp>
        <p:sp>
          <p:nvSpPr>
            <p:cNvPr id="27" name="AutoShape 67"/>
            <p:cNvSpPr>
              <a:spLocks noChangeArrowheads="1"/>
            </p:cNvSpPr>
            <p:nvPr/>
          </p:nvSpPr>
          <p:spPr bwMode="auto">
            <a:xfrm>
              <a:off x="179388" y="3149759"/>
              <a:ext cx="1296000" cy="216690"/>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en-US" altLang="zh-CN" sz="1200" dirty="0">
                  <a:solidFill>
                    <a:schemeClr val="bg1"/>
                  </a:solidFill>
                  <a:effectLst/>
                  <a:latin typeface="+mn-ea"/>
                  <a:ea typeface="+mn-ea"/>
                </a:rPr>
                <a:t>SQL</a:t>
              </a:r>
              <a:r>
                <a:rPr kumimoji="1" lang="zh-CN" altLang="en-US" sz="1200" dirty="0">
                  <a:solidFill>
                    <a:schemeClr val="bg1"/>
                  </a:solidFill>
                  <a:effectLst/>
                  <a:latin typeface="Arial Black" pitchFamily="34" charset="0"/>
                  <a:ea typeface="黑体" pitchFamily="2" charset="-122"/>
                </a:rPr>
                <a:t>增强报表发布</a:t>
              </a:r>
            </a:p>
          </p:txBody>
        </p:sp>
        <p:sp>
          <p:nvSpPr>
            <p:cNvPr id="28" name="AutoShape 70"/>
            <p:cNvSpPr>
              <a:spLocks noChangeArrowheads="1"/>
            </p:cNvSpPr>
            <p:nvPr/>
          </p:nvSpPr>
          <p:spPr bwMode="auto">
            <a:xfrm>
              <a:off x="179388" y="3545039"/>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en-US" altLang="zh-CN" sz="1200" dirty="0">
                  <a:solidFill>
                    <a:schemeClr val="bg1"/>
                  </a:solidFill>
                  <a:effectLst/>
                  <a:latin typeface="+mn-ea"/>
                </a:rPr>
                <a:t>SQL</a:t>
              </a:r>
              <a:r>
                <a:rPr kumimoji="1" lang="zh-CN" altLang="en-US" sz="1200" dirty="0">
                  <a:solidFill>
                    <a:schemeClr val="bg1"/>
                  </a:solidFill>
                  <a:effectLst/>
                  <a:latin typeface="Arial Black" pitchFamily="34" charset="0"/>
                  <a:ea typeface="黑体" pitchFamily="2" charset="-122"/>
                </a:rPr>
                <a:t>增强报表授权</a:t>
              </a:r>
            </a:p>
          </p:txBody>
        </p:sp>
        <p:sp>
          <p:nvSpPr>
            <p:cNvPr id="29" name="AutoShape 55"/>
            <p:cNvSpPr>
              <a:spLocks noChangeArrowheads="1"/>
            </p:cNvSpPr>
            <p:nvPr/>
          </p:nvSpPr>
          <p:spPr bwMode="auto">
            <a:xfrm>
              <a:off x="179388" y="3940319"/>
              <a:ext cx="1296000" cy="215499"/>
            </a:xfrm>
            <a:prstGeom prst="homePlate">
              <a:avLst>
                <a:gd name="adj" fmla="val 8873"/>
              </a:avLst>
            </a:prstGeom>
            <a:solidFill>
              <a:srgbClr val="65A0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0FF"/>
              </a:extrusionClr>
            </a:sp3d>
          </p:spPr>
          <p:txBody>
            <a:bodyPr wrap="none" anchor="ctr">
              <a:flatTx/>
            </a:bodyPr>
            <a:lstStyle/>
            <a:p>
              <a:pPr latinLnBrk="1">
                <a:buFont typeface="Wingdings" pitchFamily="2" charset="2"/>
                <a:buNone/>
                <a:defRPr/>
              </a:pPr>
              <a:r>
                <a:rPr kumimoji="1" lang="en-US" altLang="zh-CN" sz="1200" dirty="0">
                  <a:solidFill>
                    <a:schemeClr val="bg1"/>
                  </a:solidFill>
                  <a:effectLst/>
                  <a:latin typeface="+mn-ea"/>
                </a:rPr>
                <a:t>SQL</a:t>
              </a:r>
              <a:r>
                <a:rPr kumimoji="1" lang="zh-CN" altLang="en-US" sz="1200" dirty="0">
                  <a:solidFill>
                    <a:schemeClr val="bg1"/>
                  </a:solidFill>
                  <a:effectLst/>
                  <a:latin typeface="Arial Black" pitchFamily="34" charset="0"/>
                  <a:ea typeface="黑体" pitchFamily="2" charset="-122"/>
                </a:rPr>
                <a:t>增强报表应用</a:t>
              </a:r>
            </a:p>
          </p:txBody>
        </p:sp>
        <p:sp>
          <p:nvSpPr>
            <p:cNvPr id="30" name="AutoShape 61"/>
            <p:cNvSpPr>
              <a:spLocks noChangeArrowheads="1"/>
            </p:cNvSpPr>
            <p:nvPr/>
          </p:nvSpPr>
          <p:spPr bwMode="auto">
            <a:xfrm>
              <a:off x="179388" y="2755670"/>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zh-CN" altLang="en-US" sz="1200" dirty="0">
                  <a:solidFill>
                    <a:schemeClr val="bg1"/>
                  </a:solidFill>
                  <a:effectLst/>
                  <a:latin typeface="Arial Black" pitchFamily="34" charset="0"/>
                  <a:ea typeface="黑体" pitchFamily="2" charset="-122"/>
                </a:rPr>
                <a:t>创建</a:t>
              </a:r>
              <a:r>
                <a:rPr kumimoji="1" lang="en-US" altLang="zh-CN" sz="1200" dirty="0">
                  <a:solidFill>
                    <a:schemeClr val="bg1"/>
                  </a:solidFill>
                  <a:effectLst/>
                  <a:latin typeface="+mn-ea"/>
                  <a:ea typeface="+mn-ea"/>
                </a:rPr>
                <a:t>SQL</a:t>
              </a:r>
              <a:r>
                <a:rPr kumimoji="1" lang="zh-CN" altLang="en-US" sz="1200" dirty="0">
                  <a:solidFill>
                    <a:schemeClr val="bg1"/>
                  </a:solidFill>
                  <a:effectLst/>
                  <a:latin typeface="Arial Black" pitchFamily="34" charset="0"/>
                  <a:ea typeface="黑体" pitchFamily="2" charset="-122"/>
                </a:rPr>
                <a:t>增强报表</a:t>
              </a:r>
            </a:p>
          </p:txBody>
        </p:sp>
        <p:sp>
          <p:nvSpPr>
            <p:cNvPr id="31" name="下箭头 30"/>
            <p:cNvSpPr/>
            <p:nvPr/>
          </p:nvSpPr>
          <p:spPr>
            <a:xfrm>
              <a:off x="728917" y="1391240"/>
              <a:ext cx="162000"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2" name="下箭头 31"/>
            <p:cNvSpPr/>
            <p:nvPr/>
          </p:nvSpPr>
          <p:spPr>
            <a:xfrm>
              <a:off x="736858" y="1792473"/>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3" name="下箭头 32"/>
            <p:cNvSpPr/>
            <p:nvPr/>
          </p:nvSpPr>
          <p:spPr>
            <a:xfrm>
              <a:off x="736858" y="2181800"/>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4" name="下箭头 33"/>
            <p:cNvSpPr/>
            <p:nvPr/>
          </p:nvSpPr>
          <p:spPr>
            <a:xfrm>
              <a:off x="736858" y="2575889"/>
              <a:ext cx="162000" cy="12501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5" name="下箭头 34"/>
            <p:cNvSpPr/>
            <p:nvPr/>
          </p:nvSpPr>
          <p:spPr>
            <a:xfrm>
              <a:off x="736858" y="297116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6" name="下箭头 35"/>
            <p:cNvSpPr/>
            <p:nvPr/>
          </p:nvSpPr>
          <p:spPr>
            <a:xfrm>
              <a:off x="728917" y="336644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37" name="下箭头 36"/>
            <p:cNvSpPr/>
            <p:nvPr/>
          </p:nvSpPr>
          <p:spPr>
            <a:xfrm>
              <a:off x="717799" y="3760538"/>
              <a:ext cx="163589"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txBox="1">
            <a:spLocks noChangeArrowheads="1"/>
          </p:cNvSpPr>
          <p:nvPr/>
        </p:nvSpPr>
        <p:spPr bwMode="auto">
          <a:xfrm>
            <a:off x="250825" y="115888"/>
            <a:ext cx="7129463" cy="442912"/>
          </a:xfrm>
          <a:prstGeom prst="rect">
            <a:avLst/>
          </a:prstGeom>
          <a:noFill/>
          <a:ln w="9525">
            <a:noFill/>
            <a:miter lim="800000"/>
            <a:headEnd/>
            <a:tailEnd/>
          </a:ln>
        </p:spPr>
        <p:txBody>
          <a:bodyPr anchor="ctr">
            <a:normAutofit fontScale="92500" lnSpcReduction="20000"/>
          </a:bodyPr>
          <a:lstStyle/>
          <a:p>
            <a:pPr defTabSz="457200" eaLnBrk="0" hangingPunct="0">
              <a:buFont typeface="Wingdings" pitchFamily="2" charset="2"/>
              <a:buNone/>
              <a:defRPr/>
            </a:pPr>
            <a:r>
              <a:rPr kumimoji="1" lang="zh-CN" altLang="en-US" sz="2800" b="1" dirty="0">
                <a:effectLst/>
                <a:latin typeface="微软雅黑"/>
                <a:ea typeface="微软雅黑"/>
                <a:cs typeface="微软雅黑"/>
              </a:rPr>
              <a:t>案例演练</a:t>
            </a:r>
            <a:r>
              <a:rPr kumimoji="1" lang="en-US" altLang="zh-CN" sz="2800" b="1" dirty="0">
                <a:effectLst/>
                <a:latin typeface="微软雅黑"/>
                <a:ea typeface="微软雅黑"/>
                <a:cs typeface="微软雅黑"/>
              </a:rPr>
              <a:t>_</a:t>
            </a:r>
            <a:r>
              <a:rPr kumimoji="1" lang="zh-CN" altLang="en-US" sz="2800" b="1" dirty="0">
                <a:effectLst/>
                <a:latin typeface="微软雅黑"/>
                <a:ea typeface="微软雅黑"/>
                <a:cs typeface="微软雅黑"/>
              </a:rPr>
              <a:t>创建基础数据源</a:t>
            </a:r>
          </a:p>
        </p:txBody>
      </p:sp>
      <p:sp>
        <p:nvSpPr>
          <p:cNvPr id="82" name="矩形 81"/>
          <p:cNvSpPr/>
          <p:nvPr/>
        </p:nvSpPr>
        <p:spPr>
          <a:xfrm>
            <a:off x="1643063" y="857250"/>
            <a:ext cx="7500937" cy="400050"/>
          </a:xfrm>
          <a:prstGeom prst="rect">
            <a:avLst/>
          </a:prstGeom>
        </p:spPr>
        <p:txBody>
          <a:bodyPr>
            <a:spAutoFit/>
          </a:bodyPr>
          <a:lstStyle/>
          <a:p>
            <a:pPr defTabSz="457200" eaLnBrk="0" hangingPunct="0">
              <a:buSzPct val="100000"/>
              <a:buFont typeface="Wingdings" pitchFamily="2" charset="2"/>
              <a:buNone/>
              <a:defRPr/>
            </a:pPr>
            <a:r>
              <a:rPr kumimoji="1" lang="zh-CN" altLang="en-US" dirty="0">
                <a:solidFill>
                  <a:schemeClr val="tx1">
                    <a:lumMod val="85000"/>
                    <a:lumOff val="15000"/>
                  </a:schemeClr>
                </a:solidFill>
                <a:effectLst/>
                <a:latin typeface="微软雅黑"/>
                <a:ea typeface="微软雅黑"/>
                <a:cs typeface="微软雅黑"/>
              </a:rPr>
              <a:t>通过基础数据源设计器，创建基础数据源；</a:t>
            </a:r>
            <a:endParaRPr kumimoji="1" lang="en-US" altLang="zh-CN" dirty="0">
              <a:solidFill>
                <a:schemeClr val="tx1">
                  <a:lumMod val="85000"/>
                  <a:lumOff val="15000"/>
                </a:schemeClr>
              </a:solidFill>
              <a:effectLst/>
              <a:latin typeface="微软雅黑"/>
              <a:ea typeface="微软雅黑"/>
              <a:cs typeface="微软雅黑"/>
            </a:endParaRPr>
          </a:p>
        </p:txBody>
      </p:sp>
      <p:grpSp>
        <p:nvGrpSpPr>
          <p:cNvPr id="30724" name="组合 7"/>
          <p:cNvGrpSpPr>
            <a:grpSpLocks/>
          </p:cNvGrpSpPr>
          <p:nvPr/>
        </p:nvGrpSpPr>
        <p:grpSpPr bwMode="auto">
          <a:xfrm>
            <a:off x="2124075" y="1382713"/>
            <a:ext cx="4973638" cy="4948237"/>
            <a:chOff x="2123728" y="1037017"/>
            <a:chExt cx="4974489" cy="3711271"/>
          </a:xfrm>
        </p:grpSpPr>
        <p:pic>
          <p:nvPicPr>
            <p:cNvPr id="307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037017"/>
              <a:ext cx="4974489" cy="371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3" name="AutoShape 8"/>
            <p:cNvSpPr>
              <a:spLocks noChangeArrowheads="1"/>
            </p:cNvSpPr>
            <p:nvPr/>
          </p:nvSpPr>
          <p:spPr bwMode="auto">
            <a:xfrm>
              <a:off x="3275857" y="1773861"/>
              <a:ext cx="1335115" cy="586477"/>
            </a:xfrm>
            <a:prstGeom prst="wedgeRoundRectCallout">
              <a:avLst>
                <a:gd name="adj1" fmla="val -50972"/>
                <a:gd name="adj2" fmla="val -112894"/>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sz="1400" b="1">
                  <a:solidFill>
                    <a:srgbClr val="FF0000"/>
                  </a:solidFill>
                  <a:effectLst/>
                </a:rPr>
                <a:t>选择新建基础数据源</a:t>
              </a:r>
            </a:p>
          </p:txBody>
        </p:sp>
      </p:grpSp>
      <p:grpSp>
        <p:nvGrpSpPr>
          <p:cNvPr id="30725" name="组合 27"/>
          <p:cNvGrpSpPr>
            <a:grpSpLocks/>
          </p:cNvGrpSpPr>
          <p:nvPr/>
        </p:nvGrpSpPr>
        <p:grpSpPr bwMode="auto">
          <a:xfrm>
            <a:off x="179388" y="1566863"/>
            <a:ext cx="1295400" cy="3973512"/>
            <a:chOff x="179388" y="1175741"/>
            <a:chExt cx="1296000" cy="2980077"/>
          </a:xfrm>
        </p:grpSpPr>
        <p:sp>
          <p:nvSpPr>
            <p:cNvPr id="30727" name="AutoShape 52"/>
            <p:cNvSpPr>
              <a:spLocks noChangeArrowheads="1"/>
            </p:cNvSpPr>
            <p:nvPr/>
          </p:nvSpPr>
          <p:spPr bwMode="auto">
            <a:xfrm>
              <a:off x="179388" y="1175741"/>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报表需求分析</a:t>
              </a:r>
            </a:p>
          </p:txBody>
        </p:sp>
        <p:sp>
          <p:nvSpPr>
            <p:cNvPr id="30728" name="AutoShape 55"/>
            <p:cNvSpPr>
              <a:spLocks noChangeArrowheads="1"/>
            </p:cNvSpPr>
            <p:nvPr/>
          </p:nvSpPr>
          <p:spPr bwMode="auto">
            <a:xfrm>
              <a:off x="179388" y="1570607"/>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登录报表子系统</a:t>
              </a:r>
            </a:p>
          </p:txBody>
        </p:sp>
        <p:sp>
          <p:nvSpPr>
            <p:cNvPr id="30729" name="AutoShape 58"/>
            <p:cNvSpPr>
              <a:spLocks noChangeArrowheads="1"/>
            </p:cNvSpPr>
            <p:nvPr/>
          </p:nvSpPr>
          <p:spPr bwMode="auto">
            <a:xfrm>
              <a:off x="179388" y="1965472"/>
              <a:ext cx="1296000" cy="216000"/>
            </a:xfrm>
            <a:prstGeom prst="homePlate">
              <a:avLst>
                <a:gd name="adj" fmla="val 8861"/>
              </a:avLst>
            </a:prstGeom>
            <a:solidFill>
              <a:srgbClr val="66DAFE"/>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DAFE"/>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创建基础数据源</a:t>
              </a:r>
            </a:p>
          </p:txBody>
        </p:sp>
        <p:sp>
          <p:nvSpPr>
            <p:cNvPr id="30730" name="AutoShape 61"/>
            <p:cNvSpPr>
              <a:spLocks noChangeArrowheads="1"/>
            </p:cNvSpPr>
            <p:nvPr/>
          </p:nvSpPr>
          <p:spPr bwMode="auto">
            <a:xfrm>
              <a:off x="179388" y="2360338"/>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创建交叉数据源</a:t>
              </a:r>
            </a:p>
          </p:txBody>
        </p:sp>
        <p:sp>
          <p:nvSpPr>
            <p:cNvPr id="35" name="AutoShape 67"/>
            <p:cNvSpPr>
              <a:spLocks noChangeArrowheads="1"/>
            </p:cNvSpPr>
            <p:nvPr/>
          </p:nvSpPr>
          <p:spPr bwMode="auto">
            <a:xfrm>
              <a:off x="179388" y="3149759"/>
              <a:ext cx="1296000" cy="216690"/>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en-US" altLang="zh-CN" sz="1200" dirty="0">
                  <a:solidFill>
                    <a:schemeClr val="bg1"/>
                  </a:solidFill>
                  <a:effectLst/>
                  <a:latin typeface="+mn-ea"/>
                  <a:ea typeface="+mn-ea"/>
                </a:rPr>
                <a:t>SQL</a:t>
              </a:r>
              <a:r>
                <a:rPr kumimoji="1" lang="zh-CN" altLang="en-US" sz="1200" dirty="0">
                  <a:solidFill>
                    <a:schemeClr val="bg1"/>
                  </a:solidFill>
                  <a:effectLst/>
                  <a:latin typeface="Arial Black" pitchFamily="34" charset="0"/>
                  <a:ea typeface="黑体" pitchFamily="2" charset="-122"/>
                </a:rPr>
                <a:t>增强报表发布</a:t>
              </a:r>
            </a:p>
          </p:txBody>
        </p:sp>
        <p:sp>
          <p:nvSpPr>
            <p:cNvPr id="36" name="AutoShape 70"/>
            <p:cNvSpPr>
              <a:spLocks noChangeArrowheads="1"/>
            </p:cNvSpPr>
            <p:nvPr/>
          </p:nvSpPr>
          <p:spPr bwMode="auto">
            <a:xfrm>
              <a:off x="179388" y="3545039"/>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en-US" altLang="zh-CN" sz="1200" dirty="0">
                  <a:solidFill>
                    <a:schemeClr val="bg1"/>
                  </a:solidFill>
                  <a:effectLst/>
                  <a:latin typeface="+mn-ea"/>
                </a:rPr>
                <a:t>SQL</a:t>
              </a:r>
              <a:r>
                <a:rPr kumimoji="1" lang="zh-CN" altLang="en-US" sz="1200" dirty="0">
                  <a:solidFill>
                    <a:schemeClr val="bg1"/>
                  </a:solidFill>
                  <a:effectLst/>
                  <a:latin typeface="Arial Black" pitchFamily="34" charset="0"/>
                  <a:ea typeface="黑体" pitchFamily="2" charset="-122"/>
                </a:rPr>
                <a:t>增强报表授权</a:t>
              </a:r>
            </a:p>
          </p:txBody>
        </p:sp>
        <p:sp>
          <p:nvSpPr>
            <p:cNvPr id="37" name="AutoShape 55"/>
            <p:cNvSpPr>
              <a:spLocks noChangeArrowheads="1"/>
            </p:cNvSpPr>
            <p:nvPr/>
          </p:nvSpPr>
          <p:spPr bwMode="auto">
            <a:xfrm>
              <a:off x="179388" y="3940319"/>
              <a:ext cx="1296000" cy="215499"/>
            </a:xfrm>
            <a:prstGeom prst="homePlate">
              <a:avLst>
                <a:gd name="adj" fmla="val 8873"/>
              </a:avLst>
            </a:prstGeom>
            <a:solidFill>
              <a:srgbClr val="65A0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0FF"/>
              </a:extrusionClr>
            </a:sp3d>
          </p:spPr>
          <p:txBody>
            <a:bodyPr wrap="none" anchor="ctr">
              <a:flatTx/>
            </a:bodyPr>
            <a:lstStyle/>
            <a:p>
              <a:pPr latinLnBrk="1">
                <a:buFont typeface="Wingdings" pitchFamily="2" charset="2"/>
                <a:buNone/>
                <a:defRPr/>
              </a:pPr>
              <a:r>
                <a:rPr kumimoji="1" lang="en-US" altLang="zh-CN" sz="1200" dirty="0">
                  <a:solidFill>
                    <a:schemeClr val="bg1"/>
                  </a:solidFill>
                  <a:effectLst/>
                  <a:latin typeface="+mn-ea"/>
                </a:rPr>
                <a:t>SQL</a:t>
              </a:r>
              <a:r>
                <a:rPr kumimoji="1" lang="zh-CN" altLang="en-US" sz="1200" dirty="0">
                  <a:solidFill>
                    <a:schemeClr val="bg1"/>
                  </a:solidFill>
                  <a:effectLst/>
                  <a:latin typeface="Arial Black" pitchFamily="34" charset="0"/>
                  <a:ea typeface="黑体" pitchFamily="2" charset="-122"/>
                </a:rPr>
                <a:t>增强报表应用</a:t>
              </a:r>
            </a:p>
          </p:txBody>
        </p:sp>
        <p:sp>
          <p:nvSpPr>
            <p:cNvPr id="39" name="AutoShape 61"/>
            <p:cNvSpPr>
              <a:spLocks noChangeArrowheads="1"/>
            </p:cNvSpPr>
            <p:nvPr/>
          </p:nvSpPr>
          <p:spPr bwMode="auto">
            <a:xfrm>
              <a:off x="179388" y="2755670"/>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zh-CN" altLang="en-US" sz="1200" dirty="0">
                  <a:solidFill>
                    <a:schemeClr val="bg1"/>
                  </a:solidFill>
                  <a:effectLst/>
                  <a:latin typeface="Arial Black" pitchFamily="34" charset="0"/>
                  <a:ea typeface="黑体" pitchFamily="2" charset="-122"/>
                </a:rPr>
                <a:t>创建</a:t>
              </a:r>
              <a:r>
                <a:rPr kumimoji="1" lang="en-US" altLang="zh-CN" sz="1200" dirty="0">
                  <a:solidFill>
                    <a:schemeClr val="bg1"/>
                  </a:solidFill>
                  <a:effectLst/>
                  <a:latin typeface="+mn-ea"/>
                  <a:ea typeface="+mn-ea"/>
                </a:rPr>
                <a:t>SQL</a:t>
              </a:r>
              <a:r>
                <a:rPr kumimoji="1" lang="zh-CN" altLang="en-US" sz="1200" dirty="0">
                  <a:solidFill>
                    <a:schemeClr val="bg1"/>
                  </a:solidFill>
                  <a:effectLst/>
                  <a:latin typeface="Arial Black" pitchFamily="34" charset="0"/>
                  <a:ea typeface="黑体" pitchFamily="2" charset="-122"/>
                </a:rPr>
                <a:t>增强报表</a:t>
              </a:r>
            </a:p>
          </p:txBody>
        </p:sp>
        <p:sp>
          <p:nvSpPr>
            <p:cNvPr id="40" name="下箭头 39"/>
            <p:cNvSpPr/>
            <p:nvPr/>
          </p:nvSpPr>
          <p:spPr>
            <a:xfrm>
              <a:off x="728917" y="1391240"/>
              <a:ext cx="162000"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1" name="下箭头 40"/>
            <p:cNvSpPr/>
            <p:nvPr/>
          </p:nvSpPr>
          <p:spPr>
            <a:xfrm>
              <a:off x="736858" y="1792473"/>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2" name="下箭头 41"/>
            <p:cNvSpPr/>
            <p:nvPr/>
          </p:nvSpPr>
          <p:spPr>
            <a:xfrm>
              <a:off x="736858" y="2181800"/>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3" name="下箭头 42"/>
            <p:cNvSpPr/>
            <p:nvPr/>
          </p:nvSpPr>
          <p:spPr>
            <a:xfrm>
              <a:off x="736858" y="2575889"/>
              <a:ext cx="162000" cy="12501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4" name="下箭头 43"/>
            <p:cNvSpPr/>
            <p:nvPr/>
          </p:nvSpPr>
          <p:spPr>
            <a:xfrm>
              <a:off x="736858" y="297116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5" name="下箭头 44"/>
            <p:cNvSpPr/>
            <p:nvPr/>
          </p:nvSpPr>
          <p:spPr>
            <a:xfrm>
              <a:off x="728917" y="336644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46" name="下箭头 45"/>
            <p:cNvSpPr/>
            <p:nvPr/>
          </p:nvSpPr>
          <p:spPr>
            <a:xfrm>
              <a:off x="717799" y="3760538"/>
              <a:ext cx="163589"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gr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5" y="1382713"/>
            <a:ext cx="5191125"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txBox="1">
            <a:spLocks noChangeArrowheads="1"/>
          </p:cNvSpPr>
          <p:nvPr/>
        </p:nvSpPr>
        <p:spPr bwMode="auto">
          <a:xfrm>
            <a:off x="250825" y="115888"/>
            <a:ext cx="7129463" cy="442912"/>
          </a:xfrm>
          <a:prstGeom prst="rect">
            <a:avLst/>
          </a:prstGeom>
          <a:noFill/>
          <a:ln w="9525">
            <a:noFill/>
            <a:miter lim="800000"/>
            <a:headEnd/>
            <a:tailEnd/>
          </a:ln>
        </p:spPr>
        <p:txBody>
          <a:bodyPr anchor="ctr">
            <a:normAutofit fontScale="92500" lnSpcReduction="20000"/>
          </a:bodyPr>
          <a:lstStyle/>
          <a:p>
            <a:pPr defTabSz="457200" eaLnBrk="0" hangingPunct="0">
              <a:buFont typeface="Wingdings" pitchFamily="2" charset="2"/>
              <a:buNone/>
              <a:defRPr/>
            </a:pPr>
            <a:r>
              <a:rPr kumimoji="1" lang="zh-CN" altLang="en-US" sz="2800" b="1" dirty="0">
                <a:effectLst/>
                <a:latin typeface="微软雅黑"/>
                <a:ea typeface="微软雅黑"/>
                <a:cs typeface="微软雅黑"/>
              </a:rPr>
              <a:t>案例演练</a:t>
            </a:r>
            <a:r>
              <a:rPr kumimoji="1" lang="en-US" altLang="zh-CN" sz="2800" b="1" dirty="0">
                <a:effectLst/>
                <a:latin typeface="微软雅黑"/>
                <a:ea typeface="微软雅黑"/>
                <a:cs typeface="微软雅黑"/>
              </a:rPr>
              <a:t>_</a:t>
            </a:r>
            <a:r>
              <a:rPr kumimoji="1" lang="zh-CN" altLang="en-US" sz="2800" b="1" dirty="0">
                <a:effectLst/>
                <a:latin typeface="微软雅黑"/>
                <a:ea typeface="微软雅黑"/>
                <a:cs typeface="微软雅黑"/>
              </a:rPr>
              <a:t>创建交叉数据源</a:t>
            </a:r>
          </a:p>
        </p:txBody>
      </p:sp>
      <p:sp>
        <p:nvSpPr>
          <p:cNvPr id="63" name="矩形 62"/>
          <p:cNvSpPr/>
          <p:nvPr/>
        </p:nvSpPr>
        <p:spPr>
          <a:xfrm>
            <a:off x="1643063" y="857250"/>
            <a:ext cx="7500937" cy="400050"/>
          </a:xfrm>
          <a:prstGeom prst="rect">
            <a:avLst/>
          </a:prstGeom>
        </p:spPr>
        <p:txBody>
          <a:bodyPr>
            <a:spAutoFit/>
          </a:bodyPr>
          <a:lstStyle/>
          <a:p>
            <a:pPr defTabSz="457200" eaLnBrk="0" hangingPunct="0">
              <a:buSzPct val="100000"/>
              <a:buFont typeface="Wingdings" pitchFamily="2" charset="2"/>
              <a:buNone/>
              <a:defRPr/>
            </a:pPr>
            <a:r>
              <a:rPr kumimoji="1" lang="zh-CN" altLang="en-US" dirty="0">
                <a:solidFill>
                  <a:schemeClr val="tx1">
                    <a:lumMod val="85000"/>
                    <a:lumOff val="15000"/>
                  </a:schemeClr>
                </a:solidFill>
                <a:effectLst/>
                <a:latin typeface="微软雅黑"/>
                <a:ea typeface="微软雅黑"/>
                <a:cs typeface="微软雅黑"/>
              </a:rPr>
              <a:t>通过交叉数据源新建向导，创建交叉数据源；</a:t>
            </a:r>
            <a:endParaRPr kumimoji="1" lang="en-US" altLang="zh-CN" dirty="0">
              <a:solidFill>
                <a:schemeClr val="tx1">
                  <a:lumMod val="85000"/>
                  <a:lumOff val="15000"/>
                </a:schemeClr>
              </a:solidFill>
              <a:effectLst/>
              <a:latin typeface="微软雅黑"/>
              <a:ea typeface="微软雅黑"/>
              <a:cs typeface="微软雅黑"/>
            </a:endParaRP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395413"/>
            <a:ext cx="4968875" cy="495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749" name="组合 35"/>
          <p:cNvGrpSpPr>
            <a:grpSpLocks/>
          </p:cNvGrpSpPr>
          <p:nvPr/>
        </p:nvGrpSpPr>
        <p:grpSpPr bwMode="auto">
          <a:xfrm>
            <a:off x="179388" y="1566863"/>
            <a:ext cx="1295400" cy="3973512"/>
            <a:chOff x="179388" y="1175741"/>
            <a:chExt cx="1296000" cy="2980077"/>
          </a:xfrm>
        </p:grpSpPr>
        <p:sp>
          <p:nvSpPr>
            <p:cNvPr id="31755" name="AutoShape 52"/>
            <p:cNvSpPr>
              <a:spLocks noChangeArrowheads="1"/>
            </p:cNvSpPr>
            <p:nvPr/>
          </p:nvSpPr>
          <p:spPr bwMode="auto">
            <a:xfrm>
              <a:off x="179388" y="1175741"/>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报表需求分析</a:t>
              </a:r>
            </a:p>
          </p:txBody>
        </p:sp>
        <p:sp>
          <p:nvSpPr>
            <p:cNvPr id="31756" name="AutoShape 55"/>
            <p:cNvSpPr>
              <a:spLocks noChangeArrowheads="1"/>
            </p:cNvSpPr>
            <p:nvPr/>
          </p:nvSpPr>
          <p:spPr bwMode="auto">
            <a:xfrm>
              <a:off x="179388" y="1570607"/>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登录报表子系统</a:t>
              </a:r>
            </a:p>
          </p:txBody>
        </p:sp>
        <p:sp>
          <p:nvSpPr>
            <p:cNvPr id="31757" name="AutoShape 58"/>
            <p:cNvSpPr>
              <a:spLocks noChangeArrowheads="1"/>
            </p:cNvSpPr>
            <p:nvPr/>
          </p:nvSpPr>
          <p:spPr bwMode="auto">
            <a:xfrm>
              <a:off x="179388" y="1965472"/>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创建基础数据源</a:t>
              </a:r>
            </a:p>
          </p:txBody>
        </p:sp>
        <p:sp>
          <p:nvSpPr>
            <p:cNvPr id="31758" name="AutoShape 61"/>
            <p:cNvSpPr>
              <a:spLocks noChangeArrowheads="1"/>
            </p:cNvSpPr>
            <p:nvPr/>
          </p:nvSpPr>
          <p:spPr bwMode="auto">
            <a:xfrm>
              <a:off x="179388" y="2360338"/>
              <a:ext cx="1296000" cy="216000"/>
            </a:xfrm>
            <a:prstGeom prst="homePlate">
              <a:avLst>
                <a:gd name="adj" fmla="val 8861"/>
              </a:avLst>
            </a:prstGeom>
            <a:solidFill>
              <a:srgbClr val="66DAFE"/>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DAFE"/>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创建交叉数据源</a:t>
              </a:r>
            </a:p>
          </p:txBody>
        </p:sp>
        <p:sp>
          <p:nvSpPr>
            <p:cNvPr id="51" name="AutoShape 67"/>
            <p:cNvSpPr>
              <a:spLocks noChangeArrowheads="1"/>
            </p:cNvSpPr>
            <p:nvPr/>
          </p:nvSpPr>
          <p:spPr bwMode="auto">
            <a:xfrm>
              <a:off x="179388" y="3149759"/>
              <a:ext cx="1296000" cy="216690"/>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en-US" altLang="zh-CN" sz="1200" dirty="0">
                  <a:solidFill>
                    <a:schemeClr val="bg1"/>
                  </a:solidFill>
                  <a:effectLst/>
                  <a:latin typeface="+mn-ea"/>
                  <a:ea typeface="+mn-ea"/>
                </a:rPr>
                <a:t>SQL</a:t>
              </a:r>
              <a:r>
                <a:rPr kumimoji="1" lang="zh-CN" altLang="en-US" sz="1200" dirty="0">
                  <a:solidFill>
                    <a:schemeClr val="bg1"/>
                  </a:solidFill>
                  <a:effectLst/>
                  <a:latin typeface="Arial Black" pitchFamily="34" charset="0"/>
                  <a:ea typeface="黑体" pitchFamily="2" charset="-122"/>
                </a:rPr>
                <a:t>增强报表发布</a:t>
              </a:r>
            </a:p>
          </p:txBody>
        </p:sp>
        <p:sp>
          <p:nvSpPr>
            <p:cNvPr id="52" name="AutoShape 70"/>
            <p:cNvSpPr>
              <a:spLocks noChangeArrowheads="1"/>
            </p:cNvSpPr>
            <p:nvPr/>
          </p:nvSpPr>
          <p:spPr bwMode="auto">
            <a:xfrm>
              <a:off x="179388" y="3545039"/>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en-US" altLang="zh-CN" sz="1200" dirty="0">
                  <a:solidFill>
                    <a:schemeClr val="bg1"/>
                  </a:solidFill>
                  <a:effectLst/>
                  <a:latin typeface="+mn-ea"/>
                </a:rPr>
                <a:t>SQL</a:t>
              </a:r>
              <a:r>
                <a:rPr kumimoji="1" lang="zh-CN" altLang="en-US" sz="1200" dirty="0">
                  <a:solidFill>
                    <a:schemeClr val="bg1"/>
                  </a:solidFill>
                  <a:effectLst/>
                  <a:latin typeface="Arial Black" pitchFamily="34" charset="0"/>
                  <a:ea typeface="黑体" pitchFamily="2" charset="-122"/>
                </a:rPr>
                <a:t>增强报表授权</a:t>
              </a:r>
            </a:p>
          </p:txBody>
        </p:sp>
        <p:sp>
          <p:nvSpPr>
            <p:cNvPr id="53" name="AutoShape 55"/>
            <p:cNvSpPr>
              <a:spLocks noChangeArrowheads="1"/>
            </p:cNvSpPr>
            <p:nvPr/>
          </p:nvSpPr>
          <p:spPr bwMode="auto">
            <a:xfrm>
              <a:off x="179388" y="3940319"/>
              <a:ext cx="1296000" cy="215499"/>
            </a:xfrm>
            <a:prstGeom prst="homePlate">
              <a:avLst>
                <a:gd name="adj" fmla="val 8873"/>
              </a:avLst>
            </a:prstGeom>
            <a:solidFill>
              <a:srgbClr val="65A0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0FF"/>
              </a:extrusionClr>
            </a:sp3d>
          </p:spPr>
          <p:txBody>
            <a:bodyPr wrap="none" anchor="ctr">
              <a:flatTx/>
            </a:bodyPr>
            <a:lstStyle/>
            <a:p>
              <a:pPr latinLnBrk="1">
                <a:buFont typeface="Wingdings" pitchFamily="2" charset="2"/>
                <a:buNone/>
                <a:defRPr/>
              </a:pPr>
              <a:r>
                <a:rPr kumimoji="1" lang="en-US" altLang="zh-CN" sz="1200" dirty="0">
                  <a:solidFill>
                    <a:schemeClr val="bg1"/>
                  </a:solidFill>
                  <a:effectLst/>
                  <a:latin typeface="+mn-ea"/>
                </a:rPr>
                <a:t>SQL</a:t>
              </a:r>
              <a:r>
                <a:rPr kumimoji="1" lang="zh-CN" altLang="en-US" sz="1200" dirty="0">
                  <a:solidFill>
                    <a:schemeClr val="bg1"/>
                  </a:solidFill>
                  <a:effectLst/>
                  <a:latin typeface="Arial Black" pitchFamily="34" charset="0"/>
                  <a:ea typeface="黑体" pitchFamily="2" charset="-122"/>
                </a:rPr>
                <a:t>增强报表应用</a:t>
              </a:r>
            </a:p>
          </p:txBody>
        </p:sp>
        <p:sp>
          <p:nvSpPr>
            <p:cNvPr id="54" name="AutoShape 61"/>
            <p:cNvSpPr>
              <a:spLocks noChangeArrowheads="1"/>
            </p:cNvSpPr>
            <p:nvPr/>
          </p:nvSpPr>
          <p:spPr bwMode="auto">
            <a:xfrm>
              <a:off x="179388" y="2755670"/>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zh-CN" altLang="en-US" sz="1200" dirty="0">
                  <a:solidFill>
                    <a:schemeClr val="bg1"/>
                  </a:solidFill>
                  <a:effectLst/>
                  <a:latin typeface="Arial Black" pitchFamily="34" charset="0"/>
                  <a:ea typeface="黑体" pitchFamily="2" charset="-122"/>
                </a:rPr>
                <a:t>创建</a:t>
              </a:r>
              <a:r>
                <a:rPr kumimoji="1" lang="en-US" altLang="zh-CN" sz="1200" dirty="0">
                  <a:solidFill>
                    <a:schemeClr val="bg1"/>
                  </a:solidFill>
                  <a:effectLst/>
                  <a:latin typeface="+mn-ea"/>
                  <a:ea typeface="+mn-ea"/>
                </a:rPr>
                <a:t>SQL</a:t>
              </a:r>
              <a:r>
                <a:rPr kumimoji="1" lang="zh-CN" altLang="en-US" sz="1200" dirty="0">
                  <a:solidFill>
                    <a:schemeClr val="bg1"/>
                  </a:solidFill>
                  <a:effectLst/>
                  <a:latin typeface="Arial Black" pitchFamily="34" charset="0"/>
                  <a:ea typeface="黑体" pitchFamily="2" charset="-122"/>
                </a:rPr>
                <a:t>增强报表</a:t>
              </a:r>
            </a:p>
          </p:txBody>
        </p:sp>
        <p:sp>
          <p:nvSpPr>
            <p:cNvPr id="55" name="下箭头 54"/>
            <p:cNvSpPr/>
            <p:nvPr/>
          </p:nvSpPr>
          <p:spPr>
            <a:xfrm>
              <a:off x="728917" y="1391240"/>
              <a:ext cx="162000"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7" name="下箭头 56"/>
            <p:cNvSpPr/>
            <p:nvPr/>
          </p:nvSpPr>
          <p:spPr>
            <a:xfrm>
              <a:off x="736858" y="1792473"/>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8" name="下箭头 57"/>
            <p:cNvSpPr/>
            <p:nvPr/>
          </p:nvSpPr>
          <p:spPr>
            <a:xfrm>
              <a:off x="736858" y="2181800"/>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9" name="下箭头 58"/>
            <p:cNvSpPr/>
            <p:nvPr/>
          </p:nvSpPr>
          <p:spPr>
            <a:xfrm>
              <a:off x="736858" y="2575889"/>
              <a:ext cx="162000" cy="12501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65" name="下箭头 64"/>
            <p:cNvSpPr/>
            <p:nvPr/>
          </p:nvSpPr>
          <p:spPr>
            <a:xfrm>
              <a:off x="736858" y="297116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66" name="下箭头 65"/>
            <p:cNvSpPr/>
            <p:nvPr/>
          </p:nvSpPr>
          <p:spPr>
            <a:xfrm>
              <a:off x="728917" y="336644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67" name="下箭头 66"/>
            <p:cNvSpPr/>
            <p:nvPr/>
          </p:nvSpPr>
          <p:spPr>
            <a:xfrm>
              <a:off x="717799" y="3760538"/>
              <a:ext cx="163589"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gr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038" y="2763838"/>
            <a:ext cx="3352800" cy="307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6288" y="1360488"/>
            <a:ext cx="5046662" cy="509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1362075"/>
            <a:ext cx="5041900" cy="509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6288" y="1360488"/>
            <a:ext cx="5305425" cy="509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6288" y="1362075"/>
            <a:ext cx="5334000" cy="511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ppt_x"/>
                                          </p:val>
                                        </p:tav>
                                        <p:tav tm="100000">
                                          <p:val>
                                            <p:strVal val="#ppt_x"/>
                                          </p:val>
                                        </p:tav>
                                      </p:tavLst>
                                    </p:anim>
                                    <p:anim calcmode="lin" valueType="num">
                                      <p:cBhvr additive="base">
                                        <p:cTn id="8"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9"/>
                                        </p:tgtEl>
                                        <p:attrNameLst>
                                          <p:attrName>style.visibility</p:attrName>
                                        </p:attrNameLst>
                                      </p:cBhvr>
                                      <p:to>
                                        <p:strVal val="visible"/>
                                      </p:to>
                                    </p:set>
                                    <p:anim calcmode="lin" valueType="num">
                                      <p:cBhvr additive="base">
                                        <p:cTn id="13" dur="500" fill="hold"/>
                                        <p:tgtEl>
                                          <p:spTgt spid="6149"/>
                                        </p:tgtEl>
                                        <p:attrNameLst>
                                          <p:attrName>ppt_x</p:attrName>
                                        </p:attrNameLst>
                                      </p:cBhvr>
                                      <p:tavLst>
                                        <p:tav tm="0">
                                          <p:val>
                                            <p:strVal val="#ppt_x"/>
                                          </p:val>
                                        </p:tav>
                                        <p:tav tm="100000">
                                          <p:val>
                                            <p:strVal val="#ppt_x"/>
                                          </p:val>
                                        </p:tav>
                                      </p:tavLst>
                                    </p:anim>
                                    <p:anim calcmode="lin" valueType="num">
                                      <p:cBhvr additive="base">
                                        <p:cTn id="14"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150"/>
                                        </p:tgtEl>
                                        <p:attrNameLst>
                                          <p:attrName>style.visibility</p:attrName>
                                        </p:attrNameLst>
                                      </p:cBhvr>
                                      <p:to>
                                        <p:strVal val="visible"/>
                                      </p:to>
                                    </p:set>
                                    <p:anim calcmode="lin" valueType="num">
                                      <p:cBhvr additive="base">
                                        <p:cTn id="19" dur="500" fill="hold"/>
                                        <p:tgtEl>
                                          <p:spTgt spid="6150"/>
                                        </p:tgtEl>
                                        <p:attrNameLst>
                                          <p:attrName>ppt_x</p:attrName>
                                        </p:attrNameLst>
                                      </p:cBhvr>
                                      <p:tavLst>
                                        <p:tav tm="0">
                                          <p:val>
                                            <p:strVal val="#ppt_x"/>
                                          </p:val>
                                        </p:tav>
                                        <p:tav tm="100000">
                                          <p:val>
                                            <p:strVal val="#ppt_x"/>
                                          </p:val>
                                        </p:tav>
                                      </p:tavLst>
                                    </p:anim>
                                    <p:anim calcmode="lin" valueType="num">
                                      <p:cBhvr additive="base">
                                        <p:cTn id="20"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151"/>
                                        </p:tgtEl>
                                        <p:attrNameLst>
                                          <p:attrName>style.visibility</p:attrName>
                                        </p:attrNameLst>
                                      </p:cBhvr>
                                      <p:to>
                                        <p:strVal val="visible"/>
                                      </p:to>
                                    </p:set>
                                    <p:anim calcmode="lin" valueType="num">
                                      <p:cBhvr additive="base">
                                        <p:cTn id="25" dur="500" fill="hold"/>
                                        <p:tgtEl>
                                          <p:spTgt spid="6151"/>
                                        </p:tgtEl>
                                        <p:attrNameLst>
                                          <p:attrName>ppt_x</p:attrName>
                                        </p:attrNameLst>
                                      </p:cBhvr>
                                      <p:tavLst>
                                        <p:tav tm="0">
                                          <p:val>
                                            <p:strVal val="#ppt_x"/>
                                          </p:val>
                                        </p:tav>
                                        <p:tav tm="100000">
                                          <p:val>
                                            <p:strVal val="#ppt_x"/>
                                          </p:val>
                                        </p:tav>
                                      </p:tavLst>
                                    </p:anim>
                                    <p:anim calcmode="lin" valueType="num">
                                      <p:cBhvr additive="base">
                                        <p:cTn id="26"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152"/>
                                        </p:tgtEl>
                                        <p:attrNameLst>
                                          <p:attrName>style.visibility</p:attrName>
                                        </p:attrNameLst>
                                      </p:cBhvr>
                                      <p:to>
                                        <p:strVal val="visible"/>
                                      </p:to>
                                    </p:set>
                                    <p:anim calcmode="lin" valueType="num">
                                      <p:cBhvr additive="base">
                                        <p:cTn id="31" dur="500" fill="hold"/>
                                        <p:tgtEl>
                                          <p:spTgt spid="6152"/>
                                        </p:tgtEl>
                                        <p:attrNameLst>
                                          <p:attrName>ppt_x</p:attrName>
                                        </p:attrNameLst>
                                      </p:cBhvr>
                                      <p:tavLst>
                                        <p:tav tm="0">
                                          <p:val>
                                            <p:strVal val="#ppt_x"/>
                                          </p:val>
                                        </p:tav>
                                        <p:tav tm="100000">
                                          <p:val>
                                            <p:strVal val="#ppt_x"/>
                                          </p:val>
                                        </p:tav>
                                      </p:tavLst>
                                    </p:anim>
                                    <p:anim calcmode="lin" valueType="num">
                                      <p:cBhvr additive="base">
                                        <p:cTn id="32" dur="500" fill="hold"/>
                                        <p:tgtEl>
                                          <p:spTgt spid="6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txBox="1">
            <a:spLocks noChangeArrowheads="1"/>
          </p:cNvSpPr>
          <p:nvPr/>
        </p:nvSpPr>
        <p:spPr bwMode="auto">
          <a:xfrm>
            <a:off x="250825" y="115888"/>
            <a:ext cx="7129463" cy="442912"/>
          </a:xfrm>
          <a:prstGeom prst="rect">
            <a:avLst/>
          </a:prstGeom>
          <a:noFill/>
          <a:ln w="9525">
            <a:noFill/>
            <a:miter lim="800000"/>
            <a:headEnd/>
            <a:tailEnd/>
          </a:ln>
        </p:spPr>
        <p:txBody>
          <a:bodyPr anchor="ctr">
            <a:normAutofit fontScale="92500" lnSpcReduction="20000"/>
          </a:bodyPr>
          <a:lstStyle/>
          <a:p>
            <a:pPr defTabSz="457200" eaLnBrk="0" hangingPunct="0">
              <a:buFont typeface="Wingdings" pitchFamily="2" charset="2"/>
              <a:buNone/>
              <a:defRPr/>
            </a:pPr>
            <a:r>
              <a:rPr kumimoji="1" lang="zh-CN" altLang="en-US" sz="2800" b="1" dirty="0">
                <a:effectLst/>
                <a:latin typeface="微软雅黑"/>
                <a:ea typeface="微软雅黑"/>
                <a:cs typeface="微软雅黑"/>
              </a:rPr>
              <a:t>案例演练</a:t>
            </a:r>
            <a:r>
              <a:rPr kumimoji="1" lang="en-US" altLang="zh-CN" sz="2800" b="1" dirty="0">
                <a:effectLst/>
                <a:latin typeface="微软雅黑"/>
                <a:ea typeface="微软雅黑"/>
                <a:cs typeface="微软雅黑"/>
              </a:rPr>
              <a:t>_</a:t>
            </a:r>
            <a:r>
              <a:rPr kumimoji="1" lang="zh-CN" altLang="en-US" sz="2800" b="1" dirty="0">
                <a:effectLst/>
                <a:latin typeface="微软雅黑"/>
                <a:ea typeface="微软雅黑"/>
                <a:cs typeface="微软雅黑"/>
              </a:rPr>
              <a:t>创建报表</a:t>
            </a:r>
          </a:p>
        </p:txBody>
      </p:sp>
      <p:sp>
        <p:nvSpPr>
          <p:cNvPr id="63" name="矩形 62"/>
          <p:cNvSpPr/>
          <p:nvPr/>
        </p:nvSpPr>
        <p:spPr>
          <a:xfrm>
            <a:off x="1643063" y="785813"/>
            <a:ext cx="7500937" cy="400050"/>
          </a:xfrm>
          <a:prstGeom prst="rect">
            <a:avLst/>
          </a:prstGeom>
        </p:spPr>
        <p:txBody>
          <a:bodyPr>
            <a:spAutoFit/>
          </a:bodyPr>
          <a:lstStyle/>
          <a:p>
            <a:pPr defTabSz="457200" eaLnBrk="0" hangingPunct="0">
              <a:buSzPct val="100000"/>
              <a:buFont typeface="Wingdings" pitchFamily="2" charset="2"/>
              <a:buNone/>
              <a:defRPr/>
            </a:pPr>
            <a:r>
              <a:rPr kumimoji="1" lang="zh-CN" altLang="en-US" dirty="0">
                <a:solidFill>
                  <a:schemeClr val="tx1">
                    <a:lumMod val="85000"/>
                    <a:lumOff val="15000"/>
                  </a:schemeClr>
                </a:solidFill>
                <a:latin typeface="微软雅黑"/>
                <a:ea typeface="微软雅黑"/>
                <a:cs typeface="微软雅黑"/>
              </a:rPr>
              <a:t>通过</a:t>
            </a:r>
            <a:r>
              <a:rPr kumimoji="1" lang="en-US" altLang="zh-CN" dirty="0">
                <a:solidFill>
                  <a:schemeClr val="tx1">
                    <a:lumMod val="85000"/>
                    <a:lumOff val="15000"/>
                  </a:schemeClr>
                </a:solidFill>
                <a:latin typeface="微软雅黑"/>
                <a:ea typeface="微软雅黑"/>
                <a:cs typeface="微软雅黑"/>
              </a:rPr>
              <a:t>SQL</a:t>
            </a:r>
            <a:r>
              <a:rPr kumimoji="1" lang="zh-CN" altLang="en-US" dirty="0">
                <a:solidFill>
                  <a:schemeClr val="tx1">
                    <a:lumMod val="85000"/>
                    <a:lumOff val="15000"/>
                  </a:schemeClr>
                </a:solidFill>
                <a:latin typeface="微软雅黑"/>
                <a:ea typeface="微软雅黑"/>
                <a:cs typeface="微软雅黑"/>
              </a:rPr>
              <a:t>增强报表创建向导创建报表；</a:t>
            </a:r>
            <a:endParaRPr kumimoji="1" lang="en-US" altLang="zh-CN" dirty="0">
              <a:solidFill>
                <a:schemeClr val="tx1">
                  <a:lumMod val="85000"/>
                  <a:lumOff val="15000"/>
                </a:schemeClr>
              </a:solidFill>
              <a:latin typeface="微软雅黑"/>
              <a:ea typeface="微软雅黑"/>
              <a:cs typeface="微软雅黑"/>
            </a:endParaRPr>
          </a:p>
        </p:txBody>
      </p:sp>
      <p:grpSp>
        <p:nvGrpSpPr>
          <p:cNvPr id="32772" name="组合 53"/>
          <p:cNvGrpSpPr>
            <a:grpSpLocks/>
          </p:cNvGrpSpPr>
          <p:nvPr/>
        </p:nvGrpSpPr>
        <p:grpSpPr bwMode="auto">
          <a:xfrm>
            <a:off x="179388" y="1566863"/>
            <a:ext cx="1295400" cy="3973512"/>
            <a:chOff x="179388" y="1175741"/>
            <a:chExt cx="1296000" cy="2980077"/>
          </a:xfrm>
        </p:grpSpPr>
        <p:sp>
          <p:nvSpPr>
            <p:cNvPr id="55" name="AutoShape 52"/>
            <p:cNvSpPr>
              <a:spLocks noChangeArrowheads="1"/>
            </p:cNvSpPr>
            <p:nvPr/>
          </p:nvSpPr>
          <p:spPr bwMode="auto">
            <a:xfrm>
              <a:off x="179388" y="1175741"/>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zh-CN" altLang="en-US" sz="1200" dirty="0">
                  <a:solidFill>
                    <a:schemeClr val="bg1"/>
                  </a:solidFill>
                  <a:latin typeface="Arial Black" pitchFamily="34" charset="0"/>
                  <a:ea typeface="黑体" pitchFamily="2" charset="-122"/>
                </a:rPr>
                <a:t>报表需求分析</a:t>
              </a:r>
            </a:p>
          </p:txBody>
        </p:sp>
        <p:sp>
          <p:nvSpPr>
            <p:cNvPr id="57" name="AutoShape 55"/>
            <p:cNvSpPr>
              <a:spLocks noChangeArrowheads="1"/>
            </p:cNvSpPr>
            <p:nvPr/>
          </p:nvSpPr>
          <p:spPr bwMode="auto">
            <a:xfrm>
              <a:off x="179388" y="1571021"/>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zh-CN" altLang="en-US" sz="1200" dirty="0">
                  <a:solidFill>
                    <a:schemeClr val="bg1"/>
                  </a:solidFill>
                  <a:latin typeface="Arial Black" pitchFamily="34" charset="0"/>
                  <a:ea typeface="黑体" pitchFamily="2" charset="-122"/>
                </a:rPr>
                <a:t>登录报表子系统</a:t>
              </a:r>
            </a:p>
          </p:txBody>
        </p:sp>
        <p:sp>
          <p:nvSpPr>
            <p:cNvPr id="58" name="AutoShape 58"/>
            <p:cNvSpPr>
              <a:spLocks noChangeArrowheads="1"/>
            </p:cNvSpPr>
            <p:nvPr/>
          </p:nvSpPr>
          <p:spPr bwMode="auto">
            <a:xfrm>
              <a:off x="179388" y="1965110"/>
              <a:ext cx="1296000" cy="216690"/>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zh-CN" altLang="en-US" sz="1200" dirty="0">
                  <a:solidFill>
                    <a:schemeClr val="bg1"/>
                  </a:solidFill>
                  <a:latin typeface="Arial Black" pitchFamily="34" charset="0"/>
                  <a:ea typeface="黑体" pitchFamily="2" charset="-122"/>
                </a:rPr>
                <a:t>创建基础数据源</a:t>
              </a:r>
            </a:p>
          </p:txBody>
        </p:sp>
        <p:sp>
          <p:nvSpPr>
            <p:cNvPr id="59" name="AutoShape 61"/>
            <p:cNvSpPr>
              <a:spLocks noChangeArrowheads="1"/>
            </p:cNvSpPr>
            <p:nvPr/>
          </p:nvSpPr>
          <p:spPr bwMode="auto">
            <a:xfrm>
              <a:off x="179388" y="2360390"/>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zh-CN" altLang="en-US" sz="1200" dirty="0">
                  <a:solidFill>
                    <a:schemeClr val="bg1"/>
                  </a:solidFill>
                  <a:latin typeface="Arial Black" pitchFamily="34" charset="0"/>
                  <a:ea typeface="黑体" pitchFamily="2" charset="-122"/>
                </a:rPr>
                <a:t>创建交叉数据源</a:t>
              </a:r>
            </a:p>
          </p:txBody>
        </p:sp>
        <p:sp>
          <p:nvSpPr>
            <p:cNvPr id="66" name="AutoShape 67"/>
            <p:cNvSpPr>
              <a:spLocks noChangeArrowheads="1"/>
            </p:cNvSpPr>
            <p:nvPr/>
          </p:nvSpPr>
          <p:spPr bwMode="auto">
            <a:xfrm>
              <a:off x="179388" y="3149759"/>
              <a:ext cx="1296000" cy="216690"/>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en-US" altLang="zh-CN" sz="1200" dirty="0">
                  <a:solidFill>
                    <a:schemeClr val="bg1"/>
                  </a:solidFill>
                  <a:latin typeface="+mn-ea"/>
                  <a:ea typeface="+mn-ea"/>
                </a:rPr>
                <a:t>SQL</a:t>
              </a:r>
              <a:r>
                <a:rPr kumimoji="1" lang="zh-CN" altLang="en-US" sz="1200" dirty="0">
                  <a:solidFill>
                    <a:schemeClr val="bg1"/>
                  </a:solidFill>
                  <a:latin typeface="Arial Black" pitchFamily="34" charset="0"/>
                  <a:ea typeface="黑体" pitchFamily="2" charset="-122"/>
                </a:rPr>
                <a:t>增强报表发布</a:t>
              </a:r>
            </a:p>
          </p:txBody>
        </p:sp>
        <p:sp>
          <p:nvSpPr>
            <p:cNvPr id="67" name="AutoShape 70"/>
            <p:cNvSpPr>
              <a:spLocks noChangeArrowheads="1"/>
            </p:cNvSpPr>
            <p:nvPr/>
          </p:nvSpPr>
          <p:spPr bwMode="auto">
            <a:xfrm>
              <a:off x="179388" y="3545039"/>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en-US" altLang="zh-CN" sz="1200" dirty="0">
                  <a:solidFill>
                    <a:schemeClr val="bg1"/>
                  </a:solidFill>
                  <a:latin typeface="+mn-ea"/>
                </a:rPr>
                <a:t>SQL</a:t>
              </a:r>
              <a:r>
                <a:rPr kumimoji="1" lang="zh-CN" altLang="en-US" sz="1200" dirty="0">
                  <a:solidFill>
                    <a:schemeClr val="bg1"/>
                  </a:solidFill>
                  <a:latin typeface="Arial Black" pitchFamily="34" charset="0"/>
                  <a:ea typeface="黑体" pitchFamily="2" charset="-122"/>
                </a:rPr>
                <a:t>增强报表授权</a:t>
              </a:r>
            </a:p>
          </p:txBody>
        </p:sp>
        <p:sp>
          <p:nvSpPr>
            <p:cNvPr id="68" name="AutoShape 55"/>
            <p:cNvSpPr>
              <a:spLocks noChangeArrowheads="1"/>
            </p:cNvSpPr>
            <p:nvPr/>
          </p:nvSpPr>
          <p:spPr bwMode="auto">
            <a:xfrm>
              <a:off x="179388" y="3940319"/>
              <a:ext cx="1296000" cy="215499"/>
            </a:xfrm>
            <a:prstGeom prst="homePlate">
              <a:avLst>
                <a:gd name="adj" fmla="val 8873"/>
              </a:avLst>
            </a:prstGeom>
            <a:solidFill>
              <a:srgbClr val="65A0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0FF"/>
              </a:extrusionClr>
            </a:sp3d>
          </p:spPr>
          <p:txBody>
            <a:bodyPr wrap="none" anchor="ctr">
              <a:flatTx/>
            </a:bodyPr>
            <a:lstStyle/>
            <a:p>
              <a:pPr latinLnBrk="1">
                <a:buFont typeface="Wingdings" pitchFamily="2" charset="2"/>
                <a:buNone/>
                <a:defRPr/>
              </a:pPr>
              <a:r>
                <a:rPr kumimoji="1" lang="en-US" altLang="zh-CN" sz="1200" dirty="0">
                  <a:solidFill>
                    <a:schemeClr val="bg1"/>
                  </a:solidFill>
                  <a:latin typeface="+mn-ea"/>
                </a:rPr>
                <a:t>SQL</a:t>
              </a:r>
              <a:r>
                <a:rPr kumimoji="1" lang="zh-CN" altLang="en-US" sz="1200" dirty="0">
                  <a:solidFill>
                    <a:schemeClr val="bg1"/>
                  </a:solidFill>
                  <a:latin typeface="Arial Black" pitchFamily="34" charset="0"/>
                  <a:ea typeface="黑体" pitchFamily="2" charset="-122"/>
                </a:rPr>
                <a:t>增强报表应用</a:t>
              </a:r>
            </a:p>
          </p:txBody>
        </p:sp>
        <p:sp>
          <p:nvSpPr>
            <p:cNvPr id="69" name="AutoShape 61"/>
            <p:cNvSpPr>
              <a:spLocks noChangeArrowheads="1"/>
            </p:cNvSpPr>
            <p:nvPr/>
          </p:nvSpPr>
          <p:spPr bwMode="auto">
            <a:xfrm>
              <a:off x="179388" y="2755670"/>
              <a:ext cx="1296000" cy="215499"/>
            </a:xfrm>
            <a:prstGeom prst="homePlate">
              <a:avLst>
                <a:gd name="adj" fmla="val 8873"/>
              </a:avLst>
            </a:prstGeom>
            <a:solidFill>
              <a:srgbClr val="66DAFE"/>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DAFE"/>
              </a:extrusionClr>
            </a:sp3d>
          </p:spPr>
          <p:txBody>
            <a:bodyPr wrap="none" anchor="ctr">
              <a:flatTx/>
            </a:bodyPr>
            <a:lstStyle/>
            <a:p>
              <a:pPr latinLnBrk="1">
                <a:buFont typeface="Wingdings" pitchFamily="2" charset="2"/>
                <a:buNone/>
                <a:defRPr/>
              </a:pPr>
              <a:r>
                <a:rPr kumimoji="1" lang="zh-CN" altLang="en-US" sz="1200" dirty="0">
                  <a:solidFill>
                    <a:schemeClr val="bg1"/>
                  </a:solidFill>
                  <a:latin typeface="Arial Black" pitchFamily="34" charset="0"/>
                  <a:ea typeface="黑体" pitchFamily="2" charset="-122"/>
                </a:rPr>
                <a:t>创建</a:t>
              </a:r>
              <a:r>
                <a:rPr kumimoji="1" lang="en-US" altLang="zh-CN" sz="1200" dirty="0">
                  <a:solidFill>
                    <a:schemeClr val="bg1"/>
                  </a:solidFill>
                  <a:latin typeface="宋体" pitchFamily="2" charset="-122"/>
                </a:rPr>
                <a:t>SQL</a:t>
              </a:r>
              <a:r>
                <a:rPr kumimoji="1" lang="zh-CN" altLang="en-US" sz="1200" dirty="0">
                  <a:solidFill>
                    <a:schemeClr val="bg1"/>
                  </a:solidFill>
                  <a:latin typeface="Arial Black" pitchFamily="34" charset="0"/>
                  <a:ea typeface="黑体" pitchFamily="2" charset="-122"/>
                </a:rPr>
                <a:t>增强报表</a:t>
              </a:r>
            </a:p>
          </p:txBody>
        </p:sp>
        <p:sp>
          <p:nvSpPr>
            <p:cNvPr id="70" name="下箭头 69"/>
            <p:cNvSpPr/>
            <p:nvPr/>
          </p:nvSpPr>
          <p:spPr>
            <a:xfrm>
              <a:off x="728917" y="1391240"/>
              <a:ext cx="162000"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latin typeface="微软雅黑" pitchFamily="34" charset="-122"/>
                <a:ea typeface="微软雅黑" pitchFamily="34" charset="-122"/>
              </a:endParaRPr>
            </a:p>
          </p:txBody>
        </p:sp>
        <p:sp>
          <p:nvSpPr>
            <p:cNvPr id="71" name="下箭头 70"/>
            <p:cNvSpPr/>
            <p:nvPr/>
          </p:nvSpPr>
          <p:spPr>
            <a:xfrm>
              <a:off x="736858" y="1792473"/>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latin typeface="微软雅黑" pitchFamily="34" charset="-122"/>
                <a:ea typeface="微软雅黑" pitchFamily="34" charset="-122"/>
              </a:endParaRPr>
            </a:p>
          </p:txBody>
        </p:sp>
        <p:sp>
          <p:nvSpPr>
            <p:cNvPr id="72" name="下箭头 71"/>
            <p:cNvSpPr/>
            <p:nvPr/>
          </p:nvSpPr>
          <p:spPr>
            <a:xfrm>
              <a:off x="736858" y="2181800"/>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latin typeface="微软雅黑" pitchFamily="34" charset="-122"/>
                <a:ea typeface="微软雅黑" pitchFamily="34" charset="-122"/>
              </a:endParaRPr>
            </a:p>
          </p:txBody>
        </p:sp>
        <p:sp>
          <p:nvSpPr>
            <p:cNvPr id="73" name="下箭头 72"/>
            <p:cNvSpPr/>
            <p:nvPr/>
          </p:nvSpPr>
          <p:spPr>
            <a:xfrm>
              <a:off x="736858" y="2575889"/>
              <a:ext cx="162000" cy="12501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latin typeface="微软雅黑" pitchFamily="34" charset="-122"/>
                <a:ea typeface="微软雅黑" pitchFamily="34" charset="-122"/>
              </a:endParaRPr>
            </a:p>
          </p:txBody>
        </p:sp>
        <p:sp>
          <p:nvSpPr>
            <p:cNvPr id="74" name="下箭头 73"/>
            <p:cNvSpPr/>
            <p:nvPr/>
          </p:nvSpPr>
          <p:spPr>
            <a:xfrm>
              <a:off x="736858" y="297116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latin typeface="微软雅黑" pitchFamily="34" charset="-122"/>
                <a:ea typeface="微软雅黑" pitchFamily="34" charset="-122"/>
              </a:endParaRPr>
            </a:p>
          </p:txBody>
        </p:sp>
        <p:sp>
          <p:nvSpPr>
            <p:cNvPr id="75" name="下箭头 74"/>
            <p:cNvSpPr/>
            <p:nvPr/>
          </p:nvSpPr>
          <p:spPr>
            <a:xfrm>
              <a:off x="728917" y="336644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latin typeface="微软雅黑" pitchFamily="34" charset="-122"/>
                <a:ea typeface="微软雅黑" pitchFamily="34" charset="-122"/>
              </a:endParaRPr>
            </a:p>
          </p:txBody>
        </p:sp>
        <p:sp>
          <p:nvSpPr>
            <p:cNvPr id="76" name="下箭头 75"/>
            <p:cNvSpPr/>
            <p:nvPr/>
          </p:nvSpPr>
          <p:spPr>
            <a:xfrm>
              <a:off x="717799" y="3760538"/>
              <a:ext cx="163589"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latin typeface="微软雅黑" pitchFamily="34" charset="-122"/>
                <a:ea typeface="微软雅黑" pitchFamily="34" charset="-122"/>
              </a:endParaRPr>
            </a:p>
          </p:txBody>
        </p:sp>
      </p:grpSp>
      <p:pic>
        <p:nvPicPr>
          <p:cNvPr id="3277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277938"/>
            <a:ext cx="5121275" cy="510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588" y="1381125"/>
            <a:ext cx="4235450" cy="489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3" y="1363663"/>
            <a:ext cx="4270375" cy="493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013" y="1363663"/>
            <a:ext cx="4264025" cy="493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9663" y="1357313"/>
            <a:ext cx="4270375" cy="493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9663" y="1357313"/>
            <a:ext cx="4276725" cy="494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6013" y="1343025"/>
            <a:ext cx="4283075" cy="495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79663" y="1357313"/>
            <a:ext cx="4289425" cy="495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9"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1274763"/>
            <a:ext cx="5184775"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174"/>
                                        </p:tgtEl>
                                        <p:attrNameLst>
                                          <p:attrName>style.visibility</p:attrName>
                                        </p:attrNameLst>
                                      </p:cBhvr>
                                      <p:to>
                                        <p:strVal val="visible"/>
                                      </p:to>
                                    </p:set>
                                    <p:anim calcmode="lin" valueType="num">
                                      <p:cBhvr additive="base">
                                        <p:cTn id="19" dur="500" fill="hold"/>
                                        <p:tgtEl>
                                          <p:spTgt spid="7174"/>
                                        </p:tgtEl>
                                        <p:attrNameLst>
                                          <p:attrName>ppt_x</p:attrName>
                                        </p:attrNameLst>
                                      </p:cBhvr>
                                      <p:tavLst>
                                        <p:tav tm="0">
                                          <p:val>
                                            <p:strVal val="#ppt_x"/>
                                          </p:val>
                                        </p:tav>
                                        <p:tav tm="100000">
                                          <p:val>
                                            <p:strVal val="#ppt_x"/>
                                          </p:val>
                                        </p:tav>
                                      </p:tavLst>
                                    </p:anim>
                                    <p:anim calcmode="lin" valueType="num">
                                      <p:cBhvr additive="base">
                                        <p:cTn id="20"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175"/>
                                        </p:tgtEl>
                                        <p:attrNameLst>
                                          <p:attrName>style.visibility</p:attrName>
                                        </p:attrNameLst>
                                      </p:cBhvr>
                                      <p:to>
                                        <p:strVal val="visible"/>
                                      </p:to>
                                    </p:set>
                                    <p:anim calcmode="lin" valueType="num">
                                      <p:cBhvr additive="base">
                                        <p:cTn id="25" dur="500" fill="hold"/>
                                        <p:tgtEl>
                                          <p:spTgt spid="7175"/>
                                        </p:tgtEl>
                                        <p:attrNameLst>
                                          <p:attrName>ppt_x</p:attrName>
                                        </p:attrNameLst>
                                      </p:cBhvr>
                                      <p:tavLst>
                                        <p:tav tm="0">
                                          <p:val>
                                            <p:strVal val="#ppt_x"/>
                                          </p:val>
                                        </p:tav>
                                        <p:tav tm="100000">
                                          <p:val>
                                            <p:strVal val="#ppt_x"/>
                                          </p:val>
                                        </p:tav>
                                      </p:tavLst>
                                    </p:anim>
                                    <p:anim calcmode="lin" valueType="num">
                                      <p:cBhvr additive="base">
                                        <p:cTn id="26"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176"/>
                                        </p:tgtEl>
                                        <p:attrNameLst>
                                          <p:attrName>style.visibility</p:attrName>
                                        </p:attrNameLst>
                                      </p:cBhvr>
                                      <p:to>
                                        <p:strVal val="visible"/>
                                      </p:to>
                                    </p:set>
                                    <p:anim calcmode="lin" valueType="num">
                                      <p:cBhvr additive="base">
                                        <p:cTn id="31" dur="500" fill="hold"/>
                                        <p:tgtEl>
                                          <p:spTgt spid="7176"/>
                                        </p:tgtEl>
                                        <p:attrNameLst>
                                          <p:attrName>ppt_x</p:attrName>
                                        </p:attrNameLst>
                                      </p:cBhvr>
                                      <p:tavLst>
                                        <p:tav tm="0">
                                          <p:val>
                                            <p:strVal val="#ppt_x"/>
                                          </p:val>
                                        </p:tav>
                                        <p:tav tm="100000">
                                          <p:val>
                                            <p:strVal val="#ppt_x"/>
                                          </p:val>
                                        </p:tav>
                                      </p:tavLst>
                                    </p:anim>
                                    <p:anim calcmode="lin" valueType="num">
                                      <p:cBhvr additive="base">
                                        <p:cTn id="32"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177"/>
                                        </p:tgtEl>
                                        <p:attrNameLst>
                                          <p:attrName>style.visibility</p:attrName>
                                        </p:attrNameLst>
                                      </p:cBhvr>
                                      <p:to>
                                        <p:strVal val="visible"/>
                                      </p:to>
                                    </p:set>
                                    <p:anim calcmode="lin" valueType="num">
                                      <p:cBhvr additive="base">
                                        <p:cTn id="37" dur="500" fill="hold"/>
                                        <p:tgtEl>
                                          <p:spTgt spid="7177"/>
                                        </p:tgtEl>
                                        <p:attrNameLst>
                                          <p:attrName>ppt_x</p:attrName>
                                        </p:attrNameLst>
                                      </p:cBhvr>
                                      <p:tavLst>
                                        <p:tav tm="0">
                                          <p:val>
                                            <p:strVal val="#ppt_x"/>
                                          </p:val>
                                        </p:tav>
                                        <p:tav tm="100000">
                                          <p:val>
                                            <p:strVal val="#ppt_x"/>
                                          </p:val>
                                        </p:tav>
                                      </p:tavLst>
                                    </p:anim>
                                    <p:anim calcmode="lin" valueType="num">
                                      <p:cBhvr additive="base">
                                        <p:cTn id="38"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7178"/>
                                        </p:tgtEl>
                                        <p:attrNameLst>
                                          <p:attrName>style.visibility</p:attrName>
                                        </p:attrNameLst>
                                      </p:cBhvr>
                                      <p:to>
                                        <p:strVal val="visible"/>
                                      </p:to>
                                    </p:set>
                                    <p:anim calcmode="lin" valueType="num">
                                      <p:cBhvr additive="base">
                                        <p:cTn id="43" dur="500" fill="hold"/>
                                        <p:tgtEl>
                                          <p:spTgt spid="7178"/>
                                        </p:tgtEl>
                                        <p:attrNameLst>
                                          <p:attrName>ppt_x</p:attrName>
                                        </p:attrNameLst>
                                      </p:cBhvr>
                                      <p:tavLst>
                                        <p:tav tm="0">
                                          <p:val>
                                            <p:strVal val="#ppt_x"/>
                                          </p:val>
                                        </p:tav>
                                        <p:tav tm="100000">
                                          <p:val>
                                            <p:strVal val="#ppt_x"/>
                                          </p:val>
                                        </p:tav>
                                      </p:tavLst>
                                    </p:anim>
                                    <p:anim calcmode="lin" valueType="num">
                                      <p:cBhvr additive="base">
                                        <p:cTn id="44" dur="500" fill="hold"/>
                                        <p:tgtEl>
                                          <p:spTgt spid="717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7179"/>
                                        </p:tgtEl>
                                        <p:attrNameLst>
                                          <p:attrName>style.visibility</p:attrName>
                                        </p:attrNameLst>
                                      </p:cBhvr>
                                      <p:to>
                                        <p:strVal val="visible"/>
                                      </p:to>
                                    </p:set>
                                    <p:anim calcmode="lin" valueType="num">
                                      <p:cBhvr additive="base">
                                        <p:cTn id="49" dur="500" fill="hold"/>
                                        <p:tgtEl>
                                          <p:spTgt spid="7179"/>
                                        </p:tgtEl>
                                        <p:attrNameLst>
                                          <p:attrName>ppt_x</p:attrName>
                                        </p:attrNameLst>
                                      </p:cBhvr>
                                      <p:tavLst>
                                        <p:tav tm="0">
                                          <p:val>
                                            <p:strVal val="#ppt_x"/>
                                          </p:val>
                                        </p:tav>
                                        <p:tav tm="100000">
                                          <p:val>
                                            <p:strVal val="#ppt_x"/>
                                          </p:val>
                                        </p:tav>
                                      </p:tavLst>
                                    </p:anim>
                                    <p:anim calcmode="lin" valueType="num">
                                      <p:cBhvr additive="base">
                                        <p:cTn id="50"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txBox="1">
            <a:spLocks noChangeArrowheads="1"/>
          </p:cNvSpPr>
          <p:nvPr/>
        </p:nvSpPr>
        <p:spPr bwMode="auto">
          <a:xfrm>
            <a:off x="250825" y="115888"/>
            <a:ext cx="7129463" cy="442912"/>
          </a:xfrm>
          <a:prstGeom prst="rect">
            <a:avLst/>
          </a:prstGeom>
          <a:noFill/>
          <a:ln w="9525">
            <a:noFill/>
            <a:miter lim="800000"/>
            <a:headEnd/>
            <a:tailEnd/>
          </a:ln>
        </p:spPr>
        <p:txBody>
          <a:bodyPr anchor="ctr">
            <a:normAutofit fontScale="92500" lnSpcReduction="20000"/>
          </a:bodyPr>
          <a:lstStyle/>
          <a:p>
            <a:pPr defTabSz="457200" eaLnBrk="0" hangingPunct="0">
              <a:buFont typeface="Wingdings" pitchFamily="2" charset="2"/>
              <a:buNone/>
              <a:defRPr/>
            </a:pPr>
            <a:r>
              <a:rPr kumimoji="1" lang="zh-CN" altLang="en-US" sz="2800" b="1" dirty="0">
                <a:effectLst/>
                <a:latin typeface="微软雅黑"/>
                <a:ea typeface="微软雅黑"/>
                <a:cs typeface="微软雅黑"/>
              </a:rPr>
              <a:t>案例演练</a:t>
            </a:r>
            <a:r>
              <a:rPr kumimoji="1" lang="en-US" altLang="zh-CN" sz="2800" b="1" dirty="0">
                <a:effectLst/>
                <a:latin typeface="微软雅黑"/>
                <a:ea typeface="微软雅黑"/>
                <a:cs typeface="微软雅黑"/>
              </a:rPr>
              <a:t>_</a:t>
            </a:r>
            <a:r>
              <a:rPr kumimoji="1" lang="zh-CN" altLang="en-US" sz="2800" b="1" dirty="0">
                <a:effectLst/>
                <a:latin typeface="微软雅黑"/>
                <a:ea typeface="微软雅黑"/>
                <a:cs typeface="微软雅黑"/>
              </a:rPr>
              <a:t>报表发布</a:t>
            </a:r>
          </a:p>
        </p:txBody>
      </p:sp>
      <p:sp>
        <p:nvSpPr>
          <p:cNvPr id="43" name="矩形 42"/>
          <p:cNvSpPr/>
          <p:nvPr/>
        </p:nvSpPr>
        <p:spPr>
          <a:xfrm>
            <a:off x="1643063" y="857250"/>
            <a:ext cx="7500937" cy="1138238"/>
          </a:xfrm>
          <a:prstGeom prst="rect">
            <a:avLst/>
          </a:prstGeom>
        </p:spPr>
        <p:txBody>
          <a:bodyPr>
            <a:spAutoFit/>
          </a:bodyPr>
          <a:lstStyle/>
          <a:p>
            <a:pPr defTabSz="457200" eaLnBrk="0" hangingPunct="0">
              <a:buSzPct val="100000"/>
              <a:buFont typeface="Wingdings" pitchFamily="2" charset="2"/>
              <a:buNone/>
              <a:defRPr/>
            </a:pPr>
            <a:r>
              <a:rPr kumimoji="1" lang="zh-CN" altLang="en-US" dirty="0">
                <a:solidFill>
                  <a:schemeClr val="tx1">
                    <a:lumMod val="85000"/>
                    <a:lumOff val="15000"/>
                  </a:schemeClr>
                </a:solidFill>
                <a:effectLst/>
                <a:latin typeface="微软雅黑"/>
                <a:ea typeface="微软雅黑"/>
                <a:cs typeface="微软雅黑"/>
              </a:rPr>
              <a:t>通过报表菜单栏发布功能将报表发布到主控台；</a:t>
            </a:r>
            <a:endParaRPr kumimoji="1" lang="en-US" altLang="zh-CN"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dirty="0">
              <a:solidFill>
                <a:schemeClr val="tx1">
                  <a:lumMod val="85000"/>
                  <a:lumOff val="15000"/>
                </a:schemeClr>
              </a:solidFill>
              <a:effectLst/>
              <a:latin typeface="微软雅黑"/>
              <a:ea typeface="微软雅黑"/>
              <a:cs typeface="微软雅黑"/>
            </a:endParaRPr>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362293"/>
            <a:ext cx="5087938" cy="4909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797" name="组合 26"/>
          <p:cNvGrpSpPr>
            <a:grpSpLocks/>
          </p:cNvGrpSpPr>
          <p:nvPr/>
        </p:nvGrpSpPr>
        <p:grpSpPr bwMode="auto">
          <a:xfrm>
            <a:off x="179388" y="1566863"/>
            <a:ext cx="1295400" cy="3973512"/>
            <a:chOff x="179388" y="1175741"/>
            <a:chExt cx="1296000" cy="2980077"/>
          </a:xfrm>
        </p:grpSpPr>
        <p:sp>
          <p:nvSpPr>
            <p:cNvPr id="33798" name="AutoShape 52"/>
            <p:cNvSpPr>
              <a:spLocks noChangeArrowheads="1"/>
            </p:cNvSpPr>
            <p:nvPr/>
          </p:nvSpPr>
          <p:spPr bwMode="auto">
            <a:xfrm>
              <a:off x="179388" y="1175741"/>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报表需求分析</a:t>
              </a:r>
            </a:p>
          </p:txBody>
        </p:sp>
        <p:sp>
          <p:nvSpPr>
            <p:cNvPr id="33799" name="AutoShape 55"/>
            <p:cNvSpPr>
              <a:spLocks noChangeArrowheads="1"/>
            </p:cNvSpPr>
            <p:nvPr/>
          </p:nvSpPr>
          <p:spPr bwMode="auto">
            <a:xfrm>
              <a:off x="179388" y="1570607"/>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登录报表子系统</a:t>
              </a:r>
            </a:p>
          </p:txBody>
        </p:sp>
        <p:sp>
          <p:nvSpPr>
            <p:cNvPr id="33800" name="AutoShape 58"/>
            <p:cNvSpPr>
              <a:spLocks noChangeArrowheads="1"/>
            </p:cNvSpPr>
            <p:nvPr/>
          </p:nvSpPr>
          <p:spPr bwMode="auto">
            <a:xfrm>
              <a:off x="179388" y="1965472"/>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创建基础数据源</a:t>
              </a:r>
            </a:p>
          </p:txBody>
        </p:sp>
        <p:sp>
          <p:nvSpPr>
            <p:cNvPr id="33801" name="AutoShape 61"/>
            <p:cNvSpPr>
              <a:spLocks noChangeArrowheads="1"/>
            </p:cNvSpPr>
            <p:nvPr/>
          </p:nvSpPr>
          <p:spPr bwMode="auto">
            <a:xfrm>
              <a:off x="179388" y="2360338"/>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创建交叉数据源</a:t>
              </a:r>
            </a:p>
          </p:txBody>
        </p:sp>
        <p:sp>
          <p:nvSpPr>
            <p:cNvPr id="33802" name="AutoShape 67"/>
            <p:cNvSpPr>
              <a:spLocks noChangeArrowheads="1"/>
            </p:cNvSpPr>
            <p:nvPr/>
          </p:nvSpPr>
          <p:spPr bwMode="auto">
            <a:xfrm>
              <a:off x="179388" y="3150084"/>
              <a:ext cx="1296000" cy="216000"/>
            </a:xfrm>
            <a:prstGeom prst="homePlate">
              <a:avLst>
                <a:gd name="adj" fmla="val 8861"/>
              </a:avLst>
            </a:prstGeom>
            <a:solidFill>
              <a:srgbClr val="66DAFE"/>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DAFE"/>
              </a:extrusionClr>
            </a:sp3d>
          </p:spPr>
          <p:txBody>
            <a:bodyPr wrap="none" anchor="ctr">
              <a:flatTx/>
            </a:bodyPr>
            <a:lstStyle/>
            <a:p>
              <a:pPr latinLnBrk="1">
                <a:buFont typeface="Wingdings" pitchFamily="2" charset="2"/>
                <a:buNone/>
              </a:pPr>
              <a:r>
                <a:rPr kumimoji="1" lang="en-US" altLang="zh-CN" sz="1200">
                  <a:solidFill>
                    <a:schemeClr val="bg1"/>
                  </a:solidFill>
                  <a:effectLst/>
                  <a:latin typeface="宋体" pitchFamily="2" charset="-122"/>
                </a:rPr>
                <a:t>SQL</a:t>
              </a:r>
              <a:r>
                <a:rPr kumimoji="1" lang="zh-CN" altLang="en-US" sz="1200">
                  <a:solidFill>
                    <a:schemeClr val="bg1"/>
                  </a:solidFill>
                  <a:effectLst/>
                  <a:latin typeface="Arial Black" pitchFamily="34" charset="0"/>
                  <a:ea typeface="黑体" pitchFamily="49" charset="-122"/>
                </a:rPr>
                <a:t>增强报表发布</a:t>
              </a:r>
            </a:p>
          </p:txBody>
        </p:sp>
        <p:sp>
          <p:nvSpPr>
            <p:cNvPr id="46" name="AutoShape 70"/>
            <p:cNvSpPr>
              <a:spLocks noChangeArrowheads="1"/>
            </p:cNvSpPr>
            <p:nvPr/>
          </p:nvSpPr>
          <p:spPr bwMode="auto">
            <a:xfrm>
              <a:off x="179388" y="3545039"/>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en-US" altLang="zh-CN" sz="1200" dirty="0">
                  <a:solidFill>
                    <a:schemeClr val="bg1"/>
                  </a:solidFill>
                  <a:effectLst/>
                  <a:latin typeface="+mn-ea"/>
                </a:rPr>
                <a:t>SQL</a:t>
              </a:r>
              <a:r>
                <a:rPr kumimoji="1" lang="zh-CN" altLang="en-US" sz="1200" dirty="0">
                  <a:solidFill>
                    <a:schemeClr val="bg1"/>
                  </a:solidFill>
                  <a:effectLst/>
                  <a:latin typeface="Arial Black" pitchFamily="34" charset="0"/>
                  <a:ea typeface="黑体" pitchFamily="2" charset="-122"/>
                </a:rPr>
                <a:t>增强报表授权</a:t>
              </a:r>
            </a:p>
          </p:txBody>
        </p:sp>
        <p:sp>
          <p:nvSpPr>
            <p:cNvPr id="48" name="AutoShape 55"/>
            <p:cNvSpPr>
              <a:spLocks noChangeArrowheads="1"/>
            </p:cNvSpPr>
            <p:nvPr/>
          </p:nvSpPr>
          <p:spPr bwMode="auto">
            <a:xfrm>
              <a:off x="179388" y="3940319"/>
              <a:ext cx="1296000" cy="215499"/>
            </a:xfrm>
            <a:prstGeom prst="homePlate">
              <a:avLst>
                <a:gd name="adj" fmla="val 8873"/>
              </a:avLst>
            </a:prstGeom>
            <a:solidFill>
              <a:srgbClr val="65A0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0FF"/>
              </a:extrusionClr>
            </a:sp3d>
          </p:spPr>
          <p:txBody>
            <a:bodyPr wrap="none" anchor="ctr">
              <a:flatTx/>
            </a:bodyPr>
            <a:lstStyle/>
            <a:p>
              <a:pPr latinLnBrk="1">
                <a:buFont typeface="Wingdings" pitchFamily="2" charset="2"/>
                <a:buNone/>
                <a:defRPr/>
              </a:pPr>
              <a:r>
                <a:rPr kumimoji="1" lang="en-US" altLang="zh-CN" sz="1200" dirty="0">
                  <a:solidFill>
                    <a:schemeClr val="bg1"/>
                  </a:solidFill>
                  <a:effectLst/>
                  <a:latin typeface="+mn-ea"/>
                </a:rPr>
                <a:t>SQL</a:t>
              </a:r>
              <a:r>
                <a:rPr kumimoji="1" lang="zh-CN" altLang="en-US" sz="1200" dirty="0">
                  <a:solidFill>
                    <a:schemeClr val="bg1"/>
                  </a:solidFill>
                  <a:effectLst/>
                  <a:latin typeface="Arial Black" pitchFamily="34" charset="0"/>
                  <a:ea typeface="黑体" pitchFamily="2" charset="-122"/>
                </a:rPr>
                <a:t>增强报表应用</a:t>
              </a:r>
            </a:p>
          </p:txBody>
        </p:sp>
        <p:sp>
          <p:nvSpPr>
            <p:cNvPr id="33805" name="AutoShape 61"/>
            <p:cNvSpPr>
              <a:spLocks noChangeArrowheads="1"/>
            </p:cNvSpPr>
            <p:nvPr/>
          </p:nvSpPr>
          <p:spPr bwMode="auto">
            <a:xfrm>
              <a:off x="179388" y="2755211"/>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a:t>
              </a:r>
              <a:r>
                <a:rPr kumimoji="1" lang="en-US" altLang="zh-CN" sz="1200">
                  <a:solidFill>
                    <a:schemeClr val="bg1"/>
                  </a:solidFill>
                  <a:effectLst/>
                  <a:latin typeface="宋体" pitchFamily="2" charset="-122"/>
                </a:rPr>
                <a:t>SQL</a:t>
              </a:r>
              <a:r>
                <a:rPr kumimoji="1" lang="zh-CN" altLang="en-US" sz="1200">
                  <a:solidFill>
                    <a:schemeClr val="bg1"/>
                  </a:solidFill>
                  <a:effectLst/>
                  <a:latin typeface="Arial Black" pitchFamily="34" charset="0"/>
                  <a:ea typeface="黑体" pitchFamily="49" charset="-122"/>
                </a:rPr>
                <a:t>增强报表</a:t>
              </a:r>
            </a:p>
          </p:txBody>
        </p:sp>
        <p:sp>
          <p:nvSpPr>
            <p:cNvPr id="51" name="下箭头 50"/>
            <p:cNvSpPr/>
            <p:nvPr/>
          </p:nvSpPr>
          <p:spPr>
            <a:xfrm>
              <a:off x="728917" y="1391240"/>
              <a:ext cx="162000"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2" name="下箭头 51"/>
            <p:cNvSpPr/>
            <p:nvPr/>
          </p:nvSpPr>
          <p:spPr>
            <a:xfrm>
              <a:off x="736858" y="1792473"/>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3" name="下箭头 52"/>
            <p:cNvSpPr/>
            <p:nvPr/>
          </p:nvSpPr>
          <p:spPr>
            <a:xfrm>
              <a:off x="736858" y="2181800"/>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4" name="下箭头 53"/>
            <p:cNvSpPr/>
            <p:nvPr/>
          </p:nvSpPr>
          <p:spPr>
            <a:xfrm>
              <a:off x="736858" y="2575889"/>
              <a:ext cx="162000" cy="12501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5" name="下箭头 54"/>
            <p:cNvSpPr/>
            <p:nvPr/>
          </p:nvSpPr>
          <p:spPr>
            <a:xfrm>
              <a:off x="736858" y="297116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7" name="下箭头 56"/>
            <p:cNvSpPr/>
            <p:nvPr/>
          </p:nvSpPr>
          <p:spPr>
            <a:xfrm>
              <a:off x="728917" y="336644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58" name="下箭头 57"/>
            <p:cNvSpPr/>
            <p:nvPr/>
          </p:nvSpPr>
          <p:spPr>
            <a:xfrm>
              <a:off x="717799" y="3760538"/>
              <a:ext cx="163589"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txBox="1">
            <a:spLocks noChangeArrowheads="1"/>
          </p:cNvSpPr>
          <p:nvPr/>
        </p:nvSpPr>
        <p:spPr bwMode="auto">
          <a:xfrm>
            <a:off x="250825" y="115888"/>
            <a:ext cx="7129463" cy="442912"/>
          </a:xfrm>
          <a:prstGeom prst="rect">
            <a:avLst/>
          </a:prstGeom>
          <a:noFill/>
          <a:ln w="9525">
            <a:noFill/>
            <a:miter lim="800000"/>
            <a:headEnd/>
            <a:tailEnd/>
          </a:ln>
        </p:spPr>
        <p:txBody>
          <a:bodyPr anchor="ctr">
            <a:normAutofit fontScale="92500" lnSpcReduction="20000"/>
          </a:bodyPr>
          <a:lstStyle/>
          <a:p>
            <a:pPr defTabSz="457200" eaLnBrk="0" hangingPunct="0">
              <a:buFont typeface="Wingdings" pitchFamily="2" charset="2"/>
              <a:buNone/>
              <a:defRPr/>
            </a:pPr>
            <a:r>
              <a:rPr kumimoji="1" lang="zh-CN" altLang="en-US" sz="2800" b="1" dirty="0">
                <a:effectLst/>
                <a:latin typeface="微软雅黑"/>
                <a:ea typeface="微软雅黑"/>
                <a:cs typeface="微软雅黑"/>
              </a:rPr>
              <a:t>案例演练</a:t>
            </a:r>
            <a:r>
              <a:rPr kumimoji="1" lang="en-US" altLang="zh-CN" sz="2800" b="1" dirty="0">
                <a:effectLst/>
                <a:latin typeface="微软雅黑"/>
                <a:ea typeface="微软雅黑"/>
                <a:cs typeface="微软雅黑"/>
              </a:rPr>
              <a:t>_</a:t>
            </a:r>
            <a:r>
              <a:rPr kumimoji="1" lang="zh-CN" altLang="en-US" sz="2800" b="1" dirty="0">
                <a:effectLst/>
                <a:latin typeface="微软雅黑"/>
                <a:ea typeface="微软雅黑"/>
                <a:cs typeface="微软雅黑"/>
              </a:rPr>
              <a:t>报表授权</a:t>
            </a:r>
          </a:p>
        </p:txBody>
      </p:sp>
      <p:sp>
        <p:nvSpPr>
          <p:cNvPr id="39" name="矩形 38"/>
          <p:cNvSpPr/>
          <p:nvPr/>
        </p:nvSpPr>
        <p:spPr>
          <a:xfrm>
            <a:off x="1643063" y="785813"/>
            <a:ext cx="7500937" cy="1138237"/>
          </a:xfrm>
          <a:prstGeom prst="rect">
            <a:avLst/>
          </a:prstGeom>
        </p:spPr>
        <p:txBody>
          <a:bodyPr>
            <a:spAutoFit/>
          </a:bodyPr>
          <a:lstStyle/>
          <a:p>
            <a:pPr defTabSz="457200" eaLnBrk="0" hangingPunct="0">
              <a:buSzPct val="100000"/>
              <a:buFont typeface="Wingdings" pitchFamily="2" charset="2"/>
              <a:buNone/>
              <a:defRPr/>
            </a:pPr>
            <a:r>
              <a:rPr kumimoji="1" lang="zh-CN" altLang="en-US" dirty="0">
                <a:solidFill>
                  <a:schemeClr val="tx1">
                    <a:lumMod val="85000"/>
                    <a:lumOff val="15000"/>
                  </a:schemeClr>
                </a:solidFill>
                <a:effectLst/>
                <a:latin typeface="微软雅黑"/>
                <a:ea typeface="微软雅黑"/>
                <a:cs typeface="微软雅黑"/>
              </a:rPr>
              <a:t>通过管理员用户对角色进行采购图表的功能授权；</a:t>
            </a:r>
            <a:endParaRPr kumimoji="1" lang="en-US" altLang="zh-CN"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dirty="0">
              <a:solidFill>
                <a:schemeClr val="tx1">
                  <a:lumMod val="85000"/>
                  <a:lumOff val="15000"/>
                </a:schemeClr>
              </a:solidFill>
              <a:effectLst/>
              <a:latin typeface="微软雅黑"/>
              <a:ea typeface="微软雅黑"/>
              <a:cs typeface="微软雅黑"/>
            </a:endParaRPr>
          </a:p>
          <a:p>
            <a:pPr defTabSz="457200" eaLnBrk="0" hangingPunct="0">
              <a:buSzPct val="100000"/>
              <a:buFont typeface="Wingdings" pitchFamily="2" charset="2"/>
              <a:buNone/>
              <a:defRPr/>
            </a:pPr>
            <a:endParaRPr kumimoji="1" lang="en-US" altLang="zh-CN" dirty="0">
              <a:solidFill>
                <a:schemeClr val="tx1">
                  <a:lumMod val="85000"/>
                  <a:lumOff val="15000"/>
                </a:schemeClr>
              </a:solidFill>
              <a:effectLst/>
              <a:latin typeface="微软雅黑"/>
              <a:ea typeface="微软雅黑"/>
              <a:cs typeface="微软雅黑"/>
            </a:endParaRPr>
          </a:p>
        </p:txBody>
      </p:sp>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236663"/>
            <a:ext cx="5578475" cy="507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1" name="AutoShape 7"/>
          <p:cNvSpPr>
            <a:spLocks noChangeArrowheads="1"/>
          </p:cNvSpPr>
          <p:nvPr/>
        </p:nvSpPr>
        <p:spPr bwMode="auto">
          <a:xfrm>
            <a:off x="4427538" y="5238750"/>
            <a:ext cx="1439862" cy="782638"/>
          </a:xfrm>
          <a:prstGeom prst="wedgeRoundRectCallout">
            <a:avLst>
              <a:gd name="adj1" fmla="val -77546"/>
              <a:gd name="adj2" fmla="val -139958"/>
              <a:gd name="adj3" fmla="val 1666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sz="1400" b="1">
                <a:solidFill>
                  <a:srgbClr val="FF0000"/>
                </a:solidFill>
                <a:effectLst/>
              </a:rPr>
              <a:t>选择采购图表进行功能授权</a:t>
            </a:r>
          </a:p>
        </p:txBody>
      </p:sp>
      <p:grpSp>
        <p:nvGrpSpPr>
          <p:cNvPr id="34822" name="组合 56"/>
          <p:cNvGrpSpPr>
            <a:grpSpLocks/>
          </p:cNvGrpSpPr>
          <p:nvPr/>
        </p:nvGrpSpPr>
        <p:grpSpPr bwMode="auto">
          <a:xfrm>
            <a:off x="179388" y="1566863"/>
            <a:ext cx="1295400" cy="3973512"/>
            <a:chOff x="179388" y="1175741"/>
            <a:chExt cx="1296000" cy="2980077"/>
          </a:xfrm>
        </p:grpSpPr>
        <p:sp>
          <p:nvSpPr>
            <p:cNvPr id="34823" name="AutoShape 52"/>
            <p:cNvSpPr>
              <a:spLocks noChangeArrowheads="1"/>
            </p:cNvSpPr>
            <p:nvPr/>
          </p:nvSpPr>
          <p:spPr bwMode="auto">
            <a:xfrm>
              <a:off x="179388" y="1175741"/>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报表需求分析</a:t>
              </a:r>
            </a:p>
          </p:txBody>
        </p:sp>
        <p:sp>
          <p:nvSpPr>
            <p:cNvPr id="34824" name="AutoShape 55"/>
            <p:cNvSpPr>
              <a:spLocks noChangeArrowheads="1"/>
            </p:cNvSpPr>
            <p:nvPr/>
          </p:nvSpPr>
          <p:spPr bwMode="auto">
            <a:xfrm>
              <a:off x="179388" y="1570607"/>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登录报表子系统</a:t>
              </a:r>
            </a:p>
          </p:txBody>
        </p:sp>
        <p:sp>
          <p:nvSpPr>
            <p:cNvPr id="34825" name="AutoShape 58"/>
            <p:cNvSpPr>
              <a:spLocks noChangeArrowheads="1"/>
            </p:cNvSpPr>
            <p:nvPr/>
          </p:nvSpPr>
          <p:spPr bwMode="auto">
            <a:xfrm>
              <a:off x="179388" y="1965472"/>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创建基础数据源</a:t>
              </a:r>
            </a:p>
          </p:txBody>
        </p:sp>
        <p:sp>
          <p:nvSpPr>
            <p:cNvPr id="34826" name="AutoShape 61"/>
            <p:cNvSpPr>
              <a:spLocks noChangeArrowheads="1"/>
            </p:cNvSpPr>
            <p:nvPr/>
          </p:nvSpPr>
          <p:spPr bwMode="auto">
            <a:xfrm>
              <a:off x="179388" y="2360338"/>
              <a:ext cx="1296000" cy="216000"/>
            </a:xfrm>
            <a:prstGeom prst="homePlate">
              <a:avLst>
                <a:gd name="adj" fmla="val 8861"/>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pPr>
              <a:r>
                <a:rPr kumimoji="1" lang="zh-CN" altLang="en-US" sz="1200">
                  <a:solidFill>
                    <a:schemeClr val="bg1"/>
                  </a:solidFill>
                  <a:effectLst/>
                  <a:latin typeface="Arial Black" pitchFamily="34" charset="0"/>
                  <a:ea typeface="黑体" pitchFamily="49" charset="-122"/>
                </a:rPr>
                <a:t>创建交叉数据源</a:t>
              </a:r>
            </a:p>
          </p:txBody>
        </p:sp>
        <p:sp>
          <p:nvSpPr>
            <p:cNvPr id="65" name="AutoShape 67"/>
            <p:cNvSpPr>
              <a:spLocks noChangeArrowheads="1"/>
            </p:cNvSpPr>
            <p:nvPr/>
          </p:nvSpPr>
          <p:spPr bwMode="auto">
            <a:xfrm>
              <a:off x="179388" y="3149759"/>
              <a:ext cx="1296000" cy="216690"/>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en-US" altLang="zh-CN" sz="1200" dirty="0">
                  <a:solidFill>
                    <a:schemeClr val="bg1"/>
                  </a:solidFill>
                  <a:effectLst/>
                  <a:latin typeface="+mn-ea"/>
                  <a:ea typeface="+mn-ea"/>
                </a:rPr>
                <a:t>SQL</a:t>
              </a:r>
              <a:r>
                <a:rPr kumimoji="1" lang="zh-CN" altLang="en-US" sz="1200" dirty="0">
                  <a:solidFill>
                    <a:schemeClr val="bg1"/>
                  </a:solidFill>
                  <a:effectLst/>
                  <a:latin typeface="Arial Black" pitchFamily="34" charset="0"/>
                  <a:ea typeface="黑体" pitchFamily="2" charset="-122"/>
                </a:rPr>
                <a:t>增强报表发布</a:t>
              </a:r>
            </a:p>
          </p:txBody>
        </p:sp>
        <p:sp>
          <p:nvSpPr>
            <p:cNvPr id="34828" name="AutoShape 70"/>
            <p:cNvSpPr>
              <a:spLocks noChangeArrowheads="1"/>
            </p:cNvSpPr>
            <p:nvPr/>
          </p:nvSpPr>
          <p:spPr bwMode="auto">
            <a:xfrm>
              <a:off x="179388" y="3544950"/>
              <a:ext cx="1296000" cy="216000"/>
            </a:xfrm>
            <a:prstGeom prst="homePlate">
              <a:avLst>
                <a:gd name="adj" fmla="val 8861"/>
              </a:avLst>
            </a:prstGeom>
            <a:solidFill>
              <a:srgbClr val="66DAFE"/>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DAFE"/>
              </a:extrusionClr>
            </a:sp3d>
          </p:spPr>
          <p:txBody>
            <a:bodyPr wrap="none" anchor="ctr">
              <a:flatTx/>
            </a:bodyPr>
            <a:lstStyle/>
            <a:p>
              <a:pPr latinLnBrk="1">
                <a:buFont typeface="Wingdings" pitchFamily="2" charset="2"/>
                <a:buNone/>
              </a:pPr>
              <a:r>
                <a:rPr kumimoji="1" lang="en-US" altLang="zh-CN" sz="1200">
                  <a:solidFill>
                    <a:schemeClr val="bg1"/>
                  </a:solidFill>
                  <a:effectLst/>
                  <a:latin typeface="宋体" pitchFamily="2" charset="-122"/>
                </a:rPr>
                <a:t>SQL</a:t>
              </a:r>
              <a:r>
                <a:rPr kumimoji="1" lang="zh-CN" altLang="en-US" sz="1200">
                  <a:solidFill>
                    <a:schemeClr val="bg1"/>
                  </a:solidFill>
                  <a:effectLst/>
                  <a:latin typeface="Arial Black" pitchFamily="34" charset="0"/>
                  <a:ea typeface="黑体" pitchFamily="49" charset="-122"/>
                </a:rPr>
                <a:t>增强报表授权</a:t>
              </a:r>
            </a:p>
          </p:txBody>
        </p:sp>
        <p:sp>
          <p:nvSpPr>
            <p:cNvPr id="67" name="AutoShape 55"/>
            <p:cNvSpPr>
              <a:spLocks noChangeArrowheads="1"/>
            </p:cNvSpPr>
            <p:nvPr/>
          </p:nvSpPr>
          <p:spPr bwMode="auto">
            <a:xfrm>
              <a:off x="179388" y="3940319"/>
              <a:ext cx="1296000" cy="215499"/>
            </a:xfrm>
            <a:prstGeom prst="homePlate">
              <a:avLst>
                <a:gd name="adj" fmla="val 8873"/>
              </a:avLst>
            </a:prstGeom>
            <a:solidFill>
              <a:srgbClr val="65A0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0FF"/>
              </a:extrusionClr>
            </a:sp3d>
          </p:spPr>
          <p:txBody>
            <a:bodyPr wrap="none" anchor="ctr">
              <a:flatTx/>
            </a:bodyPr>
            <a:lstStyle/>
            <a:p>
              <a:pPr latinLnBrk="1">
                <a:buFont typeface="Wingdings" pitchFamily="2" charset="2"/>
                <a:buNone/>
                <a:defRPr/>
              </a:pPr>
              <a:r>
                <a:rPr kumimoji="1" lang="en-US" altLang="zh-CN" sz="1200" dirty="0">
                  <a:solidFill>
                    <a:schemeClr val="bg1"/>
                  </a:solidFill>
                  <a:effectLst/>
                  <a:latin typeface="+mn-ea"/>
                </a:rPr>
                <a:t>SQL</a:t>
              </a:r>
              <a:r>
                <a:rPr kumimoji="1" lang="zh-CN" altLang="en-US" sz="1200" dirty="0">
                  <a:solidFill>
                    <a:schemeClr val="bg1"/>
                  </a:solidFill>
                  <a:effectLst/>
                  <a:latin typeface="Arial Black" pitchFamily="34" charset="0"/>
                  <a:ea typeface="黑体" pitchFamily="2" charset="-122"/>
                </a:rPr>
                <a:t>增强报表应用</a:t>
              </a:r>
            </a:p>
          </p:txBody>
        </p:sp>
        <p:sp>
          <p:nvSpPr>
            <p:cNvPr id="68" name="AutoShape 61"/>
            <p:cNvSpPr>
              <a:spLocks noChangeArrowheads="1"/>
            </p:cNvSpPr>
            <p:nvPr/>
          </p:nvSpPr>
          <p:spPr bwMode="auto">
            <a:xfrm>
              <a:off x="179388" y="2755670"/>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Font typeface="Wingdings" pitchFamily="2" charset="2"/>
                <a:buNone/>
                <a:defRPr/>
              </a:pPr>
              <a:r>
                <a:rPr kumimoji="1" lang="zh-CN" altLang="en-US" sz="1200" dirty="0">
                  <a:solidFill>
                    <a:schemeClr val="bg1"/>
                  </a:solidFill>
                  <a:effectLst/>
                  <a:latin typeface="+mn-ea"/>
                  <a:ea typeface="+mn-ea"/>
                </a:rPr>
                <a:t>创建</a:t>
              </a:r>
              <a:r>
                <a:rPr kumimoji="1" lang="en-US" altLang="zh-CN" sz="1200" dirty="0">
                  <a:solidFill>
                    <a:schemeClr val="bg1"/>
                  </a:solidFill>
                  <a:effectLst/>
                  <a:latin typeface="+mn-ea"/>
                  <a:ea typeface="+mn-ea"/>
                </a:rPr>
                <a:t>SQL</a:t>
              </a:r>
              <a:r>
                <a:rPr kumimoji="1" lang="zh-CN" altLang="en-US" sz="1200" dirty="0">
                  <a:solidFill>
                    <a:schemeClr val="bg1"/>
                  </a:solidFill>
                  <a:effectLst/>
                  <a:latin typeface="+mn-ea"/>
                  <a:ea typeface="+mn-ea"/>
                </a:rPr>
                <a:t>增强报表</a:t>
              </a:r>
            </a:p>
          </p:txBody>
        </p:sp>
        <p:sp>
          <p:nvSpPr>
            <p:cNvPr id="69" name="下箭头 68"/>
            <p:cNvSpPr/>
            <p:nvPr/>
          </p:nvSpPr>
          <p:spPr>
            <a:xfrm>
              <a:off x="728917" y="1391240"/>
              <a:ext cx="162000"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70" name="下箭头 69"/>
            <p:cNvSpPr/>
            <p:nvPr/>
          </p:nvSpPr>
          <p:spPr>
            <a:xfrm>
              <a:off x="736858" y="1792473"/>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71" name="下箭头 70"/>
            <p:cNvSpPr/>
            <p:nvPr/>
          </p:nvSpPr>
          <p:spPr>
            <a:xfrm>
              <a:off x="736858" y="2181800"/>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72" name="下箭头 71"/>
            <p:cNvSpPr/>
            <p:nvPr/>
          </p:nvSpPr>
          <p:spPr>
            <a:xfrm>
              <a:off x="736858" y="2575889"/>
              <a:ext cx="162000" cy="12501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73" name="下箭头 72"/>
            <p:cNvSpPr/>
            <p:nvPr/>
          </p:nvSpPr>
          <p:spPr>
            <a:xfrm>
              <a:off x="736858" y="297116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74" name="下箭头 73"/>
            <p:cNvSpPr/>
            <p:nvPr/>
          </p:nvSpPr>
          <p:spPr>
            <a:xfrm>
              <a:off x="728917" y="336644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sp>
          <p:nvSpPr>
            <p:cNvPr id="75" name="下箭头 74"/>
            <p:cNvSpPr/>
            <p:nvPr/>
          </p:nvSpPr>
          <p:spPr>
            <a:xfrm>
              <a:off x="717799" y="3760538"/>
              <a:ext cx="163589"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Font typeface="Wingdings" pitchFamily="2" charset="2"/>
                <a:buNone/>
                <a:defRPr/>
              </a:pPr>
              <a:endParaRPr lang="zh-CN" altLang="en-US" sz="1200">
                <a:effectLst/>
                <a:latin typeface="微软雅黑" pitchFamily="34" charset="-122"/>
                <a:ea typeface="微软雅黑" pitchFamily="34" charset="-122"/>
              </a:endParaRPr>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txBox="1">
            <a:spLocks noChangeArrowheads="1"/>
          </p:cNvSpPr>
          <p:nvPr/>
        </p:nvSpPr>
        <p:spPr bwMode="auto">
          <a:xfrm>
            <a:off x="250825" y="115888"/>
            <a:ext cx="7129463" cy="442912"/>
          </a:xfrm>
          <a:prstGeom prst="rect">
            <a:avLst/>
          </a:prstGeom>
          <a:noFill/>
          <a:ln w="9525">
            <a:noFill/>
            <a:miter lim="800000"/>
            <a:headEnd/>
            <a:tailEnd/>
          </a:ln>
        </p:spPr>
        <p:txBody>
          <a:bodyPr anchor="ctr">
            <a:normAutofit fontScale="92500" lnSpcReduction="20000"/>
          </a:bodyPr>
          <a:lstStyle/>
          <a:p>
            <a:pPr defTabSz="457200" eaLnBrk="0" hangingPunct="0">
              <a:buNone/>
              <a:defRPr/>
            </a:pPr>
            <a:r>
              <a:rPr kumimoji="1" lang="zh-CN" altLang="en-US" sz="2800" b="1" dirty="0">
                <a:effectLst/>
                <a:latin typeface="微软雅黑"/>
                <a:ea typeface="微软雅黑"/>
                <a:cs typeface="微软雅黑"/>
              </a:rPr>
              <a:t>案例演练</a:t>
            </a:r>
            <a:r>
              <a:rPr kumimoji="1" lang="en-US" altLang="zh-CN" sz="2800" b="1" dirty="0">
                <a:effectLst/>
                <a:latin typeface="微软雅黑"/>
                <a:ea typeface="微软雅黑"/>
                <a:cs typeface="微软雅黑"/>
              </a:rPr>
              <a:t>_</a:t>
            </a:r>
            <a:r>
              <a:rPr kumimoji="1" lang="zh-CN" altLang="en-US" sz="2800" b="1" dirty="0">
                <a:effectLst/>
                <a:latin typeface="微软雅黑"/>
                <a:ea typeface="微软雅黑"/>
                <a:cs typeface="微软雅黑"/>
              </a:rPr>
              <a:t>报表调用</a:t>
            </a:r>
          </a:p>
        </p:txBody>
      </p:sp>
      <p:sp>
        <p:nvSpPr>
          <p:cNvPr id="39" name="矩形 38"/>
          <p:cNvSpPr/>
          <p:nvPr/>
        </p:nvSpPr>
        <p:spPr>
          <a:xfrm>
            <a:off x="1643063" y="785813"/>
            <a:ext cx="7500937" cy="1138237"/>
          </a:xfrm>
          <a:prstGeom prst="rect">
            <a:avLst/>
          </a:prstGeom>
        </p:spPr>
        <p:txBody>
          <a:bodyPr>
            <a:spAutoFit/>
          </a:bodyPr>
          <a:lstStyle/>
          <a:p>
            <a:pPr marL="342900" indent="-342900" defTabSz="457200" eaLnBrk="0" hangingPunct="0">
              <a:buSzPct val="100000"/>
              <a:buFont typeface="Wingdings" pitchFamily="2" charset="2"/>
              <a:buBlip>
                <a:blip r:embed="rId2"/>
              </a:buBlip>
              <a:defRPr/>
            </a:pPr>
            <a:r>
              <a:rPr kumimoji="1" lang="zh-CN" altLang="en-US" dirty="0">
                <a:solidFill>
                  <a:schemeClr val="tx1">
                    <a:lumMod val="85000"/>
                    <a:lumOff val="15000"/>
                  </a:schemeClr>
                </a:solidFill>
                <a:latin typeface="微软雅黑"/>
                <a:ea typeface="微软雅黑"/>
                <a:cs typeface="微软雅黑"/>
              </a:rPr>
              <a:t>采购图表完成功能授权之后，通过主控台可调用；</a:t>
            </a:r>
            <a:endParaRPr kumimoji="1" lang="en-US" altLang="zh-CN" dirty="0">
              <a:solidFill>
                <a:schemeClr val="tx1">
                  <a:lumMod val="85000"/>
                  <a:lumOff val="15000"/>
                </a:schemeClr>
              </a:solidFill>
              <a:latin typeface="微软雅黑"/>
              <a:ea typeface="微软雅黑"/>
              <a:cs typeface="微软雅黑"/>
            </a:endParaRPr>
          </a:p>
          <a:p>
            <a:pPr marL="342900" indent="-342900" defTabSz="457200" eaLnBrk="0" hangingPunct="0">
              <a:buSzPct val="100000"/>
              <a:buFontTx/>
              <a:buBlip>
                <a:blip r:embed="rId2"/>
              </a:buBlip>
              <a:defRPr/>
            </a:pPr>
            <a:endParaRPr kumimoji="1" lang="en-US" altLang="zh-CN" dirty="0">
              <a:solidFill>
                <a:schemeClr val="tx1">
                  <a:lumMod val="85000"/>
                  <a:lumOff val="15000"/>
                </a:schemeClr>
              </a:solidFill>
              <a:latin typeface="微软雅黑"/>
              <a:ea typeface="微软雅黑"/>
              <a:cs typeface="微软雅黑"/>
            </a:endParaRPr>
          </a:p>
          <a:p>
            <a:pPr marL="342900" indent="-342900" defTabSz="457200" eaLnBrk="0" hangingPunct="0">
              <a:buSzPct val="100000"/>
              <a:buFontTx/>
              <a:buBlip>
                <a:blip r:embed="rId2"/>
              </a:buBlip>
              <a:defRPr/>
            </a:pPr>
            <a:endParaRPr kumimoji="1" lang="en-US" altLang="zh-CN" dirty="0">
              <a:solidFill>
                <a:schemeClr val="tx1">
                  <a:lumMod val="85000"/>
                  <a:lumOff val="15000"/>
                </a:schemeClr>
              </a:solidFill>
              <a:latin typeface="微软雅黑"/>
              <a:ea typeface="微软雅黑"/>
              <a:cs typeface="微软雅黑"/>
            </a:endParaRPr>
          </a:p>
        </p:txBody>
      </p:sp>
      <p:grpSp>
        <p:nvGrpSpPr>
          <p:cNvPr id="35844" name="组合 51"/>
          <p:cNvGrpSpPr>
            <a:grpSpLocks/>
          </p:cNvGrpSpPr>
          <p:nvPr/>
        </p:nvGrpSpPr>
        <p:grpSpPr bwMode="auto">
          <a:xfrm>
            <a:off x="179388" y="1566863"/>
            <a:ext cx="1295400" cy="3973512"/>
            <a:chOff x="179388" y="1175741"/>
            <a:chExt cx="1296000" cy="2980077"/>
          </a:xfrm>
        </p:grpSpPr>
        <p:sp>
          <p:nvSpPr>
            <p:cNvPr id="53" name="AutoShape 52"/>
            <p:cNvSpPr>
              <a:spLocks noChangeArrowheads="1"/>
            </p:cNvSpPr>
            <p:nvPr/>
          </p:nvSpPr>
          <p:spPr bwMode="auto">
            <a:xfrm>
              <a:off x="179388" y="1175741"/>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None/>
                <a:defRPr/>
              </a:pPr>
              <a:r>
                <a:rPr kumimoji="1" lang="zh-CN" altLang="en-US" sz="1200" dirty="0">
                  <a:solidFill>
                    <a:schemeClr val="bg1"/>
                  </a:solidFill>
                  <a:latin typeface="Arial Black" pitchFamily="34" charset="0"/>
                  <a:ea typeface="黑体" pitchFamily="2" charset="-122"/>
                </a:rPr>
                <a:t>报表需求分析</a:t>
              </a:r>
            </a:p>
          </p:txBody>
        </p:sp>
        <p:sp>
          <p:nvSpPr>
            <p:cNvPr id="54" name="AutoShape 55"/>
            <p:cNvSpPr>
              <a:spLocks noChangeArrowheads="1"/>
            </p:cNvSpPr>
            <p:nvPr/>
          </p:nvSpPr>
          <p:spPr bwMode="auto">
            <a:xfrm>
              <a:off x="179388" y="1571021"/>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None/>
                <a:defRPr/>
              </a:pPr>
              <a:r>
                <a:rPr kumimoji="1" lang="zh-CN" altLang="en-US" sz="1200" dirty="0">
                  <a:solidFill>
                    <a:schemeClr val="bg1"/>
                  </a:solidFill>
                  <a:latin typeface="Arial Black" pitchFamily="34" charset="0"/>
                  <a:ea typeface="黑体" pitchFamily="2" charset="-122"/>
                </a:rPr>
                <a:t>登录报表子系统</a:t>
              </a:r>
            </a:p>
          </p:txBody>
        </p:sp>
        <p:sp>
          <p:nvSpPr>
            <p:cNvPr id="55" name="AutoShape 58"/>
            <p:cNvSpPr>
              <a:spLocks noChangeArrowheads="1"/>
            </p:cNvSpPr>
            <p:nvPr/>
          </p:nvSpPr>
          <p:spPr bwMode="auto">
            <a:xfrm>
              <a:off x="179388" y="1965110"/>
              <a:ext cx="1296000" cy="216690"/>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None/>
                <a:defRPr/>
              </a:pPr>
              <a:r>
                <a:rPr kumimoji="1" lang="zh-CN" altLang="en-US" sz="1200" dirty="0">
                  <a:solidFill>
                    <a:schemeClr val="bg1"/>
                  </a:solidFill>
                  <a:latin typeface="Arial Black" pitchFamily="34" charset="0"/>
                  <a:ea typeface="黑体" pitchFamily="2" charset="-122"/>
                </a:rPr>
                <a:t>创建基础数据源</a:t>
              </a:r>
            </a:p>
          </p:txBody>
        </p:sp>
        <p:sp>
          <p:nvSpPr>
            <p:cNvPr id="57" name="AutoShape 61"/>
            <p:cNvSpPr>
              <a:spLocks noChangeArrowheads="1"/>
            </p:cNvSpPr>
            <p:nvPr/>
          </p:nvSpPr>
          <p:spPr bwMode="auto">
            <a:xfrm>
              <a:off x="179388" y="2360390"/>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None/>
                <a:defRPr/>
              </a:pPr>
              <a:r>
                <a:rPr kumimoji="1" lang="zh-CN" altLang="en-US" sz="1200" dirty="0">
                  <a:solidFill>
                    <a:schemeClr val="bg1"/>
                  </a:solidFill>
                  <a:latin typeface="Arial Black" pitchFamily="34" charset="0"/>
                  <a:ea typeface="黑体" pitchFamily="2" charset="-122"/>
                </a:rPr>
                <a:t>创建交叉数据源</a:t>
              </a:r>
            </a:p>
          </p:txBody>
        </p:sp>
        <p:sp>
          <p:nvSpPr>
            <p:cNvPr id="58" name="AutoShape 67"/>
            <p:cNvSpPr>
              <a:spLocks noChangeArrowheads="1"/>
            </p:cNvSpPr>
            <p:nvPr/>
          </p:nvSpPr>
          <p:spPr bwMode="auto">
            <a:xfrm>
              <a:off x="179388" y="3149759"/>
              <a:ext cx="1296000" cy="216690"/>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None/>
                <a:defRPr/>
              </a:pPr>
              <a:r>
                <a:rPr kumimoji="1" lang="en-US" altLang="zh-CN" sz="1200" dirty="0">
                  <a:solidFill>
                    <a:schemeClr val="bg1"/>
                  </a:solidFill>
                  <a:latin typeface="+mn-ea"/>
                  <a:ea typeface="+mn-ea"/>
                </a:rPr>
                <a:t>SQL</a:t>
              </a:r>
              <a:r>
                <a:rPr kumimoji="1" lang="zh-CN" altLang="en-US" sz="1200" dirty="0">
                  <a:solidFill>
                    <a:schemeClr val="bg1"/>
                  </a:solidFill>
                  <a:latin typeface="Arial Black" pitchFamily="34" charset="0"/>
                  <a:ea typeface="黑体" pitchFamily="2" charset="-122"/>
                </a:rPr>
                <a:t>增强报表发布</a:t>
              </a:r>
            </a:p>
          </p:txBody>
        </p:sp>
        <p:sp>
          <p:nvSpPr>
            <p:cNvPr id="59" name="AutoShape 70"/>
            <p:cNvSpPr>
              <a:spLocks noChangeArrowheads="1"/>
            </p:cNvSpPr>
            <p:nvPr/>
          </p:nvSpPr>
          <p:spPr bwMode="auto">
            <a:xfrm>
              <a:off x="179388" y="3545039"/>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None/>
                <a:defRPr/>
              </a:pPr>
              <a:r>
                <a:rPr kumimoji="1" lang="en-US" altLang="zh-CN" sz="1200" dirty="0">
                  <a:solidFill>
                    <a:schemeClr val="bg1"/>
                  </a:solidFill>
                  <a:latin typeface="+mn-ea"/>
                  <a:ea typeface="+mn-ea"/>
                </a:rPr>
                <a:t>SQL</a:t>
              </a:r>
              <a:r>
                <a:rPr kumimoji="1" lang="zh-CN" altLang="en-US" sz="1200" dirty="0">
                  <a:solidFill>
                    <a:schemeClr val="bg1"/>
                  </a:solidFill>
                  <a:latin typeface="+mn-ea"/>
                  <a:ea typeface="+mn-ea"/>
                </a:rPr>
                <a:t>增强报表授权</a:t>
              </a:r>
            </a:p>
          </p:txBody>
        </p:sp>
        <p:sp>
          <p:nvSpPr>
            <p:cNvPr id="63" name="AutoShape 55"/>
            <p:cNvSpPr>
              <a:spLocks noChangeArrowheads="1"/>
            </p:cNvSpPr>
            <p:nvPr/>
          </p:nvSpPr>
          <p:spPr bwMode="auto">
            <a:xfrm>
              <a:off x="179388" y="3940319"/>
              <a:ext cx="1296000" cy="215499"/>
            </a:xfrm>
            <a:prstGeom prst="homePlate">
              <a:avLst>
                <a:gd name="adj" fmla="val 8873"/>
              </a:avLst>
            </a:prstGeom>
            <a:solidFill>
              <a:srgbClr val="66DAFE"/>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6DAFE"/>
              </a:extrusionClr>
            </a:sp3d>
          </p:spPr>
          <p:txBody>
            <a:bodyPr wrap="none" anchor="ctr">
              <a:flatTx/>
            </a:bodyPr>
            <a:lstStyle/>
            <a:p>
              <a:pPr latinLnBrk="1">
                <a:buNone/>
                <a:defRPr/>
              </a:pPr>
              <a:r>
                <a:rPr kumimoji="1" lang="en-US" altLang="zh-CN" sz="1200" dirty="0">
                  <a:solidFill>
                    <a:schemeClr val="bg1"/>
                  </a:solidFill>
                  <a:latin typeface="宋体" pitchFamily="2" charset="-122"/>
                </a:rPr>
                <a:t>SQL</a:t>
              </a:r>
              <a:r>
                <a:rPr kumimoji="1" lang="zh-CN" altLang="en-US" sz="1200" dirty="0">
                  <a:solidFill>
                    <a:schemeClr val="bg1"/>
                  </a:solidFill>
                  <a:latin typeface="宋体" pitchFamily="2" charset="-122"/>
                </a:rPr>
                <a:t>增强报表应用</a:t>
              </a:r>
            </a:p>
          </p:txBody>
        </p:sp>
        <p:sp>
          <p:nvSpPr>
            <p:cNvPr id="64" name="AutoShape 61"/>
            <p:cNvSpPr>
              <a:spLocks noChangeArrowheads="1"/>
            </p:cNvSpPr>
            <p:nvPr/>
          </p:nvSpPr>
          <p:spPr bwMode="auto">
            <a:xfrm>
              <a:off x="179388" y="2755670"/>
              <a:ext cx="1296000" cy="215499"/>
            </a:xfrm>
            <a:prstGeom prst="homePlate">
              <a:avLst>
                <a:gd name="adj" fmla="val 8873"/>
              </a:avLst>
            </a:prstGeom>
            <a:solidFill>
              <a:srgbClr val="65A5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65A5FF"/>
              </a:extrusionClr>
            </a:sp3d>
          </p:spPr>
          <p:txBody>
            <a:bodyPr wrap="none" anchor="ctr">
              <a:flatTx/>
            </a:bodyPr>
            <a:lstStyle/>
            <a:p>
              <a:pPr latinLnBrk="1">
                <a:buNone/>
                <a:defRPr/>
              </a:pPr>
              <a:r>
                <a:rPr kumimoji="1" lang="zh-CN" altLang="en-US" sz="1200" dirty="0">
                  <a:solidFill>
                    <a:schemeClr val="bg1"/>
                  </a:solidFill>
                  <a:latin typeface="+mn-ea"/>
                  <a:ea typeface="+mn-ea"/>
                </a:rPr>
                <a:t>创建</a:t>
              </a:r>
              <a:r>
                <a:rPr kumimoji="1" lang="en-US" altLang="zh-CN" sz="1200" dirty="0">
                  <a:solidFill>
                    <a:schemeClr val="bg1"/>
                  </a:solidFill>
                  <a:latin typeface="+mn-ea"/>
                  <a:ea typeface="+mn-ea"/>
                </a:rPr>
                <a:t>SQL</a:t>
              </a:r>
              <a:r>
                <a:rPr kumimoji="1" lang="zh-CN" altLang="en-US" sz="1200" dirty="0">
                  <a:solidFill>
                    <a:schemeClr val="bg1"/>
                  </a:solidFill>
                  <a:latin typeface="+mn-ea"/>
                  <a:ea typeface="+mn-ea"/>
                </a:rPr>
                <a:t>增强报表</a:t>
              </a:r>
            </a:p>
          </p:txBody>
        </p:sp>
        <p:sp>
          <p:nvSpPr>
            <p:cNvPr id="65" name="下箭头 64"/>
            <p:cNvSpPr/>
            <p:nvPr/>
          </p:nvSpPr>
          <p:spPr>
            <a:xfrm>
              <a:off x="728917" y="1391240"/>
              <a:ext cx="162000"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None/>
                <a:defRPr/>
              </a:pPr>
              <a:endParaRPr lang="zh-CN" altLang="en-US" sz="1200">
                <a:latin typeface="微软雅黑" pitchFamily="34" charset="-122"/>
                <a:ea typeface="微软雅黑" pitchFamily="34" charset="-122"/>
              </a:endParaRPr>
            </a:p>
          </p:txBody>
        </p:sp>
        <p:sp>
          <p:nvSpPr>
            <p:cNvPr id="66" name="下箭头 65"/>
            <p:cNvSpPr/>
            <p:nvPr/>
          </p:nvSpPr>
          <p:spPr>
            <a:xfrm>
              <a:off x="736858" y="1792473"/>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None/>
                <a:defRPr/>
              </a:pPr>
              <a:endParaRPr lang="zh-CN" altLang="en-US" sz="1200">
                <a:latin typeface="微软雅黑" pitchFamily="34" charset="-122"/>
                <a:ea typeface="微软雅黑" pitchFamily="34" charset="-122"/>
              </a:endParaRPr>
            </a:p>
          </p:txBody>
        </p:sp>
        <p:sp>
          <p:nvSpPr>
            <p:cNvPr id="67" name="下箭头 66"/>
            <p:cNvSpPr/>
            <p:nvPr/>
          </p:nvSpPr>
          <p:spPr>
            <a:xfrm>
              <a:off x="736858" y="2181800"/>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None/>
                <a:defRPr/>
              </a:pPr>
              <a:endParaRPr lang="zh-CN" altLang="en-US" sz="1200">
                <a:latin typeface="微软雅黑" pitchFamily="34" charset="-122"/>
                <a:ea typeface="微软雅黑" pitchFamily="34" charset="-122"/>
              </a:endParaRPr>
            </a:p>
          </p:txBody>
        </p:sp>
        <p:sp>
          <p:nvSpPr>
            <p:cNvPr id="68" name="下箭头 67"/>
            <p:cNvSpPr/>
            <p:nvPr/>
          </p:nvSpPr>
          <p:spPr>
            <a:xfrm>
              <a:off x="736858" y="2575889"/>
              <a:ext cx="162000" cy="12501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None/>
                <a:defRPr/>
              </a:pPr>
              <a:endParaRPr lang="zh-CN" altLang="en-US" sz="1200">
                <a:latin typeface="微软雅黑" pitchFamily="34" charset="-122"/>
                <a:ea typeface="微软雅黑" pitchFamily="34" charset="-122"/>
              </a:endParaRPr>
            </a:p>
          </p:txBody>
        </p:sp>
        <p:sp>
          <p:nvSpPr>
            <p:cNvPr id="69" name="下箭头 68"/>
            <p:cNvSpPr/>
            <p:nvPr/>
          </p:nvSpPr>
          <p:spPr>
            <a:xfrm>
              <a:off x="736858" y="297116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None/>
                <a:defRPr/>
              </a:pPr>
              <a:endParaRPr lang="zh-CN" altLang="en-US" sz="1200">
                <a:latin typeface="微软雅黑" pitchFamily="34" charset="-122"/>
                <a:ea typeface="微软雅黑" pitchFamily="34" charset="-122"/>
              </a:endParaRPr>
            </a:p>
          </p:txBody>
        </p:sp>
        <p:sp>
          <p:nvSpPr>
            <p:cNvPr id="70" name="下箭头 69"/>
            <p:cNvSpPr/>
            <p:nvPr/>
          </p:nvSpPr>
          <p:spPr>
            <a:xfrm>
              <a:off x="728917" y="3366449"/>
              <a:ext cx="162000" cy="123823"/>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None/>
                <a:defRPr/>
              </a:pPr>
              <a:endParaRPr lang="zh-CN" altLang="en-US" sz="1200">
                <a:latin typeface="微软雅黑" pitchFamily="34" charset="-122"/>
                <a:ea typeface="微软雅黑" pitchFamily="34" charset="-122"/>
              </a:endParaRPr>
            </a:p>
          </p:txBody>
        </p:sp>
        <p:sp>
          <p:nvSpPr>
            <p:cNvPr id="71" name="下箭头 70"/>
            <p:cNvSpPr/>
            <p:nvPr/>
          </p:nvSpPr>
          <p:spPr>
            <a:xfrm>
              <a:off x="717799" y="3760538"/>
              <a:ext cx="163589" cy="125014"/>
            </a:xfrm>
            <a:prstGeom prst="downArrow">
              <a:avLst/>
            </a:prstGeom>
            <a:solidFill>
              <a:srgbClr val="0099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buNone/>
                <a:defRPr/>
              </a:pPr>
              <a:endParaRPr lang="zh-CN" altLang="en-US" sz="1200">
                <a:latin typeface="微软雅黑" pitchFamily="34" charset="-122"/>
                <a:ea typeface="微软雅黑" pitchFamily="34" charset="-122"/>
              </a:endParaRPr>
            </a:p>
          </p:txBody>
        </p:sp>
      </p:grpSp>
      <p:pic>
        <p:nvPicPr>
          <p:cNvPr id="358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265238"/>
            <a:ext cx="5545138" cy="501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395288" y="989013"/>
            <a:ext cx="8334375" cy="5137150"/>
          </a:xfrm>
        </p:spPr>
        <p:txBody>
          <a:bodyPr/>
          <a:lstStyle/>
          <a:p>
            <a:pPr eaLnBrk="1" hangingPunct="1">
              <a:buSzTx/>
              <a:defRPr/>
            </a:pPr>
            <a:r>
              <a:rPr dirty="0" smtClean="0"/>
              <a:t>本</a:t>
            </a:r>
            <a:r>
              <a:rPr dirty="0"/>
              <a:t>课程介绍</a:t>
            </a:r>
            <a:r>
              <a:rPr lang="en-US" altLang="zh-CN" dirty="0"/>
              <a:t>K/3</a:t>
            </a:r>
            <a:r>
              <a:rPr dirty="0"/>
              <a:t> </a:t>
            </a:r>
            <a:r>
              <a:rPr lang="en-US" altLang="zh-CN" dirty="0"/>
              <a:t>Cloud BOS </a:t>
            </a:r>
            <a:r>
              <a:rPr dirty="0" smtClean="0"/>
              <a:t>万能报表平台配置及使用</a:t>
            </a:r>
            <a:r>
              <a:rPr dirty="0"/>
              <a:t>，以功能讲解辅之案例</a:t>
            </a:r>
            <a:r>
              <a:rPr dirty="0" smtClean="0"/>
              <a:t>演练，帮助学员掌握</a:t>
            </a:r>
            <a:r>
              <a:rPr lang="en-US" altLang="zh-CN" dirty="0"/>
              <a:t>K/3</a:t>
            </a:r>
            <a:r>
              <a:rPr dirty="0"/>
              <a:t> </a:t>
            </a:r>
            <a:r>
              <a:rPr lang="en-US" altLang="zh-CN" dirty="0" smtClean="0"/>
              <a:t>Cloud</a:t>
            </a:r>
            <a:r>
              <a:rPr dirty="0" smtClean="0"/>
              <a:t> </a:t>
            </a:r>
            <a:r>
              <a:rPr lang="en-US" altLang="zh-CN" dirty="0" smtClean="0"/>
              <a:t>BOS</a:t>
            </a:r>
            <a:r>
              <a:rPr dirty="0" smtClean="0"/>
              <a:t>万能报表平台的核心功能。</a:t>
            </a:r>
            <a:endParaRPr lang="en-US" dirty="0" smtClean="0"/>
          </a:p>
          <a:p>
            <a:pPr lvl="1" eaLnBrk="1" hangingPunct="1">
              <a:defRPr/>
            </a:pPr>
            <a:r>
              <a:rPr dirty="0" smtClean="0">
                <a:solidFill>
                  <a:srgbClr val="262626"/>
                </a:solidFill>
                <a:latin typeface="微软雅黑" pitchFamily="34" charset="-122"/>
                <a:ea typeface="微软雅黑" pitchFamily="34" charset="-122"/>
              </a:rPr>
              <a:t>单据类报表</a:t>
            </a:r>
            <a:endParaRPr lang="en-US" altLang="zh-CN" dirty="0" smtClean="0">
              <a:solidFill>
                <a:srgbClr val="262626"/>
              </a:solidFill>
              <a:latin typeface="微软雅黑" pitchFamily="34" charset="-122"/>
              <a:ea typeface="微软雅黑" pitchFamily="34" charset="-122"/>
            </a:endParaRPr>
          </a:p>
          <a:p>
            <a:pPr lvl="1" eaLnBrk="1" hangingPunct="1">
              <a:defRPr/>
            </a:pPr>
            <a:r>
              <a:rPr dirty="0" smtClean="0">
                <a:solidFill>
                  <a:srgbClr val="262626"/>
                </a:solidFill>
                <a:latin typeface="微软雅黑" pitchFamily="34" charset="-122"/>
                <a:ea typeface="微软雅黑" pitchFamily="34" charset="-122"/>
              </a:rPr>
              <a:t>列表类报表</a:t>
            </a:r>
            <a:endParaRPr lang="en-US" altLang="zh-CN" dirty="0" smtClean="0">
              <a:solidFill>
                <a:srgbClr val="262626"/>
              </a:solidFill>
              <a:latin typeface="微软雅黑" pitchFamily="34" charset="-122"/>
              <a:ea typeface="微软雅黑" pitchFamily="34" charset="-122"/>
            </a:endParaRPr>
          </a:p>
          <a:p>
            <a:pPr lvl="1" eaLnBrk="1" hangingPunct="1">
              <a:defRPr/>
            </a:pPr>
            <a:r>
              <a:rPr dirty="0" smtClean="0">
                <a:solidFill>
                  <a:srgbClr val="262626"/>
                </a:solidFill>
                <a:latin typeface="微软雅黑" pitchFamily="34" charset="-122"/>
                <a:ea typeface="微软雅黑" pitchFamily="34" charset="-122"/>
              </a:rPr>
              <a:t>数据源</a:t>
            </a:r>
            <a:endParaRPr lang="en-US" altLang="zh-CN" dirty="0" smtClean="0">
              <a:solidFill>
                <a:srgbClr val="262626"/>
              </a:solidFill>
              <a:latin typeface="微软雅黑" pitchFamily="34" charset="-122"/>
              <a:ea typeface="微软雅黑" pitchFamily="34" charset="-122"/>
            </a:endParaRPr>
          </a:p>
          <a:p>
            <a:pPr lvl="1" eaLnBrk="1" hangingPunct="1">
              <a:defRPr/>
            </a:pPr>
            <a:r>
              <a:rPr lang="en-US" altLang="zh-CN" dirty="0" smtClean="0">
                <a:solidFill>
                  <a:srgbClr val="262626"/>
                </a:solidFill>
                <a:latin typeface="微软雅黑" pitchFamily="34" charset="-122"/>
                <a:ea typeface="微软雅黑" pitchFamily="34" charset="-122"/>
              </a:rPr>
              <a:t>SQL</a:t>
            </a:r>
            <a:r>
              <a:rPr dirty="0" smtClean="0">
                <a:solidFill>
                  <a:srgbClr val="262626"/>
                </a:solidFill>
                <a:latin typeface="微软雅黑" pitchFamily="34" charset="-122"/>
                <a:ea typeface="微软雅黑" pitchFamily="34" charset="-122"/>
              </a:rPr>
              <a:t>增强报表</a:t>
            </a:r>
          </a:p>
        </p:txBody>
      </p:sp>
      <p:sp>
        <p:nvSpPr>
          <p:cNvPr id="9219" name="Rectangle 2"/>
          <p:cNvSpPr>
            <a:spLocks noGrp="1" noChangeArrowheads="1"/>
          </p:cNvSpPr>
          <p:nvPr>
            <p:ph type="title"/>
          </p:nvPr>
        </p:nvSpPr>
        <p:spPr>
          <a:xfrm>
            <a:off x="395288" y="0"/>
            <a:ext cx="6697662" cy="620713"/>
          </a:xfrm>
        </p:spPr>
        <p:txBody>
          <a:bodyPr/>
          <a:lstStyle/>
          <a:p>
            <a:pPr eaLnBrk="1" hangingPunct="1"/>
            <a:r>
              <a:rPr dirty="0" smtClean="0">
                <a:latin typeface="黑体" pitchFamily="49" charset="-122"/>
                <a:ea typeface="微软雅黑" pitchFamily="34" charset="-122"/>
              </a:rPr>
              <a:t>课程</a:t>
            </a:r>
            <a:r>
              <a:rPr lang="zh-CN" altLang="en-US" dirty="0" smtClean="0">
                <a:latin typeface="黑体" pitchFamily="49" charset="-122"/>
                <a:ea typeface="微软雅黑" pitchFamily="34" charset="-122"/>
              </a:rPr>
              <a:t>简介</a:t>
            </a:r>
            <a:endParaRPr dirty="0" smtClean="0">
              <a:latin typeface="黑体" pitchFamily="49" charset="-122"/>
              <a:ea typeface="微软雅黑" pitchFamily="34"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288" y="989013"/>
            <a:ext cx="8334375" cy="5137150"/>
          </a:xfrm>
        </p:spPr>
        <p:txBody>
          <a:bodyPr>
            <a:normAutofit fontScale="92500" lnSpcReduction="10000"/>
          </a:bodyPr>
          <a:lstStyle/>
          <a:p>
            <a:pPr>
              <a:defRPr/>
            </a:pPr>
            <a:r>
              <a:rPr dirty="0" smtClean="0"/>
              <a:t>反馈</a:t>
            </a:r>
            <a:endParaRPr lang="en-US" dirty="0"/>
          </a:p>
          <a:p>
            <a:pPr lvl="1">
              <a:defRPr/>
            </a:pPr>
            <a:r>
              <a:rPr dirty="0" smtClean="0"/>
              <a:t>论坛：</a:t>
            </a:r>
            <a:endParaRPr lang="en-US" altLang="zh-CN" dirty="0" smtClean="0">
              <a:hlinkClick r:id="rId2"/>
            </a:endParaRPr>
          </a:p>
          <a:p>
            <a:pPr marL="457200" lvl="1" indent="0">
              <a:buFont typeface="Arial" pitchFamily="34" charset="0"/>
              <a:buNone/>
              <a:defRPr/>
            </a:pPr>
            <a:r>
              <a:rPr lang="en-US" sz="1800" dirty="0" smtClean="0">
                <a:hlinkClick r:id="rId2"/>
              </a:rPr>
              <a:t>http</a:t>
            </a:r>
            <a:r>
              <a:rPr lang="en-US" sz="1800" dirty="0">
                <a:hlinkClick r:id="rId2"/>
              </a:rPr>
              <a:t>://</a:t>
            </a:r>
            <a:r>
              <a:rPr lang="en-US" sz="1800" dirty="0" smtClean="0">
                <a:hlinkClick r:id="rId2"/>
              </a:rPr>
              <a:t>club.kingdee.com/forum.php?mod=forumdisplay&amp;fid=748</a:t>
            </a:r>
            <a:endParaRPr lang="en-US" sz="1800" dirty="0" smtClean="0"/>
          </a:p>
          <a:p>
            <a:pPr lvl="1">
              <a:defRPr/>
            </a:pPr>
            <a:endParaRPr lang="en-US" dirty="0" smtClean="0"/>
          </a:p>
          <a:p>
            <a:pPr>
              <a:defRPr/>
            </a:pPr>
            <a:r>
              <a:rPr dirty="0"/>
              <a:t>文档</a:t>
            </a:r>
            <a:endParaRPr dirty="0" smtClean="0"/>
          </a:p>
          <a:p>
            <a:pPr marL="742950" lvl="2" indent="-342900">
              <a:lnSpc>
                <a:spcPct val="130000"/>
              </a:lnSpc>
              <a:buSzPct val="100000"/>
              <a:buFont typeface="微软雅黑" pitchFamily="34" charset="-122"/>
              <a:buChar char="−"/>
              <a:defRPr/>
            </a:pPr>
            <a:r>
              <a:rPr lang="zh-CN" altLang="en-US" dirty="0" smtClean="0"/>
              <a:t>万能报表平台</a:t>
            </a:r>
            <a:r>
              <a:rPr dirty="0" smtClean="0"/>
              <a:t>操作指南系列：</a:t>
            </a:r>
            <a:endParaRPr lang="en-US" altLang="zh-CN" dirty="0" smtClean="0"/>
          </a:p>
          <a:p>
            <a:pPr marL="400050" lvl="2" indent="0">
              <a:lnSpc>
                <a:spcPct val="130000"/>
              </a:lnSpc>
              <a:buSzPct val="100000"/>
              <a:buNone/>
              <a:defRPr/>
            </a:pPr>
            <a:r>
              <a:rPr lang="en-US" altLang="zh-CN" dirty="0">
                <a:hlinkClick r:id="rId3"/>
              </a:rPr>
              <a:t>http://</a:t>
            </a:r>
            <a:r>
              <a:rPr lang="en-US" altLang="zh-CN" dirty="0" smtClean="0">
                <a:hlinkClick r:id="rId3"/>
              </a:rPr>
              <a:t>club.kisdee.com/forum.php?mod=viewthread&amp;tid=891222</a:t>
            </a:r>
            <a:endParaRPr lang="en-US" altLang="zh-CN" dirty="0" smtClean="0"/>
          </a:p>
          <a:p>
            <a:pPr marL="742950" lvl="2" indent="-342900">
              <a:lnSpc>
                <a:spcPct val="130000"/>
              </a:lnSpc>
              <a:buSzPct val="100000"/>
              <a:buFont typeface="微软雅黑" pitchFamily="34" charset="-122"/>
              <a:buChar char="−"/>
              <a:defRPr/>
            </a:pPr>
            <a:r>
              <a:rPr lang="zh-CN" altLang="en-US" dirty="0" smtClean="0"/>
              <a:t>论坛汇总：</a:t>
            </a:r>
            <a:endParaRPr lang="en-US" altLang="zh-CN" dirty="0"/>
          </a:p>
          <a:p>
            <a:pPr marL="400050" lvl="2" indent="0">
              <a:lnSpc>
                <a:spcPct val="130000"/>
              </a:lnSpc>
              <a:buSzPct val="100000"/>
              <a:buFont typeface="Arial" pitchFamily="34" charset="0"/>
              <a:buNone/>
              <a:defRPr/>
            </a:pPr>
            <a:r>
              <a:rPr lang="en-US" altLang="zh-CN" dirty="0">
                <a:hlinkClick r:id="rId4"/>
              </a:rPr>
              <a:t>http://club.kingdee.com/forum.php?mod=viewthread&amp;tid=957467</a:t>
            </a:r>
            <a:endParaRPr lang="en-US" altLang="zh-CN" dirty="0"/>
          </a:p>
          <a:p>
            <a:pPr marL="742950" lvl="2" indent="-342900">
              <a:lnSpc>
                <a:spcPct val="130000"/>
              </a:lnSpc>
              <a:buSzPct val="100000"/>
              <a:buFont typeface="微软雅黑" pitchFamily="34" charset="-122"/>
              <a:buChar char="−"/>
              <a:defRPr/>
            </a:pPr>
            <a:r>
              <a:rPr dirty="0" smtClean="0"/>
              <a:t>文档中心：</a:t>
            </a:r>
            <a:endParaRPr lang="en-US" altLang="zh-CN" dirty="0" smtClean="0"/>
          </a:p>
          <a:p>
            <a:pPr marL="400050" lvl="2" indent="0">
              <a:lnSpc>
                <a:spcPct val="130000"/>
              </a:lnSpc>
              <a:buSzPct val="100000"/>
              <a:buFont typeface="Arial" pitchFamily="34" charset="0"/>
              <a:buNone/>
              <a:defRPr/>
            </a:pPr>
            <a:r>
              <a:rPr lang="en-US" altLang="zh-CN" dirty="0">
                <a:hlinkClick r:id="rId5"/>
              </a:rPr>
              <a:t>http://</a:t>
            </a:r>
            <a:r>
              <a:rPr lang="en-US" altLang="zh-CN" dirty="0" smtClean="0">
                <a:hlinkClick r:id="rId5"/>
              </a:rPr>
              <a:t>open.kingdee.com/K3Cloud/WenKu/Index.aspx</a:t>
            </a:r>
            <a:endParaRPr lang="en-US" altLang="zh-CN" dirty="0" smtClean="0"/>
          </a:p>
          <a:p>
            <a:pPr marL="742950" lvl="2" indent="-342900">
              <a:buSzPct val="100000"/>
              <a:buFont typeface="Arial" pitchFamily="34" charset="0"/>
              <a:buNone/>
              <a:defRPr/>
            </a:pPr>
            <a:endParaRPr lang="en-US" altLang="zh-CN" dirty="0" smtClean="0"/>
          </a:p>
          <a:p>
            <a:pPr>
              <a:defRPr/>
            </a:pPr>
            <a:r>
              <a:rPr dirty="0" smtClean="0"/>
              <a:t>交流</a:t>
            </a:r>
          </a:p>
          <a:p>
            <a:pPr lvl="1">
              <a:defRPr/>
            </a:pPr>
            <a:r>
              <a:rPr lang="en-US" altLang="zh-CN" sz="1800" dirty="0" smtClean="0"/>
              <a:t>QQ</a:t>
            </a:r>
            <a:r>
              <a:rPr sz="1800" dirty="0" smtClean="0"/>
              <a:t>群：</a:t>
            </a:r>
            <a:r>
              <a:rPr lang="en-US" altLang="zh-CN" sz="1800" dirty="0" smtClean="0"/>
              <a:t>K/3Cloud</a:t>
            </a:r>
            <a:r>
              <a:rPr sz="1800" dirty="0"/>
              <a:t>实施</a:t>
            </a:r>
            <a:r>
              <a:rPr lang="en-US" altLang="zh-CN" sz="1800" dirty="0"/>
              <a:t>&amp;</a:t>
            </a:r>
            <a:r>
              <a:rPr sz="1800" dirty="0"/>
              <a:t>开发交流 </a:t>
            </a:r>
            <a:r>
              <a:rPr lang="en-US" altLang="zh-CN" sz="1800" dirty="0" smtClean="0"/>
              <a:t>【226429867】</a:t>
            </a:r>
          </a:p>
          <a:p>
            <a:pPr lvl="1">
              <a:defRPr/>
            </a:pPr>
            <a:r>
              <a:rPr lang="en-US" altLang="zh-CN" sz="1800" dirty="0" smtClean="0"/>
              <a:t>QQ</a:t>
            </a:r>
            <a:r>
              <a:rPr sz="1800" dirty="0" smtClean="0"/>
              <a:t>群：</a:t>
            </a:r>
            <a:r>
              <a:rPr lang="en-US" altLang="zh-CN" sz="1800" dirty="0"/>
              <a:t>K/3Cloud</a:t>
            </a:r>
            <a:r>
              <a:rPr sz="1800" dirty="0"/>
              <a:t>实施应用提升 </a:t>
            </a:r>
            <a:r>
              <a:rPr sz="1800" dirty="0" smtClean="0"/>
              <a:t>   </a:t>
            </a:r>
            <a:r>
              <a:rPr lang="en-US" altLang="zh-CN" sz="1800" dirty="0" smtClean="0"/>
              <a:t>【324920633】</a:t>
            </a:r>
          </a:p>
          <a:p>
            <a:pPr lvl="1">
              <a:buFont typeface="Arial" pitchFamily="34" charset="0"/>
              <a:buNone/>
              <a:defRPr/>
            </a:pPr>
            <a:endParaRPr dirty="0" smtClean="0"/>
          </a:p>
        </p:txBody>
      </p:sp>
      <p:sp>
        <p:nvSpPr>
          <p:cNvPr id="61443" name="标题 2"/>
          <p:cNvSpPr>
            <a:spLocks noGrp="1"/>
          </p:cNvSpPr>
          <p:nvPr>
            <p:ph type="title"/>
          </p:nvPr>
        </p:nvSpPr>
        <p:spPr>
          <a:xfrm>
            <a:off x="395288" y="0"/>
            <a:ext cx="6697662" cy="620713"/>
          </a:xfrm>
        </p:spPr>
        <p:txBody>
          <a:bodyPr/>
          <a:lstStyle/>
          <a:p>
            <a:r>
              <a:rPr smtClean="0">
                <a:latin typeface="微软雅黑" pitchFamily="34" charset="-122"/>
                <a:ea typeface="微软雅黑" pitchFamily="34" charset="-122"/>
              </a:rPr>
              <a:t>反馈与帮助</a:t>
            </a:r>
          </a:p>
        </p:txBody>
      </p:sp>
    </p:spTree>
    <p:extLst>
      <p:ext uri="{BB962C8B-B14F-4D97-AF65-F5344CB8AC3E}">
        <p14:creationId xmlns:p14="http://schemas.microsoft.com/office/powerpoint/2010/main" val="308076513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0" y="44450"/>
            <a:ext cx="6996113" cy="608013"/>
          </a:xfrm>
        </p:spPr>
        <p:txBody>
          <a:bodyPr/>
          <a:lstStyle/>
          <a:p>
            <a:pPr eaLnBrk="1" hangingPunct="1"/>
            <a:r>
              <a:rPr smtClean="0">
                <a:latin typeface="微软雅黑" pitchFamily="34" charset="-122"/>
                <a:ea typeface="微软雅黑" pitchFamily="34" charset="-122"/>
              </a:rPr>
              <a:t>特别声明</a:t>
            </a:r>
          </a:p>
        </p:txBody>
      </p:sp>
      <p:sp>
        <p:nvSpPr>
          <p:cNvPr id="66563" name="Text Box 5"/>
          <p:cNvSpPr txBox="1">
            <a:spLocks noChangeArrowheads="1"/>
          </p:cNvSpPr>
          <p:nvPr/>
        </p:nvSpPr>
        <p:spPr bwMode="auto">
          <a:xfrm>
            <a:off x="611188" y="1196975"/>
            <a:ext cx="7632700" cy="4200525"/>
          </a:xfrm>
          <a:prstGeom prst="rect">
            <a:avLst/>
          </a:prstGeom>
          <a:noFill/>
          <a:ln w="9525">
            <a:noFill/>
            <a:miter lim="800000"/>
            <a:headEnd/>
            <a:tailEnd/>
          </a:ln>
        </p:spPr>
        <p:txBody>
          <a:bodyPr>
            <a:spAutoFit/>
          </a:bodyPr>
          <a:lstStyle/>
          <a:p>
            <a:pPr>
              <a:spcBef>
                <a:spcPct val="0"/>
              </a:spcBef>
              <a:buClrTx/>
              <a:buSzTx/>
              <a:buFontTx/>
              <a:buNone/>
              <a:defRPr/>
            </a:pPr>
            <a:r>
              <a:rPr lang="zh-CN" altLang="en-US" sz="1200">
                <a:solidFill>
                  <a:srgbClr val="969696"/>
                </a:solidFill>
              </a:rPr>
              <a:t>没有金蝶软件（中国）有限公司的特别许可，任何人不能以任何形式或为任何目的复制或传播本文档的任何部分。本文档中包含的信息如有更改，恕不另行通知。</a:t>
            </a:r>
          </a:p>
          <a:p>
            <a:pPr>
              <a:spcBef>
                <a:spcPct val="0"/>
              </a:spcBef>
              <a:buClrTx/>
              <a:buSzTx/>
              <a:buFontTx/>
              <a:buNone/>
              <a:defRPr/>
            </a:pPr>
            <a:r>
              <a:rPr lang="zh-CN" altLang="en-US" sz="1200">
                <a:solidFill>
                  <a:srgbClr val="969696"/>
                </a:solidFill>
              </a:rPr>
              <a:t> </a:t>
            </a:r>
          </a:p>
          <a:p>
            <a:pPr>
              <a:spcBef>
                <a:spcPct val="0"/>
              </a:spcBef>
              <a:buClrTx/>
              <a:buSzTx/>
              <a:buFontTx/>
              <a:buNone/>
              <a:defRPr/>
            </a:pPr>
            <a:r>
              <a:rPr lang="zh-CN" altLang="en-US" sz="1200">
                <a:solidFill>
                  <a:srgbClr val="969696"/>
                </a:solidFill>
              </a:rPr>
              <a:t>由金蝶软件（中国）有限公司和其分销商所销售的某些软件产品包含有其它软件供应商版权所有的软件组件。</a:t>
            </a:r>
          </a:p>
          <a:p>
            <a:pPr>
              <a:spcBef>
                <a:spcPct val="0"/>
              </a:spcBef>
              <a:buClrTx/>
              <a:buSzTx/>
              <a:buFontTx/>
              <a:buNone/>
              <a:defRPr/>
            </a:pPr>
            <a:r>
              <a:rPr lang="en-US" altLang="zh-CN" sz="1200">
                <a:solidFill>
                  <a:srgbClr val="969696"/>
                </a:solidFill>
              </a:rPr>
              <a:t>Microsoft</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WINDOWS</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NT</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EXCEL</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Word</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PowerPoint</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和</a:t>
            </a:r>
            <a:r>
              <a:rPr lang="en-US" altLang="zh-CN" sz="1200">
                <a:solidFill>
                  <a:srgbClr val="969696"/>
                </a:solidFill>
              </a:rPr>
              <a:t>SQL Server</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是微软公司的注册商标。</a:t>
            </a:r>
          </a:p>
          <a:p>
            <a:pPr>
              <a:spcBef>
                <a:spcPct val="0"/>
              </a:spcBef>
              <a:buClrTx/>
              <a:buSzTx/>
              <a:buFontTx/>
              <a:buNone/>
              <a:defRPr/>
            </a:pPr>
            <a:r>
              <a:rPr lang="en-US" altLang="zh-CN" sz="1200">
                <a:solidFill>
                  <a:srgbClr val="969696"/>
                </a:solidFill>
              </a:rPr>
              <a:t>IBM</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DB2</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DB2 </a:t>
            </a:r>
            <a:r>
              <a:rPr lang="zh-CN" altLang="en-US" sz="1200">
                <a:solidFill>
                  <a:srgbClr val="969696"/>
                </a:solidFill>
              </a:rPr>
              <a:t>通用数据库、</a:t>
            </a:r>
            <a:r>
              <a:rPr lang="en-US" altLang="zh-CN" sz="1200">
                <a:solidFill>
                  <a:srgbClr val="969696"/>
                </a:solidFill>
              </a:rPr>
              <a:t>OS/2</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Parallel Sysplex</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MVS/ESA</a:t>
            </a:r>
            <a:r>
              <a:rPr lang="zh-CN" altLang="en-US" sz="1200">
                <a:solidFill>
                  <a:srgbClr val="969696"/>
                </a:solidFill>
              </a:rPr>
              <a:t>、</a:t>
            </a:r>
            <a:r>
              <a:rPr lang="en-US" altLang="zh-CN" sz="1200">
                <a:solidFill>
                  <a:srgbClr val="969696"/>
                </a:solidFill>
              </a:rPr>
              <a:t>AIX</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S/390</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AS/400</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OS/390</a:t>
            </a:r>
            <a:r>
              <a:rPr lang="en-US" altLang="zh-CN" sz="1200">
                <a:solidFill>
                  <a:srgbClr val="969696"/>
                </a:solidFill>
                <a:latin typeface="Arial"/>
              </a:rPr>
              <a:t>®</a:t>
            </a:r>
            <a:r>
              <a:rPr lang="zh-CN" altLang="en-US" sz="1200">
                <a:solidFill>
                  <a:srgbClr val="969696"/>
                </a:solidFill>
              </a:rPr>
              <a:t>、</a:t>
            </a:r>
          </a:p>
          <a:p>
            <a:pPr>
              <a:spcBef>
                <a:spcPct val="0"/>
              </a:spcBef>
              <a:buClrTx/>
              <a:buSzTx/>
              <a:buFontTx/>
              <a:buNone/>
              <a:defRPr/>
            </a:pPr>
            <a:r>
              <a:rPr lang="en-US" altLang="zh-CN" sz="1200">
                <a:solidFill>
                  <a:srgbClr val="969696"/>
                </a:solidFill>
              </a:rPr>
              <a:t>OS/400</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iSeries</a:t>
            </a:r>
            <a:r>
              <a:rPr lang="zh-CN" altLang="en-US" sz="1200">
                <a:solidFill>
                  <a:srgbClr val="969696"/>
                </a:solidFill>
              </a:rPr>
              <a:t>、</a:t>
            </a:r>
            <a:r>
              <a:rPr lang="en-US" altLang="zh-CN" sz="1200">
                <a:solidFill>
                  <a:srgbClr val="969696"/>
                </a:solidFill>
              </a:rPr>
              <a:t>pSeries</a:t>
            </a:r>
            <a:r>
              <a:rPr lang="zh-CN" altLang="en-US" sz="1200">
                <a:solidFill>
                  <a:srgbClr val="969696"/>
                </a:solidFill>
              </a:rPr>
              <a:t>、</a:t>
            </a:r>
            <a:r>
              <a:rPr lang="en-US" altLang="zh-CN" sz="1200">
                <a:solidFill>
                  <a:srgbClr val="969696"/>
                </a:solidFill>
              </a:rPr>
              <a:t>xSeries</a:t>
            </a:r>
            <a:r>
              <a:rPr lang="zh-CN" altLang="en-US" sz="1200">
                <a:solidFill>
                  <a:srgbClr val="969696"/>
                </a:solidFill>
              </a:rPr>
              <a:t>、</a:t>
            </a:r>
            <a:r>
              <a:rPr lang="en-US" altLang="zh-CN" sz="1200">
                <a:solidFill>
                  <a:srgbClr val="969696"/>
                </a:solidFill>
              </a:rPr>
              <a:t>zSeries</a:t>
            </a:r>
            <a:r>
              <a:rPr lang="zh-CN" altLang="en-US" sz="1200">
                <a:solidFill>
                  <a:srgbClr val="969696"/>
                </a:solidFill>
              </a:rPr>
              <a:t>、</a:t>
            </a:r>
            <a:r>
              <a:rPr lang="en-US" altLang="zh-CN" sz="1200">
                <a:solidFill>
                  <a:srgbClr val="969696"/>
                </a:solidFill>
              </a:rPr>
              <a:t>z/OS</a:t>
            </a:r>
            <a:r>
              <a:rPr lang="zh-CN" altLang="en-US" sz="1200">
                <a:solidFill>
                  <a:srgbClr val="969696"/>
                </a:solidFill>
              </a:rPr>
              <a:t>、</a:t>
            </a:r>
            <a:r>
              <a:rPr lang="en-US" altLang="zh-CN" sz="1200">
                <a:solidFill>
                  <a:srgbClr val="969696"/>
                </a:solidFill>
              </a:rPr>
              <a:t>AFP</a:t>
            </a:r>
            <a:r>
              <a:rPr lang="zh-CN" altLang="en-US" sz="1200">
                <a:solidFill>
                  <a:srgbClr val="969696"/>
                </a:solidFill>
              </a:rPr>
              <a:t>、</a:t>
            </a:r>
            <a:r>
              <a:rPr lang="en-US" altLang="zh-CN" sz="1200">
                <a:solidFill>
                  <a:srgbClr val="969696"/>
                </a:solidFill>
              </a:rPr>
              <a:t>Intelligent Miner</a:t>
            </a:r>
            <a:r>
              <a:rPr lang="zh-CN" altLang="en-US" sz="1200">
                <a:solidFill>
                  <a:srgbClr val="969696"/>
                </a:solidFill>
              </a:rPr>
              <a:t>、</a:t>
            </a:r>
            <a:r>
              <a:rPr lang="en-US" altLang="zh-CN" sz="1200">
                <a:solidFill>
                  <a:srgbClr val="969696"/>
                </a:solidFill>
              </a:rPr>
              <a:t>WebSphere</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Netfinity</a:t>
            </a:r>
            <a:r>
              <a:rPr lang="en-US" altLang="zh-CN" sz="1200">
                <a:solidFill>
                  <a:srgbClr val="969696"/>
                </a:solidFill>
                <a:latin typeface="Arial"/>
              </a:rPr>
              <a:t>®</a:t>
            </a:r>
            <a:r>
              <a:rPr lang="zh-CN" altLang="en-US" sz="1200">
                <a:solidFill>
                  <a:srgbClr val="969696"/>
                </a:solidFill>
              </a:rPr>
              <a:t>、</a:t>
            </a:r>
          </a:p>
          <a:p>
            <a:pPr>
              <a:spcBef>
                <a:spcPct val="0"/>
              </a:spcBef>
              <a:buClrTx/>
              <a:buSzTx/>
              <a:buFontTx/>
              <a:buNone/>
              <a:defRPr/>
            </a:pPr>
            <a:r>
              <a:rPr lang="en-US" altLang="zh-CN" sz="1200">
                <a:solidFill>
                  <a:srgbClr val="969696"/>
                </a:solidFill>
              </a:rPr>
              <a:t>Tivoli</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Informix </a:t>
            </a:r>
            <a:r>
              <a:rPr lang="zh-CN" altLang="en-US" sz="1200">
                <a:solidFill>
                  <a:srgbClr val="969696"/>
                </a:solidFill>
              </a:rPr>
              <a:t>和</a:t>
            </a:r>
            <a:r>
              <a:rPr lang="en-US" altLang="zh-CN" sz="1200">
                <a:solidFill>
                  <a:srgbClr val="969696"/>
                </a:solidFill>
              </a:rPr>
              <a:t>Informix</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动态</a:t>
            </a:r>
            <a:r>
              <a:rPr lang="en-US" altLang="zh-CN" sz="1200">
                <a:solidFill>
                  <a:srgbClr val="969696"/>
                </a:solidFill>
              </a:rPr>
              <a:t>ServerTM </a:t>
            </a:r>
            <a:r>
              <a:rPr lang="zh-CN" altLang="en-US" sz="1200">
                <a:solidFill>
                  <a:srgbClr val="969696"/>
                </a:solidFill>
              </a:rPr>
              <a:t>是</a:t>
            </a:r>
            <a:r>
              <a:rPr lang="en-US" altLang="zh-CN" sz="1200">
                <a:solidFill>
                  <a:srgbClr val="969696"/>
                </a:solidFill>
              </a:rPr>
              <a:t>IBM </a:t>
            </a:r>
            <a:r>
              <a:rPr lang="zh-CN" altLang="en-US" sz="1200">
                <a:solidFill>
                  <a:srgbClr val="969696"/>
                </a:solidFill>
              </a:rPr>
              <a:t>公司在美国或其他公司的商标。</a:t>
            </a:r>
          </a:p>
          <a:p>
            <a:pPr>
              <a:spcBef>
                <a:spcPct val="0"/>
              </a:spcBef>
              <a:buClrTx/>
              <a:buSzTx/>
              <a:buFontTx/>
              <a:buNone/>
              <a:defRPr/>
            </a:pPr>
            <a:r>
              <a:rPr lang="en-US" altLang="zh-CN" sz="1200">
                <a:solidFill>
                  <a:srgbClr val="969696"/>
                </a:solidFill>
              </a:rPr>
              <a:t>ORACLE</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是</a:t>
            </a:r>
            <a:r>
              <a:rPr lang="en-US" altLang="zh-CN" sz="1200">
                <a:solidFill>
                  <a:srgbClr val="969696"/>
                </a:solidFill>
              </a:rPr>
              <a:t>ORACLE </a:t>
            </a:r>
            <a:r>
              <a:rPr lang="zh-CN" altLang="en-US" sz="1200">
                <a:solidFill>
                  <a:srgbClr val="969696"/>
                </a:solidFill>
              </a:rPr>
              <a:t>公司的注册商标。</a:t>
            </a:r>
          </a:p>
          <a:p>
            <a:pPr>
              <a:spcBef>
                <a:spcPct val="0"/>
              </a:spcBef>
              <a:buClrTx/>
              <a:buSzTx/>
              <a:buFontTx/>
              <a:buNone/>
              <a:defRPr/>
            </a:pPr>
            <a:r>
              <a:rPr lang="en-US" altLang="zh-CN" sz="1200">
                <a:solidFill>
                  <a:srgbClr val="969696"/>
                </a:solidFill>
              </a:rPr>
              <a:t>UNIX</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X/Open</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OSF/1</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和</a:t>
            </a:r>
            <a:r>
              <a:rPr lang="en-US" altLang="zh-CN" sz="1200">
                <a:solidFill>
                  <a:srgbClr val="969696"/>
                </a:solidFill>
              </a:rPr>
              <a:t>Motif</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是</a:t>
            </a:r>
            <a:r>
              <a:rPr lang="en-US" altLang="zh-CN" sz="1200">
                <a:solidFill>
                  <a:srgbClr val="969696"/>
                </a:solidFill>
              </a:rPr>
              <a:t>Open Group </a:t>
            </a:r>
            <a:r>
              <a:rPr lang="zh-CN" altLang="en-US" sz="1200">
                <a:solidFill>
                  <a:srgbClr val="969696"/>
                </a:solidFill>
              </a:rPr>
              <a:t>的注册商标。</a:t>
            </a:r>
          </a:p>
          <a:p>
            <a:pPr>
              <a:spcBef>
                <a:spcPct val="0"/>
              </a:spcBef>
              <a:buClrTx/>
              <a:buSzTx/>
              <a:buFontTx/>
              <a:buNone/>
              <a:defRPr/>
            </a:pPr>
            <a:r>
              <a:rPr lang="en-US" altLang="zh-CN" sz="1200">
                <a:solidFill>
                  <a:srgbClr val="969696"/>
                </a:solidFill>
              </a:rPr>
              <a:t>Citrix</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Citrix </a:t>
            </a:r>
            <a:r>
              <a:rPr lang="zh-CN" altLang="en-US" sz="1200">
                <a:solidFill>
                  <a:srgbClr val="969696"/>
                </a:solidFill>
              </a:rPr>
              <a:t>徽标、</a:t>
            </a:r>
            <a:r>
              <a:rPr lang="en-US" altLang="zh-CN" sz="1200">
                <a:solidFill>
                  <a:srgbClr val="969696"/>
                </a:solidFill>
              </a:rPr>
              <a:t>ICA</a:t>
            </a:r>
            <a:r>
              <a:rPr lang="zh-CN" altLang="en-US" sz="1200">
                <a:solidFill>
                  <a:srgbClr val="969696"/>
                </a:solidFill>
              </a:rPr>
              <a:t>、</a:t>
            </a:r>
            <a:r>
              <a:rPr lang="en-US" altLang="zh-CN" sz="1200">
                <a:solidFill>
                  <a:srgbClr val="969696"/>
                </a:solidFill>
              </a:rPr>
              <a:t>Program Neighborhood</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a:t>
            </a:r>
            <a:r>
              <a:rPr lang="en-US" altLang="zh-CN" sz="1200">
                <a:solidFill>
                  <a:srgbClr val="969696"/>
                </a:solidFill>
              </a:rPr>
              <a:t>MetaFrame</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a:t>
            </a:r>
            <a:r>
              <a:rPr lang="en-US" altLang="zh-CN" sz="1200">
                <a:solidFill>
                  <a:srgbClr val="969696"/>
                </a:solidFill>
              </a:rPr>
              <a:t>WinFrame</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a:t>
            </a:r>
            <a:r>
              <a:rPr lang="en-US" altLang="zh-CN" sz="1200">
                <a:solidFill>
                  <a:srgbClr val="969696"/>
                </a:solidFill>
              </a:rPr>
              <a:t>VideoFrame</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a:t>
            </a:r>
            <a:r>
              <a:rPr lang="en-US" altLang="zh-CN" sz="1200">
                <a:solidFill>
                  <a:srgbClr val="969696"/>
                </a:solidFill>
              </a:rPr>
              <a:t>MultiWin</a:t>
            </a:r>
            <a:r>
              <a:rPr lang="en-US" altLang="zh-CN" sz="1200">
                <a:solidFill>
                  <a:srgbClr val="969696"/>
                </a:solidFill>
                <a:latin typeface="Arial"/>
              </a:rPr>
              <a:t>®</a:t>
            </a:r>
            <a:endParaRPr lang="en-US" altLang="zh-CN" sz="1200">
              <a:solidFill>
                <a:srgbClr val="969696"/>
              </a:solidFill>
            </a:endParaRPr>
          </a:p>
          <a:p>
            <a:pPr>
              <a:spcBef>
                <a:spcPct val="0"/>
              </a:spcBef>
              <a:buClrTx/>
              <a:buSzTx/>
              <a:buFontTx/>
              <a:buNone/>
              <a:defRPr/>
            </a:pPr>
            <a:r>
              <a:rPr lang="zh-CN" altLang="en-US" sz="1200">
                <a:solidFill>
                  <a:srgbClr val="969696"/>
                </a:solidFill>
              </a:rPr>
              <a:t>以及此处引用的</a:t>
            </a:r>
            <a:r>
              <a:rPr lang="en-US" altLang="zh-CN" sz="1200">
                <a:solidFill>
                  <a:srgbClr val="969696"/>
                </a:solidFill>
              </a:rPr>
              <a:t>Citrix </a:t>
            </a:r>
            <a:r>
              <a:rPr lang="zh-CN" altLang="en-US" sz="1200">
                <a:solidFill>
                  <a:srgbClr val="969696"/>
                </a:solidFill>
              </a:rPr>
              <a:t>产品名是</a:t>
            </a:r>
            <a:r>
              <a:rPr lang="en-US" altLang="zh-CN" sz="1200">
                <a:solidFill>
                  <a:srgbClr val="969696"/>
                </a:solidFill>
              </a:rPr>
              <a:t>Citrix Systems </a:t>
            </a:r>
            <a:r>
              <a:rPr lang="zh-CN" altLang="en-US" sz="1200">
                <a:solidFill>
                  <a:srgbClr val="969696"/>
                </a:solidFill>
              </a:rPr>
              <a:t>公司的商标或注册商标。</a:t>
            </a:r>
          </a:p>
          <a:p>
            <a:pPr>
              <a:spcBef>
                <a:spcPct val="0"/>
              </a:spcBef>
              <a:buClrTx/>
              <a:buSzTx/>
              <a:buFontTx/>
              <a:buNone/>
              <a:defRPr/>
            </a:pPr>
            <a:r>
              <a:rPr lang="en-US" altLang="zh-CN" sz="1200">
                <a:solidFill>
                  <a:srgbClr val="969696"/>
                </a:solidFill>
              </a:rPr>
              <a:t>HTML</a:t>
            </a:r>
            <a:r>
              <a:rPr lang="zh-CN" altLang="en-US" sz="1200">
                <a:solidFill>
                  <a:srgbClr val="969696"/>
                </a:solidFill>
              </a:rPr>
              <a:t>、</a:t>
            </a:r>
            <a:r>
              <a:rPr lang="en-US" altLang="zh-CN" sz="1200">
                <a:solidFill>
                  <a:srgbClr val="969696"/>
                </a:solidFill>
              </a:rPr>
              <a:t>DHTML</a:t>
            </a:r>
            <a:r>
              <a:rPr lang="zh-CN" altLang="en-US" sz="1200">
                <a:solidFill>
                  <a:srgbClr val="969696"/>
                </a:solidFill>
              </a:rPr>
              <a:t>、</a:t>
            </a:r>
            <a:r>
              <a:rPr lang="en-US" altLang="zh-CN" sz="1200">
                <a:solidFill>
                  <a:srgbClr val="969696"/>
                </a:solidFill>
              </a:rPr>
              <a:t>XML </a:t>
            </a:r>
            <a:r>
              <a:rPr lang="zh-CN" altLang="en-US" sz="1200">
                <a:solidFill>
                  <a:srgbClr val="969696"/>
                </a:solidFill>
              </a:rPr>
              <a:t>和</a:t>
            </a:r>
            <a:r>
              <a:rPr lang="en-US" altLang="zh-CN" sz="1200">
                <a:solidFill>
                  <a:srgbClr val="969696"/>
                </a:solidFill>
              </a:rPr>
              <a:t>XHTML </a:t>
            </a:r>
            <a:r>
              <a:rPr lang="zh-CN" altLang="en-US" sz="1200">
                <a:solidFill>
                  <a:srgbClr val="969696"/>
                </a:solidFill>
              </a:rPr>
              <a:t>是</a:t>
            </a:r>
            <a:r>
              <a:rPr lang="en-US" altLang="zh-CN" sz="1200">
                <a:solidFill>
                  <a:srgbClr val="969696"/>
                </a:solidFill>
              </a:rPr>
              <a:t>W3C</a:t>
            </a:r>
            <a:r>
              <a:rPr lang="en-US" altLang="zh-CN" sz="1200">
                <a:solidFill>
                  <a:srgbClr val="969696"/>
                </a:solidFill>
                <a:latin typeface="Arial"/>
              </a:rPr>
              <a:t>®</a:t>
            </a:r>
            <a:r>
              <a:rPr lang="zh-CN" altLang="en-US" sz="1200">
                <a:solidFill>
                  <a:srgbClr val="969696"/>
                </a:solidFill>
              </a:rPr>
              <a:t>、</a:t>
            </a:r>
            <a:r>
              <a:rPr lang="en-US" altLang="zh-CN" sz="1200">
                <a:solidFill>
                  <a:srgbClr val="969696"/>
                </a:solidFill>
              </a:rPr>
              <a:t>World Wide Web </a:t>
            </a:r>
            <a:r>
              <a:rPr lang="zh-CN" altLang="en-US" sz="1200">
                <a:solidFill>
                  <a:srgbClr val="969696"/>
                </a:solidFill>
              </a:rPr>
              <a:t>协会、计算机科学实验室的商标或注册商标。</a:t>
            </a:r>
          </a:p>
          <a:p>
            <a:pPr>
              <a:spcBef>
                <a:spcPct val="0"/>
              </a:spcBef>
              <a:buClrTx/>
              <a:buSzTx/>
              <a:buFontTx/>
              <a:buNone/>
              <a:defRPr/>
            </a:pPr>
            <a:r>
              <a:rPr lang="en-US" altLang="zh-CN" sz="1200">
                <a:solidFill>
                  <a:srgbClr val="969696"/>
                </a:solidFill>
              </a:rPr>
              <a:t>JAVA</a:t>
            </a:r>
            <a:r>
              <a:rPr lang="en-US" altLang="zh-CN" sz="1200">
                <a:solidFill>
                  <a:srgbClr val="969696"/>
                </a:solidFill>
                <a:latin typeface="Arial"/>
              </a:rPr>
              <a:t>®</a:t>
            </a:r>
            <a:r>
              <a:rPr lang="en-US" altLang="zh-CN" sz="1200">
                <a:solidFill>
                  <a:srgbClr val="969696"/>
                </a:solidFill>
              </a:rPr>
              <a:t> </a:t>
            </a:r>
            <a:r>
              <a:rPr lang="zh-CN" altLang="en-US" sz="1200">
                <a:solidFill>
                  <a:srgbClr val="969696"/>
                </a:solidFill>
              </a:rPr>
              <a:t>是</a:t>
            </a:r>
            <a:r>
              <a:rPr lang="en-US" altLang="zh-CN" sz="1200">
                <a:solidFill>
                  <a:srgbClr val="969696"/>
                </a:solidFill>
              </a:rPr>
              <a:t>Sun Microsystems </a:t>
            </a:r>
            <a:r>
              <a:rPr lang="zh-CN" altLang="en-US" sz="1200">
                <a:solidFill>
                  <a:srgbClr val="969696"/>
                </a:solidFill>
              </a:rPr>
              <a:t>公司的注册商标。</a:t>
            </a:r>
          </a:p>
          <a:p>
            <a:pPr>
              <a:spcBef>
                <a:spcPct val="0"/>
              </a:spcBef>
              <a:buClrTx/>
              <a:buSzTx/>
              <a:buFontTx/>
              <a:buNone/>
              <a:defRPr/>
            </a:pPr>
            <a:r>
              <a:rPr lang="en-US" altLang="zh-CN" sz="1200">
                <a:solidFill>
                  <a:srgbClr val="969696"/>
                </a:solidFill>
              </a:rPr>
              <a:t>JAVASCRIPT</a:t>
            </a:r>
            <a:r>
              <a:rPr lang="en-US" altLang="zh-CN" sz="1200">
                <a:solidFill>
                  <a:srgbClr val="969696"/>
                </a:solidFill>
                <a:latin typeface="Arial"/>
              </a:rPr>
              <a:t>®</a:t>
            </a:r>
            <a:r>
              <a:rPr lang="en-US" altLang="zh-CN" sz="1200">
                <a:solidFill>
                  <a:srgbClr val="969696"/>
                </a:solidFill>
              </a:rPr>
              <a:t> Sun Microsystems </a:t>
            </a:r>
            <a:r>
              <a:rPr lang="zh-CN" altLang="en-US" sz="1200">
                <a:solidFill>
                  <a:srgbClr val="969696"/>
                </a:solidFill>
              </a:rPr>
              <a:t>公司的注册商标，由其技术开发和实施商</a:t>
            </a:r>
            <a:r>
              <a:rPr lang="en-US" altLang="zh-CN" sz="1200">
                <a:solidFill>
                  <a:srgbClr val="969696"/>
                </a:solidFill>
              </a:rPr>
              <a:t>Netscape </a:t>
            </a:r>
            <a:r>
              <a:rPr lang="zh-CN" altLang="en-US" sz="1200">
                <a:solidFill>
                  <a:srgbClr val="969696"/>
                </a:solidFill>
              </a:rPr>
              <a:t>许可使用。</a:t>
            </a:r>
          </a:p>
          <a:p>
            <a:pPr>
              <a:spcBef>
                <a:spcPct val="0"/>
              </a:spcBef>
              <a:buClrTx/>
              <a:buSzTx/>
              <a:buFontTx/>
              <a:buNone/>
              <a:defRPr/>
            </a:pPr>
            <a:endParaRPr lang="zh-CN" altLang="en-US" sz="1200">
              <a:solidFill>
                <a:srgbClr val="969696"/>
              </a:solidFill>
            </a:endParaRPr>
          </a:p>
          <a:p>
            <a:pPr>
              <a:spcBef>
                <a:spcPct val="0"/>
              </a:spcBef>
              <a:buClrTx/>
              <a:buSzTx/>
              <a:buFontTx/>
              <a:buNone/>
              <a:defRPr/>
            </a:pPr>
            <a:r>
              <a:rPr lang="zh-CN" altLang="en-US" sz="1200">
                <a:solidFill>
                  <a:srgbClr val="969696"/>
                </a:solidFill>
              </a:rPr>
              <a:t>本文档提到的金蝶</a:t>
            </a:r>
            <a:r>
              <a:rPr lang="en-US" altLang="zh-CN" sz="1200">
                <a:solidFill>
                  <a:srgbClr val="969696"/>
                </a:solidFill>
                <a:latin typeface="Arial"/>
              </a:rPr>
              <a:t>®</a:t>
            </a:r>
            <a:r>
              <a:rPr lang="en-US" altLang="zh-CN" sz="1800">
                <a:solidFill>
                  <a:srgbClr val="969696"/>
                </a:solidFill>
              </a:rPr>
              <a:t> </a:t>
            </a:r>
            <a:r>
              <a:rPr lang="zh-CN" altLang="en-US" sz="1200">
                <a:solidFill>
                  <a:srgbClr val="969696"/>
                </a:solidFill>
              </a:rPr>
              <a:t>、金蝶</a:t>
            </a:r>
            <a:r>
              <a:rPr lang="en-US" altLang="zh-CN" sz="1200">
                <a:solidFill>
                  <a:srgbClr val="969696"/>
                </a:solidFill>
              </a:rPr>
              <a:t>KIS </a:t>
            </a:r>
            <a:r>
              <a:rPr lang="en-US" altLang="zh-CN" sz="1200">
                <a:solidFill>
                  <a:srgbClr val="969696"/>
                </a:solidFill>
                <a:latin typeface="Arial"/>
              </a:rPr>
              <a:t>®</a:t>
            </a:r>
            <a:r>
              <a:rPr lang="en-US" altLang="zh-CN" sz="1800">
                <a:solidFill>
                  <a:srgbClr val="969696"/>
                </a:solidFill>
              </a:rPr>
              <a:t> </a:t>
            </a:r>
            <a:r>
              <a:rPr lang="zh-CN" altLang="en-US" sz="1200">
                <a:solidFill>
                  <a:srgbClr val="969696"/>
                </a:solidFill>
              </a:rPr>
              <a:t>、金蝶</a:t>
            </a:r>
            <a:r>
              <a:rPr lang="en-US" altLang="zh-CN" sz="1200">
                <a:solidFill>
                  <a:srgbClr val="969696"/>
                </a:solidFill>
              </a:rPr>
              <a:t>K/3 </a:t>
            </a:r>
            <a:r>
              <a:rPr lang="en-US" altLang="zh-CN" sz="1200">
                <a:solidFill>
                  <a:srgbClr val="969696"/>
                </a:solidFill>
                <a:latin typeface="Arial"/>
              </a:rPr>
              <a:t>®</a:t>
            </a:r>
            <a:r>
              <a:rPr lang="en-US" altLang="zh-CN" sz="1800">
                <a:solidFill>
                  <a:srgbClr val="969696"/>
                </a:solidFill>
              </a:rPr>
              <a:t> </a:t>
            </a:r>
            <a:r>
              <a:rPr lang="zh-CN" altLang="en-US" sz="1200">
                <a:solidFill>
                  <a:srgbClr val="969696"/>
                </a:solidFill>
              </a:rPr>
              <a:t>、金蝶</a:t>
            </a:r>
            <a:r>
              <a:rPr lang="en-US" altLang="zh-CN" sz="1200">
                <a:solidFill>
                  <a:srgbClr val="969696"/>
                </a:solidFill>
              </a:rPr>
              <a:t>EAS </a:t>
            </a:r>
            <a:r>
              <a:rPr lang="en-US" altLang="zh-CN" sz="1200">
                <a:solidFill>
                  <a:srgbClr val="969696"/>
                </a:solidFill>
                <a:latin typeface="Arial"/>
              </a:rPr>
              <a:t>®</a:t>
            </a:r>
            <a:r>
              <a:rPr lang="en-US" altLang="zh-CN" sz="1800">
                <a:solidFill>
                  <a:srgbClr val="969696"/>
                </a:solidFill>
              </a:rPr>
              <a:t> </a:t>
            </a:r>
            <a:r>
              <a:rPr lang="zh-CN" altLang="en-US" sz="1200">
                <a:solidFill>
                  <a:srgbClr val="969696"/>
                </a:solidFill>
              </a:rPr>
              <a:t>、</a:t>
            </a:r>
            <a:r>
              <a:rPr lang="en-US" altLang="zh-CN" sz="1200">
                <a:solidFill>
                  <a:srgbClr val="969696"/>
                </a:solidFill>
              </a:rPr>
              <a:t>Apusic </a:t>
            </a:r>
            <a:r>
              <a:rPr lang="en-US" altLang="zh-CN" sz="1200">
                <a:solidFill>
                  <a:srgbClr val="969696"/>
                </a:solidFill>
                <a:latin typeface="Arial"/>
              </a:rPr>
              <a:t>®</a:t>
            </a:r>
            <a:r>
              <a:rPr lang="en-US" altLang="zh-CN" sz="1800">
                <a:solidFill>
                  <a:srgbClr val="969696"/>
                </a:solidFill>
              </a:rPr>
              <a:t> </a:t>
            </a:r>
            <a:r>
              <a:rPr lang="zh-CN" altLang="en-US" sz="1200">
                <a:solidFill>
                  <a:srgbClr val="969696"/>
                </a:solidFill>
              </a:rPr>
              <a:t>、金蝶</a:t>
            </a:r>
            <a:r>
              <a:rPr lang="en-US" altLang="zh-CN" sz="1200">
                <a:solidFill>
                  <a:srgbClr val="969696"/>
                </a:solidFill>
              </a:rPr>
              <a:t>iFly </a:t>
            </a:r>
            <a:r>
              <a:rPr lang="en-US" altLang="zh-CN" sz="1200">
                <a:solidFill>
                  <a:srgbClr val="969696"/>
                </a:solidFill>
                <a:latin typeface="Arial"/>
              </a:rPr>
              <a:t>®</a:t>
            </a:r>
            <a:r>
              <a:rPr lang="zh-CN" altLang="en-US" sz="1200">
                <a:solidFill>
                  <a:srgbClr val="969696"/>
                </a:solidFill>
              </a:rPr>
              <a:t>和其它金蝶 产品和服务以及它们各自的徽标是金蝶软件（中国）有限公司在中国和世界其它一些国家的商标或注册商标。本文档提到的所有其它产品和服务名称是它们各自公司的商标。</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2"/>
          <p:cNvSpPr txBox="1">
            <a:spLocks noChangeArrowheads="1"/>
          </p:cNvSpPr>
          <p:nvPr/>
        </p:nvSpPr>
        <p:spPr bwMode="auto">
          <a:xfrm>
            <a:off x="0" y="25400"/>
            <a:ext cx="7177088" cy="546100"/>
          </a:xfrm>
          <a:prstGeom prst="rect">
            <a:avLst/>
          </a:prstGeom>
          <a:noFill/>
          <a:ln w="9525" algn="ctr">
            <a:noFill/>
            <a:miter lim="800000"/>
            <a:headEnd/>
            <a:tailEnd/>
          </a:ln>
          <a:effectLst/>
        </p:spPr>
        <p:txBody>
          <a:bodyPr anchor="ct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buNone/>
              <a:defRPr/>
            </a:pPr>
            <a:r>
              <a:rPr lang="zh-CN" altLang="en-US" sz="3200" b="1" dirty="0" smtClean="0">
                <a:solidFill>
                  <a:srgbClr val="00549A"/>
                </a:solidFill>
                <a:effectLst>
                  <a:outerShdw blurRad="38100" dist="38100" dir="2700000" algn="tl">
                    <a:srgbClr val="C0C0C0"/>
                  </a:outerShdw>
                </a:effectLst>
                <a:latin typeface="微软雅黑" pitchFamily="34" charset="-122"/>
                <a:ea typeface="微软雅黑" pitchFamily="34" charset="-122"/>
              </a:rPr>
              <a:t>目  录</a:t>
            </a:r>
          </a:p>
        </p:txBody>
      </p:sp>
      <p:grpSp>
        <p:nvGrpSpPr>
          <p:cNvPr id="2" name="Group 97"/>
          <p:cNvGrpSpPr>
            <a:grpSpLocks/>
          </p:cNvGrpSpPr>
          <p:nvPr/>
        </p:nvGrpSpPr>
        <p:grpSpPr bwMode="auto">
          <a:xfrm>
            <a:off x="1955800" y="1386011"/>
            <a:ext cx="5973763" cy="666750"/>
            <a:chOff x="1473" y="1024"/>
            <a:chExt cx="3268" cy="420"/>
          </a:xfrm>
        </p:grpSpPr>
        <p:pic>
          <p:nvPicPr>
            <p:cNvPr id="7193" name="Picture 48" descr="阴影5"/>
            <p:cNvPicPr>
              <a:picLocks noChangeAspect="1" noChangeArrowheads="1"/>
            </p:cNvPicPr>
            <p:nvPr/>
          </p:nvPicPr>
          <p:blipFill>
            <a:blip r:embed="rId2" cstate="print"/>
            <a:srcRect/>
            <a:stretch>
              <a:fillRect/>
            </a:stretch>
          </p:blipFill>
          <p:spPr bwMode="auto">
            <a:xfrm>
              <a:off x="1565" y="1333"/>
              <a:ext cx="3085" cy="111"/>
            </a:xfrm>
            <a:prstGeom prst="rect">
              <a:avLst/>
            </a:prstGeom>
            <a:noFill/>
            <a:ln w="9525">
              <a:noFill/>
              <a:miter lim="800000"/>
              <a:headEnd/>
              <a:tailEnd/>
            </a:ln>
          </p:spPr>
        </p:pic>
        <p:sp>
          <p:nvSpPr>
            <p:cNvPr id="32" name="AutoShape 5"/>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None/>
                <a:defRPr/>
              </a:pPr>
              <a:r>
                <a:rPr lang="en-US" altLang="zh-CN" dirty="0"/>
                <a:t>BOS </a:t>
              </a:r>
              <a:r>
                <a:rPr lang="zh-CN" altLang="en-US" dirty="0" smtClean="0"/>
                <a:t>万能报表平台 </a:t>
              </a:r>
              <a:r>
                <a:rPr lang="zh-CN" altLang="en-US" dirty="0"/>
                <a:t>课程简介</a:t>
              </a:r>
              <a:endParaRPr lang="zh-CN" altLang="en-US" dirty="0">
                <a:solidFill>
                  <a:srgbClr val="000000"/>
                </a:solidFill>
                <a:effectLst>
                  <a:outerShdw blurRad="38100" dist="38100" dir="2700000" algn="tl">
                    <a:srgbClr val="C0C0C0"/>
                  </a:outerShdw>
                </a:effectLst>
              </a:endParaRPr>
            </a:p>
          </p:txBody>
        </p:sp>
      </p:grpSp>
      <p:pic>
        <p:nvPicPr>
          <p:cNvPr id="7191" name="Picture 49" descr="阴影5"/>
          <p:cNvPicPr>
            <a:picLocks noChangeAspect="1" noChangeArrowheads="1"/>
          </p:cNvPicPr>
          <p:nvPr/>
        </p:nvPicPr>
        <p:blipFill>
          <a:blip r:embed="rId3" cstate="print"/>
          <a:srcRect/>
          <a:stretch>
            <a:fillRect/>
          </a:stretch>
        </p:blipFill>
        <p:spPr bwMode="auto">
          <a:xfrm>
            <a:off x="1266825" y="1951161"/>
            <a:ext cx="576263" cy="73025"/>
          </a:xfrm>
          <a:prstGeom prst="rect">
            <a:avLst/>
          </a:prstGeom>
          <a:noFill/>
          <a:ln w="9525">
            <a:noFill/>
            <a:miter lim="800000"/>
            <a:headEnd/>
            <a:tailEnd/>
          </a:ln>
        </p:spPr>
      </p:pic>
      <p:sp>
        <p:nvSpPr>
          <p:cNvPr id="35" name="AutoShape 8"/>
          <p:cNvSpPr>
            <a:spLocks noChangeArrowheads="1"/>
          </p:cNvSpPr>
          <p:nvPr/>
        </p:nvSpPr>
        <p:spPr bwMode="auto">
          <a:xfrm>
            <a:off x="1235075" y="1379661"/>
            <a:ext cx="633413" cy="587375"/>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None/>
              <a:defRPr/>
            </a:pPr>
            <a:r>
              <a:rPr lang="en-US" altLang="zh-CN" sz="2400" b="1" dirty="0">
                <a:solidFill>
                  <a:srgbClr val="FFFFFF"/>
                </a:solidFill>
                <a:latin typeface="微软雅黑" pitchFamily="34" charset="-122"/>
              </a:rPr>
              <a:t>1</a:t>
            </a:r>
          </a:p>
        </p:txBody>
      </p:sp>
      <p:grpSp>
        <p:nvGrpSpPr>
          <p:cNvPr id="4" name="Group 135"/>
          <p:cNvGrpSpPr>
            <a:grpSpLocks/>
          </p:cNvGrpSpPr>
          <p:nvPr/>
        </p:nvGrpSpPr>
        <p:grpSpPr bwMode="auto">
          <a:xfrm>
            <a:off x="1957388" y="2978274"/>
            <a:ext cx="5972175" cy="666750"/>
            <a:chOff x="1473" y="1024"/>
            <a:chExt cx="3268" cy="420"/>
          </a:xfrm>
        </p:grpSpPr>
        <p:pic>
          <p:nvPicPr>
            <p:cNvPr id="7185" name="Picture 136" descr="阴影5"/>
            <p:cNvPicPr>
              <a:picLocks noChangeAspect="1" noChangeArrowheads="1"/>
            </p:cNvPicPr>
            <p:nvPr/>
          </p:nvPicPr>
          <p:blipFill>
            <a:blip r:embed="rId2" cstate="print"/>
            <a:srcRect/>
            <a:stretch>
              <a:fillRect/>
            </a:stretch>
          </p:blipFill>
          <p:spPr bwMode="auto">
            <a:xfrm>
              <a:off x="1565" y="1333"/>
              <a:ext cx="3085" cy="111"/>
            </a:xfrm>
            <a:prstGeom prst="rect">
              <a:avLst/>
            </a:prstGeom>
            <a:noFill/>
            <a:ln w="9525">
              <a:noFill/>
              <a:miter lim="800000"/>
              <a:headEnd/>
              <a:tailEnd/>
            </a:ln>
          </p:spPr>
        </p:pic>
        <p:sp>
          <p:nvSpPr>
            <p:cNvPr id="44" name="AutoShape 137"/>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None/>
                <a:defRPr/>
              </a:pPr>
              <a:r>
                <a:rPr lang="en-US" altLang="zh-CN" dirty="0"/>
                <a:t>BOS </a:t>
              </a:r>
              <a:r>
                <a:rPr lang="zh-CN" altLang="en-US" dirty="0" smtClean="0"/>
                <a:t>万能报表平台 </a:t>
              </a:r>
              <a:r>
                <a:rPr lang="zh-CN" altLang="en-US" dirty="0"/>
                <a:t>功能特性</a:t>
              </a:r>
              <a:endParaRPr lang="zh-CN" altLang="en-US" dirty="0">
                <a:solidFill>
                  <a:srgbClr val="000000"/>
                </a:solidFill>
                <a:effectLst>
                  <a:outerShdw blurRad="38100" dist="38100" dir="2700000" algn="tl">
                    <a:srgbClr val="C0C0C0"/>
                  </a:outerShdw>
                </a:effectLst>
              </a:endParaRPr>
            </a:p>
          </p:txBody>
        </p:sp>
      </p:grpSp>
      <p:pic>
        <p:nvPicPr>
          <p:cNvPr id="7183" name="Picture 139" descr="阴影5"/>
          <p:cNvPicPr>
            <a:picLocks noChangeAspect="1" noChangeArrowheads="1"/>
          </p:cNvPicPr>
          <p:nvPr/>
        </p:nvPicPr>
        <p:blipFill>
          <a:blip r:embed="rId3" cstate="print"/>
          <a:srcRect/>
          <a:stretch>
            <a:fillRect/>
          </a:stretch>
        </p:blipFill>
        <p:spPr bwMode="auto">
          <a:xfrm>
            <a:off x="1268413" y="3543424"/>
            <a:ext cx="576262" cy="73025"/>
          </a:xfrm>
          <a:prstGeom prst="rect">
            <a:avLst/>
          </a:prstGeom>
          <a:noFill/>
          <a:ln w="9525">
            <a:noFill/>
            <a:miter lim="800000"/>
            <a:headEnd/>
            <a:tailEnd/>
          </a:ln>
        </p:spPr>
      </p:pic>
      <p:sp>
        <p:nvSpPr>
          <p:cNvPr id="7184" name="AutoShape 140"/>
          <p:cNvSpPr>
            <a:spLocks noChangeArrowheads="1"/>
          </p:cNvSpPr>
          <p:nvPr/>
        </p:nvSpPr>
        <p:spPr bwMode="auto">
          <a:xfrm>
            <a:off x="1236663" y="2971924"/>
            <a:ext cx="633412" cy="587375"/>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None/>
            </a:pPr>
            <a:r>
              <a:rPr lang="en-US" altLang="zh-CN" sz="2400" b="1" dirty="0">
                <a:solidFill>
                  <a:srgbClr val="FFFFFF"/>
                </a:solidFill>
                <a:latin typeface="微软雅黑" pitchFamily="34" charset="-122"/>
              </a:rPr>
              <a:t>3</a:t>
            </a:r>
          </a:p>
        </p:txBody>
      </p:sp>
      <p:grpSp>
        <p:nvGrpSpPr>
          <p:cNvPr id="6" name="Group 141"/>
          <p:cNvGrpSpPr>
            <a:grpSpLocks/>
          </p:cNvGrpSpPr>
          <p:nvPr/>
        </p:nvGrpSpPr>
        <p:grpSpPr bwMode="auto">
          <a:xfrm>
            <a:off x="1957388" y="2171824"/>
            <a:ext cx="5972175" cy="666750"/>
            <a:chOff x="1473" y="1024"/>
            <a:chExt cx="3268" cy="420"/>
          </a:xfrm>
        </p:grpSpPr>
        <p:pic>
          <p:nvPicPr>
            <p:cNvPr id="7181" name="Picture 142" descr="阴影5"/>
            <p:cNvPicPr>
              <a:picLocks noChangeAspect="1" noChangeArrowheads="1"/>
            </p:cNvPicPr>
            <p:nvPr/>
          </p:nvPicPr>
          <p:blipFill>
            <a:blip r:embed="rId2" cstate="print"/>
            <a:srcRect/>
            <a:stretch>
              <a:fillRect/>
            </a:stretch>
          </p:blipFill>
          <p:spPr bwMode="auto">
            <a:xfrm>
              <a:off x="1565" y="1333"/>
              <a:ext cx="3085" cy="111"/>
            </a:xfrm>
            <a:prstGeom prst="rect">
              <a:avLst/>
            </a:prstGeom>
            <a:noFill/>
            <a:ln w="9525">
              <a:noFill/>
              <a:miter lim="800000"/>
              <a:headEnd/>
              <a:tailEnd/>
            </a:ln>
          </p:spPr>
        </p:pic>
        <p:sp>
          <p:nvSpPr>
            <p:cNvPr id="50" name="AutoShape 143"/>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None/>
                <a:defRPr/>
              </a:pPr>
              <a:r>
                <a:rPr lang="en-US" altLang="zh-CN" dirty="0"/>
                <a:t>BOS </a:t>
              </a:r>
              <a:r>
                <a:rPr lang="zh-CN" altLang="en-US" dirty="0" smtClean="0"/>
                <a:t>万能报表平台 </a:t>
              </a:r>
              <a:r>
                <a:rPr lang="zh-CN" altLang="en-US" dirty="0"/>
                <a:t>整体概述</a:t>
              </a:r>
              <a:endParaRPr lang="zh-CN" altLang="en-US" dirty="0">
                <a:solidFill>
                  <a:srgbClr val="000000"/>
                </a:solidFill>
                <a:effectLst>
                  <a:outerShdw blurRad="38100" dist="38100" dir="2700000" algn="tl">
                    <a:srgbClr val="C0C0C0"/>
                  </a:outerShdw>
                </a:effectLst>
              </a:endParaRPr>
            </a:p>
          </p:txBody>
        </p:sp>
      </p:grpSp>
      <p:sp>
        <p:nvSpPr>
          <p:cNvPr id="7179" name="AutoShape 146"/>
          <p:cNvSpPr>
            <a:spLocks noChangeArrowheads="1"/>
          </p:cNvSpPr>
          <p:nvPr/>
        </p:nvSpPr>
        <p:spPr bwMode="auto">
          <a:xfrm>
            <a:off x="1236663" y="2165474"/>
            <a:ext cx="633412" cy="587375"/>
          </a:xfrm>
          <a:prstGeom prst="roundRect">
            <a:avLst>
              <a:gd name="adj" fmla="val 8380"/>
            </a:avLst>
          </a:prstGeom>
          <a:gradFill rotWithShape="1">
            <a:gsLst>
              <a:gs pos="0">
                <a:schemeClr val="accent1"/>
              </a:gs>
              <a:gs pos="100000">
                <a:schemeClr val="accent2"/>
              </a:gs>
            </a:gsLst>
            <a:lin ang="5400000" scaled="1"/>
          </a:gradFill>
          <a:ln w="6350" algn="ctr">
            <a:noFill/>
            <a:round/>
            <a:headEnd/>
            <a:tailEnd/>
          </a:ln>
          <a:effectLst>
            <a:prstShdw prst="shdw18" dist="17961" dir="13500000">
              <a:schemeClr val="accent1">
                <a:gamma/>
                <a:shade val="60000"/>
                <a:invGamma/>
              </a:schemeClr>
            </a:prstShdw>
          </a:effectLst>
        </p:spPr>
        <p:txBody>
          <a:bodyPr wrap="none" anchor="ctr"/>
          <a:lstStyle/>
          <a:p>
            <a:pPr algn="ctr">
              <a:buNone/>
              <a:defRPr/>
            </a:pPr>
            <a:r>
              <a:rPr lang="en-US" altLang="zh-CN" sz="2400" b="1" dirty="0">
                <a:solidFill>
                  <a:schemeClr val="bg1"/>
                </a:solidFill>
                <a:latin typeface="微软雅黑" pitchFamily="34" charset="-122"/>
              </a:rPr>
              <a:t>2</a:t>
            </a:r>
          </a:p>
        </p:txBody>
      </p:sp>
      <p:pic>
        <p:nvPicPr>
          <p:cNvPr id="7180" name="Picture 152" descr="阴影5"/>
          <p:cNvPicPr>
            <a:picLocks noChangeAspect="1" noChangeArrowheads="1"/>
          </p:cNvPicPr>
          <p:nvPr/>
        </p:nvPicPr>
        <p:blipFill>
          <a:blip r:embed="rId3" cstate="print"/>
          <a:srcRect/>
          <a:stretch>
            <a:fillRect/>
          </a:stretch>
        </p:blipFill>
        <p:spPr bwMode="auto">
          <a:xfrm>
            <a:off x="1265238" y="2736974"/>
            <a:ext cx="576262" cy="73025"/>
          </a:xfrm>
          <a:prstGeom prst="rect">
            <a:avLst/>
          </a:prstGeom>
          <a:noFill/>
          <a:ln w="9525">
            <a:noFill/>
            <a:miter lim="800000"/>
            <a:headEnd/>
            <a:tailEnd/>
          </a:ln>
        </p:spPr>
      </p:pic>
      <p:grpSp>
        <p:nvGrpSpPr>
          <p:cNvPr id="18" name="组合 17"/>
          <p:cNvGrpSpPr/>
          <p:nvPr/>
        </p:nvGrpSpPr>
        <p:grpSpPr>
          <a:xfrm>
            <a:off x="1236663" y="3756032"/>
            <a:ext cx="6692900" cy="673100"/>
            <a:chOff x="1236663" y="2971924"/>
            <a:chExt cx="6692900" cy="673100"/>
          </a:xfrm>
        </p:grpSpPr>
        <p:grpSp>
          <p:nvGrpSpPr>
            <p:cNvPr id="19" name="Group 135"/>
            <p:cNvGrpSpPr>
              <a:grpSpLocks/>
            </p:cNvGrpSpPr>
            <p:nvPr/>
          </p:nvGrpSpPr>
          <p:grpSpPr bwMode="auto">
            <a:xfrm>
              <a:off x="1957388" y="2978274"/>
              <a:ext cx="5972175" cy="666750"/>
              <a:chOff x="1473" y="1024"/>
              <a:chExt cx="3268" cy="420"/>
            </a:xfrm>
          </p:grpSpPr>
          <p:pic>
            <p:nvPicPr>
              <p:cNvPr id="23" name="Picture 136" descr="阴影5"/>
              <p:cNvPicPr>
                <a:picLocks noChangeAspect="1" noChangeArrowheads="1"/>
              </p:cNvPicPr>
              <p:nvPr/>
            </p:nvPicPr>
            <p:blipFill>
              <a:blip r:embed="rId2" cstate="print"/>
              <a:srcRect/>
              <a:stretch>
                <a:fillRect/>
              </a:stretch>
            </p:blipFill>
            <p:spPr bwMode="auto">
              <a:xfrm>
                <a:off x="1565" y="1333"/>
                <a:ext cx="3085" cy="111"/>
              </a:xfrm>
              <a:prstGeom prst="rect">
                <a:avLst/>
              </a:prstGeom>
              <a:noFill/>
              <a:ln w="9525">
                <a:noFill/>
                <a:miter lim="800000"/>
                <a:headEnd/>
                <a:tailEnd/>
              </a:ln>
            </p:spPr>
          </p:pic>
          <p:sp>
            <p:nvSpPr>
              <p:cNvPr id="24" name="AutoShape 137"/>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None/>
                  <a:defRPr/>
                </a:pPr>
                <a:r>
                  <a:rPr lang="en-US" altLang="zh-CN" dirty="0"/>
                  <a:t>BOS </a:t>
                </a:r>
                <a:r>
                  <a:rPr lang="zh-CN" altLang="en-US" dirty="0" smtClean="0"/>
                  <a:t>万能报表平台 </a:t>
                </a:r>
                <a:r>
                  <a:rPr lang="zh-CN" altLang="en-US" dirty="0"/>
                  <a:t>演示案例</a:t>
                </a:r>
                <a:endParaRPr lang="zh-CN" altLang="en-US" dirty="0">
                  <a:solidFill>
                    <a:srgbClr val="000000"/>
                  </a:solidFill>
                  <a:effectLst>
                    <a:outerShdw blurRad="38100" dist="38100" dir="2700000" algn="tl">
                      <a:srgbClr val="C0C0C0"/>
                    </a:outerShdw>
                  </a:effectLst>
                </a:endParaRPr>
              </a:p>
            </p:txBody>
          </p:sp>
        </p:grpSp>
        <p:grpSp>
          <p:nvGrpSpPr>
            <p:cNvPr id="20" name="Group 158"/>
            <p:cNvGrpSpPr>
              <a:grpSpLocks/>
            </p:cNvGrpSpPr>
            <p:nvPr/>
          </p:nvGrpSpPr>
          <p:grpSpPr bwMode="auto">
            <a:xfrm>
              <a:off x="1236663" y="2971924"/>
              <a:ext cx="633412" cy="644525"/>
              <a:chOff x="1019" y="2035"/>
              <a:chExt cx="399" cy="406"/>
            </a:xfrm>
          </p:grpSpPr>
          <p:pic>
            <p:nvPicPr>
              <p:cNvPr id="21" name="Picture 139" descr="阴影5"/>
              <p:cNvPicPr>
                <a:picLocks noChangeAspect="1" noChangeArrowheads="1"/>
              </p:cNvPicPr>
              <p:nvPr/>
            </p:nvPicPr>
            <p:blipFill>
              <a:blip r:embed="rId3" cstate="print"/>
              <a:srcRect/>
              <a:stretch>
                <a:fillRect/>
              </a:stretch>
            </p:blipFill>
            <p:spPr bwMode="auto">
              <a:xfrm>
                <a:off x="1039" y="2395"/>
                <a:ext cx="363" cy="46"/>
              </a:xfrm>
              <a:prstGeom prst="rect">
                <a:avLst/>
              </a:prstGeom>
              <a:noFill/>
              <a:ln w="9525">
                <a:noFill/>
                <a:miter lim="800000"/>
                <a:headEnd/>
                <a:tailEnd/>
              </a:ln>
            </p:spPr>
          </p:pic>
          <p:sp>
            <p:nvSpPr>
              <p:cNvPr id="22" name="AutoShape 140"/>
              <p:cNvSpPr>
                <a:spLocks noChangeArrowheads="1"/>
              </p:cNvSpPr>
              <p:nvPr/>
            </p:nvSpPr>
            <p:spPr bwMode="auto">
              <a:xfrm>
                <a:off x="1019" y="2035"/>
                <a:ext cx="399" cy="370"/>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None/>
                </a:pPr>
                <a:r>
                  <a:rPr lang="en-US" altLang="zh-CN" sz="2400" b="1" dirty="0">
                    <a:solidFill>
                      <a:srgbClr val="FFFFFF"/>
                    </a:solidFill>
                    <a:latin typeface="微软雅黑" pitchFamily="34" charset="-122"/>
                  </a:rPr>
                  <a:t>4</a:t>
                </a:r>
              </a:p>
            </p:txBody>
          </p:sp>
        </p:grpSp>
      </p:grpSp>
    </p:spTree>
    <p:extLst>
      <p:ext uri="{BB962C8B-B14F-4D97-AF65-F5344CB8AC3E}">
        <p14:creationId xmlns:p14="http://schemas.microsoft.com/office/powerpoint/2010/main" val="100657709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
          <p:cNvSpPr>
            <a:spLocks noGrp="1"/>
          </p:cNvSpPr>
          <p:nvPr>
            <p:ph type="title"/>
          </p:nvPr>
        </p:nvSpPr>
        <p:spPr>
          <a:xfrm>
            <a:off x="323850" y="46038"/>
            <a:ext cx="7127875" cy="695325"/>
          </a:xfrm>
        </p:spPr>
        <p:txBody>
          <a:bodyPr/>
          <a:lstStyle/>
          <a:p>
            <a:r>
              <a:rPr smtClean="0">
                <a:latin typeface="微软雅黑" pitchFamily="34" charset="-122"/>
                <a:ea typeface="微软雅黑" pitchFamily="34" charset="-122"/>
              </a:rPr>
              <a:t>万能报表解决方案蓝图</a:t>
            </a:r>
          </a:p>
        </p:txBody>
      </p:sp>
      <p:sp>
        <p:nvSpPr>
          <p:cNvPr id="11267" name="矩形 4"/>
          <p:cNvSpPr>
            <a:spLocks noChangeArrowheads="1"/>
          </p:cNvSpPr>
          <p:nvPr/>
        </p:nvSpPr>
        <p:spPr bwMode="auto">
          <a:xfrm>
            <a:off x="611188" y="933450"/>
            <a:ext cx="936625" cy="5353050"/>
          </a:xfrm>
          <a:prstGeom prst="rect">
            <a:avLst/>
          </a:prstGeom>
          <a:solidFill>
            <a:srgbClr val="92D050"/>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endParaRPr kumimoji="1" lang="zh-CN" altLang="en-US" sz="1000">
              <a:solidFill>
                <a:srgbClr val="FFFFFF"/>
              </a:solidFill>
              <a:effectLst/>
            </a:endParaRPr>
          </a:p>
        </p:txBody>
      </p:sp>
      <p:sp>
        <p:nvSpPr>
          <p:cNvPr id="11268" name="TextBox 5"/>
          <p:cNvSpPr txBox="1">
            <a:spLocks noChangeArrowheads="1"/>
          </p:cNvSpPr>
          <p:nvPr/>
        </p:nvSpPr>
        <p:spPr bwMode="auto">
          <a:xfrm>
            <a:off x="698500" y="1243013"/>
            <a:ext cx="695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zh-CN" altLang="en-US" sz="1000" b="1">
                <a:solidFill>
                  <a:srgbClr val="000000"/>
                </a:solidFill>
                <a:effectLst/>
              </a:rPr>
              <a:t>系统数据</a:t>
            </a:r>
          </a:p>
        </p:txBody>
      </p:sp>
      <p:sp>
        <p:nvSpPr>
          <p:cNvPr id="11269" name="TextBox 6"/>
          <p:cNvSpPr txBox="1">
            <a:spLocks noChangeArrowheads="1"/>
          </p:cNvSpPr>
          <p:nvPr/>
        </p:nvSpPr>
        <p:spPr bwMode="auto">
          <a:xfrm>
            <a:off x="698500" y="2011363"/>
            <a:ext cx="738188" cy="325437"/>
          </a:xfrm>
          <a:prstGeom prst="rect">
            <a:avLst/>
          </a:prstGeom>
          <a:solidFill>
            <a:srgbClr val="7030A0"/>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kumimoji="1" lang="zh-CN" altLang="en-US" sz="1000">
                <a:solidFill>
                  <a:srgbClr val="FFFFFF"/>
                </a:solidFill>
                <a:effectLst/>
              </a:rPr>
              <a:t>基础资料</a:t>
            </a:r>
          </a:p>
        </p:txBody>
      </p:sp>
      <p:sp>
        <p:nvSpPr>
          <p:cNvPr id="11270" name="TextBox 7"/>
          <p:cNvSpPr txBox="1">
            <a:spLocks noChangeArrowheads="1"/>
          </p:cNvSpPr>
          <p:nvPr/>
        </p:nvSpPr>
        <p:spPr bwMode="auto">
          <a:xfrm>
            <a:off x="684213" y="4986338"/>
            <a:ext cx="738187" cy="328612"/>
          </a:xfrm>
          <a:prstGeom prst="rect">
            <a:avLst/>
          </a:prstGeom>
          <a:solidFill>
            <a:srgbClr val="7030A0"/>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kumimoji="1" lang="zh-CN" altLang="en-US" sz="1000">
                <a:solidFill>
                  <a:srgbClr val="FFFFFF"/>
                </a:solidFill>
                <a:effectLst/>
              </a:rPr>
              <a:t>帐表</a:t>
            </a:r>
          </a:p>
        </p:txBody>
      </p:sp>
      <p:sp>
        <p:nvSpPr>
          <p:cNvPr id="41" name="右箭头 40"/>
          <p:cNvSpPr/>
          <p:nvPr/>
        </p:nvSpPr>
        <p:spPr>
          <a:xfrm>
            <a:off x="1566863" y="3517900"/>
            <a:ext cx="300037" cy="315913"/>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a:solidFill>
                <a:srgbClr val="FFFFFF"/>
              </a:solidFill>
              <a:effectLst/>
              <a:latin typeface="微软雅黑" pitchFamily="34" charset="-122"/>
              <a:ea typeface="微软雅黑" pitchFamily="34" charset="-122"/>
            </a:endParaRPr>
          </a:p>
        </p:txBody>
      </p:sp>
      <p:sp>
        <p:nvSpPr>
          <p:cNvPr id="11272" name="TextBox 44"/>
          <p:cNvSpPr txBox="1">
            <a:spLocks noChangeArrowheads="1"/>
          </p:cNvSpPr>
          <p:nvPr/>
        </p:nvSpPr>
        <p:spPr bwMode="auto">
          <a:xfrm>
            <a:off x="684213" y="3548063"/>
            <a:ext cx="738187" cy="327025"/>
          </a:xfrm>
          <a:prstGeom prst="rect">
            <a:avLst/>
          </a:prstGeom>
          <a:solidFill>
            <a:srgbClr val="7030A0"/>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kumimoji="1" lang="zh-CN" altLang="en-US" sz="1000">
                <a:solidFill>
                  <a:srgbClr val="FFFFFF"/>
                </a:solidFill>
                <a:effectLst/>
              </a:rPr>
              <a:t>单据</a:t>
            </a:r>
          </a:p>
        </p:txBody>
      </p:sp>
      <p:sp>
        <p:nvSpPr>
          <p:cNvPr id="48" name="矩形 47"/>
          <p:cNvSpPr/>
          <p:nvPr/>
        </p:nvSpPr>
        <p:spPr>
          <a:xfrm>
            <a:off x="1908175" y="933450"/>
            <a:ext cx="6840538" cy="1247775"/>
          </a:xfrm>
          <a:prstGeom prst="rect">
            <a:avLst/>
          </a:prstGeom>
          <a:solidFill>
            <a:schemeClr val="accent2">
              <a:lumMod val="20000"/>
              <a:lumOff val="80000"/>
            </a:schemeClr>
          </a:solidFill>
          <a:ln>
            <a:noFill/>
          </a:ln>
          <a:effectLst/>
        </p:spPr>
        <p:txBody>
          <a:bodyPr/>
          <a:lstStyle/>
          <a:p>
            <a:pPr>
              <a:buFont typeface="Wingdings" pitchFamily="2" charset="2"/>
              <a:buNone/>
              <a:defRPr/>
            </a:pPr>
            <a:endParaRPr lang="zh-CN" altLang="en-US" sz="1200" b="1" dirty="0">
              <a:solidFill>
                <a:srgbClr val="FFFFFF"/>
              </a:solidFill>
              <a:effectLst/>
            </a:endParaRPr>
          </a:p>
        </p:txBody>
      </p:sp>
      <p:sp>
        <p:nvSpPr>
          <p:cNvPr id="11274" name="TextBox 48"/>
          <p:cNvSpPr txBox="1">
            <a:spLocks noChangeArrowheads="1"/>
          </p:cNvSpPr>
          <p:nvPr/>
        </p:nvSpPr>
        <p:spPr bwMode="auto">
          <a:xfrm>
            <a:off x="1928813" y="1122363"/>
            <a:ext cx="500062"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endParaRPr lang="en-US" altLang="zh-CN" sz="1100" b="1">
              <a:solidFill>
                <a:srgbClr val="FFFFFF"/>
              </a:solidFill>
              <a:effectLst/>
            </a:endParaRPr>
          </a:p>
          <a:p>
            <a:pPr algn="ctr" eaLnBrk="1" hangingPunct="1">
              <a:buFont typeface="Wingdings" pitchFamily="2" charset="2"/>
              <a:buNone/>
            </a:pPr>
            <a:r>
              <a:rPr lang="zh-CN" altLang="en-US" sz="1100" b="1">
                <a:solidFill>
                  <a:srgbClr val="FFFFFF"/>
                </a:solidFill>
                <a:effectLst/>
              </a:rPr>
              <a:t>展示</a:t>
            </a:r>
            <a:endParaRPr lang="en-US" altLang="zh-CN" sz="1100" b="1">
              <a:solidFill>
                <a:srgbClr val="FFFFFF"/>
              </a:solidFill>
              <a:effectLst/>
            </a:endParaRPr>
          </a:p>
          <a:p>
            <a:pPr algn="ctr" eaLnBrk="1" hangingPunct="1">
              <a:buFont typeface="Wingdings" pitchFamily="2" charset="2"/>
              <a:buNone/>
            </a:pPr>
            <a:r>
              <a:rPr lang="zh-CN" altLang="en-US" sz="1100" b="1">
                <a:solidFill>
                  <a:srgbClr val="FFFFFF"/>
                </a:solidFill>
                <a:effectLst/>
              </a:rPr>
              <a:t>方式</a:t>
            </a:r>
          </a:p>
        </p:txBody>
      </p:sp>
      <p:pic>
        <p:nvPicPr>
          <p:cNvPr id="11275"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763" y="1022350"/>
            <a:ext cx="8604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5138" y="1022350"/>
            <a:ext cx="8604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3813" y="1022350"/>
            <a:ext cx="3603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矩形 72"/>
          <p:cNvSpPr>
            <a:spLocks noChangeArrowheads="1"/>
          </p:cNvSpPr>
          <p:nvPr/>
        </p:nvSpPr>
        <p:spPr bwMode="auto">
          <a:xfrm>
            <a:off x="2428875" y="1905000"/>
            <a:ext cx="20891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en-US" altLang="zh-CN" sz="1000" dirty="0">
                <a:effectLst/>
              </a:rPr>
              <a:t>Silverlight\WPF\Html5</a:t>
            </a:r>
            <a:r>
              <a:rPr lang="zh-CN" altLang="en-US" sz="1000" dirty="0">
                <a:effectLst/>
              </a:rPr>
              <a:t>多端展示</a:t>
            </a:r>
          </a:p>
        </p:txBody>
      </p:sp>
      <p:sp>
        <p:nvSpPr>
          <p:cNvPr id="11279" name="矩形 73"/>
          <p:cNvSpPr>
            <a:spLocks noChangeArrowheads="1"/>
          </p:cNvSpPr>
          <p:nvPr/>
        </p:nvSpPr>
        <p:spPr bwMode="auto">
          <a:xfrm>
            <a:off x="4643438" y="1905000"/>
            <a:ext cx="1008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zh-CN" altLang="en-US" sz="1000">
                <a:effectLst/>
              </a:rPr>
              <a:t>门户仪表盘</a:t>
            </a:r>
          </a:p>
        </p:txBody>
      </p:sp>
      <p:sp>
        <p:nvSpPr>
          <p:cNvPr id="11280" name="矩形 74"/>
          <p:cNvSpPr>
            <a:spLocks noChangeArrowheads="1"/>
          </p:cNvSpPr>
          <p:nvPr/>
        </p:nvSpPr>
        <p:spPr bwMode="auto">
          <a:xfrm>
            <a:off x="7500938" y="1905000"/>
            <a:ext cx="1008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zh-CN" altLang="en-US" sz="1000">
                <a:effectLst/>
              </a:rPr>
              <a:t>移动设备</a:t>
            </a:r>
          </a:p>
        </p:txBody>
      </p:sp>
      <p:sp>
        <p:nvSpPr>
          <p:cNvPr id="11281" name="圆角矩形 5"/>
          <p:cNvSpPr>
            <a:spLocks noChangeArrowheads="1"/>
          </p:cNvSpPr>
          <p:nvPr/>
        </p:nvSpPr>
        <p:spPr bwMode="auto">
          <a:xfrm>
            <a:off x="1898650" y="4041775"/>
            <a:ext cx="6840538" cy="720725"/>
          </a:xfrm>
          <a:prstGeom prst="roundRect">
            <a:avLst>
              <a:gd name="adj" fmla="val 0"/>
            </a:avLst>
          </a:prstGeom>
          <a:solidFill>
            <a:srgbClr val="92D050"/>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endParaRPr kumimoji="1" lang="en-US" altLang="zh-CN" sz="1200">
              <a:solidFill>
                <a:srgbClr val="FFFFFF"/>
              </a:solidFill>
              <a:effectLst/>
            </a:endParaRPr>
          </a:p>
        </p:txBody>
      </p:sp>
      <p:grpSp>
        <p:nvGrpSpPr>
          <p:cNvPr id="11282" name="组合 70"/>
          <p:cNvGrpSpPr>
            <a:grpSpLocks/>
          </p:cNvGrpSpPr>
          <p:nvPr/>
        </p:nvGrpSpPr>
        <p:grpSpPr bwMode="auto">
          <a:xfrm>
            <a:off x="1898650" y="3279775"/>
            <a:ext cx="6840538" cy="720725"/>
            <a:chOff x="1898681" y="2383172"/>
            <a:chExt cx="6840000" cy="540000"/>
          </a:xfrm>
        </p:grpSpPr>
        <p:sp>
          <p:nvSpPr>
            <p:cNvPr id="11300" name="圆角矩形 9"/>
            <p:cNvSpPr>
              <a:spLocks noChangeArrowheads="1"/>
            </p:cNvSpPr>
            <p:nvPr/>
          </p:nvSpPr>
          <p:spPr bwMode="auto">
            <a:xfrm>
              <a:off x="5378681" y="2383172"/>
              <a:ext cx="1620000" cy="540000"/>
            </a:xfrm>
            <a:prstGeom prst="roundRect">
              <a:avLst>
                <a:gd name="adj" fmla="val 0"/>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r>
                <a:rPr kumimoji="1" lang="zh-CN" altLang="en-US">
                  <a:solidFill>
                    <a:srgbClr val="FFFFFF"/>
                  </a:solidFill>
                  <a:effectLst/>
                </a:rPr>
                <a:t>数据源</a:t>
              </a:r>
              <a:endParaRPr kumimoji="1" lang="en-US" altLang="zh-CN">
                <a:solidFill>
                  <a:srgbClr val="FFFFFF"/>
                </a:solidFill>
                <a:effectLst/>
              </a:endParaRPr>
            </a:p>
          </p:txBody>
        </p:sp>
        <p:sp>
          <p:nvSpPr>
            <p:cNvPr id="11301" name="圆角矩形 10"/>
            <p:cNvSpPr>
              <a:spLocks noChangeArrowheads="1"/>
            </p:cNvSpPr>
            <p:nvPr/>
          </p:nvSpPr>
          <p:spPr bwMode="auto">
            <a:xfrm>
              <a:off x="7118681" y="2383172"/>
              <a:ext cx="1620000" cy="540000"/>
            </a:xfrm>
            <a:prstGeom prst="roundRect">
              <a:avLst>
                <a:gd name="adj" fmla="val 0"/>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r>
                <a:rPr kumimoji="1" lang="en-US" altLang="zh-CN">
                  <a:solidFill>
                    <a:srgbClr val="FFFFFF"/>
                  </a:solidFill>
                  <a:effectLst/>
                </a:rPr>
                <a:t>SQL</a:t>
              </a:r>
              <a:r>
                <a:rPr kumimoji="1" lang="zh-CN" altLang="en-US">
                  <a:solidFill>
                    <a:srgbClr val="FFFFFF"/>
                  </a:solidFill>
                  <a:effectLst/>
                </a:rPr>
                <a:t>增强报表</a:t>
              </a:r>
              <a:endParaRPr kumimoji="1" lang="en-US" altLang="zh-CN">
                <a:solidFill>
                  <a:srgbClr val="FFFFFF"/>
                </a:solidFill>
                <a:effectLst/>
              </a:endParaRPr>
            </a:p>
          </p:txBody>
        </p:sp>
        <p:sp>
          <p:nvSpPr>
            <p:cNvPr id="11302" name="圆角矩形 13"/>
            <p:cNvSpPr>
              <a:spLocks noChangeArrowheads="1"/>
            </p:cNvSpPr>
            <p:nvPr/>
          </p:nvSpPr>
          <p:spPr bwMode="auto">
            <a:xfrm>
              <a:off x="3638681" y="2383172"/>
              <a:ext cx="1620000" cy="540000"/>
            </a:xfrm>
            <a:prstGeom prst="roundRect">
              <a:avLst>
                <a:gd name="adj" fmla="val 0"/>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r>
                <a:rPr kumimoji="1" lang="zh-CN" altLang="en-US">
                  <a:solidFill>
                    <a:srgbClr val="FFFFFF"/>
                  </a:solidFill>
                  <a:effectLst/>
                </a:rPr>
                <a:t>列表类报表</a:t>
              </a:r>
              <a:endParaRPr kumimoji="1" lang="en-US" altLang="zh-CN">
                <a:solidFill>
                  <a:srgbClr val="FFFFFF"/>
                </a:solidFill>
                <a:effectLst/>
              </a:endParaRPr>
            </a:p>
          </p:txBody>
        </p:sp>
        <p:sp>
          <p:nvSpPr>
            <p:cNvPr id="11303" name="圆角矩形 14"/>
            <p:cNvSpPr>
              <a:spLocks noChangeArrowheads="1"/>
            </p:cNvSpPr>
            <p:nvPr/>
          </p:nvSpPr>
          <p:spPr bwMode="auto">
            <a:xfrm>
              <a:off x="1898681" y="2383172"/>
              <a:ext cx="1620000" cy="540000"/>
            </a:xfrm>
            <a:prstGeom prst="roundRect">
              <a:avLst>
                <a:gd name="adj" fmla="val 0"/>
              </a:avLst>
            </a:prstGeom>
            <a:solidFill>
              <a:srgbClr val="00B9EF"/>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r>
                <a:rPr kumimoji="1" lang="zh-CN" altLang="en-US">
                  <a:solidFill>
                    <a:srgbClr val="FFFFFF"/>
                  </a:solidFill>
                  <a:effectLst/>
                </a:rPr>
                <a:t>单据类报表</a:t>
              </a:r>
              <a:endParaRPr kumimoji="1" lang="en-US" altLang="zh-CN">
                <a:solidFill>
                  <a:srgbClr val="FFFFFF"/>
                </a:solidFill>
                <a:effectLst/>
              </a:endParaRPr>
            </a:p>
          </p:txBody>
        </p:sp>
      </p:grpSp>
      <p:sp>
        <p:nvSpPr>
          <p:cNvPr id="11283" name="圆角矩形 15"/>
          <p:cNvSpPr>
            <a:spLocks noChangeArrowheads="1"/>
          </p:cNvSpPr>
          <p:nvPr/>
        </p:nvSpPr>
        <p:spPr bwMode="auto">
          <a:xfrm>
            <a:off x="1898650" y="4803775"/>
            <a:ext cx="6840538" cy="720725"/>
          </a:xfrm>
          <a:prstGeom prst="roundRect">
            <a:avLst>
              <a:gd name="adj" fmla="val 0"/>
            </a:avLst>
          </a:prstGeom>
          <a:solidFill>
            <a:srgbClr val="92D050"/>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r>
              <a:rPr kumimoji="1" lang="zh-CN" altLang="en-US">
                <a:solidFill>
                  <a:srgbClr val="FFFFFF"/>
                </a:solidFill>
                <a:effectLst/>
              </a:rPr>
              <a:t>万能报表平台</a:t>
            </a:r>
            <a:endParaRPr kumimoji="1" lang="en-US" altLang="zh-CN">
              <a:solidFill>
                <a:srgbClr val="FFFFFF"/>
              </a:solidFill>
              <a:effectLst/>
            </a:endParaRPr>
          </a:p>
          <a:p>
            <a:pPr algn="ctr">
              <a:buFont typeface="Wingdings" pitchFamily="2" charset="2"/>
              <a:buNone/>
            </a:pPr>
            <a:r>
              <a:rPr kumimoji="1" lang="zh-CN" altLang="en-US" sz="1000">
                <a:solidFill>
                  <a:srgbClr val="FFFFFF"/>
                </a:solidFill>
                <a:effectLst/>
              </a:rPr>
              <a:t>（报表设计平台</a:t>
            </a:r>
            <a:r>
              <a:rPr kumimoji="1" lang="en-US" altLang="zh-CN" sz="1000">
                <a:solidFill>
                  <a:srgbClr val="FFFFFF"/>
                </a:solidFill>
                <a:effectLst/>
              </a:rPr>
              <a:t>+</a:t>
            </a:r>
            <a:r>
              <a:rPr kumimoji="1" lang="zh-CN" altLang="en-US" sz="1000">
                <a:solidFill>
                  <a:srgbClr val="FFFFFF"/>
                </a:solidFill>
                <a:effectLst/>
              </a:rPr>
              <a:t>报表引擎）</a:t>
            </a:r>
            <a:endParaRPr kumimoji="1" lang="en-US" altLang="zh-CN" sz="1000">
              <a:solidFill>
                <a:srgbClr val="FFFFFF"/>
              </a:solidFill>
              <a:effectLst/>
            </a:endParaRPr>
          </a:p>
        </p:txBody>
      </p:sp>
      <p:sp>
        <p:nvSpPr>
          <p:cNvPr id="11284" name="TextBox 16"/>
          <p:cNvSpPr txBox="1">
            <a:spLocks noChangeArrowheads="1"/>
          </p:cNvSpPr>
          <p:nvPr/>
        </p:nvSpPr>
        <p:spPr bwMode="auto">
          <a:xfrm>
            <a:off x="2124075" y="4000500"/>
            <a:ext cx="1209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zh-CN" altLang="en-US">
                <a:solidFill>
                  <a:srgbClr val="FFFFFF"/>
                </a:solidFill>
                <a:effectLst/>
              </a:rPr>
              <a:t>控件集成</a:t>
            </a:r>
            <a:endParaRPr lang="en-US" altLang="zh-CN">
              <a:solidFill>
                <a:srgbClr val="FFFFFF"/>
              </a:solidFill>
              <a:effectLst/>
            </a:endParaRPr>
          </a:p>
          <a:p>
            <a:pPr algn="ctr" eaLnBrk="1" hangingPunct="1">
              <a:buFont typeface="Wingdings" pitchFamily="2" charset="2"/>
              <a:buNone/>
            </a:pPr>
            <a:r>
              <a:rPr kumimoji="1" lang="zh-CN" altLang="en-US" sz="1000">
                <a:solidFill>
                  <a:srgbClr val="FFFFFF"/>
                </a:solidFill>
                <a:effectLst/>
              </a:rPr>
              <a:t>（多种控件类型）</a:t>
            </a:r>
            <a:endParaRPr lang="en-US" altLang="zh-CN" sz="1000">
              <a:solidFill>
                <a:srgbClr val="FFFFFF"/>
              </a:solidFill>
              <a:effectLst/>
            </a:endParaRPr>
          </a:p>
        </p:txBody>
      </p:sp>
      <p:sp>
        <p:nvSpPr>
          <p:cNvPr id="11285" name="TextBox 18"/>
          <p:cNvSpPr txBox="1">
            <a:spLocks noChangeArrowheads="1"/>
          </p:cNvSpPr>
          <p:nvPr/>
        </p:nvSpPr>
        <p:spPr bwMode="auto">
          <a:xfrm>
            <a:off x="3795713" y="4000500"/>
            <a:ext cx="1304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zh-CN" altLang="en-US">
                <a:solidFill>
                  <a:srgbClr val="FFFFFF"/>
                </a:solidFill>
                <a:effectLst/>
              </a:rPr>
              <a:t>区段集成</a:t>
            </a:r>
            <a:endParaRPr lang="en-US" altLang="zh-CN">
              <a:solidFill>
                <a:srgbClr val="FFFFFF"/>
              </a:solidFill>
              <a:effectLst/>
            </a:endParaRPr>
          </a:p>
          <a:p>
            <a:pPr algn="ctr" eaLnBrk="1" hangingPunct="1">
              <a:buFont typeface="Wingdings" pitchFamily="2" charset="2"/>
              <a:buNone/>
            </a:pPr>
            <a:r>
              <a:rPr kumimoji="1" lang="zh-CN" altLang="en-US" sz="1000">
                <a:solidFill>
                  <a:srgbClr val="FFFFFF"/>
                </a:solidFill>
                <a:effectLst/>
              </a:rPr>
              <a:t>（多表头</a:t>
            </a:r>
            <a:r>
              <a:rPr kumimoji="1" lang="en-US" altLang="zh-CN" sz="1000">
                <a:solidFill>
                  <a:srgbClr val="FFFFFF"/>
                </a:solidFill>
                <a:effectLst/>
              </a:rPr>
              <a:t>+</a:t>
            </a:r>
            <a:r>
              <a:rPr kumimoji="1" lang="zh-CN" altLang="en-US" sz="1000">
                <a:solidFill>
                  <a:srgbClr val="FFFFFF"/>
                </a:solidFill>
                <a:effectLst/>
              </a:rPr>
              <a:t>多表体）</a:t>
            </a:r>
            <a:endParaRPr lang="en-US" altLang="zh-CN" sz="1000">
              <a:solidFill>
                <a:srgbClr val="FFFFFF"/>
              </a:solidFill>
              <a:effectLst/>
            </a:endParaRPr>
          </a:p>
        </p:txBody>
      </p:sp>
      <p:sp>
        <p:nvSpPr>
          <p:cNvPr id="11286" name="TextBox 19"/>
          <p:cNvSpPr txBox="1">
            <a:spLocks noChangeArrowheads="1"/>
          </p:cNvSpPr>
          <p:nvPr/>
        </p:nvSpPr>
        <p:spPr bwMode="auto">
          <a:xfrm>
            <a:off x="7164388" y="4000500"/>
            <a:ext cx="1562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zh-CN" altLang="en-US">
                <a:solidFill>
                  <a:srgbClr val="FFFFFF"/>
                </a:solidFill>
                <a:effectLst/>
              </a:rPr>
              <a:t>数据源集成</a:t>
            </a:r>
            <a:endParaRPr lang="en-US" altLang="zh-CN">
              <a:solidFill>
                <a:srgbClr val="FFFFFF"/>
              </a:solidFill>
              <a:effectLst/>
            </a:endParaRPr>
          </a:p>
          <a:p>
            <a:pPr algn="ctr" eaLnBrk="1" hangingPunct="1">
              <a:buFont typeface="Wingdings" pitchFamily="2" charset="2"/>
              <a:buNone/>
            </a:pPr>
            <a:r>
              <a:rPr kumimoji="1" lang="zh-CN" altLang="en-US" sz="1000">
                <a:solidFill>
                  <a:srgbClr val="FFFFFF"/>
                </a:solidFill>
                <a:effectLst/>
              </a:rPr>
              <a:t>（单数据源</a:t>
            </a:r>
            <a:r>
              <a:rPr kumimoji="1" lang="en-US" altLang="zh-CN" sz="1000">
                <a:solidFill>
                  <a:srgbClr val="FFFFFF"/>
                </a:solidFill>
                <a:effectLst/>
              </a:rPr>
              <a:t>+</a:t>
            </a:r>
            <a:r>
              <a:rPr kumimoji="1" lang="zh-CN" altLang="en-US" sz="1000">
                <a:solidFill>
                  <a:srgbClr val="FFFFFF"/>
                </a:solidFill>
                <a:effectLst/>
              </a:rPr>
              <a:t>多数据源）</a:t>
            </a:r>
            <a:endParaRPr lang="en-US" altLang="zh-CN" sz="1000">
              <a:solidFill>
                <a:srgbClr val="FFFFFF"/>
              </a:solidFill>
              <a:effectLst/>
            </a:endParaRPr>
          </a:p>
        </p:txBody>
      </p:sp>
      <p:sp>
        <p:nvSpPr>
          <p:cNvPr id="11287" name="TextBox 17"/>
          <p:cNvSpPr txBox="1">
            <a:spLocks noChangeArrowheads="1"/>
          </p:cNvSpPr>
          <p:nvPr/>
        </p:nvSpPr>
        <p:spPr bwMode="auto">
          <a:xfrm>
            <a:off x="5551488" y="4000500"/>
            <a:ext cx="1279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zh-CN" altLang="en-US">
                <a:solidFill>
                  <a:srgbClr val="FFFFFF"/>
                </a:solidFill>
                <a:effectLst/>
              </a:rPr>
              <a:t>图表集成</a:t>
            </a:r>
            <a:endParaRPr lang="en-US" altLang="zh-CN">
              <a:solidFill>
                <a:srgbClr val="FFFFFF"/>
              </a:solidFill>
              <a:effectLst/>
            </a:endParaRPr>
          </a:p>
          <a:p>
            <a:pPr algn="ctr" eaLnBrk="1" hangingPunct="1">
              <a:buFont typeface="Wingdings" pitchFamily="2" charset="2"/>
              <a:buNone/>
            </a:pPr>
            <a:r>
              <a:rPr kumimoji="1" lang="zh-CN" altLang="en-US" sz="1000">
                <a:solidFill>
                  <a:srgbClr val="FFFFFF"/>
                </a:solidFill>
                <a:effectLst/>
              </a:rPr>
              <a:t>（图形</a:t>
            </a:r>
            <a:r>
              <a:rPr kumimoji="1" lang="en-US" altLang="zh-CN" sz="1000">
                <a:solidFill>
                  <a:srgbClr val="FFFFFF"/>
                </a:solidFill>
                <a:effectLst/>
              </a:rPr>
              <a:t>+</a:t>
            </a:r>
            <a:r>
              <a:rPr kumimoji="1" lang="zh-CN" altLang="en-US" sz="1000">
                <a:solidFill>
                  <a:srgbClr val="FFFFFF"/>
                </a:solidFill>
                <a:effectLst/>
              </a:rPr>
              <a:t>图表）</a:t>
            </a:r>
            <a:endParaRPr lang="en-US" altLang="zh-CN" sz="1000">
              <a:solidFill>
                <a:srgbClr val="FFFFFF"/>
              </a:solidFill>
              <a:effectLst/>
            </a:endParaRPr>
          </a:p>
        </p:txBody>
      </p:sp>
      <p:sp>
        <p:nvSpPr>
          <p:cNvPr id="11288" name="圆角矩形 20"/>
          <p:cNvSpPr>
            <a:spLocks noChangeArrowheads="1"/>
          </p:cNvSpPr>
          <p:nvPr/>
        </p:nvSpPr>
        <p:spPr bwMode="auto">
          <a:xfrm>
            <a:off x="1898650" y="5565775"/>
            <a:ext cx="6840538" cy="720725"/>
          </a:xfrm>
          <a:prstGeom prst="roundRect">
            <a:avLst>
              <a:gd name="adj" fmla="val 0"/>
            </a:avLst>
          </a:prstGeom>
          <a:solidFill>
            <a:srgbClr val="92D050"/>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r>
              <a:rPr kumimoji="1" lang="en-US" altLang="zh-CN">
                <a:solidFill>
                  <a:srgbClr val="FFFFFF"/>
                </a:solidFill>
                <a:effectLst/>
              </a:rPr>
              <a:t>BOS</a:t>
            </a:r>
            <a:r>
              <a:rPr kumimoji="1" lang="zh-CN" altLang="en-US">
                <a:solidFill>
                  <a:srgbClr val="FFFFFF"/>
                </a:solidFill>
                <a:effectLst/>
              </a:rPr>
              <a:t>平台支撑</a:t>
            </a:r>
            <a:endParaRPr kumimoji="1" lang="en-US" altLang="zh-CN">
              <a:solidFill>
                <a:srgbClr val="FFFFFF"/>
              </a:solidFill>
              <a:effectLst/>
            </a:endParaRPr>
          </a:p>
          <a:p>
            <a:pPr algn="ctr">
              <a:buFont typeface="Wingdings" pitchFamily="2" charset="2"/>
              <a:buNone/>
            </a:pPr>
            <a:r>
              <a:rPr kumimoji="1" lang="zh-CN" altLang="en-US" sz="1000">
                <a:solidFill>
                  <a:srgbClr val="FFFFFF"/>
                </a:solidFill>
                <a:effectLst/>
              </a:rPr>
              <a:t>（单据数据源</a:t>
            </a:r>
            <a:r>
              <a:rPr kumimoji="1" lang="en-US" altLang="zh-CN" sz="1000">
                <a:solidFill>
                  <a:srgbClr val="FFFFFF"/>
                </a:solidFill>
                <a:effectLst/>
              </a:rPr>
              <a:t>+</a:t>
            </a:r>
            <a:r>
              <a:rPr kumimoji="1" lang="zh-CN" altLang="en-US" sz="1000">
                <a:solidFill>
                  <a:srgbClr val="FFFFFF"/>
                </a:solidFill>
                <a:effectLst/>
              </a:rPr>
              <a:t>列表数据源</a:t>
            </a:r>
            <a:r>
              <a:rPr kumimoji="1" lang="en-US" altLang="zh-CN" sz="1000">
                <a:solidFill>
                  <a:srgbClr val="FFFFFF"/>
                </a:solidFill>
                <a:effectLst/>
              </a:rPr>
              <a:t>+</a:t>
            </a:r>
            <a:r>
              <a:rPr kumimoji="1" lang="zh-CN" altLang="en-US" sz="1000">
                <a:solidFill>
                  <a:srgbClr val="FFFFFF"/>
                </a:solidFill>
                <a:effectLst/>
              </a:rPr>
              <a:t>直接</a:t>
            </a:r>
            <a:r>
              <a:rPr kumimoji="1" lang="en-US" altLang="zh-CN" sz="1000">
                <a:solidFill>
                  <a:srgbClr val="FFFFFF"/>
                </a:solidFill>
                <a:effectLst/>
              </a:rPr>
              <a:t>SQL</a:t>
            </a:r>
            <a:r>
              <a:rPr kumimoji="1" lang="zh-CN" altLang="en-US" sz="1000">
                <a:solidFill>
                  <a:srgbClr val="FFFFFF"/>
                </a:solidFill>
                <a:effectLst/>
              </a:rPr>
              <a:t>数据源</a:t>
            </a:r>
            <a:r>
              <a:rPr kumimoji="1" lang="en-US" altLang="zh-CN" sz="1000">
                <a:solidFill>
                  <a:srgbClr val="FFFFFF"/>
                </a:solidFill>
                <a:effectLst/>
              </a:rPr>
              <a:t>+</a:t>
            </a:r>
            <a:r>
              <a:rPr kumimoji="1" lang="zh-CN" altLang="en-US" sz="1000">
                <a:solidFill>
                  <a:srgbClr val="FFFFFF"/>
                </a:solidFill>
                <a:effectLst/>
              </a:rPr>
              <a:t>账表数据源）</a:t>
            </a:r>
            <a:endParaRPr kumimoji="1" lang="en-US" altLang="zh-CN" sz="1000">
              <a:solidFill>
                <a:srgbClr val="FFFFFF"/>
              </a:solidFill>
              <a:effectLst/>
            </a:endParaRPr>
          </a:p>
        </p:txBody>
      </p:sp>
      <p:pic>
        <p:nvPicPr>
          <p:cNvPr id="11289" name="Picture 2" descr="C:\Users\tomi_li\AppData\Local\Temp\SNAGHTML19843bb.PN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6800" y="1022350"/>
            <a:ext cx="862013"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0" name="矩形 73"/>
          <p:cNvSpPr>
            <a:spLocks noChangeArrowheads="1"/>
          </p:cNvSpPr>
          <p:nvPr/>
        </p:nvSpPr>
        <p:spPr bwMode="auto">
          <a:xfrm>
            <a:off x="6207125" y="1905000"/>
            <a:ext cx="1008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en-US" altLang="zh-CN" sz="1000">
                <a:effectLst/>
              </a:rPr>
              <a:t>Excel</a:t>
            </a:r>
            <a:r>
              <a:rPr lang="zh-CN" altLang="en-US" sz="1000">
                <a:effectLst/>
              </a:rPr>
              <a:t>集成</a:t>
            </a:r>
          </a:p>
        </p:txBody>
      </p:sp>
      <p:sp>
        <p:nvSpPr>
          <p:cNvPr id="11291" name="圆角矩形 15"/>
          <p:cNvSpPr>
            <a:spLocks noChangeArrowheads="1"/>
          </p:cNvSpPr>
          <p:nvPr/>
        </p:nvSpPr>
        <p:spPr bwMode="auto">
          <a:xfrm>
            <a:off x="1898650" y="2284413"/>
            <a:ext cx="6840538" cy="720725"/>
          </a:xfrm>
          <a:prstGeom prst="roundRect">
            <a:avLst>
              <a:gd name="adj" fmla="val 0"/>
            </a:avLst>
          </a:prstGeom>
          <a:solidFill>
            <a:srgbClr val="92D050"/>
          </a:solidFill>
          <a:ln>
            <a:noFill/>
          </a:ln>
          <a:extLst>
            <a:ext uri="{91240B29-F687-4F45-9708-019B960494DF}">
              <a14:hiddenLine xmlns:a14="http://schemas.microsoft.com/office/drawing/2010/main" w="28575">
                <a:solidFill>
                  <a:srgbClr val="000000"/>
                </a:solidFill>
                <a:prstDash val="sysDash"/>
                <a:round/>
                <a:headEnd/>
                <a:tailEnd/>
              </a14:hiddenLine>
            </a:ext>
          </a:extLst>
        </p:spPr>
        <p:txBody>
          <a:bodyPr anchor="ctr"/>
          <a:lstStyle/>
          <a:p>
            <a:pPr algn="ctr">
              <a:buFont typeface="Wingdings" pitchFamily="2" charset="2"/>
              <a:buNone/>
            </a:pPr>
            <a:endParaRPr kumimoji="1" lang="en-US" altLang="zh-CN" sz="1000">
              <a:solidFill>
                <a:srgbClr val="FFFFFF"/>
              </a:solidFill>
              <a:effectLst/>
            </a:endParaRPr>
          </a:p>
        </p:txBody>
      </p:sp>
      <p:sp>
        <p:nvSpPr>
          <p:cNvPr id="11292" name="TextBox 16"/>
          <p:cNvSpPr txBox="1">
            <a:spLocks noChangeArrowheads="1"/>
          </p:cNvSpPr>
          <p:nvPr/>
        </p:nvSpPr>
        <p:spPr bwMode="auto">
          <a:xfrm>
            <a:off x="2178050" y="2287588"/>
            <a:ext cx="10826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zh-CN" altLang="en-US" sz="1000">
                <a:solidFill>
                  <a:srgbClr val="FFFFFF"/>
                </a:solidFill>
                <a:effectLst/>
              </a:rPr>
              <a:t>排序、汇总打印</a:t>
            </a:r>
            <a:endParaRPr lang="en-US" altLang="zh-CN" sz="1000">
              <a:solidFill>
                <a:srgbClr val="FFFFFF"/>
              </a:solidFill>
              <a:effectLst/>
            </a:endParaRPr>
          </a:p>
          <a:p>
            <a:pPr algn="ctr" eaLnBrk="1" hangingPunct="1">
              <a:buFont typeface="Wingdings" pitchFamily="2" charset="2"/>
              <a:buNone/>
            </a:pPr>
            <a:r>
              <a:rPr kumimoji="1" lang="zh-CN" altLang="en-US" sz="1000">
                <a:solidFill>
                  <a:srgbClr val="FFFFFF"/>
                </a:solidFill>
                <a:effectLst/>
              </a:rPr>
              <a:t>多单据体打印</a:t>
            </a:r>
            <a:endParaRPr kumimoji="1" lang="en-US" altLang="zh-CN" sz="1000">
              <a:solidFill>
                <a:srgbClr val="FFFFFF"/>
              </a:solidFill>
              <a:effectLst/>
            </a:endParaRPr>
          </a:p>
          <a:p>
            <a:pPr algn="ctr" eaLnBrk="1" hangingPunct="1">
              <a:buFont typeface="Wingdings" pitchFamily="2" charset="2"/>
              <a:buNone/>
            </a:pPr>
            <a:r>
              <a:rPr kumimoji="1" lang="zh-CN" altLang="en-US" sz="1000">
                <a:solidFill>
                  <a:srgbClr val="FFFFFF"/>
                </a:solidFill>
                <a:effectLst/>
              </a:rPr>
              <a:t>套打</a:t>
            </a:r>
            <a:endParaRPr kumimoji="1" lang="en-US" altLang="zh-CN" sz="1000">
              <a:solidFill>
                <a:srgbClr val="FFFFFF"/>
              </a:solidFill>
              <a:effectLst/>
            </a:endParaRPr>
          </a:p>
          <a:p>
            <a:pPr algn="ctr" eaLnBrk="1" hangingPunct="1">
              <a:buFont typeface="Wingdings" pitchFamily="2" charset="2"/>
              <a:buNone/>
            </a:pPr>
            <a:endParaRPr lang="en-US" altLang="zh-CN" sz="1000">
              <a:solidFill>
                <a:srgbClr val="FFFFFF"/>
              </a:solidFill>
              <a:effectLst/>
            </a:endParaRPr>
          </a:p>
        </p:txBody>
      </p:sp>
      <p:sp>
        <p:nvSpPr>
          <p:cNvPr id="11293" name="TextBox 18"/>
          <p:cNvSpPr txBox="1">
            <a:spLocks noChangeArrowheads="1"/>
          </p:cNvSpPr>
          <p:nvPr/>
        </p:nvSpPr>
        <p:spPr bwMode="auto">
          <a:xfrm>
            <a:off x="4089400" y="2286000"/>
            <a:ext cx="6985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kumimoji="1" lang="zh-CN" altLang="en-US" sz="1000">
                <a:solidFill>
                  <a:srgbClr val="FFFFFF"/>
                </a:solidFill>
                <a:effectLst/>
              </a:rPr>
              <a:t>主从报表</a:t>
            </a:r>
            <a:endParaRPr kumimoji="1" lang="en-US" altLang="zh-CN" sz="1000">
              <a:solidFill>
                <a:srgbClr val="FFFFFF"/>
              </a:solidFill>
              <a:effectLst/>
            </a:endParaRPr>
          </a:p>
          <a:p>
            <a:pPr algn="ctr" eaLnBrk="1" hangingPunct="1">
              <a:buFont typeface="Wingdings" pitchFamily="2" charset="2"/>
              <a:buNone/>
            </a:pPr>
            <a:r>
              <a:rPr lang="zh-CN" altLang="en-US" sz="1000">
                <a:solidFill>
                  <a:srgbClr val="FFFFFF"/>
                </a:solidFill>
                <a:effectLst/>
              </a:rPr>
              <a:t>汇总报表</a:t>
            </a:r>
            <a:endParaRPr lang="en-US" altLang="zh-CN" sz="1000">
              <a:solidFill>
                <a:srgbClr val="FFFFFF"/>
              </a:solidFill>
              <a:effectLst/>
            </a:endParaRPr>
          </a:p>
          <a:p>
            <a:pPr algn="ctr" eaLnBrk="1" hangingPunct="1">
              <a:buFont typeface="Wingdings" pitchFamily="2" charset="2"/>
              <a:buNone/>
            </a:pPr>
            <a:r>
              <a:rPr lang="zh-CN" altLang="en-US" sz="1000">
                <a:solidFill>
                  <a:srgbClr val="FFFFFF"/>
                </a:solidFill>
                <a:effectLst/>
              </a:rPr>
              <a:t>交叉报表</a:t>
            </a:r>
            <a:endParaRPr lang="en-US" altLang="zh-CN" sz="1000">
              <a:solidFill>
                <a:srgbClr val="FFFFFF"/>
              </a:solidFill>
              <a:effectLst/>
            </a:endParaRPr>
          </a:p>
        </p:txBody>
      </p:sp>
      <p:sp>
        <p:nvSpPr>
          <p:cNvPr id="11294" name="TextBox 19"/>
          <p:cNvSpPr txBox="1">
            <a:spLocks noChangeArrowheads="1"/>
          </p:cNvSpPr>
          <p:nvPr/>
        </p:nvSpPr>
        <p:spPr bwMode="auto">
          <a:xfrm>
            <a:off x="7377113" y="2287588"/>
            <a:ext cx="10477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zh-CN" altLang="en-US" sz="1000">
                <a:solidFill>
                  <a:srgbClr val="FFFFFF"/>
                </a:solidFill>
                <a:effectLst/>
              </a:rPr>
              <a:t>图表报表</a:t>
            </a:r>
            <a:endParaRPr lang="en-US" altLang="zh-CN" sz="1000">
              <a:solidFill>
                <a:srgbClr val="FFFFFF"/>
              </a:solidFill>
              <a:effectLst/>
            </a:endParaRPr>
          </a:p>
          <a:p>
            <a:pPr algn="ctr" eaLnBrk="1" hangingPunct="1">
              <a:buFont typeface="Wingdings" pitchFamily="2" charset="2"/>
              <a:buNone/>
            </a:pPr>
            <a:r>
              <a:rPr lang="zh-CN" altLang="en-US" sz="1000">
                <a:solidFill>
                  <a:srgbClr val="FFFFFF"/>
                </a:solidFill>
                <a:effectLst/>
              </a:rPr>
              <a:t>图形报表</a:t>
            </a:r>
            <a:endParaRPr lang="en-US" altLang="zh-CN" sz="1000">
              <a:solidFill>
                <a:srgbClr val="FFFFFF"/>
              </a:solidFill>
              <a:effectLst/>
            </a:endParaRPr>
          </a:p>
          <a:p>
            <a:pPr algn="ctr" eaLnBrk="1" hangingPunct="1">
              <a:buFont typeface="Wingdings" pitchFamily="2" charset="2"/>
              <a:buNone/>
            </a:pPr>
            <a:r>
              <a:rPr lang="zh-CN" altLang="en-US" sz="1000">
                <a:solidFill>
                  <a:srgbClr val="FFFFFF"/>
                </a:solidFill>
                <a:effectLst/>
              </a:rPr>
              <a:t>图表</a:t>
            </a:r>
            <a:r>
              <a:rPr lang="en-US" altLang="zh-CN" sz="1000">
                <a:solidFill>
                  <a:srgbClr val="FFFFFF"/>
                </a:solidFill>
                <a:effectLst/>
              </a:rPr>
              <a:t>+</a:t>
            </a:r>
            <a:r>
              <a:rPr lang="zh-CN" altLang="en-US" sz="1000">
                <a:solidFill>
                  <a:srgbClr val="FFFFFF"/>
                </a:solidFill>
                <a:effectLst/>
              </a:rPr>
              <a:t>图形报表</a:t>
            </a:r>
            <a:endParaRPr lang="en-US" altLang="zh-CN" sz="1000">
              <a:solidFill>
                <a:srgbClr val="FFFFFF"/>
              </a:solidFill>
              <a:effectLst/>
            </a:endParaRPr>
          </a:p>
        </p:txBody>
      </p:sp>
      <p:sp>
        <p:nvSpPr>
          <p:cNvPr id="11295" name="TextBox 17"/>
          <p:cNvSpPr txBox="1">
            <a:spLocks noChangeArrowheads="1"/>
          </p:cNvSpPr>
          <p:nvPr/>
        </p:nvSpPr>
        <p:spPr bwMode="auto">
          <a:xfrm>
            <a:off x="5551488" y="2286000"/>
            <a:ext cx="11080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algn="ctr" eaLnBrk="1" hangingPunct="1">
              <a:buFont typeface="Wingdings" pitchFamily="2" charset="2"/>
              <a:buNone/>
            </a:pPr>
            <a:r>
              <a:rPr kumimoji="1" lang="zh-CN" altLang="en-US" sz="1000">
                <a:solidFill>
                  <a:srgbClr val="FFFFFF"/>
                </a:solidFill>
                <a:effectLst/>
              </a:rPr>
              <a:t>基础数据源</a:t>
            </a:r>
            <a:endParaRPr kumimoji="1" lang="en-US" altLang="zh-CN" sz="1000">
              <a:solidFill>
                <a:srgbClr val="FFFFFF"/>
              </a:solidFill>
              <a:effectLst/>
            </a:endParaRPr>
          </a:p>
          <a:p>
            <a:pPr algn="ctr" eaLnBrk="1" hangingPunct="1">
              <a:buFont typeface="Wingdings" pitchFamily="2" charset="2"/>
              <a:buNone/>
            </a:pPr>
            <a:r>
              <a:rPr lang="zh-CN" altLang="en-US" sz="1000">
                <a:solidFill>
                  <a:srgbClr val="FFFFFF"/>
                </a:solidFill>
                <a:effectLst/>
              </a:rPr>
              <a:t>汇总数据源</a:t>
            </a:r>
            <a:endParaRPr lang="en-US" altLang="zh-CN" sz="1000">
              <a:solidFill>
                <a:srgbClr val="FFFFFF"/>
              </a:solidFill>
              <a:effectLst/>
            </a:endParaRPr>
          </a:p>
          <a:p>
            <a:pPr algn="ctr" eaLnBrk="1" hangingPunct="1">
              <a:buFont typeface="Wingdings" pitchFamily="2" charset="2"/>
              <a:buNone/>
            </a:pPr>
            <a:r>
              <a:rPr lang="zh-CN" altLang="en-US" sz="1000">
                <a:solidFill>
                  <a:srgbClr val="FFFFFF"/>
                </a:solidFill>
                <a:effectLst/>
              </a:rPr>
              <a:t>交叉数据源</a:t>
            </a:r>
            <a:endParaRPr lang="en-US" altLang="zh-CN" sz="1000">
              <a:solidFill>
                <a:srgbClr val="FFFFFF"/>
              </a:solidFill>
              <a:effectLst/>
            </a:endParaRPr>
          </a:p>
        </p:txBody>
      </p:sp>
      <p:sp>
        <p:nvSpPr>
          <p:cNvPr id="76" name="左右箭头 75"/>
          <p:cNvSpPr/>
          <p:nvPr/>
        </p:nvSpPr>
        <p:spPr>
          <a:xfrm rot="5400000">
            <a:off x="2470150" y="3025775"/>
            <a:ext cx="384175" cy="238125"/>
          </a:xfrm>
          <a:prstGeom prst="lef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a:solidFill>
                <a:srgbClr val="FFFFFF"/>
              </a:solidFill>
              <a:effectLst/>
              <a:latin typeface="微软雅黑" pitchFamily="34" charset="-122"/>
              <a:ea typeface="微软雅黑" pitchFamily="34" charset="-122"/>
            </a:endParaRPr>
          </a:p>
        </p:txBody>
      </p:sp>
      <p:sp>
        <p:nvSpPr>
          <p:cNvPr id="77" name="左右箭头 76"/>
          <p:cNvSpPr/>
          <p:nvPr/>
        </p:nvSpPr>
        <p:spPr>
          <a:xfrm rot="5400000">
            <a:off x="7713663" y="3025775"/>
            <a:ext cx="384175" cy="238125"/>
          </a:xfrm>
          <a:prstGeom prst="lef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a:solidFill>
                <a:srgbClr val="FFFFFF"/>
              </a:solidFill>
              <a:effectLst/>
              <a:latin typeface="微软雅黑" pitchFamily="34" charset="-122"/>
              <a:ea typeface="微软雅黑" pitchFamily="34" charset="-122"/>
            </a:endParaRPr>
          </a:p>
        </p:txBody>
      </p:sp>
      <p:sp>
        <p:nvSpPr>
          <p:cNvPr id="78" name="左右箭头 77"/>
          <p:cNvSpPr/>
          <p:nvPr/>
        </p:nvSpPr>
        <p:spPr>
          <a:xfrm rot="5400000">
            <a:off x="5965825" y="3025775"/>
            <a:ext cx="384175" cy="238125"/>
          </a:xfrm>
          <a:prstGeom prst="lef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a:solidFill>
                <a:srgbClr val="FFFFFF"/>
              </a:solidFill>
              <a:effectLst/>
              <a:latin typeface="微软雅黑" pitchFamily="34" charset="-122"/>
              <a:ea typeface="微软雅黑" pitchFamily="34" charset="-122"/>
            </a:endParaRPr>
          </a:p>
        </p:txBody>
      </p:sp>
      <p:sp>
        <p:nvSpPr>
          <p:cNvPr id="79" name="左右箭头 78"/>
          <p:cNvSpPr/>
          <p:nvPr/>
        </p:nvSpPr>
        <p:spPr>
          <a:xfrm rot="5400000">
            <a:off x="4217988" y="3025775"/>
            <a:ext cx="384175" cy="238125"/>
          </a:xfrm>
          <a:prstGeom prst="lef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a:solidFill>
                <a:srgbClr val="FFFFFF"/>
              </a:solidFill>
              <a:effectLst/>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2"/>
          <p:cNvSpPr>
            <a:spLocks noGrp="1"/>
          </p:cNvSpPr>
          <p:nvPr>
            <p:ph type="title"/>
          </p:nvPr>
        </p:nvSpPr>
        <p:spPr>
          <a:xfrm>
            <a:off x="395288" y="0"/>
            <a:ext cx="6697662" cy="620713"/>
          </a:xfrm>
        </p:spPr>
        <p:txBody>
          <a:bodyPr/>
          <a:lstStyle/>
          <a:p>
            <a:r>
              <a:rPr lang="en-US" altLang="zh-CN" smtClean="0">
                <a:latin typeface="微软雅黑" pitchFamily="34" charset="-122"/>
                <a:ea typeface="微软雅黑" pitchFamily="34" charset="-122"/>
              </a:rPr>
              <a:t>K/3</a:t>
            </a:r>
            <a:r>
              <a:rPr smtClean="0">
                <a:latin typeface="微软雅黑" pitchFamily="34" charset="-122"/>
                <a:ea typeface="微软雅黑" pitchFamily="34" charset="-122"/>
              </a:rPr>
              <a:t> </a:t>
            </a:r>
            <a:r>
              <a:rPr lang="en-US" altLang="zh-CN" smtClean="0">
                <a:latin typeface="微软雅黑" pitchFamily="34" charset="-122"/>
                <a:ea typeface="微软雅黑" pitchFamily="34" charset="-122"/>
              </a:rPr>
              <a:t>Cloud </a:t>
            </a:r>
            <a:r>
              <a:rPr smtClean="0">
                <a:latin typeface="微软雅黑" pitchFamily="34" charset="-122"/>
                <a:ea typeface="微软雅黑" pitchFamily="34" charset="-122"/>
              </a:rPr>
              <a:t>万能报表平台技术架构蓝图</a:t>
            </a:r>
          </a:p>
        </p:txBody>
      </p:sp>
      <p:sp>
        <p:nvSpPr>
          <p:cNvPr id="40" name="矩形 39"/>
          <p:cNvSpPr/>
          <p:nvPr/>
        </p:nvSpPr>
        <p:spPr>
          <a:xfrm>
            <a:off x="423863" y="5445125"/>
            <a:ext cx="8029575" cy="646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a:buFont typeface="Wingdings" pitchFamily="2" charset="2"/>
              <a:buNone/>
              <a:defRPr/>
            </a:pPr>
            <a:r>
              <a:rPr lang="en-US" altLang="zh-CN" sz="1200" b="1" dirty="0">
                <a:effectLst/>
                <a:latin typeface="微软雅黑" pitchFamily="34" charset="-122"/>
                <a:ea typeface="微软雅黑" pitchFamily="34" charset="-122"/>
              </a:rPr>
              <a:t>K/3</a:t>
            </a:r>
            <a:r>
              <a:rPr lang="zh-CN" altLang="en-US" sz="1200" b="1" dirty="0">
                <a:effectLst/>
                <a:latin typeface="微软雅黑" pitchFamily="34" charset="-122"/>
                <a:ea typeface="微软雅黑" pitchFamily="34" charset="-122"/>
              </a:rPr>
              <a:t> </a:t>
            </a:r>
            <a:r>
              <a:rPr lang="en-US" altLang="zh-CN" sz="1200" b="1" dirty="0">
                <a:effectLst/>
                <a:latin typeface="微软雅黑" pitchFamily="34" charset="-122"/>
                <a:ea typeface="微软雅黑" pitchFamily="34" charset="-122"/>
              </a:rPr>
              <a:t>Cloud</a:t>
            </a:r>
            <a:r>
              <a:rPr lang="zh-CN" altLang="en-US" sz="1200" b="1" dirty="0">
                <a:effectLst/>
                <a:latin typeface="微软雅黑" pitchFamily="34" charset="-122"/>
                <a:ea typeface="微软雅黑" pitchFamily="34" charset="-122"/>
              </a:rPr>
              <a:t>万能报表基于</a:t>
            </a:r>
            <a:r>
              <a:rPr lang="en-US" altLang="zh-CN" sz="1200" b="1" dirty="0">
                <a:effectLst/>
                <a:latin typeface="微软雅黑" pitchFamily="34" charset="-122"/>
                <a:ea typeface="微软雅黑" pitchFamily="34" charset="-122"/>
              </a:rPr>
              <a:t>K/3</a:t>
            </a:r>
            <a:r>
              <a:rPr lang="zh-CN" altLang="en-US" sz="1200" b="1" dirty="0">
                <a:effectLst/>
                <a:latin typeface="微软雅黑" pitchFamily="34" charset="-122"/>
                <a:ea typeface="微软雅黑" pitchFamily="34" charset="-122"/>
              </a:rPr>
              <a:t> </a:t>
            </a:r>
            <a:r>
              <a:rPr lang="en-US" altLang="zh-CN" sz="1200" b="1" dirty="0">
                <a:effectLst/>
                <a:latin typeface="微软雅黑" pitchFamily="34" charset="-122"/>
                <a:ea typeface="微软雅黑" pitchFamily="34" charset="-122"/>
              </a:rPr>
              <a:t>Cloud</a:t>
            </a:r>
            <a:r>
              <a:rPr lang="zh-CN" altLang="en-US" sz="1200" b="1" dirty="0">
                <a:effectLst/>
                <a:latin typeface="微软雅黑" pitchFamily="34" charset="-122"/>
                <a:ea typeface="微软雅黑" pitchFamily="34" charset="-122"/>
              </a:rPr>
              <a:t>领域模型及基础服务接口，无缝集成多种数据源</a:t>
            </a:r>
            <a:r>
              <a:rPr lang="en-US" altLang="zh-CN" sz="1200" b="1" dirty="0">
                <a:effectLst/>
                <a:latin typeface="微软雅黑" pitchFamily="34" charset="-122"/>
                <a:ea typeface="微软雅黑" pitchFamily="34" charset="-122"/>
              </a:rPr>
              <a:t>(</a:t>
            </a:r>
            <a:r>
              <a:rPr lang="zh-CN" altLang="en-US" sz="1200" b="1" dirty="0">
                <a:effectLst/>
                <a:latin typeface="微软雅黑" pitchFamily="34" charset="-122"/>
                <a:ea typeface="微软雅黑" pitchFamily="34" charset="-122"/>
              </a:rPr>
              <a:t>业务单据、账表、</a:t>
            </a:r>
            <a:r>
              <a:rPr lang="en-US" altLang="zh-CN" sz="1200" b="1" dirty="0">
                <a:effectLst/>
                <a:latin typeface="微软雅黑" pitchFamily="34" charset="-122"/>
                <a:ea typeface="微软雅黑" pitchFamily="34" charset="-122"/>
              </a:rPr>
              <a:t>SQL</a:t>
            </a:r>
            <a:r>
              <a:rPr lang="zh-CN" altLang="en-US" sz="1200" b="1" dirty="0">
                <a:effectLst/>
                <a:latin typeface="微软雅黑" pitchFamily="34" charset="-122"/>
                <a:ea typeface="微软雅黑" pitchFamily="34" charset="-122"/>
              </a:rPr>
              <a:t>脚本</a:t>
            </a:r>
            <a:r>
              <a:rPr lang="en-US" altLang="zh-CN" sz="1200" b="1" dirty="0">
                <a:effectLst/>
                <a:latin typeface="微软雅黑" pitchFamily="34" charset="-122"/>
                <a:ea typeface="微软雅黑" pitchFamily="34" charset="-122"/>
              </a:rPr>
              <a:t>)</a:t>
            </a:r>
            <a:r>
              <a:rPr lang="zh-CN" altLang="en-US" sz="1200" b="1" dirty="0">
                <a:effectLst/>
                <a:latin typeface="微软雅黑" pitchFamily="34" charset="-122"/>
                <a:ea typeface="微软雅黑" pitchFamily="34" charset="-122"/>
              </a:rPr>
              <a:t>，可灵活定义图表、交叉分析表、条码、图片形状等多种报表类型，支持</a:t>
            </a:r>
            <a:r>
              <a:rPr lang="en-US" altLang="zh-CN" sz="1200" b="1" dirty="0">
                <a:effectLst/>
                <a:latin typeface="微软雅黑" pitchFamily="34" charset="-122"/>
                <a:ea typeface="微软雅黑" pitchFamily="34" charset="-122"/>
              </a:rPr>
              <a:t>Silverlight\WPF\Html5</a:t>
            </a:r>
            <a:r>
              <a:rPr lang="zh-CN" altLang="en-US" sz="1200" b="1" dirty="0">
                <a:effectLst/>
                <a:latin typeface="微软雅黑" pitchFamily="34" charset="-122"/>
                <a:ea typeface="微软雅黑" pitchFamily="34" charset="-122"/>
              </a:rPr>
              <a:t>多端展示</a:t>
            </a:r>
            <a:r>
              <a:rPr lang="en-US" altLang="zh-CN" sz="1200" b="1" dirty="0">
                <a:effectLst/>
                <a:latin typeface="微软雅黑" pitchFamily="34" charset="-122"/>
                <a:ea typeface="微软雅黑" pitchFamily="34" charset="-122"/>
              </a:rPr>
              <a:t>,</a:t>
            </a:r>
            <a:r>
              <a:rPr lang="zh-CN" altLang="en-US" sz="1200" b="1" dirty="0">
                <a:effectLst/>
                <a:latin typeface="微软雅黑" pitchFamily="34" charset="-122"/>
                <a:ea typeface="微软雅黑" pitchFamily="34" charset="-122"/>
              </a:rPr>
              <a:t>未来版本将增加对移动终端支持、发布到门户仪表盘等。</a:t>
            </a:r>
            <a:endParaRPr lang="en-US" altLang="zh-CN" sz="1200" b="1" dirty="0">
              <a:effectLst/>
              <a:latin typeface="微软雅黑" pitchFamily="34" charset="-122"/>
              <a:ea typeface="微软雅黑" pitchFamily="34" charset="-122"/>
            </a:endParaRPr>
          </a:p>
        </p:txBody>
      </p:sp>
      <p:grpSp>
        <p:nvGrpSpPr>
          <p:cNvPr id="12292" name="组合 4"/>
          <p:cNvGrpSpPr>
            <a:grpSpLocks/>
          </p:cNvGrpSpPr>
          <p:nvPr/>
        </p:nvGrpSpPr>
        <p:grpSpPr bwMode="auto">
          <a:xfrm>
            <a:off x="446088" y="869950"/>
            <a:ext cx="8007350" cy="4540250"/>
            <a:chOff x="465138" y="1276350"/>
            <a:chExt cx="8007350" cy="3405188"/>
          </a:xfrm>
        </p:grpSpPr>
        <p:sp>
          <p:nvSpPr>
            <p:cNvPr id="44" name="AutoShape 48"/>
            <p:cNvSpPr>
              <a:spLocks noChangeArrowheads="1"/>
            </p:cNvSpPr>
            <p:nvPr/>
          </p:nvSpPr>
          <p:spPr bwMode="auto">
            <a:xfrm rot="5400000">
              <a:off x="4132064" y="1467843"/>
              <a:ext cx="603647" cy="5797550"/>
            </a:xfrm>
            <a:prstGeom prst="bevel">
              <a:avLst>
                <a:gd name="adj" fmla="val 4037"/>
              </a:avLst>
            </a:prstGeom>
            <a:gradFill rotWithShape="1">
              <a:gsLst>
                <a:gs pos="0">
                  <a:srgbClr val="4A99F0"/>
                </a:gs>
                <a:gs pos="82000">
                  <a:schemeClr val="accent1">
                    <a:lumMod val="40000"/>
                    <a:lumOff val="60000"/>
                  </a:schemeClr>
                </a:gs>
              </a:gsLst>
              <a:lin ang="2700000" scaled="1"/>
            </a:gradFill>
            <a:ln>
              <a:noFill/>
            </a:ln>
            <a:extLst/>
          </p:spPr>
          <p:txBody>
            <a:bodyPr wrap="none" anchor="ctr"/>
            <a:lstStyle/>
            <a:p>
              <a:pPr algn="ctr" latinLnBrk="1">
                <a:buFont typeface="Wingdings" pitchFamily="2" charset="2"/>
                <a:buNone/>
                <a:defRPr/>
              </a:pPr>
              <a:endParaRPr kumimoji="1" lang="zh-CN" altLang="en-US" sz="2400">
                <a:solidFill>
                  <a:srgbClr val="FFFFFF"/>
                </a:solidFill>
                <a:effectLst/>
              </a:endParaRPr>
            </a:p>
          </p:txBody>
        </p:sp>
        <p:grpSp>
          <p:nvGrpSpPr>
            <p:cNvPr id="12294" name="组合 16"/>
            <p:cNvGrpSpPr>
              <a:grpSpLocks/>
            </p:cNvGrpSpPr>
            <p:nvPr/>
          </p:nvGrpSpPr>
          <p:grpSpPr bwMode="auto">
            <a:xfrm>
              <a:off x="1554163" y="3059113"/>
              <a:ext cx="5778500" cy="968375"/>
              <a:chOff x="776" y="3010"/>
              <a:chExt cx="4242" cy="680"/>
            </a:xfrm>
          </p:grpSpPr>
          <p:sp>
            <p:nvSpPr>
              <p:cNvPr id="12330" name="AutoShape 48"/>
              <p:cNvSpPr>
                <a:spLocks noChangeArrowheads="1"/>
              </p:cNvSpPr>
              <p:nvPr/>
            </p:nvSpPr>
            <p:spPr bwMode="auto">
              <a:xfrm>
                <a:off x="776" y="3010"/>
                <a:ext cx="4242" cy="680"/>
              </a:xfrm>
              <a:prstGeom prst="bevel">
                <a:avLst>
                  <a:gd name="adj" fmla="val 4037"/>
                </a:avLst>
              </a:prstGeom>
              <a:gradFill rotWithShape="1">
                <a:gsLst>
                  <a:gs pos="0">
                    <a:srgbClr val="D097FF"/>
                  </a:gs>
                  <a:gs pos="100000">
                    <a:srgbClr val="604676"/>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latinLnBrk="1">
                  <a:buFont typeface="Wingdings" pitchFamily="2" charset="2"/>
                  <a:buNone/>
                </a:pPr>
                <a:endParaRPr kumimoji="1" lang="zh-CN" altLang="en-US">
                  <a:solidFill>
                    <a:srgbClr val="FFFFFF"/>
                  </a:solidFill>
                  <a:effectLst/>
                </a:endParaRPr>
              </a:p>
            </p:txBody>
          </p:sp>
          <p:sp>
            <p:nvSpPr>
              <p:cNvPr id="6" name="文本框 18"/>
              <p:cNvSpPr txBox="1">
                <a:spLocks noChangeArrowheads="1"/>
              </p:cNvSpPr>
              <p:nvPr/>
            </p:nvSpPr>
            <p:spPr bwMode="auto">
              <a:xfrm>
                <a:off x="796" y="3077"/>
                <a:ext cx="1013" cy="380"/>
              </a:xfrm>
              <a:prstGeom prst="rect">
                <a:avLst/>
              </a:prstGeom>
              <a:noFill/>
              <a:ln>
                <a:noFill/>
              </a:ln>
              <a:effectLst>
                <a:prstShdw prst="shdw18" dist="17961" dir="13500000">
                  <a:schemeClr val="accent1">
                    <a:gamma/>
                    <a:shade val="60000"/>
                    <a:invGamma/>
                  </a:schemeClr>
                </a:prstShdw>
              </a:effectLst>
              <a:extLst/>
            </p:spPr>
            <p:txBody>
              <a:bodyPr wrap="none">
                <a:spAutoFit/>
              </a:bodyPr>
              <a:lstStyle/>
              <a:p>
                <a:pPr eaLnBrk="0" hangingPunct="0">
                  <a:buFont typeface="Wingdings" pitchFamily="2" charset="2"/>
                  <a:buNone/>
                  <a:defRPr/>
                </a:pPr>
                <a:r>
                  <a:rPr lang="en-US" altLang="zh-CN" sz="1200" b="1" dirty="0">
                    <a:solidFill>
                      <a:srgbClr val="580058"/>
                    </a:solidFill>
                    <a:effectLst/>
                  </a:rPr>
                  <a:t>Report IDE</a:t>
                </a:r>
              </a:p>
              <a:p>
                <a:pPr eaLnBrk="0" hangingPunct="0">
                  <a:buFont typeface="Wingdings" pitchFamily="2" charset="2"/>
                  <a:buNone/>
                  <a:defRPr/>
                </a:pPr>
                <a:r>
                  <a:rPr lang="en-US" altLang="zh-CN" sz="1200" b="1" dirty="0">
                    <a:solidFill>
                      <a:srgbClr val="580058"/>
                    </a:solidFill>
                    <a:effectLst/>
                  </a:rPr>
                  <a:t>(</a:t>
                </a:r>
                <a:r>
                  <a:rPr lang="zh-CN" altLang="en-US" sz="1200" b="1" dirty="0">
                    <a:solidFill>
                      <a:srgbClr val="580058"/>
                    </a:solidFill>
                    <a:effectLst/>
                  </a:rPr>
                  <a:t>万能报表设计器</a:t>
                </a:r>
                <a:r>
                  <a:rPr lang="en-US" altLang="zh-CN" sz="1200" b="1" dirty="0">
                    <a:solidFill>
                      <a:srgbClr val="580058"/>
                    </a:solidFill>
                    <a:effectLst/>
                  </a:rPr>
                  <a:t>)</a:t>
                </a:r>
                <a:endParaRPr lang="zh-CN" altLang="en-US" sz="1200" b="1" dirty="0">
                  <a:solidFill>
                    <a:srgbClr val="580058"/>
                  </a:solidFill>
                  <a:effectLst/>
                </a:endParaRPr>
              </a:p>
              <a:p>
                <a:pPr>
                  <a:buFont typeface="Wingdings" pitchFamily="2" charset="2"/>
                  <a:buNone/>
                  <a:defRPr/>
                </a:pPr>
                <a:endParaRPr lang="zh-CN" altLang="en-US" sz="1200" dirty="0">
                  <a:solidFill>
                    <a:srgbClr val="580058"/>
                  </a:solidFill>
                  <a:effectLst/>
                </a:endParaRPr>
              </a:p>
            </p:txBody>
          </p:sp>
        </p:grpSp>
        <p:sp>
          <p:nvSpPr>
            <p:cNvPr id="12295" name="圆角矩形​​ 6"/>
            <p:cNvSpPr>
              <a:spLocks noChangeArrowheads="1"/>
            </p:cNvSpPr>
            <p:nvPr/>
          </p:nvSpPr>
          <p:spPr bwMode="auto">
            <a:xfrm>
              <a:off x="1758950" y="3638550"/>
              <a:ext cx="1174750" cy="261938"/>
            </a:xfrm>
            <a:prstGeom prst="roundRect">
              <a:avLst>
                <a:gd name="adj" fmla="val 16667"/>
              </a:avLst>
            </a:prstGeom>
            <a:gradFill rotWithShape="1">
              <a:gsLst>
                <a:gs pos="0">
                  <a:srgbClr val="F7F7F7"/>
                </a:gs>
                <a:gs pos="100000">
                  <a:srgbClr val="D5D5D5"/>
                </a:gs>
              </a:gsLst>
              <a:lin ang="5400000" scaled="1"/>
            </a:gradFill>
            <a:ln w="6350" algn="ctr">
              <a:solidFill>
                <a:srgbClr val="969696"/>
              </a:solidFill>
              <a:round/>
              <a:headEnd/>
              <a:tailEnd/>
            </a:ln>
          </p:spPr>
          <p:txBody>
            <a:bodyPr wrap="none" anchor="ctr"/>
            <a:lstStyle/>
            <a:p>
              <a:pPr algn="ctr">
                <a:buFont typeface="Wingdings" pitchFamily="2" charset="2"/>
                <a:buNone/>
              </a:pPr>
              <a:r>
                <a:rPr lang="zh-CN" altLang="en-US" sz="1200">
                  <a:effectLst/>
                </a:rPr>
                <a:t>数据源定义</a:t>
              </a:r>
            </a:p>
          </p:txBody>
        </p:sp>
        <p:sp>
          <p:nvSpPr>
            <p:cNvPr id="12296" name="圆角矩形​​ 8"/>
            <p:cNvSpPr>
              <a:spLocks noChangeArrowheads="1"/>
            </p:cNvSpPr>
            <p:nvPr/>
          </p:nvSpPr>
          <p:spPr bwMode="auto">
            <a:xfrm>
              <a:off x="1535113" y="1276350"/>
              <a:ext cx="2971800" cy="1192213"/>
            </a:xfrm>
            <a:prstGeom prst="roundRect">
              <a:avLst>
                <a:gd name="adj" fmla="val 3394"/>
              </a:avLst>
            </a:prstGeom>
            <a:gradFill rotWithShape="1">
              <a:gsLst>
                <a:gs pos="0">
                  <a:srgbClr val="387FD4"/>
                </a:gs>
                <a:gs pos="100000">
                  <a:srgbClr val="4764C1"/>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buFont typeface="Wingdings" pitchFamily="2" charset="2"/>
                <a:buNone/>
              </a:pPr>
              <a:endParaRPr lang="zh-CN" altLang="en-US">
                <a:solidFill>
                  <a:srgbClr val="FFFFFF"/>
                </a:solidFill>
                <a:effectLst/>
              </a:endParaRPr>
            </a:p>
          </p:txBody>
        </p:sp>
        <p:grpSp>
          <p:nvGrpSpPr>
            <p:cNvPr id="12297" name="组合 27"/>
            <p:cNvGrpSpPr>
              <a:grpSpLocks/>
            </p:cNvGrpSpPr>
            <p:nvPr/>
          </p:nvGrpSpPr>
          <p:grpSpPr bwMode="auto">
            <a:xfrm>
              <a:off x="7356475" y="1276350"/>
              <a:ext cx="1116013" cy="3405188"/>
              <a:chOff x="4123" y="1026"/>
              <a:chExt cx="904" cy="1957"/>
            </a:xfrm>
          </p:grpSpPr>
          <p:sp>
            <p:nvSpPr>
              <p:cNvPr id="12328" name="AutoShape 48"/>
              <p:cNvSpPr>
                <a:spLocks noChangeArrowheads="1"/>
              </p:cNvSpPr>
              <p:nvPr/>
            </p:nvSpPr>
            <p:spPr bwMode="auto">
              <a:xfrm>
                <a:off x="4165" y="1026"/>
                <a:ext cx="862" cy="1950"/>
              </a:xfrm>
              <a:prstGeom prst="bevel">
                <a:avLst>
                  <a:gd name="adj" fmla="val 4037"/>
                </a:avLst>
              </a:prstGeom>
              <a:gradFill rotWithShape="1">
                <a:gsLst>
                  <a:gs pos="0">
                    <a:srgbClr val="4A99F0"/>
                  </a:gs>
                  <a:gs pos="100000">
                    <a:srgbClr val="156FA7"/>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latinLnBrk="1">
                  <a:buFont typeface="Wingdings" pitchFamily="2" charset="2"/>
                  <a:buNone/>
                </a:pPr>
                <a:endParaRPr kumimoji="1" lang="zh-CN" altLang="en-US" sz="2400">
                  <a:solidFill>
                    <a:srgbClr val="FFFFFF"/>
                  </a:solidFill>
                  <a:effectLst/>
                </a:endParaRPr>
              </a:p>
            </p:txBody>
          </p:sp>
          <p:sp>
            <p:nvSpPr>
              <p:cNvPr id="12329" name="圆角矩形​​ 12"/>
              <p:cNvSpPr>
                <a:spLocks noChangeArrowheads="1"/>
              </p:cNvSpPr>
              <p:nvPr/>
            </p:nvSpPr>
            <p:spPr bwMode="auto">
              <a:xfrm>
                <a:off x="4123" y="1026"/>
                <a:ext cx="888" cy="1957"/>
              </a:xfrm>
              <a:prstGeom prst="roundRect">
                <a:avLst>
                  <a:gd name="adj" fmla="val 7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buFont typeface="Wingdings" pitchFamily="2" charset="2"/>
                  <a:buNone/>
                </a:pPr>
                <a:endParaRPr lang="zh-CN" altLang="en-US">
                  <a:solidFill>
                    <a:srgbClr val="FFFFFF"/>
                  </a:solidFill>
                  <a:effectLst/>
                </a:endParaRPr>
              </a:p>
            </p:txBody>
          </p:sp>
        </p:grpSp>
        <p:sp>
          <p:nvSpPr>
            <p:cNvPr id="12298" name="圆角矩形​​ 13"/>
            <p:cNvSpPr>
              <a:spLocks noChangeArrowheads="1"/>
            </p:cNvSpPr>
            <p:nvPr/>
          </p:nvSpPr>
          <p:spPr bwMode="auto">
            <a:xfrm>
              <a:off x="6091238" y="1292225"/>
              <a:ext cx="1241425" cy="1176338"/>
            </a:xfrm>
            <a:prstGeom prst="roundRect">
              <a:avLst>
                <a:gd name="adj" fmla="val 5847"/>
              </a:avLst>
            </a:prstGeom>
            <a:gradFill rotWithShape="1">
              <a:gsLst>
                <a:gs pos="0">
                  <a:srgbClr val="387FD4"/>
                </a:gs>
                <a:gs pos="100000">
                  <a:srgbClr val="4764C1"/>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buFont typeface="Wingdings" pitchFamily="2" charset="2"/>
                <a:buNone/>
              </a:pPr>
              <a:r>
                <a:rPr lang="en-US" altLang="zh-CN">
                  <a:solidFill>
                    <a:srgbClr val="FFFFFF"/>
                  </a:solidFill>
                  <a:effectLst/>
                </a:rPr>
                <a:t>WPF</a:t>
              </a:r>
              <a:endParaRPr lang="zh-CN" altLang="en-US">
                <a:solidFill>
                  <a:srgbClr val="FFFFFF"/>
                </a:solidFill>
                <a:effectLst/>
              </a:endParaRPr>
            </a:p>
          </p:txBody>
        </p:sp>
        <p:sp>
          <p:nvSpPr>
            <p:cNvPr id="12299" name="圆角矩形​​ 14"/>
            <p:cNvSpPr>
              <a:spLocks noChangeArrowheads="1"/>
            </p:cNvSpPr>
            <p:nvPr/>
          </p:nvSpPr>
          <p:spPr bwMode="auto">
            <a:xfrm>
              <a:off x="1751013" y="1509713"/>
              <a:ext cx="1392237" cy="2328862"/>
            </a:xfrm>
            <a:prstGeom prst="roundRect">
              <a:avLst>
                <a:gd name="adj" fmla="val 70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buFont typeface="Wingdings" pitchFamily="2" charset="2"/>
                <a:buNone/>
              </a:pPr>
              <a:endParaRPr lang="zh-CN" altLang="en-US">
                <a:solidFill>
                  <a:srgbClr val="FFFFFF"/>
                </a:solidFill>
                <a:effectLst/>
              </a:endParaRPr>
            </a:p>
          </p:txBody>
        </p:sp>
        <p:sp>
          <p:nvSpPr>
            <p:cNvPr id="12300" name="圆角矩形​​ 15"/>
            <p:cNvSpPr>
              <a:spLocks noChangeArrowheads="1"/>
            </p:cNvSpPr>
            <p:nvPr/>
          </p:nvSpPr>
          <p:spPr bwMode="auto">
            <a:xfrm>
              <a:off x="3636963" y="2500313"/>
              <a:ext cx="3695700" cy="531812"/>
            </a:xfrm>
            <a:prstGeom prst="roundRect">
              <a:avLst>
                <a:gd name="adj" fmla="val 16667"/>
              </a:avLst>
            </a:prstGeom>
            <a:gradFill rotWithShape="1">
              <a:gsLst>
                <a:gs pos="0">
                  <a:srgbClr val="3DABEF"/>
                </a:gs>
                <a:gs pos="100000">
                  <a:srgbClr val="156FA7"/>
                </a:gs>
              </a:gsLst>
              <a:lin ang="5400000" scaled="1"/>
            </a:gradFill>
            <a:ln>
              <a:noFill/>
            </a:ln>
            <a:extLst>
              <a:ext uri="{91240B29-F687-4F45-9708-019B960494DF}">
                <a14:hiddenLine xmlns:a14="http://schemas.microsoft.com/office/drawing/2010/main" w="6350" algn="ctr">
                  <a:solidFill>
                    <a:srgbClr val="000000"/>
                  </a:solidFill>
                  <a:round/>
                  <a:headEnd/>
                  <a:tailEnd/>
                </a14:hiddenLine>
              </a:ext>
            </a:extLst>
          </p:spPr>
          <p:txBody>
            <a:bodyPr wrap="none" anchor="ctr"/>
            <a:lstStyle/>
            <a:p>
              <a:pPr algn="ctr">
                <a:buFont typeface="Wingdings" pitchFamily="2" charset="2"/>
                <a:buNone/>
              </a:pPr>
              <a:r>
                <a:rPr lang="en-US" altLang="zh-CN" sz="1100">
                  <a:effectLst/>
                </a:rPr>
                <a:t>K/3</a:t>
              </a:r>
              <a:r>
                <a:rPr lang="zh-CN" altLang="en-US" sz="1100">
                  <a:effectLst/>
                </a:rPr>
                <a:t> </a:t>
              </a:r>
              <a:r>
                <a:rPr lang="en-US" altLang="zh-CN" sz="1100">
                  <a:effectLst/>
                </a:rPr>
                <a:t>Cloud Server </a:t>
              </a:r>
              <a:endParaRPr lang="zh-CN" altLang="en-US" sz="1100">
                <a:effectLst/>
              </a:endParaRPr>
            </a:p>
          </p:txBody>
        </p:sp>
        <p:sp>
          <p:nvSpPr>
            <p:cNvPr id="12301" name="圆角矩形​​ 8"/>
            <p:cNvSpPr>
              <a:spLocks noChangeArrowheads="1"/>
            </p:cNvSpPr>
            <p:nvPr/>
          </p:nvSpPr>
          <p:spPr bwMode="auto">
            <a:xfrm>
              <a:off x="1587500" y="1654175"/>
              <a:ext cx="1217613" cy="347663"/>
            </a:xfrm>
            <a:prstGeom prst="roundRect">
              <a:avLst>
                <a:gd name="adj" fmla="val 339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round/>
                  <a:headEnd/>
                  <a:tailEnd/>
                </a14:hiddenLine>
              </a:ext>
            </a:extLst>
          </p:spPr>
          <p:txBody>
            <a:bodyPr wrap="none"/>
            <a:lstStyle/>
            <a:p>
              <a:pPr>
                <a:buFont typeface="Wingdings" pitchFamily="2" charset="2"/>
                <a:buNone/>
              </a:pPr>
              <a:r>
                <a:rPr lang="en-US" altLang="zh-CN">
                  <a:solidFill>
                    <a:srgbClr val="FFFFFF"/>
                  </a:solidFill>
                  <a:effectLst/>
                </a:rPr>
                <a:t>Silverlight</a:t>
              </a:r>
              <a:endParaRPr lang="zh-CN" altLang="en-US">
                <a:solidFill>
                  <a:srgbClr val="FFFFFF"/>
                </a:solidFill>
                <a:effectLst/>
              </a:endParaRPr>
            </a:p>
          </p:txBody>
        </p:sp>
        <p:sp>
          <p:nvSpPr>
            <p:cNvPr id="12302" name="圆角矩形​​ 11"/>
            <p:cNvSpPr>
              <a:spLocks noChangeArrowheads="1"/>
            </p:cNvSpPr>
            <p:nvPr/>
          </p:nvSpPr>
          <p:spPr bwMode="gray">
            <a:xfrm>
              <a:off x="7596188" y="2787650"/>
              <a:ext cx="752475" cy="417513"/>
            </a:xfrm>
            <a:prstGeom prst="roundRect">
              <a:avLst>
                <a:gd name="adj" fmla="val 8042"/>
              </a:avLst>
            </a:prstGeom>
            <a:solidFill>
              <a:srgbClr val="FFFFFF">
                <a:alpha val="47842"/>
              </a:srgbClr>
            </a:solidFill>
            <a:ln w="12700" algn="ctr">
              <a:solidFill>
                <a:srgbClr val="FFFFFF"/>
              </a:solidFill>
              <a:round/>
              <a:headEnd/>
              <a:tailEnd/>
            </a:ln>
          </p:spPr>
          <p:txBody>
            <a:bodyPr wrap="none" lIns="72000" tIns="7200" rIns="7200" bIns="7200" anchor="ctr"/>
            <a:lstStyle/>
            <a:p>
              <a:pPr algn="ctr">
                <a:buFont typeface="Wingdings" pitchFamily="2" charset="2"/>
                <a:buNone/>
              </a:pPr>
              <a:r>
                <a:rPr lang="zh-CN" altLang="en-US" sz="1100" b="1">
                  <a:solidFill>
                    <a:srgbClr val="156FA7"/>
                  </a:solidFill>
                  <a:effectLst/>
                </a:rPr>
                <a:t>查询服务</a:t>
              </a:r>
            </a:p>
          </p:txBody>
        </p:sp>
        <p:sp>
          <p:nvSpPr>
            <p:cNvPr id="12303" name="圆角矩形​​ 11"/>
            <p:cNvSpPr>
              <a:spLocks noChangeArrowheads="1"/>
            </p:cNvSpPr>
            <p:nvPr/>
          </p:nvSpPr>
          <p:spPr bwMode="gray">
            <a:xfrm>
              <a:off x="7596188" y="3435350"/>
              <a:ext cx="752475" cy="414338"/>
            </a:xfrm>
            <a:prstGeom prst="roundRect">
              <a:avLst>
                <a:gd name="adj" fmla="val 8042"/>
              </a:avLst>
            </a:prstGeom>
            <a:solidFill>
              <a:srgbClr val="FFFFFF">
                <a:alpha val="47842"/>
              </a:srgbClr>
            </a:solidFill>
            <a:ln w="12700" algn="ctr">
              <a:solidFill>
                <a:srgbClr val="FFFFFF"/>
              </a:solidFill>
              <a:round/>
              <a:headEnd/>
              <a:tailEnd/>
            </a:ln>
          </p:spPr>
          <p:txBody>
            <a:bodyPr wrap="none" lIns="72000" tIns="7200" rIns="7200" bIns="7200" anchor="ctr"/>
            <a:lstStyle/>
            <a:p>
              <a:pPr algn="ctr">
                <a:buFont typeface="Wingdings" pitchFamily="2" charset="2"/>
                <a:buNone/>
              </a:pPr>
              <a:r>
                <a:rPr lang="zh-CN" altLang="en-US" sz="1100" b="1">
                  <a:solidFill>
                    <a:srgbClr val="156FA7"/>
                  </a:solidFill>
                  <a:effectLst/>
                </a:rPr>
                <a:t>账表插件</a:t>
              </a:r>
            </a:p>
          </p:txBody>
        </p:sp>
        <p:sp>
          <p:nvSpPr>
            <p:cNvPr id="12304" name="圆角矩形​​ 9"/>
            <p:cNvSpPr>
              <a:spLocks noChangeArrowheads="1"/>
            </p:cNvSpPr>
            <p:nvPr/>
          </p:nvSpPr>
          <p:spPr bwMode="gray">
            <a:xfrm>
              <a:off x="3494088" y="3148013"/>
              <a:ext cx="2447925" cy="812800"/>
            </a:xfrm>
            <a:prstGeom prst="roundRect">
              <a:avLst>
                <a:gd name="adj" fmla="val 4481"/>
              </a:avLst>
            </a:prstGeom>
            <a:noFill/>
            <a:ln w="12700" algn="ctr">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lIns="72000" tIns="7200" rIns="7200" bIns="7200" anchor="ctr"/>
            <a:lstStyle/>
            <a:p>
              <a:pPr algn="ctr" latinLnBrk="1">
                <a:buFont typeface="Wingdings" pitchFamily="2" charset="2"/>
                <a:buNone/>
              </a:pPr>
              <a:endParaRPr kumimoji="1" lang="zh-CN" altLang="en-US" b="1">
                <a:solidFill>
                  <a:srgbClr val="FFFFFF"/>
                </a:solidFill>
                <a:effectLst/>
              </a:endParaRPr>
            </a:p>
          </p:txBody>
        </p:sp>
        <p:sp>
          <p:nvSpPr>
            <p:cNvPr id="12305" name="圆角矩形​​ 11"/>
            <p:cNvSpPr>
              <a:spLocks noChangeArrowheads="1"/>
            </p:cNvSpPr>
            <p:nvPr/>
          </p:nvSpPr>
          <p:spPr bwMode="gray">
            <a:xfrm>
              <a:off x="7596188" y="2139950"/>
              <a:ext cx="752475" cy="409575"/>
            </a:xfrm>
            <a:prstGeom prst="roundRect">
              <a:avLst>
                <a:gd name="adj" fmla="val 8042"/>
              </a:avLst>
            </a:prstGeom>
            <a:solidFill>
              <a:srgbClr val="FFFFFF">
                <a:alpha val="47842"/>
              </a:srgbClr>
            </a:solidFill>
            <a:ln w="12700" algn="ctr">
              <a:solidFill>
                <a:srgbClr val="FFFFFF"/>
              </a:solidFill>
              <a:round/>
              <a:headEnd/>
              <a:tailEnd/>
            </a:ln>
          </p:spPr>
          <p:txBody>
            <a:bodyPr wrap="none" lIns="72000" tIns="7200" rIns="7200" bIns="7200" anchor="ctr"/>
            <a:lstStyle/>
            <a:p>
              <a:pPr algn="ctr">
                <a:buFont typeface="Wingdings" pitchFamily="2" charset="2"/>
                <a:buNone/>
              </a:pPr>
              <a:r>
                <a:rPr lang="zh-CN" altLang="en-US" sz="1100" b="1">
                  <a:solidFill>
                    <a:srgbClr val="156FA7"/>
                  </a:solidFill>
                  <a:effectLst/>
                </a:rPr>
                <a:t>实体框架</a:t>
              </a:r>
            </a:p>
          </p:txBody>
        </p:sp>
        <p:sp>
          <p:nvSpPr>
            <p:cNvPr id="12306" name="圆角矩形​​ 6"/>
            <p:cNvSpPr>
              <a:spLocks noChangeArrowheads="1"/>
            </p:cNvSpPr>
            <p:nvPr/>
          </p:nvSpPr>
          <p:spPr bwMode="auto">
            <a:xfrm>
              <a:off x="6070600" y="3609975"/>
              <a:ext cx="1092200" cy="261938"/>
            </a:xfrm>
            <a:prstGeom prst="roundRect">
              <a:avLst>
                <a:gd name="adj" fmla="val 16667"/>
              </a:avLst>
            </a:prstGeom>
            <a:gradFill rotWithShape="1">
              <a:gsLst>
                <a:gs pos="0">
                  <a:srgbClr val="F7F7F7"/>
                </a:gs>
                <a:gs pos="100000">
                  <a:srgbClr val="D5D5D5"/>
                </a:gs>
              </a:gsLst>
              <a:lin ang="5400000" scaled="1"/>
            </a:gradFill>
            <a:ln w="6350" algn="ctr">
              <a:solidFill>
                <a:srgbClr val="969696"/>
              </a:solidFill>
              <a:round/>
              <a:headEnd/>
              <a:tailEnd/>
            </a:ln>
          </p:spPr>
          <p:txBody>
            <a:bodyPr wrap="none" anchor="ctr"/>
            <a:lstStyle/>
            <a:p>
              <a:pPr algn="ctr">
                <a:buFont typeface="Wingdings" pitchFamily="2" charset="2"/>
                <a:buNone/>
              </a:pPr>
              <a:r>
                <a:rPr lang="en-US" altLang="zh-CN" sz="1200">
                  <a:effectLst/>
                </a:rPr>
                <a:t>SQL</a:t>
              </a:r>
              <a:r>
                <a:rPr lang="zh-CN" altLang="en-US" sz="1200">
                  <a:effectLst/>
                </a:rPr>
                <a:t>增强报表</a:t>
              </a:r>
            </a:p>
          </p:txBody>
        </p:sp>
        <p:sp>
          <p:nvSpPr>
            <p:cNvPr id="12307" name="圆角矩形​​ 15"/>
            <p:cNvSpPr>
              <a:spLocks noChangeArrowheads="1"/>
            </p:cNvSpPr>
            <p:nvPr/>
          </p:nvSpPr>
          <p:spPr bwMode="auto">
            <a:xfrm>
              <a:off x="1535114" y="2500313"/>
              <a:ext cx="2028824" cy="531812"/>
            </a:xfrm>
            <a:prstGeom prst="roundRect">
              <a:avLst>
                <a:gd name="adj" fmla="val 16667"/>
              </a:avLst>
            </a:prstGeom>
            <a:gradFill rotWithShape="1">
              <a:gsLst>
                <a:gs pos="0">
                  <a:srgbClr val="3DABEF"/>
                </a:gs>
                <a:gs pos="100000">
                  <a:srgbClr val="156FA7"/>
                </a:gs>
              </a:gsLst>
              <a:lin ang="5400000" scaled="1"/>
            </a:gradFill>
            <a:ln>
              <a:noFill/>
            </a:ln>
            <a:extLst>
              <a:ext uri="{91240B29-F687-4F45-9708-019B960494DF}">
                <a14:hiddenLine xmlns:a14="http://schemas.microsoft.com/office/drawing/2010/main" w="6350" algn="ctr">
                  <a:solidFill>
                    <a:srgbClr val="000000"/>
                  </a:solidFill>
                  <a:round/>
                  <a:headEnd/>
                  <a:tailEnd/>
                </a14:hiddenLine>
              </a:ext>
            </a:extLst>
          </p:spPr>
          <p:txBody>
            <a:bodyPr wrap="none" anchor="ctr"/>
            <a:lstStyle/>
            <a:p>
              <a:pPr algn="ctr">
                <a:buFont typeface="Wingdings" pitchFamily="2" charset="2"/>
                <a:buNone/>
              </a:pPr>
              <a:r>
                <a:rPr lang="en-US" altLang="zh-CN" sz="1100">
                  <a:effectLst/>
                </a:rPr>
                <a:t>Report Server </a:t>
              </a:r>
            </a:p>
            <a:p>
              <a:pPr algn="ctr">
                <a:buFont typeface="Wingdings" pitchFamily="2" charset="2"/>
                <a:buNone/>
              </a:pPr>
              <a:r>
                <a:rPr lang="en-US" altLang="zh-CN" sz="1100">
                  <a:effectLst/>
                </a:rPr>
                <a:t>(WCF)</a:t>
              </a:r>
              <a:endParaRPr lang="zh-CN" altLang="en-US" sz="1100">
                <a:effectLst/>
              </a:endParaRPr>
            </a:p>
          </p:txBody>
        </p:sp>
        <p:sp>
          <p:nvSpPr>
            <p:cNvPr id="12308" name="圆角矩形​​ 17"/>
            <p:cNvSpPr>
              <a:spLocks noChangeArrowheads="1"/>
            </p:cNvSpPr>
            <p:nvPr/>
          </p:nvSpPr>
          <p:spPr bwMode="auto">
            <a:xfrm>
              <a:off x="4816475" y="3606800"/>
              <a:ext cx="1003300" cy="261938"/>
            </a:xfrm>
            <a:prstGeom prst="roundRect">
              <a:avLst>
                <a:gd name="adj" fmla="val 16667"/>
              </a:avLst>
            </a:prstGeom>
            <a:gradFill rotWithShape="1">
              <a:gsLst>
                <a:gs pos="0">
                  <a:srgbClr val="F7F7F7"/>
                </a:gs>
                <a:gs pos="100000">
                  <a:srgbClr val="D5D5D5"/>
                </a:gs>
              </a:gsLst>
              <a:lin ang="5400000" scaled="1"/>
            </a:gradFill>
            <a:ln w="6350" algn="ctr">
              <a:solidFill>
                <a:srgbClr val="969696"/>
              </a:solidFill>
              <a:round/>
              <a:headEnd/>
              <a:tailEnd/>
            </a:ln>
          </p:spPr>
          <p:txBody>
            <a:bodyPr wrap="none" anchor="ctr"/>
            <a:lstStyle/>
            <a:p>
              <a:pPr algn="ctr">
                <a:buFont typeface="Wingdings" pitchFamily="2" charset="2"/>
                <a:buNone/>
              </a:pPr>
              <a:r>
                <a:rPr lang="zh-CN" altLang="en-US" sz="1200">
                  <a:effectLst/>
                </a:rPr>
                <a:t>列表类报表</a:t>
              </a:r>
            </a:p>
          </p:txBody>
        </p:sp>
        <p:sp>
          <p:nvSpPr>
            <p:cNvPr id="12309" name="圆角矩形​​ 7"/>
            <p:cNvSpPr>
              <a:spLocks noChangeArrowheads="1"/>
            </p:cNvSpPr>
            <p:nvPr/>
          </p:nvSpPr>
          <p:spPr bwMode="auto">
            <a:xfrm>
              <a:off x="3617913" y="3606800"/>
              <a:ext cx="1125537" cy="261938"/>
            </a:xfrm>
            <a:prstGeom prst="roundRect">
              <a:avLst>
                <a:gd name="adj" fmla="val 16667"/>
              </a:avLst>
            </a:prstGeom>
            <a:gradFill rotWithShape="1">
              <a:gsLst>
                <a:gs pos="0">
                  <a:srgbClr val="F7F7F7"/>
                </a:gs>
                <a:gs pos="100000">
                  <a:srgbClr val="D5D5D5"/>
                </a:gs>
              </a:gsLst>
              <a:lin ang="5400000" scaled="1"/>
            </a:gradFill>
            <a:ln w="6350" algn="ctr">
              <a:solidFill>
                <a:srgbClr val="969696"/>
              </a:solidFill>
              <a:round/>
              <a:headEnd/>
              <a:tailEnd/>
            </a:ln>
          </p:spPr>
          <p:txBody>
            <a:bodyPr wrap="none" anchor="ctr"/>
            <a:lstStyle/>
            <a:p>
              <a:pPr algn="ctr">
                <a:buFont typeface="Wingdings" pitchFamily="2" charset="2"/>
                <a:buNone/>
              </a:pPr>
              <a:r>
                <a:rPr lang="zh-CN" altLang="en-US" sz="1200">
                  <a:effectLst/>
                </a:rPr>
                <a:t>单据类报表</a:t>
              </a:r>
            </a:p>
          </p:txBody>
        </p:sp>
        <p:sp>
          <p:nvSpPr>
            <p:cNvPr id="12310" name="圆角矩形​​ 8"/>
            <p:cNvSpPr>
              <a:spLocks noChangeArrowheads="1"/>
            </p:cNvSpPr>
            <p:nvPr/>
          </p:nvSpPr>
          <p:spPr bwMode="auto">
            <a:xfrm>
              <a:off x="3563938" y="3219450"/>
              <a:ext cx="1079500" cy="288925"/>
            </a:xfrm>
            <a:prstGeom prst="roundRect">
              <a:avLst>
                <a:gd name="adj" fmla="val 339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a:buFont typeface="Wingdings" pitchFamily="2" charset="2"/>
                <a:buNone/>
              </a:pPr>
              <a:r>
                <a:rPr lang="en-US" altLang="zh-CN" sz="1200" b="1">
                  <a:solidFill>
                    <a:srgbClr val="580058"/>
                  </a:solidFill>
                  <a:effectLst/>
                </a:rPr>
                <a:t>Dev</a:t>
              </a:r>
              <a:r>
                <a:rPr lang="zh-CN" altLang="en-US" sz="1200" b="1">
                  <a:solidFill>
                    <a:srgbClr val="580058"/>
                  </a:solidFill>
                  <a:effectLst/>
                </a:rPr>
                <a:t>报表设计器</a:t>
              </a:r>
            </a:p>
          </p:txBody>
        </p:sp>
        <p:sp>
          <p:nvSpPr>
            <p:cNvPr id="12311" name="圆角矩形​​ 11"/>
            <p:cNvSpPr>
              <a:spLocks noChangeArrowheads="1"/>
            </p:cNvSpPr>
            <p:nvPr/>
          </p:nvSpPr>
          <p:spPr bwMode="gray">
            <a:xfrm>
              <a:off x="7596188" y="1492250"/>
              <a:ext cx="752475" cy="422275"/>
            </a:xfrm>
            <a:prstGeom prst="roundRect">
              <a:avLst>
                <a:gd name="adj" fmla="val 8042"/>
              </a:avLst>
            </a:prstGeom>
            <a:solidFill>
              <a:srgbClr val="FFFFFF">
                <a:alpha val="47842"/>
              </a:srgbClr>
            </a:solidFill>
            <a:ln w="12700" algn="ctr">
              <a:solidFill>
                <a:srgbClr val="FFFFFF"/>
              </a:solidFill>
              <a:round/>
              <a:headEnd/>
              <a:tailEnd/>
            </a:ln>
          </p:spPr>
          <p:txBody>
            <a:bodyPr wrap="none" lIns="72000" tIns="7200" rIns="7200" bIns="7200" anchor="ctr"/>
            <a:lstStyle/>
            <a:p>
              <a:pPr algn="ctr">
                <a:buFont typeface="Wingdings" pitchFamily="2" charset="2"/>
                <a:buNone/>
              </a:pPr>
              <a:r>
                <a:rPr lang="zh-CN" altLang="en-US" sz="1100" b="1">
                  <a:solidFill>
                    <a:srgbClr val="156FA7"/>
                  </a:solidFill>
                  <a:effectLst/>
                </a:rPr>
                <a:t>基础服务</a:t>
              </a:r>
            </a:p>
          </p:txBody>
        </p:sp>
        <p:pic>
          <p:nvPicPr>
            <p:cNvPr id="12312" name="图片 8"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888" y="4198938"/>
              <a:ext cx="225266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3" name="图片 9"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050" y="4198938"/>
              <a:ext cx="22288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4" name="自选图形 18"/>
            <p:cNvSpPr>
              <a:spLocks noChangeArrowheads="1"/>
            </p:cNvSpPr>
            <p:nvPr/>
          </p:nvSpPr>
          <p:spPr bwMode="auto">
            <a:xfrm>
              <a:off x="2387600" y="4291013"/>
              <a:ext cx="1265238" cy="242887"/>
            </a:xfrm>
            <a:prstGeom prst="cube">
              <a:avLst>
                <a:gd name="adj" fmla="val 1547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buFont typeface="Wingdings" pitchFamily="2" charset="2"/>
                <a:buNone/>
              </a:pPr>
              <a:r>
                <a:rPr lang="zh-CN" altLang="en-US" sz="1200">
                  <a:effectLst/>
                </a:rPr>
                <a:t>万能报表领域模型库</a:t>
              </a:r>
            </a:p>
          </p:txBody>
        </p:sp>
        <p:sp>
          <p:nvSpPr>
            <p:cNvPr id="12315" name="自选图形 19"/>
            <p:cNvSpPr>
              <a:spLocks noChangeArrowheads="1"/>
            </p:cNvSpPr>
            <p:nvPr/>
          </p:nvSpPr>
          <p:spPr bwMode="auto">
            <a:xfrm>
              <a:off x="5489575" y="4291013"/>
              <a:ext cx="1236663" cy="225425"/>
            </a:xfrm>
            <a:prstGeom prst="cube">
              <a:avLst>
                <a:gd name="adj" fmla="val 1547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buFont typeface="Wingdings" pitchFamily="2" charset="2"/>
                <a:buNone/>
              </a:pPr>
              <a:r>
                <a:rPr lang="zh-CN" altLang="en-US" sz="1200">
                  <a:effectLst/>
                </a:rPr>
                <a:t>标准元模型库</a:t>
              </a:r>
            </a:p>
          </p:txBody>
        </p:sp>
        <p:sp>
          <p:nvSpPr>
            <p:cNvPr id="55" name="圆角矩形​​ 9"/>
            <p:cNvSpPr>
              <a:spLocks noChangeArrowheads="1"/>
            </p:cNvSpPr>
            <p:nvPr/>
          </p:nvSpPr>
          <p:spPr bwMode="gray">
            <a:xfrm>
              <a:off x="2987824" y="1330362"/>
              <a:ext cx="1440160" cy="1080120"/>
            </a:xfrm>
            <a:prstGeom prst="roundRect">
              <a:avLst>
                <a:gd name="adj" fmla="val 4481"/>
              </a:avLst>
            </a:prstGeom>
            <a:solidFill>
              <a:schemeClr val="accent3">
                <a:lumMod val="95000"/>
                <a:alpha val="40000"/>
              </a:schemeClr>
            </a:solidFill>
            <a:ln w="12700" algn="ctr">
              <a:solidFill>
                <a:srgbClr val="FFFFFF">
                  <a:alpha val="50195"/>
                </a:srgbClr>
              </a:solidFill>
              <a:round/>
              <a:headEnd/>
              <a:tailEnd/>
            </a:ln>
            <a:effectLst/>
          </p:spPr>
          <p:txBody>
            <a:bodyPr vert="wordArtVertRtl" wrap="none" lIns="72000" tIns="7200" rIns="7200" bIns="7200" anchor="b"/>
            <a:lstStyle/>
            <a:p>
              <a:pPr latinLnBrk="1">
                <a:lnSpc>
                  <a:spcPct val="50000"/>
                </a:lnSpc>
                <a:buFont typeface="Wingdings" pitchFamily="2" charset="2"/>
                <a:buNone/>
                <a:defRPr/>
              </a:pPr>
              <a:r>
                <a:rPr kumimoji="1" lang="zh-CN" altLang="en-US" sz="1100" b="1" dirty="0">
                  <a:solidFill>
                    <a:srgbClr val="FFFFFF"/>
                  </a:solidFill>
                  <a:effectLst/>
                </a:rPr>
                <a:t>门户仪表盘</a:t>
              </a:r>
            </a:p>
          </p:txBody>
        </p:sp>
        <p:sp>
          <p:nvSpPr>
            <p:cNvPr id="12317" name="圆角矩形​​ 7"/>
            <p:cNvSpPr>
              <a:spLocks noChangeArrowheads="1"/>
            </p:cNvSpPr>
            <p:nvPr/>
          </p:nvSpPr>
          <p:spPr bwMode="auto">
            <a:xfrm>
              <a:off x="3494088" y="1654175"/>
              <a:ext cx="773112" cy="182563"/>
            </a:xfrm>
            <a:prstGeom prst="roundRect">
              <a:avLst>
                <a:gd name="adj" fmla="val 16667"/>
              </a:avLst>
            </a:prstGeom>
            <a:gradFill rotWithShape="1">
              <a:gsLst>
                <a:gs pos="0">
                  <a:srgbClr val="F7F7F7"/>
                </a:gs>
                <a:gs pos="100000">
                  <a:srgbClr val="D5D5D5"/>
                </a:gs>
              </a:gsLst>
              <a:lin ang="5400000" scaled="1"/>
            </a:gradFill>
            <a:ln w="6350" algn="ctr">
              <a:solidFill>
                <a:srgbClr val="969696"/>
              </a:solidFill>
              <a:round/>
              <a:headEnd/>
              <a:tailEnd/>
            </a:ln>
          </p:spPr>
          <p:txBody>
            <a:bodyPr wrap="none" anchor="ctr"/>
            <a:lstStyle/>
            <a:p>
              <a:pPr algn="ctr">
                <a:buFont typeface="Wingdings" pitchFamily="2" charset="2"/>
                <a:buNone/>
              </a:pPr>
              <a:r>
                <a:rPr lang="zh-CN" altLang="en-US" sz="1000">
                  <a:effectLst/>
                </a:rPr>
                <a:t>融合展示</a:t>
              </a:r>
            </a:p>
          </p:txBody>
        </p:sp>
        <p:sp>
          <p:nvSpPr>
            <p:cNvPr id="5149" name="圆角矩形​​ 7"/>
            <p:cNvSpPr>
              <a:spLocks noChangeArrowheads="1"/>
            </p:cNvSpPr>
            <p:nvPr/>
          </p:nvSpPr>
          <p:spPr bwMode="auto">
            <a:xfrm>
              <a:off x="3494088" y="1984772"/>
              <a:ext cx="773112" cy="200025"/>
            </a:xfrm>
            <a:prstGeom prst="roundRect">
              <a:avLst>
                <a:gd name="adj" fmla="val 16667"/>
              </a:avLst>
            </a:prstGeom>
            <a:gradFill rotWithShape="1">
              <a:gsLst>
                <a:gs pos="0">
                  <a:srgbClr val="F7F7F7"/>
                </a:gs>
                <a:gs pos="100000">
                  <a:srgbClr val="D5D5D5"/>
                </a:gs>
              </a:gsLst>
              <a:lin ang="5400000" scaled="1"/>
            </a:gradFill>
            <a:ln w="6350" algn="ctr">
              <a:solidFill>
                <a:srgbClr val="969696"/>
              </a:solidFill>
              <a:round/>
              <a:headEnd/>
              <a:tailEnd/>
            </a:ln>
            <a:effectLst/>
          </p:spPr>
          <p:txBody>
            <a:bodyPr wrap="none" anchor="ctr"/>
            <a:lstStyle/>
            <a:p>
              <a:pPr algn="ctr">
                <a:buFont typeface="Wingdings" pitchFamily="2" charset="2"/>
                <a:buNone/>
                <a:defRPr/>
              </a:pPr>
              <a:r>
                <a:rPr lang="zh-CN" altLang="en-US" sz="1050" dirty="0">
                  <a:effectLst/>
                </a:rPr>
                <a:t>联查穿透</a:t>
              </a:r>
            </a:p>
          </p:txBody>
        </p:sp>
        <p:sp>
          <p:nvSpPr>
            <p:cNvPr id="12319" name="AutoShape 48"/>
            <p:cNvSpPr>
              <a:spLocks noChangeArrowheads="1"/>
            </p:cNvSpPr>
            <p:nvPr/>
          </p:nvSpPr>
          <p:spPr bwMode="auto">
            <a:xfrm>
              <a:off x="465138" y="1276350"/>
              <a:ext cx="938212" cy="3392488"/>
            </a:xfrm>
            <a:prstGeom prst="bevel">
              <a:avLst>
                <a:gd name="adj" fmla="val 4037"/>
              </a:avLst>
            </a:prstGeom>
            <a:gradFill rotWithShape="1">
              <a:gsLst>
                <a:gs pos="0">
                  <a:srgbClr val="4A99F0"/>
                </a:gs>
                <a:gs pos="100000">
                  <a:srgbClr val="156FA7"/>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latinLnBrk="1">
                <a:buFont typeface="Wingdings" pitchFamily="2" charset="2"/>
                <a:buNone/>
              </a:pPr>
              <a:endParaRPr kumimoji="1" lang="zh-CN" altLang="en-US" sz="2400">
                <a:solidFill>
                  <a:srgbClr val="FFFFFF"/>
                </a:solidFill>
                <a:effectLst/>
              </a:endParaRPr>
            </a:p>
          </p:txBody>
        </p:sp>
        <p:sp>
          <p:nvSpPr>
            <p:cNvPr id="12320" name="圆角矩形​​ 12"/>
            <p:cNvSpPr>
              <a:spLocks noChangeArrowheads="1"/>
            </p:cNvSpPr>
            <p:nvPr/>
          </p:nvSpPr>
          <p:spPr bwMode="auto">
            <a:xfrm>
              <a:off x="541338" y="1804988"/>
              <a:ext cx="706437" cy="2790825"/>
            </a:xfrm>
            <a:prstGeom prst="roundRect">
              <a:avLst>
                <a:gd name="adj" fmla="val 7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buFont typeface="Wingdings" pitchFamily="2" charset="2"/>
                <a:buNone/>
              </a:pPr>
              <a:endParaRPr lang="zh-CN" altLang="en-US">
                <a:solidFill>
                  <a:srgbClr val="FFFFFF"/>
                </a:solidFill>
                <a:effectLst/>
              </a:endParaRPr>
            </a:p>
          </p:txBody>
        </p:sp>
        <p:sp>
          <p:nvSpPr>
            <p:cNvPr id="12321" name="圆角矩形​​ 8"/>
            <p:cNvSpPr>
              <a:spLocks noChangeArrowheads="1"/>
            </p:cNvSpPr>
            <p:nvPr/>
          </p:nvSpPr>
          <p:spPr bwMode="auto">
            <a:xfrm>
              <a:off x="465138" y="1419622"/>
              <a:ext cx="733425" cy="542528"/>
            </a:xfrm>
            <a:prstGeom prst="roundRect">
              <a:avLst>
                <a:gd name="adj" fmla="val 339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round/>
                  <a:headEnd/>
                  <a:tailEnd/>
                </a14:hiddenLine>
              </a:ext>
            </a:extLst>
          </p:spPr>
          <p:txBody>
            <a:bodyPr wrap="none"/>
            <a:lstStyle/>
            <a:p>
              <a:pPr>
                <a:buFont typeface="Wingdings" pitchFamily="2" charset="2"/>
                <a:buNone/>
              </a:pPr>
              <a:r>
                <a:rPr lang="zh-CN" altLang="en-US">
                  <a:solidFill>
                    <a:srgbClr val="FFFFFF"/>
                  </a:solidFill>
                  <a:effectLst/>
                </a:rPr>
                <a:t>第三方</a:t>
              </a:r>
              <a:endParaRPr lang="en-US" altLang="zh-CN">
                <a:solidFill>
                  <a:srgbClr val="FFFFFF"/>
                </a:solidFill>
                <a:effectLst/>
              </a:endParaRPr>
            </a:p>
            <a:p>
              <a:pPr>
                <a:buFont typeface="Wingdings" pitchFamily="2" charset="2"/>
                <a:buNone/>
              </a:pPr>
              <a:r>
                <a:rPr lang="zh-CN" altLang="en-US">
                  <a:solidFill>
                    <a:srgbClr val="FFFFFF"/>
                  </a:solidFill>
                  <a:effectLst/>
                </a:rPr>
                <a:t>集成</a:t>
              </a:r>
            </a:p>
          </p:txBody>
        </p:sp>
        <p:sp>
          <p:nvSpPr>
            <p:cNvPr id="12322" name="圆角矩形​​ 11"/>
            <p:cNvSpPr>
              <a:spLocks noChangeArrowheads="1"/>
            </p:cNvSpPr>
            <p:nvPr/>
          </p:nvSpPr>
          <p:spPr bwMode="gray">
            <a:xfrm>
              <a:off x="550863" y="3562350"/>
              <a:ext cx="752475" cy="423863"/>
            </a:xfrm>
            <a:prstGeom prst="roundRect">
              <a:avLst>
                <a:gd name="adj" fmla="val 8042"/>
              </a:avLst>
            </a:prstGeom>
            <a:solidFill>
              <a:srgbClr val="FFFFFF">
                <a:alpha val="47842"/>
              </a:srgbClr>
            </a:solidFill>
            <a:ln w="12700" algn="ctr">
              <a:solidFill>
                <a:srgbClr val="FFFFFF"/>
              </a:solidFill>
              <a:round/>
              <a:headEnd/>
              <a:tailEnd/>
            </a:ln>
          </p:spPr>
          <p:txBody>
            <a:bodyPr wrap="none" lIns="72000" tIns="7200" rIns="7200" bIns="7200" anchor="ctr"/>
            <a:lstStyle/>
            <a:p>
              <a:pPr algn="ctr">
                <a:buFont typeface="Wingdings" pitchFamily="2" charset="2"/>
                <a:buNone/>
              </a:pPr>
              <a:r>
                <a:rPr lang="zh-CN" altLang="en-US" sz="1100" b="1">
                  <a:solidFill>
                    <a:srgbClr val="156FA7"/>
                  </a:solidFill>
                  <a:effectLst/>
                </a:rPr>
                <a:t>数据源</a:t>
              </a:r>
              <a:endParaRPr lang="en-US" altLang="zh-CN" sz="1100" b="1">
                <a:solidFill>
                  <a:srgbClr val="156FA7"/>
                </a:solidFill>
                <a:effectLst/>
              </a:endParaRPr>
            </a:p>
            <a:p>
              <a:pPr algn="ctr">
                <a:buFont typeface="Wingdings" pitchFamily="2" charset="2"/>
                <a:buNone/>
              </a:pPr>
              <a:r>
                <a:rPr lang="zh-CN" altLang="en-US" sz="1100" b="1">
                  <a:solidFill>
                    <a:srgbClr val="156FA7"/>
                  </a:solidFill>
                  <a:effectLst/>
                </a:rPr>
                <a:t>集成</a:t>
              </a:r>
            </a:p>
          </p:txBody>
        </p:sp>
        <p:sp>
          <p:nvSpPr>
            <p:cNvPr id="12323" name="圆角矩形​​ 11"/>
            <p:cNvSpPr>
              <a:spLocks noChangeArrowheads="1"/>
            </p:cNvSpPr>
            <p:nvPr/>
          </p:nvSpPr>
          <p:spPr bwMode="gray">
            <a:xfrm>
              <a:off x="541338" y="2554288"/>
              <a:ext cx="752475" cy="423862"/>
            </a:xfrm>
            <a:prstGeom prst="roundRect">
              <a:avLst>
                <a:gd name="adj" fmla="val 8042"/>
              </a:avLst>
            </a:prstGeom>
            <a:solidFill>
              <a:srgbClr val="FFFFFF">
                <a:alpha val="47842"/>
              </a:srgbClr>
            </a:solidFill>
            <a:ln w="12700" algn="ctr">
              <a:solidFill>
                <a:srgbClr val="FFFFFF"/>
              </a:solidFill>
              <a:round/>
              <a:headEnd/>
              <a:tailEnd/>
            </a:ln>
          </p:spPr>
          <p:txBody>
            <a:bodyPr wrap="none" lIns="72000" tIns="7200" rIns="7200" bIns="7200" anchor="ctr"/>
            <a:lstStyle/>
            <a:p>
              <a:pPr algn="ctr">
                <a:buFont typeface="Wingdings" pitchFamily="2" charset="2"/>
                <a:buNone/>
              </a:pPr>
              <a:r>
                <a:rPr lang="zh-CN" altLang="en-US" sz="1100" b="1">
                  <a:solidFill>
                    <a:srgbClr val="156FA7"/>
                  </a:solidFill>
                  <a:effectLst/>
                </a:rPr>
                <a:t>展示集成</a:t>
              </a:r>
              <a:endParaRPr lang="en-US" altLang="zh-CN" sz="1100" b="1">
                <a:solidFill>
                  <a:srgbClr val="156FA7"/>
                </a:solidFill>
                <a:effectLst/>
              </a:endParaRPr>
            </a:p>
            <a:p>
              <a:pPr algn="ctr">
                <a:buFont typeface="Wingdings" pitchFamily="2" charset="2"/>
                <a:buNone/>
              </a:pPr>
              <a:r>
                <a:rPr lang="en-US" altLang="zh-CN" sz="1100" b="1">
                  <a:solidFill>
                    <a:srgbClr val="156FA7"/>
                  </a:solidFill>
                  <a:effectLst/>
                </a:rPr>
                <a:t>(</a:t>
              </a:r>
              <a:r>
                <a:rPr lang="zh-CN" altLang="en-US" sz="1100" b="1">
                  <a:solidFill>
                    <a:srgbClr val="156FA7"/>
                  </a:solidFill>
                  <a:effectLst/>
                </a:rPr>
                <a:t>水晶报表</a:t>
              </a:r>
              <a:r>
                <a:rPr lang="en-US" altLang="zh-CN" sz="1100" b="1">
                  <a:solidFill>
                    <a:srgbClr val="156FA7"/>
                  </a:solidFill>
                  <a:effectLst/>
                </a:rPr>
                <a:t>)</a:t>
              </a:r>
              <a:endParaRPr lang="zh-CN" altLang="en-US" sz="1100" b="1">
                <a:solidFill>
                  <a:srgbClr val="156FA7"/>
                </a:solidFill>
                <a:effectLst/>
              </a:endParaRPr>
            </a:p>
          </p:txBody>
        </p:sp>
        <p:sp>
          <p:nvSpPr>
            <p:cNvPr id="68" name="左右箭头 67"/>
            <p:cNvSpPr/>
            <p:nvPr/>
          </p:nvSpPr>
          <p:spPr>
            <a:xfrm>
              <a:off x="1293813" y="2711054"/>
              <a:ext cx="400050" cy="138113"/>
            </a:xfrm>
            <a:prstGeom prst="leftRightArrow">
              <a:avLst/>
            </a:prstGeom>
          </p:spPr>
          <p:style>
            <a:lnRef idx="1">
              <a:schemeClr val="accent5"/>
            </a:lnRef>
            <a:fillRef idx="2">
              <a:schemeClr val="accent5"/>
            </a:fillRef>
            <a:effectRef idx="1">
              <a:schemeClr val="accent5"/>
            </a:effectRef>
            <a:fontRef idx="minor">
              <a:schemeClr val="dk1"/>
            </a:fontRef>
          </p:style>
          <p:txBody>
            <a:bodyPr anchor="ctr"/>
            <a:lstStyle/>
            <a:p>
              <a:pPr algn="ctr">
                <a:buFont typeface="Wingdings" pitchFamily="2" charset="2"/>
                <a:buNone/>
                <a:defRPr/>
              </a:pPr>
              <a:endParaRPr lang="zh-CN" altLang="en-US">
                <a:effectLst/>
                <a:latin typeface="微软雅黑" pitchFamily="34" charset="-122"/>
                <a:ea typeface="微软雅黑" pitchFamily="34" charset="-122"/>
              </a:endParaRPr>
            </a:p>
          </p:txBody>
        </p:sp>
        <p:sp>
          <p:nvSpPr>
            <p:cNvPr id="12325" name="圆角矩形​​ 13"/>
            <p:cNvSpPr>
              <a:spLocks noChangeArrowheads="1"/>
            </p:cNvSpPr>
            <p:nvPr/>
          </p:nvSpPr>
          <p:spPr bwMode="auto">
            <a:xfrm>
              <a:off x="4619625" y="1292225"/>
              <a:ext cx="1322388" cy="1176338"/>
            </a:xfrm>
            <a:prstGeom prst="roundRect">
              <a:avLst>
                <a:gd name="adj" fmla="val 5847"/>
              </a:avLst>
            </a:prstGeom>
            <a:gradFill rotWithShape="1">
              <a:gsLst>
                <a:gs pos="0">
                  <a:srgbClr val="387FD4"/>
                </a:gs>
                <a:gs pos="100000">
                  <a:srgbClr val="4764C1"/>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buFont typeface="Wingdings" pitchFamily="2" charset="2"/>
                <a:buNone/>
              </a:pPr>
              <a:r>
                <a:rPr lang="en-US" altLang="zh-CN" dirty="0">
                  <a:solidFill>
                    <a:srgbClr val="FFFFFF"/>
                  </a:solidFill>
                  <a:effectLst/>
                </a:rPr>
                <a:t>HTML5</a:t>
              </a:r>
            </a:p>
          </p:txBody>
        </p:sp>
        <p:sp>
          <p:nvSpPr>
            <p:cNvPr id="12326" name="圆角矩形​​ 11"/>
            <p:cNvSpPr>
              <a:spLocks noChangeArrowheads="1"/>
            </p:cNvSpPr>
            <p:nvPr/>
          </p:nvSpPr>
          <p:spPr bwMode="gray">
            <a:xfrm>
              <a:off x="7593013" y="4064000"/>
              <a:ext cx="752475" cy="412750"/>
            </a:xfrm>
            <a:prstGeom prst="roundRect">
              <a:avLst>
                <a:gd name="adj" fmla="val 8042"/>
              </a:avLst>
            </a:prstGeom>
            <a:solidFill>
              <a:srgbClr val="FFFFFF">
                <a:alpha val="47842"/>
              </a:srgbClr>
            </a:solidFill>
            <a:ln w="12700" algn="ctr">
              <a:solidFill>
                <a:srgbClr val="FFFFFF"/>
              </a:solidFill>
              <a:round/>
              <a:headEnd/>
              <a:tailEnd/>
            </a:ln>
          </p:spPr>
          <p:txBody>
            <a:bodyPr wrap="none" lIns="72000" tIns="7200" rIns="7200" bIns="7200" anchor="ctr"/>
            <a:lstStyle/>
            <a:p>
              <a:pPr algn="ctr">
                <a:buFont typeface="Wingdings" pitchFamily="2" charset="2"/>
                <a:buNone/>
              </a:pPr>
              <a:r>
                <a:rPr lang="zh-CN" altLang="en-US" sz="1100" b="1">
                  <a:solidFill>
                    <a:srgbClr val="156FA7"/>
                  </a:solidFill>
                  <a:effectLst/>
                </a:rPr>
                <a:t>发布部署</a:t>
              </a:r>
            </a:p>
          </p:txBody>
        </p:sp>
        <p:sp>
          <p:nvSpPr>
            <p:cNvPr id="43" name="左右箭头 42"/>
            <p:cNvSpPr/>
            <p:nvPr/>
          </p:nvSpPr>
          <p:spPr>
            <a:xfrm>
              <a:off x="1303338" y="3706416"/>
              <a:ext cx="400050" cy="138113"/>
            </a:xfrm>
            <a:prstGeom prst="leftRightArrow">
              <a:avLst/>
            </a:prstGeom>
          </p:spPr>
          <p:style>
            <a:lnRef idx="1">
              <a:schemeClr val="accent5"/>
            </a:lnRef>
            <a:fillRef idx="2">
              <a:schemeClr val="accent5"/>
            </a:fillRef>
            <a:effectRef idx="1">
              <a:schemeClr val="accent5"/>
            </a:effectRef>
            <a:fontRef idx="minor">
              <a:schemeClr val="dk1"/>
            </a:fontRef>
          </p:style>
          <p:txBody>
            <a:bodyPr anchor="ctr"/>
            <a:lstStyle/>
            <a:p>
              <a:pPr algn="ctr">
                <a:buFont typeface="Wingdings" pitchFamily="2" charset="2"/>
                <a:buNone/>
                <a:defRPr/>
              </a:pPr>
              <a:endParaRPr lang="zh-CN" altLang="en-US">
                <a:effectLst/>
                <a:latin typeface="微软雅黑" pitchFamily="34" charset="-122"/>
                <a:ea typeface="微软雅黑" pitchFamily="34" charset="-122"/>
              </a:endParaRPr>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
          <p:cNvSpPr>
            <a:spLocks noGrp="1"/>
          </p:cNvSpPr>
          <p:nvPr>
            <p:ph type="title"/>
          </p:nvPr>
        </p:nvSpPr>
        <p:spPr>
          <a:xfrm>
            <a:off x="323850" y="0"/>
            <a:ext cx="7127875" cy="693738"/>
          </a:xfrm>
        </p:spPr>
        <p:txBody>
          <a:bodyPr/>
          <a:lstStyle/>
          <a:p>
            <a:r>
              <a:rPr smtClean="0">
                <a:latin typeface="微软雅黑" pitchFamily="34" charset="-122"/>
                <a:ea typeface="微软雅黑" pitchFamily="34" charset="-122"/>
              </a:rPr>
              <a:t>报表设计流程</a:t>
            </a:r>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958850"/>
            <a:ext cx="5145087"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2"/>
          <p:cNvSpPr txBox="1">
            <a:spLocks noChangeArrowheads="1"/>
          </p:cNvSpPr>
          <p:nvPr/>
        </p:nvSpPr>
        <p:spPr bwMode="auto">
          <a:xfrm>
            <a:off x="0" y="25400"/>
            <a:ext cx="7177088" cy="546100"/>
          </a:xfrm>
          <a:prstGeom prst="rect">
            <a:avLst/>
          </a:prstGeom>
          <a:noFill/>
          <a:ln w="9525" algn="ctr">
            <a:noFill/>
            <a:miter lim="800000"/>
            <a:headEnd/>
            <a:tailEnd/>
          </a:ln>
          <a:effectLst/>
        </p:spPr>
        <p:txBody>
          <a:bodyPr anchor="ct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buNone/>
              <a:defRPr/>
            </a:pPr>
            <a:r>
              <a:rPr lang="zh-CN" altLang="en-US" sz="3200" b="1" dirty="0" smtClean="0">
                <a:solidFill>
                  <a:srgbClr val="00549A"/>
                </a:solidFill>
                <a:effectLst>
                  <a:outerShdw blurRad="38100" dist="38100" dir="2700000" algn="tl">
                    <a:srgbClr val="C0C0C0"/>
                  </a:outerShdw>
                </a:effectLst>
                <a:latin typeface="微软雅黑" pitchFamily="34" charset="-122"/>
                <a:ea typeface="微软雅黑" pitchFamily="34" charset="-122"/>
              </a:rPr>
              <a:t>目  录</a:t>
            </a:r>
          </a:p>
        </p:txBody>
      </p:sp>
      <p:grpSp>
        <p:nvGrpSpPr>
          <p:cNvPr id="2" name="Group 97"/>
          <p:cNvGrpSpPr>
            <a:grpSpLocks/>
          </p:cNvGrpSpPr>
          <p:nvPr/>
        </p:nvGrpSpPr>
        <p:grpSpPr bwMode="auto">
          <a:xfrm>
            <a:off x="1955800" y="1386011"/>
            <a:ext cx="5973763" cy="666750"/>
            <a:chOff x="1473" y="1024"/>
            <a:chExt cx="3268" cy="420"/>
          </a:xfrm>
        </p:grpSpPr>
        <p:pic>
          <p:nvPicPr>
            <p:cNvPr id="7193" name="Picture 48" descr="阴影5"/>
            <p:cNvPicPr>
              <a:picLocks noChangeAspect="1" noChangeArrowheads="1"/>
            </p:cNvPicPr>
            <p:nvPr/>
          </p:nvPicPr>
          <p:blipFill>
            <a:blip r:embed="rId2" cstate="print"/>
            <a:srcRect/>
            <a:stretch>
              <a:fillRect/>
            </a:stretch>
          </p:blipFill>
          <p:spPr bwMode="auto">
            <a:xfrm>
              <a:off x="1565" y="1333"/>
              <a:ext cx="3085" cy="111"/>
            </a:xfrm>
            <a:prstGeom prst="rect">
              <a:avLst/>
            </a:prstGeom>
            <a:noFill/>
            <a:ln w="9525">
              <a:noFill/>
              <a:miter lim="800000"/>
              <a:headEnd/>
              <a:tailEnd/>
            </a:ln>
          </p:spPr>
        </p:pic>
        <p:sp>
          <p:nvSpPr>
            <p:cNvPr id="32" name="AutoShape 5"/>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None/>
                <a:defRPr/>
              </a:pPr>
              <a:r>
                <a:rPr lang="en-US" altLang="zh-CN" dirty="0"/>
                <a:t>BOS </a:t>
              </a:r>
              <a:r>
                <a:rPr lang="zh-CN" altLang="en-US" dirty="0" smtClean="0"/>
                <a:t>万能报表平台 </a:t>
              </a:r>
              <a:r>
                <a:rPr lang="zh-CN" altLang="en-US" dirty="0"/>
                <a:t>课程简介</a:t>
              </a:r>
              <a:endParaRPr lang="zh-CN" altLang="en-US" dirty="0">
                <a:solidFill>
                  <a:srgbClr val="000000"/>
                </a:solidFill>
                <a:effectLst>
                  <a:outerShdw blurRad="38100" dist="38100" dir="2700000" algn="tl">
                    <a:srgbClr val="C0C0C0"/>
                  </a:outerShdw>
                </a:effectLst>
              </a:endParaRPr>
            </a:p>
          </p:txBody>
        </p:sp>
      </p:grpSp>
      <p:pic>
        <p:nvPicPr>
          <p:cNvPr id="7191" name="Picture 49" descr="阴影5"/>
          <p:cNvPicPr>
            <a:picLocks noChangeAspect="1" noChangeArrowheads="1"/>
          </p:cNvPicPr>
          <p:nvPr/>
        </p:nvPicPr>
        <p:blipFill>
          <a:blip r:embed="rId3" cstate="print"/>
          <a:srcRect/>
          <a:stretch>
            <a:fillRect/>
          </a:stretch>
        </p:blipFill>
        <p:spPr bwMode="auto">
          <a:xfrm>
            <a:off x="1293812" y="1951161"/>
            <a:ext cx="576263" cy="73025"/>
          </a:xfrm>
          <a:prstGeom prst="rect">
            <a:avLst/>
          </a:prstGeom>
          <a:noFill/>
          <a:ln w="9525">
            <a:noFill/>
            <a:miter lim="800000"/>
            <a:headEnd/>
            <a:tailEnd/>
          </a:ln>
        </p:spPr>
      </p:pic>
      <p:sp>
        <p:nvSpPr>
          <p:cNvPr id="35" name="AutoShape 8"/>
          <p:cNvSpPr>
            <a:spLocks noChangeArrowheads="1"/>
          </p:cNvSpPr>
          <p:nvPr/>
        </p:nvSpPr>
        <p:spPr bwMode="auto">
          <a:xfrm>
            <a:off x="1236662" y="1379661"/>
            <a:ext cx="633413" cy="587375"/>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None/>
              <a:defRPr/>
            </a:pPr>
            <a:r>
              <a:rPr lang="en-US" altLang="zh-CN" sz="2400" b="1" dirty="0">
                <a:solidFill>
                  <a:srgbClr val="FFFFFF"/>
                </a:solidFill>
                <a:latin typeface="微软雅黑" pitchFamily="34" charset="-122"/>
              </a:rPr>
              <a:t>1</a:t>
            </a:r>
          </a:p>
        </p:txBody>
      </p:sp>
      <p:grpSp>
        <p:nvGrpSpPr>
          <p:cNvPr id="3" name="Group 135"/>
          <p:cNvGrpSpPr>
            <a:grpSpLocks/>
          </p:cNvGrpSpPr>
          <p:nvPr/>
        </p:nvGrpSpPr>
        <p:grpSpPr bwMode="auto">
          <a:xfrm>
            <a:off x="1957388" y="2978274"/>
            <a:ext cx="5972175" cy="666750"/>
            <a:chOff x="1473" y="1024"/>
            <a:chExt cx="3268" cy="420"/>
          </a:xfrm>
        </p:grpSpPr>
        <p:pic>
          <p:nvPicPr>
            <p:cNvPr id="7185" name="Picture 136" descr="阴影5"/>
            <p:cNvPicPr>
              <a:picLocks noChangeAspect="1" noChangeArrowheads="1"/>
            </p:cNvPicPr>
            <p:nvPr/>
          </p:nvPicPr>
          <p:blipFill>
            <a:blip r:embed="rId2" cstate="print"/>
            <a:srcRect/>
            <a:stretch>
              <a:fillRect/>
            </a:stretch>
          </p:blipFill>
          <p:spPr bwMode="auto">
            <a:xfrm>
              <a:off x="1565" y="1333"/>
              <a:ext cx="3085" cy="111"/>
            </a:xfrm>
            <a:prstGeom prst="rect">
              <a:avLst/>
            </a:prstGeom>
            <a:noFill/>
            <a:ln w="9525">
              <a:noFill/>
              <a:miter lim="800000"/>
              <a:headEnd/>
              <a:tailEnd/>
            </a:ln>
          </p:spPr>
        </p:pic>
        <p:sp>
          <p:nvSpPr>
            <p:cNvPr id="44" name="AutoShape 137"/>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None/>
                <a:defRPr/>
              </a:pPr>
              <a:r>
                <a:rPr lang="en-US" altLang="zh-CN" dirty="0"/>
                <a:t>BOS </a:t>
              </a:r>
              <a:r>
                <a:rPr lang="zh-CN" altLang="en-US" dirty="0" smtClean="0"/>
                <a:t>万能报表平台 </a:t>
              </a:r>
              <a:r>
                <a:rPr lang="zh-CN" altLang="en-US" dirty="0"/>
                <a:t>功能特性</a:t>
              </a:r>
              <a:endParaRPr lang="zh-CN" altLang="en-US" dirty="0">
                <a:solidFill>
                  <a:srgbClr val="000000"/>
                </a:solidFill>
                <a:effectLst>
                  <a:outerShdw blurRad="38100" dist="38100" dir="2700000" algn="tl">
                    <a:srgbClr val="C0C0C0"/>
                  </a:outerShdw>
                </a:effectLst>
              </a:endParaRPr>
            </a:p>
          </p:txBody>
        </p:sp>
      </p:grpSp>
      <p:pic>
        <p:nvPicPr>
          <p:cNvPr id="7183" name="Picture 139" descr="阴影5"/>
          <p:cNvPicPr>
            <a:picLocks noChangeAspect="1" noChangeArrowheads="1"/>
          </p:cNvPicPr>
          <p:nvPr/>
        </p:nvPicPr>
        <p:blipFill>
          <a:blip r:embed="rId3" cstate="print"/>
          <a:srcRect/>
          <a:stretch>
            <a:fillRect/>
          </a:stretch>
        </p:blipFill>
        <p:spPr bwMode="auto">
          <a:xfrm>
            <a:off x="1293813" y="2714616"/>
            <a:ext cx="576262" cy="73025"/>
          </a:xfrm>
          <a:prstGeom prst="rect">
            <a:avLst/>
          </a:prstGeom>
          <a:noFill/>
          <a:ln w="9525">
            <a:noFill/>
            <a:miter lim="800000"/>
            <a:headEnd/>
            <a:tailEnd/>
          </a:ln>
        </p:spPr>
      </p:pic>
      <p:sp>
        <p:nvSpPr>
          <p:cNvPr id="7184" name="AutoShape 140"/>
          <p:cNvSpPr>
            <a:spLocks noChangeArrowheads="1"/>
          </p:cNvSpPr>
          <p:nvPr/>
        </p:nvSpPr>
        <p:spPr bwMode="auto">
          <a:xfrm>
            <a:off x="1236663" y="2143116"/>
            <a:ext cx="633412" cy="587375"/>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None/>
            </a:pPr>
            <a:r>
              <a:rPr lang="en-US" altLang="zh-CN" sz="2400" b="1" dirty="0">
                <a:solidFill>
                  <a:srgbClr val="FFFFFF"/>
                </a:solidFill>
                <a:latin typeface="微软雅黑" pitchFamily="34" charset="-122"/>
              </a:rPr>
              <a:t>2</a:t>
            </a:r>
          </a:p>
        </p:txBody>
      </p:sp>
      <p:grpSp>
        <p:nvGrpSpPr>
          <p:cNvPr id="4" name="Group 141"/>
          <p:cNvGrpSpPr>
            <a:grpSpLocks/>
          </p:cNvGrpSpPr>
          <p:nvPr/>
        </p:nvGrpSpPr>
        <p:grpSpPr bwMode="auto">
          <a:xfrm>
            <a:off x="1957388" y="2171824"/>
            <a:ext cx="5972175" cy="666750"/>
            <a:chOff x="1473" y="1024"/>
            <a:chExt cx="3268" cy="420"/>
          </a:xfrm>
        </p:grpSpPr>
        <p:pic>
          <p:nvPicPr>
            <p:cNvPr id="7181" name="Picture 142" descr="阴影5"/>
            <p:cNvPicPr>
              <a:picLocks noChangeAspect="1" noChangeArrowheads="1"/>
            </p:cNvPicPr>
            <p:nvPr/>
          </p:nvPicPr>
          <p:blipFill>
            <a:blip r:embed="rId2" cstate="print"/>
            <a:srcRect/>
            <a:stretch>
              <a:fillRect/>
            </a:stretch>
          </p:blipFill>
          <p:spPr bwMode="auto">
            <a:xfrm>
              <a:off x="1565" y="1333"/>
              <a:ext cx="3085" cy="111"/>
            </a:xfrm>
            <a:prstGeom prst="rect">
              <a:avLst/>
            </a:prstGeom>
            <a:noFill/>
            <a:ln w="9525">
              <a:noFill/>
              <a:miter lim="800000"/>
              <a:headEnd/>
              <a:tailEnd/>
            </a:ln>
          </p:spPr>
        </p:pic>
        <p:sp>
          <p:nvSpPr>
            <p:cNvPr id="50" name="AutoShape 143"/>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None/>
                <a:defRPr/>
              </a:pPr>
              <a:r>
                <a:rPr lang="en-US" altLang="zh-CN" dirty="0"/>
                <a:t>BOS </a:t>
              </a:r>
              <a:r>
                <a:rPr lang="zh-CN" altLang="en-US" dirty="0" smtClean="0"/>
                <a:t>万能报表平台 </a:t>
              </a:r>
              <a:r>
                <a:rPr lang="zh-CN" altLang="en-US" dirty="0"/>
                <a:t>整体概述</a:t>
              </a:r>
              <a:endParaRPr lang="zh-CN" altLang="en-US" dirty="0">
                <a:solidFill>
                  <a:srgbClr val="000000"/>
                </a:solidFill>
                <a:effectLst>
                  <a:outerShdw blurRad="38100" dist="38100" dir="2700000" algn="tl">
                    <a:srgbClr val="C0C0C0"/>
                  </a:outerShdw>
                </a:effectLst>
              </a:endParaRPr>
            </a:p>
          </p:txBody>
        </p:sp>
      </p:grpSp>
      <p:sp>
        <p:nvSpPr>
          <p:cNvPr id="7179" name="AutoShape 146"/>
          <p:cNvSpPr>
            <a:spLocks noChangeArrowheads="1"/>
          </p:cNvSpPr>
          <p:nvPr/>
        </p:nvSpPr>
        <p:spPr bwMode="auto">
          <a:xfrm>
            <a:off x="1236663" y="2927351"/>
            <a:ext cx="633412" cy="587375"/>
          </a:xfrm>
          <a:prstGeom prst="roundRect">
            <a:avLst>
              <a:gd name="adj" fmla="val 8380"/>
            </a:avLst>
          </a:prstGeom>
          <a:gradFill rotWithShape="1">
            <a:gsLst>
              <a:gs pos="0">
                <a:schemeClr val="accent1"/>
              </a:gs>
              <a:gs pos="100000">
                <a:schemeClr val="accent2"/>
              </a:gs>
            </a:gsLst>
            <a:lin ang="5400000" scaled="1"/>
          </a:gradFill>
          <a:ln w="6350" algn="ctr">
            <a:noFill/>
            <a:round/>
            <a:headEnd/>
            <a:tailEnd/>
          </a:ln>
          <a:effectLst>
            <a:prstShdw prst="shdw18" dist="17961" dir="13500000">
              <a:schemeClr val="accent1">
                <a:gamma/>
                <a:shade val="60000"/>
                <a:invGamma/>
              </a:schemeClr>
            </a:prstShdw>
          </a:effectLst>
        </p:spPr>
        <p:txBody>
          <a:bodyPr wrap="none" anchor="ctr"/>
          <a:lstStyle/>
          <a:p>
            <a:pPr algn="ctr">
              <a:buNone/>
              <a:defRPr/>
            </a:pPr>
            <a:r>
              <a:rPr lang="en-US" altLang="zh-CN" sz="2400" b="1" dirty="0">
                <a:solidFill>
                  <a:schemeClr val="bg1"/>
                </a:solidFill>
                <a:latin typeface="微软雅黑" pitchFamily="34" charset="-122"/>
              </a:rPr>
              <a:t>3</a:t>
            </a:r>
          </a:p>
        </p:txBody>
      </p:sp>
      <p:pic>
        <p:nvPicPr>
          <p:cNvPr id="7180" name="Picture 152" descr="阴影5"/>
          <p:cNvPicPr>
            <a:picLocks noChangeAspect="1" noChangeArrowheads="1"/>
          </p:cNvPicPr>
          <p:nvPr/>
        </p:nvPicPr>
        <p:blipFill>
          <a:blip r:embed="rId3" cstate="print"/>
          <a:srcRect/>
          <a:stretch>
            <a:fillRect/>
          </a:stretch>
        </p:blipFill>
        <p:spPr bwMode="auto">
          <a:xfrm>
            <a:off x="1293813" y="3498851"/>
            <a:ext cx="576262" cy="73025"/>
          </a:xfrm>
          <a:prstGeom prst="rect">
            <a:avLst/>
          </a:prstGeom>
          <a:noFill/>
          <a:ln w="9525">
            <a:noFill/>
            <a:miter lim="800000"/>
            <a:headEnd/>
            <a:tailEnd/>
          </a:ln>
        </p:spPr>
      </p:pic>
      <p:grpSp>
        <p:nvGrpSpPr>
          <p:cNvPr id="5" name="组合 17"/>
          <p:cNvGrpSpPr/>
          <p:nvPr/>
        </p:nvGrpSpPr>
        <p:grpSpPr>
          <a:xfrm>
            <a:off x="1236663" y="3756032"/>
            <a:ext cx="6692900" cy="673100"/>
            <a:chOff x="1236663" y="2971924"/>
            <a:chExt cx="6692900" cy="673100"/>
          </a:xfrm>
        </p:grpSpPr>
        <p:grpSp>
          <p:nvGrpSpPr>
            <p:cNvPr id="6" name="Group 135"/>
            <p:cNvGrpSpPr>
              <a:grpSpLocks/>
            </p:cNvGrpSpPr>
            <p:nvPr/>
          </p:nvGrpSpPr>
          <p:grpSpPr bwMode="auto">
            <a:xfrm>
              <a:off x="1957388" y="2978274"/>
              <a:ext cx="5972175" cy="666750"/>
              <a:chOff x="1473" y="1024"/>
              <a:chExt cx="3268" cy="420"/>
            </a:xfrm>
          </p:grpSpPr>
          <p:pic>
            <p:nvPicPr>
              <p:cNvPr id="23" name="Picture 136" descr="阴影5"/>
              <p:cNvPicPr>
                <a:picLocks noChangeAspect="1" noChangeArrowheads="1"/>
              </p:cNvPicPr>
              <p:nvPr/>
            </p:nvPicPr>
            <p:blipFill>
              <a:blip r:embed="rId2" cstate="print"/>
              <a:srcRect/>
              <a:stretch>
                <a:fillRect/>
              </a:stretch>
            </p:blipFill>
            <p:spPr bwMode="auto">
              <a:xfrm>
                <a:off x="1565" y="1333"/>
                <a:ext cx="3085" cy="111"/>
              </a:xfrm>
              <a:prstGeom prst="rect">
                <a:avLst/>
              </a:prstGeom>
              <a:noFill/>
              <a:ln w="9525">
                <a:noFill/>
                <a:miter lim="800000"/>
                <a:headEnd/>
                <a:tailEnd/>
              </a:ln>
            </p:spPr>
          </p:pic>
          <p:sp>
            <p:nvSpPr>
              <p:cNvPr id="24" name="AutoShape 137"/>
              <p:cNvSpPr>
                <a:spLocks noChangeArrowheads="1"/>
              </p:cNvSpPr>
              <p:nvPr/>
            </p:nvSpPr>
            <p:spPr bwMode="auto">
              <a:xfrm>
                <a:off x="1473" y="1024"/>
                <a:ext cx="3268" cy="368"/>
              </a:xfrm>
              <a:prstGeom prst="roundRect">
                <a:avLst>
                  <a:gd name="adj" fmla="val 9917"/>
                </a:avLst>
              </a:prstGeom>
              <a:gradFill rotWithShape="1">
                <a:gsLst>
                  <a:gs pos="0">
                    <a:srgbClr val="FFFFFF"/>
                  </a:gs>
                  <a:gs pos="100000">
                    <a:srgbClr val="FFFFFF">
                      <a:gamma/>
                      <a:shade val="84706"/>
                      <a:invGamma/>
                    </a:srgbClr>
                  </a:gs>
                </a:gsLst>
                <a:lin ang="5400000" scaled="1"/>
              </a:gradFill>
              <a:ln w="6350" algn="ctr">
                <a:noFill/>
                <a:round/>
                <a:headEnd/>
                <a:tailEnd/>
              </a:ln>
              <a:effectLst>
                <a:prstShdw prst="shdw18" dist="17961" dir="13500000">
                  <a:srgbClr val="FFFFFF">
                    <a:gamma/>
                    <a:shade val="60000"/>
                    <a:invGamma/>
                  </a:srgbClr>
                </a:prstShdw>
              </a:effectLst>
            </p:spPr>
            <p:txBody>
              <a:bodyPr wrap="none" anchor="ctr"/>
              <a:lstStyle/>
              <a:p>
                <a:pPr marL="92075">
                  <a:buNone/>
                  <a:defRPr/>
                </a:pPr>
                <a:r>
                  <a:rPr lang="en-US" altLang="zh-CN" dirty="0"/>
                  <a:t>BOS </a:t>
                </a:r>
                <a:r>
                  <a:rPr lang="zh-CN" altLang="en-US" dirty="0" smtClean="0"/>
                  <a:t>万能报表平台 </a:t>
                </a:r>
                <a:r>
                  <a:rPr lang="zh-CN" altLang="en-US" dirty="0"/>
                  <a:t>演示案例</a:t>
                </a:r>
                <a:endParaRPr lang="zh-CN" altLang="en-US" dirty="0">
                  <a:solidFill>
                    <a:srgbClr val="000000"/>
                  </a:solidFill>
                  <a:effectLst>
                    <a:outerShdw blurRad="38100" dist="38100" dir="2700000" algn="tl">
                      <a:srgbClr val="C0C0C0"/>
                    </a:outerShdw>
                  </a:effectLst>
                </a:endParaRPr>
              </a:p>
            </p:txBody>
          </p:sp>
        </p:grpSp>
        <p:grpSp>
          <p:nvGrpSpPr>
            <p:cNvPr id="7" name="Group 158"/>
            <p:cNvGrpSpPr>
              <a:grpSpLocks/>
            </p:cNvGrpSpPr>
            <p:nvPr/>
          </p:nvGrpSpPr>
          <p:grpSpPr bwMode="auto">
            <a:xfrm>
              <a:off x="1236663" y="2971924"/>
              <a:ext cx="633412" cy="644525"/>
              <a:chOff x="1019" y="2035"/>
              <a:chExt cx="399" cy="406"/>
            </a:xfrm>
          </p:grpSpPr>
          <p:pic>
            <p:nvPicPr>
              <p:cNvPr id="21" name="Picture 139" descr="阴影5"/>
              <p:cNvPicPr>
                <a:picLocks noChangeAspect="1" noChangeArrowheads="1"/>
              </p:cNvPicPr>
              <p:nvPr/>
            </p:nvPicPr>
            <p:blipFill>
              <a:blip r:embed="rId3" cstate="print"/>
              <a:srcRect/>
              <a:stretch>
                <a:fillRect/>
              </a:stretch>
            </p:blipFill>
            <p:spPr bwMode="auto">
              <a:xfrm>
                <a:off x="1039" y="2395"/>
                <a:ext cx="363" cy="46"/>
              </a:xfrm>
              <a:prstGeom prst="rect">
                <a:avLst/>
              </a:prstGeom>
              <a:noFill/>
              <a:ln w="9525">
                <a:noFill/>
                <a:miter lim="800000"/>
                <a:headEnd/>
                <a:tailEnd/>
              </a:ln>
            </p:spPr>
          </p:pic>
          <p:sp>
            <p:nvSpPr>
              <p:cNvPr id="22" name="AutoShape 140"/>
              <p:cNvSpPr>
                <a:spLocks noChangeArrowheads="1"/>
              </p:cNvSpPr>
              <p:nvPr/>
            </p:nvSpPr>
            <p:spPr bwMode="auto">
              <a:xfrm>
                <a:off x="1019" y="2035"/>
                <a:ext cx="399" cy="370"/>
              </a:xfrm>
              <a:prstGeom prst="roundRect">
                <a:avLst>
                  <a:gd name="adj" fmla="val 8380"/>
                </a:avLst>
              </a:prstGeom>
              <a:gradFill rotWithShape="1">
                <a:gsLst>
                  <a:gs pos="0">
                    <a:srgbClr val="808080"/>
                  </a:gs>
                  <a:gs pos="100000">
                    <a:srgbClr val="292929"/>
                  </a:gs>
                </a:gsLst>
                <a:lin ang="5400000" scaled="1"/>
              </a:gradFill>
              <a:ln w="6350" algn="ctr">
                <a:noFill/>
                <a:round/>
                <a:headEnd/>
                <a:tailEnd/>
              </a:ln>
              <a:effectLst>
                <a:prstShdw prst="shdw17" dist="17961" dir="13500000">
                  <a:srgbClr val="4D4D4D"/>
                </a:prstShdw>
              </a:effectLst>
            </p:spPr>
            <p:txBody>
              <a:bodyPr wrap="none" anchor="ctr"/>
              <a:lstStyle/>
              <a:p>
                <a:pPr algn="ctr">
                  <a:buNone/>
                </a:pPr>
                <a:r>
                  <a:rPr lang="en-US" altLang="zh-CN" sz="2400" b="1" dirty="0">
                    <a:solidFill>
                      <a:srgbClr val="FFFFFF"/>
                    </a:solidFill>
                    <a:latin typeface="微软雅黑" pitchFamily="34" charset="-122"/>
                  </a:rPr>
                  <a:t>4</a:t>
                </a:r>
              </a:p>
            </p:txBody>
          </p:sp>
        </p:grpSp>
      </p:grpSp>
    </p:spTree>
    <p:extLst>
      <p:ext uri="{BB962C8B-B14F-4D97-AF65-F5344CB8AC3E}">
        <p14:creationId xmlns:p14="http://schemas.microsoft.com/office/powerpoint/2010/main" val="30447004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3" y="860425"/>
            <a:ext cx="6142037" cy="523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标题 2"/>
          <p:cNvSpPr>
            <a:spLocks noGrp="1"/>
          </p:cNvSpPr>
          <p:nvPr>
            <p:ph type="title"/>
          </p:nvPr>
        </p:nvSpPr>
        <p:spPr>
          <a:xfrm>
            <a:off x="395288" y="0"/>
            <a:ext cx="6697662" cy="620713"/>
          </a:xfrm>
        </p:spPr>
        <p:txBody>
          <a:bodyPr/>
          <a:lstStyle/>
          <a:p>
            <a:r>
              <a:rPr smtClean="0">
                <a:latin typeface="微软雅黑" pitchFamily="34" charset="-122"/>
                <a:ea typeface="微软雅黑" pitchFamily="34" charset="-122"/>
              </a:rPr>
              <a:t>报表设计器</a:t>
            </a:r>
          </a:p>
        </p:txBody>
      </p:sp>
      <p:grpSp>
        <p:nvGrpSpPr>
          <p:cNvPr id="15364" name="组合 3"/>
          <p:cNvGrpSpPr>
            <a:grpSpLocks/>
          </p:cNvGrpSpPr>
          <p:nvPr/>
        </p:nvGrpSpPr>
        <p:grpSpPr bwMode="auto">
          <a:xfrm>
            <a:off x="142875" y="765175"/>
            <a:ext cx="2160588" cy="5927725"/>
            <a:chOff x="142876" y="573528"/>
            <a:chExt cx="1821346" cy="4446494"/>
          </a:xfrm>
        </p:grpSpPr>
        <p:pic>
          <p:nvPicPr>
            <p:cNvPr id="21" name="Picture 38" descr="C:\Documents and Settings\guoqiang_cheng\桌面\03.jpg"/>
            <p:cNvPicPr>
              <a:picLocks noChangeAspect="1" noChangeArrowheads="1"/>
            </p:cNvPicPr>
            <p:nvPr/>
          </p:nvPicPr>
          <p:blipFill>
            <a:blip r:embed="rId4"/>
            <a:srcRect/>
            <a:stretch>
              <a:fillRect/>
            </a:stretch>
          </p:blipFill>
          <p:spPr bwMode="auto">
            <a:xfrm>
              <a:off x="142876" y="573528"/>
              <a:ext cx="1765140" cy="4446494"/>
            </a:xfrm>
            <a:prstGeom prst="rect">
              <a:avLst/>
            </a:prstGeom>
            <a:noFill/>
            <a:effectLst>
              <a:outerShdw blurRad="50800" dist="38100" dir="5400000" algn="t" rotWithShape="0">
                <a:prstClr val="black">
                  <a:alpha val="40000"/>
                </a:prstClr>
              </a:outerShdw>
            </a:effectLst>
          </p:spPr>
        </p:pic>
        <p:grpSp>
          <p:nvGrpSpPr>
            <p:cNvPr id="15372" name="组合 13"/>
            <p:cNvGrpSpPr>
              <a:grpSpLocks/>
            </p:cNvGrpSpPr>
            <p:nvPr/>
          </p:nvGrpSpPr>
          <p:grpSpPr bwMode="auto">
            <a:xfrm>
              <a:off x="142876" y="573528"/>
              <a:ext cx="1764829" cy="335163"/>
              <a:chOff x="3500430" y="928670"/>
              <a:chExt cx="2357454" cy="428628"/>
            </a:xfrm>
          </p:grpSpPr>
          <p:sp>
            <p:nvSpPr>
              <p:cNvPr id="28" name="矩形 27"/>
              <p:cNvSpPr/>
              <p:nvPr/>
            </p:nvSpPr>
            <p:spPr>
              <a:xfrm>
                <a:off x="3500430" y="928670"/>
                <a:ext cx="2357870" cy="427932"/>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29" name="等腰三角形 28"/>
              <p:cNvSpPr/>
              <p:nvPr/>
            </p:nvSpPr>
            <p:spPr>
              <a:xfrm flipV="1">
                <a:off x="5643785" y="1071821"/>
                <a:ext cx="143009" cy="141629"/>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grpSp>
          <p:nvGrpSpPr>
            <p:cNvPr id="15373" name="组合 14"/>
            <p:cNvGrpSpPr>
              <a:grpSpLocks/>
            </p:cNvGrpSpPr>
            <p:nvPr/>
          </p:nvGrpSpPr>
          <p:grpSpPr bwMode="auto">
            <a:xfrm>
              <a:off x="142876" y="2581682"/>
              <a:ext cx="1764829" cy="335163"/>
              <a:chOff x="3500430" y="928670"/>
              <a:chExt cx="2357454" cy="428628"/>
            </a:xfrm>
          </p:grpSpPr>
          <p:sp>
            <p:nvSpPr>
              <p:cNvPr id="26" name="矩形 25"/>
              <p:cNvSpPr/>
              <p:nvPr/>
            </p:nvSpPr>
            <p:spPr>
              <a:xfrm>
                <a:off x="3500430" y="928102"/>
                <a:ext cx="2357870" cy="429454"/>
              </a:xfrm>
              <a:prstGeom prst="rect">
                <a:avLst/>
              </a:prstGeom>
              <a:solidFill>
                <a:schemeClr val="accent2">
                  <a:lumMod val="40000"/>
                  <a:lumOff val="6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sp>
            <p:nvSpPr>
              <p:cNvPr id="27" name="等腰三角形 26"/>
              <p:cNvSpPr/>
              <p:nvPr/>
            </p:nvSpPr>
            <p:spPr>
              <a:xfrm flipV="1">
                <a:off x="5643785" y="1071253"/>
                <a:ext cx="143009" cy="143151"/>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endParaRPr lang="zh-CN" altLang="en-US" dirty="0">
                  <a:effectLst/>
                  <a:ea typeface="微软雅黑" pitchFamily="34" charset="-122"/>
                </a:endParaRPr>
              </a:p>
            </p:txBody>
          </p:sp>
        </p:grpSp>
        <p:sp>
          <p:nvSpPr>
            <p:cNvPr id="15374" name="TextBox 23"/>
            <p:cNvSpPr txBox="1">
              <a:spLocks noChangeArrowheads="1"/>
            </p:cNvSpPr>
            <p:nvPr/>
          </p:nvSpPr>
          <p:spPr bwMode="auto">
            <a:xfrm>
              <a:off x="356795" y="594631"/>
              <a:ext cx="1176552"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600" b="1">
                  <a:solidFill>
                    <a:schemeClr val="bg1"/>
                  </a:solidFill>
                  <a:effectLst/>
                </a:rPr>
                <a:t>主要功能</a:t>
              </a:r>
            </a:p>
          </p:txBody>
        </p:sp>
        <p:sp>
          <p:nvSpPr>
            <p:cNvPr id="15375" name="TextBox 24"/>
            <p:cNvSpPr txBox="1">
              <a:spLocks noChangeArrowheads="1"/>
            </p:cNvSpPr>
            <p:nvPr/>
          </p:nvSpPr>
          <p:spPr bwMode="auto">
            <a:xfrm>
              <a:off x="356795" y="2571750"/>
              <a:ext cx="1176552"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buFont typeface="Wingdings" pitchFamily="2" charset="2"/>
                <a:buNone/>
              </a:pPr>
              <a:r>
                <a:rPr lang="zh-CN" altLang="en-US" sz="1600" b="1">
                  <a:solidFill>
                    <a:schemeClr val="bg1"/>
                  </a:solidFill>
                  <a:effectLst/>
                </a:rPr>
                <a:t>业务价值</a:t>
              </a:r>
            </a:p>
          </p:txBody>
        </p:sp>
        <p:sp>
          <p:nvSpPr>
            <p:cNvPr id="15376" name="TextBox 17"/>
            <p:cNvSpPr txBox="1">
              <a:spLocks noChangeArrowheads="1"/>
            </p:cNvSpPr>
            <p:nvPr/>
          </p:nvSpPr>
          <p:spPr bwMode="auto">
            <a:xfrm>
              <a:off x="164022" y="2935100"/>
              <a:ext cx="180020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eaLnBrk="0" hangingPunct="0">
                <a:defRPr sz="2000">
                  <a:solidFill>
                    <a:schemeClr val="tx1"/>
                  </a:solidFill>
                  <a:latin typeface="微软雅黑" pitchFamily="34" charset="-122"/>
                  <a:ea typeface="微软雅黑" pitchFamily="34" charset="-122"/>
                </a:defRPr>
              </a:lvl3pPr>
              <a:lvl4pPr marL="1600200" indent="-228600"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2" eaLnBrk="1" hangingPunct="1">
                <a:buFont typeface="Wingdings" pitchFamily="2" charset="2"/>
                <a:buNone/>
              </a:pPr>
              <a:r>
                <a:rPr lang="zh-CN" altLang="en-US" sz="1400">
                  <a:effectLst/>
                </a:rPr>
                <a:t>将企业一段时间内的业务活动相关记录进行打印、汇总和分析，并通过报表的形式更好、更直观的展现出来。。</a:t>
              </a:r>
            </a:p>
          </p:txBody>
        </p:sp>
        <p:sp>
          <p:nvSpPr>
            <p:cNvPr id="15377" name="TextBox 18"/>
            <p:cNvSpPr txBox="1">
              <a:spLocks noChangeArrowheads="1"/>
            </p:cNvSpPr>
            <p:nvPr/>
          </p:nvSpPr>
          <p:spPr bwMode="auto">
            <a:xfrm>
              <a:off x="142876" y="957981"/>
              <a:ext cx="1764829" cy="1135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微软雅黑" pitchFamily="34" charset="-122"/>
                  <a:ea typeface="微软雅黑" pitchFamily="34" charset="-122"/>
                </a:defRPr>
              </a:lvl1pPr>
              <a:lvl2pPr marL="742950" indent="-285750" eaLnBrk="0" hangingPunct="0">
                <a:defRPr sz="2000">
                  <a:solidFill>
                    <a:schemeClr val="tx1"/>
                  </a:solidFill>
                  <a:latin typeface="微软雅黑" pitchFamily="34" charset="-122"/>
                  <a:ea typeface="微软雅黑" pitchFamily="34" charset="-122"/>
                </a:defRPr>
              </a:lvl2pPr>
              <a:lvl3pPr marL="1143000" indent="-228600" eaLnBrk="0" hangingPunct="0">
                <a:defRPr sz="2000">
                  <a:solidFill>
                    <a:schemeClr val="tx1"/>
                  </a:solidFill>
                  <a:latin typeface="微软雅黑" pitchFamily="34" charset="-122"/>
                  <a:ea typeface="微软雅黑" pitchFamily="34" charset="-122"/>
                </a:defRPr>
              </a:lvl3pPr>
              <a:lvl4pPr eaLnBrk="0" hangingPunct="0">
                <a:defRPr sz="2000">
                  <a:solidFill>
                    <a:schemeClr val="tx1"/>
                  </a:solidFill>
                  <a:latin typeface="微软雅黑" pitchFamily="34" charset="-122"/>
                  <a:ea typeface="微软雅黑" pitchFamily="34" charset="-122"/>
                </a:defRPr>
              </a:lvl4pPr>
              <a:lvl5pPr marL="2057400" indent="-228600" eaLnBrk="0" hangingPunct="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rgbClr val="E1B40C"/>
                </a:buClr>
                <a:buSzPct val="80000"/>
                <a:buFont typeface="Wingdings" pitchFamily="2" charset="2"/>
                <a:buChar char="n"/>
                <a:defRPr sz="2000">
                  <a:solidFill>
                    <a:schemeClr val="tx1"/>
                  </a:solidFill>
                  <a:latin typeface="微软雅黑" pitchFamily="34" charset="-122"/>
                  <a:ea typeface="微软雅黑" pitchFamily="34" charset="-122"/>
                </a:defRPr>
              </a:lvl9pPr>
            </a:lstStyle>
            <a:p>
              <a:pPr marL="0" lvl="3" eaLnBrk="1" hangingPunct="1">
                <a:buClr>
                  <a:srgbClr val="003399"/>
                </a:buClr>
                <a:buFont typeface="Wingdings" pitchFamily="2" charset="2"/>
                <a:buNone/>
              </a:pPr>
              <a:r>
                <a:rPr lang="zh-CN" altLang="en-US" sz="1400" dirty="0" smtClean="0">
                  <a:effectLst/>
                </a:rPr>
                <a:t>独立的登录界面</a:t>
              </a:r>
              <a:r>
                <a:rPr lang="zh-CN" altLang="en-US" sz="1400" dirty="0">
                  <a:effectLst/>
                </a:rPr>
                <a:t>；</a:t>
              </a:r>
              <a:endParaRPr lang="en-US" altLang="zh-CN" sz="1400" dirty="0">
                <a:effectLst/>
              </a:endParaRPr>
            </a:p>
            <a:p>
              <a:pPr marL="0" lvl="3" eaLnBrk="1" hangingPunct="1">
                <a:buClr>
                  <a:srgbClr val="003399"/>
                </a:buClr>
                <a:buFont typeface="Wingdings" pitchFamily="2" charset="2"/>
                <a:buNone/>
              </a:pPr>
              <a:r>
                <a:rPr lang="zh-CN" altLang="en-US" sz="1400" dirty="0">
                  <a:effectLst/>
                </a:rPr>
                <a:t>支持各种过虑的设计；</a:t>
              </a:r>
              <a:endParaRPr lang="en-US" altLang="zh-CN" sz="1400" dirty="0">
                <a:effectLst/>
              </a:endParaRPr>
            </a:p>
            <a:p>
              <a:pPr marL="0" lvl="3" eaLnBrk="1" hangingPunct="1">
                <a:buClr>
                  <a:srgbClr val="003399"/>
                </a:buClr>
                <a:buFont typeface="Wingdings" pitchFamily="2" charset="2"/>
                <a:buNone/>
              </a:pPr>
              <a:r>
                <a:rPr lang="zh-CN" altLang="en-US" sz="1400" dirty="0">
                  <a:effectLst/>
                </a:rPr>
                <a:t>支持报表的新建、修改、删除、设计、预览和打印的设计；</a:t>
              </a:r>
              <a:endParaRPr lang="en-US" altLang="zh-CN" sz="1400" dirty="0">
                <a:effectLst/>
              </a:endParaRPr>
            </a:p>
            <a:p>
              <a:pPr marL="0" lvl="3" eaLnBrk="1" hangingPunct="1">
                <a:buClr>
                  <a:srgbClr val="003399"/>
                </a:buClr>
                <a:buFont typeface="Wingdings" pitchFamily="2" charset="2"/>
                <a:buNone/>
              </a:pPr>
              <a:r>
                <a:rPr lang="zh-CN" altLang="en-US" sz="1400" dirty="0">
                  <a:effectLst/>
                </a:rPr>
                <a:t>丰富的报表样式设计；</a:t>
              </a:r>
              <a:endParaRPr lang="en-US" altLang="zh-CN" sz="1400" dirty="0">
                <a:effectLst/>
              </a:endParaRPr>
            </a:p>
          </p:txBody>
        </p:sp>
      </p:grpSp>
      <p:sp>
        <p:nvSpPr>
          <p:cNvPr id="15365" name="AutoShape 6"/>
          <p:cNvSpPr>
            <a:spLocks noChangeArrowheads="1"/>
          </p:cNvSpPr>
          <p:nvPr/>
        </p:nvSpPr>
        <p:spPr bwMode="auto">
          <a:xfrm>
            <a:off x="4668838" y="1714500"/>
            <a:ext cx="1357312" cy="357188"/>
          </a:xfrm>
          <a:prstGeom prst="wedgeRoundRectCallout">
            <a:avLst>
              <a:gd name="adj1" fmla="val -70944"/>
              <a:gd name="adj2" fmla="val -141898"/>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buFont typeface="Wingdings" pitchFamily="2" charset="2"/>
              <a:buNone/>
            </a:pPr>
            <a:r>
              <a:rPr lang="zh-CN" altLang="en-US" b="1">
                <a:solidFill>
                  <a:srgbClr val="FF0000"/>
                </a:solidFill>
                <a:effectLst/>
              </a:rPr>
              <a:t>菜单栏</a:t>
            </a:r>
          </a:p>
        </p:txBody>
      </p:sp>
      <p:sp>
        <p:nvSpPr>
          <p:cNvPr id="15366" name="AutoShape 8"/>
          <p:cNvSpPr>
            <a:spLocks noChangeArrowheads="1"/>
          </p:cNvSpPr>
          <p:nvPr/>
        </p:nvSpPr>
        <p:spPr bwMode="auto">
          <a:xfrm>
            <a:off x="2771775" y="4359275"/>
            <a:ext cx="1143000" cy="500063"/>
          </a:xfrm>
          <a:prstGeom prst="wedgeRoundRectCallout">
            <a:avLst>
              <a:gd name="adj1" fmla="val -65120"/>
              <a:gd name="adj2" fmla="val -173218"/>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b="1">
                <a:solidFill>
                  <a:srgbClr val="FF0000"/>
                </a:solidFill>
                <a:effectLst/>
              </a:rPr>
              <a:t>工具箱</a:t>
            </a:r>
          </a:p>
        </p:txBody>
      </p:sp>
      <p:sp>
        <p:nvSpPr>
          <p:cNvPr id="15367" name="AutoShape 9"/>
          <p:cNvSpPr>
            <a:spLocks noChangeArrowheads="1"/>
          </p:cNvSpPr>
          <p:nvPr/>
        </p:nvSpPr>
        <p:spPr bwMode="auto">
          <a:xfrm>
            <a:off x="4565650" y="3319463"/>
            <a:ext cx="1071563" cy="500062"/>
          </a:xfrm>
          <a:prstGeom prst="wedgeRoundRectCallout">
            <a:avLst>
              <a:gd name="adj1" fmla="val -3148"/>
              <a:gd name="adj2" fmla="val -199597"/>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b="1">
                <a:solidFill>
                  <a:srgbClr val="FF0000"/>
                </a:solidFill>
                <a:effectLst/>
              </a:rPr>
              <a:t>工作区</a:t>
            </a:r>
          </a:p>
        </p:txBody>
      </p:sp>
      <p:sp>
        <p:nvSpPr>
          <p:cNvPr id="15368" name="AutoShape 11"/>
          <p:cNvSpPr>
            <a:spLocks noChangeArrowheads="1"/>
          </p:cNvSpPr>
          <p:nvPr/>
        </p:nvSpPr>
        <p:spPr bwMode="auto">
          <a:xfrm>
            <a:off x="6143625" y="2822575"/>
            <a:ext cx="1785938" cy="500063"/>
          </a:xfrm>
          <a:prstGeom prst="wedgeRoundRectCallout">
            <a:avLst>
              <a:gd name="adj1" fmla="val 48185"/>
              <a:gd name="adj2" fmla="val -170102"/>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b="1">
                <a:solidFill>
                  <a:srgbClr val="FF0000"/>
                </a:solidFill>
                <a:effectLst/>
              </a:rPr>
              <a:t>项目管理窗口</a:t>
            </a:r>
          </a:p>
        </p:txBody>
      </p:sp>
      <p:sp>
        <p:nvSpPr>
          <p:cNvPr id="15369" name="AutoShape 12"/>
          <p:cNvSpPr>
            <a:spLocks noChangeArrowheads="1"/>
          </p:cNvSpPr>
          <p:nvPr/>
        </p:nvSpPr>
        <p:spPr bwMode="auto">
          <a:xfrm>
            <a:off x="6323013" y="4713288"/>
            <a:ext cx="1428750" cy="431800"/>
          </a:xfrm>
          <a:prstGeom prst="wedgeRoundRectCallout">
            <a:avLst>
              <a:gd name="adj1" fmla="val 57884"/>
              <a:gd name="adj2" fmla="val -166463"/>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buFont typeface="Wingdings" pitchFamily="2" charset="2"/>
              <a:buNone/>
            </a:pPr>
            <a:r>
              <a:rPr lang="zh-CN" altLang="en-US" b="1">
                <a:solidFill>
                  <a:srgbClr val="FF0000"/>
                </a:solidFill>
                <a:effectLst/>
              </a:rPr>
              <a:t>属性窗口</a:t>
            </a:r>
          </a:p>
        </p:txBody>
      </p:sp>
      <p:sp>
        <p:nvSpPr>
          <p:cNvPr id="15370" name="圆角矩形标注 34"/>
          <p:cNvSpPr>
            <a:spLocks noChangeArrowheads="1"/>
          </p:cNvSpPr>
          <p:nvPr/>
        </p:nvSpPr>
        <p:spPr bwMode="auto">
          <a:xfrm>
            <a:off x="6215063" y="5357813"/>
            <a:ext cx="914400" cy="612775"/>
          </a:xfrm>
          <a:prstGeom prst="wedgeRoundRectCallout">
            <a:avLst>
              <a:gd name="adj1" fmla="val -20833"/>
              <a:gd name="adj2" fmla="val 62500"/>
              <a:gd name="adj3" fmla="val 16667"/>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buFont typeface="Wingdings" pitchFamily="2" charset="2"/>
              <a:buNone/>
            </a:pPr>
            <a:endParaRPr lang="zh-CN" altLang="en-US">
              <a:solidFill>
                <a:srgbClr val="FF0000"/>
              </a:solidFill>
              <a:effectLst/>
              <a:latin typeface="宋体" pitchFamily="2" charset="-122"/>
              <a:ea typeface="宋体" pitchFamily="2"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kingdee">
      <a:dk1>
        <a:srgbClr val="000000"/>
      </a:dk1>
      <a:lt1>
        <a:srgbClr val="FFFFFF"/>
      </a:lt1>
      <a:dk2>
        <a:srgbClr val="000000"/>
      </a:dk2>
      <a:lt2>
        <a:srgbClr val="404040"/>
      </a:lt2>
      <a:accent1>
        <a:srgbClr val="0060C0"/>
      </a:accent1>
      <a:accent2>
        <a:srgbClr val="003B76"/>
      </a:accent2>
      <a:accent3>
        <a:srgbClr val="FFFFFF"/>
      </a:accent3>
      <a:accent4>
        <a:srgbClr val="000000"/>
      </a:accent4>
      <a:accent5>
        <a:srgbClr val="AAB6DC"/>
      </a:accent5>
      <a:accent6>
        <a:srgbClr val="00356A"/>
      </a:accent6>
      <a:hlink>
        <a:srgbClr val="FF9900"/>
      </a:hlink>
      <a:folHlink>
        <a:srgbClr val="CC00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2613</TotalTime>
  <Words>2019</Words>
  <Application>Microsoft Office PowerPoint</Application>
  <PresentationFormat>全屏显示(4:3)</PresentationFormat>
  <Paragraphs>382</Paragraphs>
  <Slides>32</Slides>
  <Notes>11</Notes>
  <HiddenSlides>1</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 K/3 Cloud V6.1_产品培训 —BOS万能报表平台</vt:lpstr>
      <vt:lpstr>PowerPoint 演示文稿</vt:lpstr>
      <vt:lpstr>课程简介</vt:lpstr>
      <vt:lpstr>PowerPoint 演示文稿</vt:lpstr>
      <vt:lpstr>万能报表解决方案蓝图</vt:lpstr>
      <vt:lpstr>K/3 Cloud 万能报表平台技术架构蓝图</vt:lpstr>
      <vt:lpstr>报表设计流程</vt:lpstr>
      <vt:lpstr>PowerPoint 演示文稿</vt:lpstr>
      <vt:lpstr>报表设计器</vt:lpstr>
      <vt:lpstr>报表区段</vt:lpstr>
      <vt:lpstr>报表控件</vt:lpstr>
      <vt:lpstr>单据类报表设计流程</vt:lpstr>
      <vt:lpstr>单据类报表设计</vt:lpstr>
      <vt:lpstr>列表类报表设计流程</vt:lpstr>
      <vt:lpstr>列表类报表设计</vt:lpstr>
      <vt:lpstr>数据源设计流程</vt:lpstr>
      <vt:lpstr>数据源设计</vt:lpstr>
      <vt:lpstr>SQL增强报表设计流程</vt:lpstr>
      <vt:lpstr>SQL增强报表设计</vt:lpstr>
      <vt:lpstr>PowerPoint 演示文稿</vt:lpstr>
      <vt:lpstr>案例演示概述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反馈与帮助</vt:lpstr>
      <vt:lpstr>PowerPoint 演示文稿</vt:lpstr>
      <vt:lpstr>特别声明</vt:lpstr>
    </vt:vector>
  </TitlesOfParts>
  <Company>市场部</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金蝶国际软件集团介绍</dc:title>
  <dc:creator>吴卫军</dc:creator>
  <cp:lastModifiedBy>RD_tomi_li</cp:lastModifiedBy>
  <cp:revision>245</cp:revision>
  <dcterms:created xsi:type="dcterms:W3CDTF">2005-02-25T05:47:44Z</dcterms:created>
  <dcterms:modified xsi:type="dcterms:W3CDTF">2016-07-06T03:06:05Z</dcterms:modified>
</cp:coreProperties>
</file>