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42" r:id="rId1"/>
  </p:sldMasterIdLst>
  <p:notesMasterIdLst>
    <p:notesMasterId r:id="rId20"/>
  </p:notesMasterIdLst>
  <p:handoutMasterIdLst>
    <p:handoutMasterId r:id="rId21"/>
  </p:handoutMasterIdLst>
  <p:sldIdLst>
    <p:sldId id="874" r:id="rId2"/>
    <p:sldId id="875" r:id="rId3"/>
    <p:sldId id="877" r:id="rId4"/>
    <p:sldId id="880" r:id="rId5"/>
    <p:sldId id="881" r:id="rId6"/>
    <p:sldId id="882" r:id="rId7"/>
    <p:sldId id="883" r:id="rId8"/>
    <p:sldId id="884" r:id="rId9"/>
    <p:sldId id="885" r:id="rId10"/>
    <p:sldId id="886" r:id="rId11"/>
    <p:sldId id="887" r:id="rId12"/>
    <p:sldId id="888" r:id="rId13"/>
    <p:sldId id="889" r:id="rId14"/>
    <p:sldId id="890" r:id="rId15"/>
    <p:sldId id="891" r:id="rId16"/>
    <p:sldId id="892" r:id="rId17"/>
    <p:sldId id="284" r:id="rId18"/>
    <p:sldId id="878" r:id="rId19"/>
  </p:sldIdLst>
  <p:sldSz cx="9144000" cy="5143500" type="screen16x9"/>
  <p:notesSz cx="6858000" cy="9144000"/>
  <p:defaultTextStyle>
    <a:defPPr>
      <a:defRPr lang="zh-CN"/>
    </a:defPPr>
    <a:lvl1pPr algn="l" rtl="0" fontAlgn="base">
      <a:spcBef>
        <a:spcPct val="0"/>
      </a:spcBef>
      <a:spcAft>
        <a:spcPct val="0"/>
      </a:spcAft>
      <a:defRPr sz="2000" kern="1200">
        <a:solidFill>
          <a:schemeClr val="tx1"/>
        </a:solidFill>
        <a:latin typeface="宋体" charset="-122"/>
        <a:ea typeface="宋体" charset="-122"/>
        <a:cs typeface="+mn-cs"/>
      </a:defRPr>
    </a:lvl1pPr>
    <a:lvl2pPr marL="457200" algn="l" rtl="0" fontAlgn="base">
      <a:spcBef>
        <a:spcPct val="0"/>
      </a:spcBef>
      <a:spcAft>
        <a:spcPct val="0"/>
      </a:spcAft>
      <a:defRPr sz="2000" kern="1200">
        <a:solidFill>
          <a:schemeClr val="tx1"/>
        </a:solidFill>
        <a:latin typeface="宋体" charset="-122"/>
        <a:ea typeface="宋体" charset="-122"/>
        <a:cs typeface="+mn-cs"/>
      </a:defRPr>
    </a:lvl2pPr>
    <a:lvl3pPr marL="914400" algn="l" rtl="0" fontAlgn="base">
      <a:spcBef>
        <a:spcPct val="0"/>
      </a:spcBef>
      <a:spcAft>
        <a:spcPct val="0"/>
      </a:spcAft>
      <a:defRPr sz="2000" kern="1200">
        <a:solidFill>
          <a:schemeClr val="tx1"/>
        </a:solidFill>
        <a:latin typeface="宋体" charset="-122"/>
        <a:ea typeface="宋体" charset="-122"/>
        <a:cs typeface="+mn-cs"/>
      </a:defRPr>
    </a:lvl3pPr>
    <a:lvl4pPr marL="1371600" algn="l" rtl="0" fontAlgn="base">
      <a:spcBef>
        <a:spcPct val="0"/>
      </a:spcBef>
      <a:spcAft>
        <a:spcPct val="0"/>
      </a:spcAft>
      <a:defRPr sz="2000" kern="1200">
        <a:solidFill>
          <a:schemeClr val="tx1"/>
        </a:solidFill>
        <a:latin typeface="宋体" charset="-122"/>
        <a:ea typeface="宋体" charset="-122"/>
        <a:cs typeface="+mn-cs"/>
      </a:defRPr>
    </a:lvl4pPr>
    <a:lvl5pPr marL="1828800" algn="l" rtl="0" fontAlgn="base">
      <a:spcBef>
        <a:spcPct val="0"/>
      </a:spcBef>
      <a:spcAft>
        <a:spcPct val="0"/>
      </a:spcAft>
      <a:defRPr sz="2000" kern="1200">
        <a:solidFill>
          <a:schemeClr val="tx1"/>
        </a:solidFill>
        <a:latin typeface="宋体" charset="-122"/>
        <a:ea typeface="宋体" charset="-122"/>
        <a:cs typeface="+mn-cs"/>
      </a:defRPr>
    </a:lvl5pPr>
    <a:lvl6pPr marL="2286000" algn="l" defTabSz="914400" rtl="0" eaLnBrk="1" latinLnBrk="0" hangingPunct="1">
      <a:defRPr sz="2000" kern="1200">
        <a:solidFill>
          <a:schemeClr val="tx1"/>
        </a:solidFill>
        <a:latin typeface="宋体" charset="-122"/>
        <a:ea typeface="宋体" charset="-122"/>
        <a:cs typeface="+mn-cs"/>
      </a:defRPr>
    </a:lvl6pPr>
    <a:lvl7pPr marL="2743200" algn="l" defTabSz="914400" rtl="0" eaLnBrk="1" latinLnBrk="0" hangingPunct="1">
      <a:defRPr sz="2000" kern="1200">
        <a:solidFill>
          <a:schemeClr val="tx1"/>
        </a:solidFill>
        <a:latin typeface="宋体" charset="-122"/>
        <a:ea typeface="宋体" charset="-122"/>
        <a:cs typeface="+mn-cs"/>
      </a:defRPr>
    </a:lvl7pPr>
    <a:lvl8pPr marL="3200400" algn="l" defTabSz="914400" rtl="0" eaLnBrk="1" latinLnBrk="0" hangingPunct="1">
      <a:defRPr sz="2000" kern="1200">
        <a:solidFill>
          <a:schemeClr val="tx1"/>
        </a:solidFill>
        <a:latin typeface="宋体" charset="-122"/>
        <a:ea typeface="宋体" charset="-122"/>
        <a:cs typeface="+mn-cs"/>
      </a:defRPr>
    </a:lvl8pPr>
    <a:lvl9pPr marL="3657600" algn="l" defTabSz="914400" rtl="0" eaLnBrk="1" latinLnBrk="0" hangingPunct="1">
      <a:defRPr sz="2000" kern="1200">
        <a:solidFill>
          <a:schemeClr val="tx1"/>
        </a:solidFill>
        <a:latin typeface="宋体"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99"/>
    <a:srgbClr val="FF9900"/>
    <a:srgbClr val="002C59"/>
    <a:srgbClr val="005092"/>
    <a:srgbClr val="FFFF00"/>
    <a:srgbClr val="558ED5"/>
    <a:srgbClr val="663300"/>
    <a:srgbClr val="FFFF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7" autoAdjust="0"/>
    <p:restoredTop sz="74435" autoAdjust="0"/>
  </p:normalViewPr>
  <p:slideViewPr>
    <p:cSldViewPr>
      <p:cViewPr>
        <p:scale>
          <a:sx n="111" d="100"/>
          <a:sy n="111" d="100"/>
        </p:scale>
        <p:origin x="-72" y="-258"/>
      </p:cViewPr>
      <p:guideLst>
        <p:guide orient="horz" pos="3162"/>
        <p:guide pos="5511"/>
      </p:guideLst>
    </p:cSldViewPr>
  </p:slideViewPr>
  <p:outlineViewPr>
    <p:cViewPr>
      <p:scale>
        <a:sx n="33" d="100"/>
        <a:sy n="33" d="100"/>
      </p:scale>
      <p:origin x="0" y="516"/>
    </p:cViewPr>
  </p:outlineViewPr>
  <p:notesTextViewPr>
    <p:cViewPr>
      <p:scale>
        <a:sx n="100" d="100"/>
        <a:sy n="100" d="100"/>
      </p:scale>
      <p:origin x="0" y="0"/>
    </p:cViewPr>
  </p:notesTextViewPr>
  <p:sorterViewPr>
    <p:cViewPr>
      <p:scale>
        <a:sx n="66" d="100"/>
        <a:sy n="66" d="100"/>
      </p:scale>
      <p:origin x="0" y="300"/>
    </p:cViewPr>
  </p:sorterViewPr>
  <p:notesViewPr>
    <p:cSldViewPr>
      <p:cViewPr varScale="1">
        <p:scale>
          <a:sx n="71" d="100"/>
          <a:sy n="71" d="100"/>
        </p:scale>
        <p:origin x="-22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F374D668-D138-4503-8038-BF417F930298}" type="slidenum">
              <a:rPr lang="en-US" altLang="zh-CN"/>
              <a:pPr>
                <a:defRPr/>
              </a:pPr>
              <a:t>‹#›</a:t>
            </a:fld>
            <a:endParaRPr lang="en-US" altLang="zh-CN" dirty="0"/>
          </a:p>
        </p:txBody>
      </p:sp>
    </p:spTree>
    <p:extLst>
      <p:ext uri="{BB962C8B-B14F-4D97-AF65-F5344CB8AC3E}">
        <p14:creationId xmlns:p14="http://schemas.microsoft.com/office/powerpoint/2010/main" val="281434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553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447C3CA4-1A3F-43E3-944D-8257F97CD276}" type="slidenum">
              <a:rPr lang="en-US" altLang="zh-CN"/>
              <a:pPr>
                <a:defRPr/>
              </a:pPr>
              <a:t>‹#›</a:t>
            </a:fld>
            <a:endParaRPr lang="en-US" altLang="zh-CN" dirty="0"/>
          </a:p>
        </p:txBody>
      </p:sp>
    </p:spTree>
    <p:extLst>
      <p:ext uri="{BB962C8B-B14F-4D97-AF65-F5344CB8AC3E}">
        <p14:creationId xmlns:p14="http://schemas.microsoft.com/office/powerpoint/2010/main" val="861224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9146777" cy="5143500"/>
          </a:xfrm>
          <a:prstGeom prst="rect">
            <a:avLst/>
          </a:prstGeom>
        </p:spPr>
      </p:pic>
      <p:sp>
        <p:nvSpPr>
          <p:cNvPr id="2" name="标题 1"/>
          <p:cNvSpPr>
            <a:spLocks noGrp="1"/>
          </p:cNvSpPr>
          <p:nvPr>
            <p:ph type="ctrTitle"/>
          </p:nvPr>
        </p:nvSpPr>
        <p:spPr>
          <a:xfrm>
            <a:off x="760040" y="1206388"/>
            <a:ext cx="7772400" cy="857514"/>
          </a:xfrm>
        </p:spPr>
        <p:txBody>
          <a:bodyPr>
            <a:normAutofit/>
          </a:bodyPr>
          <a:lstStyle>
            <a:lvl1pPr algn="l">
              <a:defRPr lang="zh-CN" altLang="en-US" sz="3600" b="1" i="0" kern="1200" dirty="0">
                <a:solidFill>
                  <a:srgbClr val="00549A"/>
                </a:solidFill>
                <a:latin typeface="Arial Black" pitchFamily="34" charset="0"/>
                <a:ea typeface="微软雅黑" pitchFamily="34" charset="-122"/>
                <a:cs typeface="微软雅黑"/>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4945421" y="2312522"/>
            <a:ext cx="3587021" cy="1022626"/>
          </a:xfrm>
        </p:spPr>
        <p:txBody>
          <a:bodyPr>
            <a:normAutofit/>
          </a:bodyPr>
          <a:lstStyle>
            <a:lvl1pPr marL="342900" indent="-342900" algn="l" rtl="0" eaLnBrk="0" fontAlgn="base" hangingPunct="0">
              <a:spcBef>
                <a:spcPct val="20000"/>
              </a:spcBef>
              <a:spcAft>
                <a:spcPct val="0"/>
              </a:spcAft>
              <a:buClr>
                <a:srgbClr val="003399"/>
              </a:buClr>
              <a:buSzPct val="80000"/>
              <a:buFont typeface="Wingdings" pitchFamily="2" charset="2"/>
              <a:buNone/>
              <a:defRPr lang="zh-CN" altLang="en-US" sz="2000" kern="1200" dirty="0">
                <a:solidFill>
                  <a:schemeClr val="tx1"/>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
        <p:nvSpPr>
          <p:cNvPr id="9" name="Rectangle 37"/>
          <p:cNvSpPr>
            <a:spLocks/>
          </p:cNvSpPr>
          <p:nvPr userDrawn="1"/>
        </p:nvSpPr>
        <p:spPr bwMode="auto">
          <a:xfrm>
            <a:off x="256460" y="4767758"/>
            <a:ext cx="287538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版权所有</a:t>
            </a:r>
            <a:r>
              <a:rPr lang="en-US" altLang="zh-CN" sz="900" b="0" i="0" spc="0" baseline="0" dirty="0">
                <a:solidFill>
                  <a:srgbClr val="4D4D4D"/>
                </a:solidFill>
                <a:latin typeface="微软雅黑" pitchFamily="34" charset="-122"/>
                <a:ea typeface="微软雅黑" pitchFamily="34" charset="-122"/>
                <a:cs typeface="微软雅黑"/>
                <a:sym typeface="Helvetica Neue" charset="0"/>
              </a:rPr>
              <a:t>©1993-2012</a:t>
            </a:r>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金蝶软</a:t>
            </a:r>
            <a:r>
              <a:rPr lang="zh-CN" altLang="en-US" sz="900" b="0" i="0" spc="0" baseline="0" dirty="0" smtClean="0">
                <a:solidFill>
                  <a:srgbClr val="4D4D4D"/>
                </a:solidFill>
                <a:latin typeface="微软雅黑" pitchFamily="34" charset="-122"/>
                <a:ea typeface="微软雅黑" pitchFamily="34" charset="-122"/>
                <a:cs typeface="微软雅黑"/>
                <a:sym typeface="Microsoft YaHei Bold" charset="0"/>
              </a:rPr>
              <a:t>件（中国</a:t>
            </a:r>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a:t>
            </a:r>
            <a:r>
              <a:rPr lang="zh-CN" altLang="en-US" sz="900" b="0" i="0" spc="0" baseline="0" dirty="0" smtClean="0">
                <a:solidFill>
                  <a:srgbClr val="4D4D4D"/>
                </a:solidFill>
                <a:latin typeface="微软雅黑" pitchFamily="34" charset="-122"/>
                <a:ea typeface="微软雅黑" pitchFamily="34" charset="-122"/>
                <a:cs typeface="微软雅黑"/>
                <a:sym typeface="Microsoft YaHei Bold" charset="0"/>
              </a:rPr>
              <a:t>有</a:t>
            </a:r>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限公司</a:t>
            </a:r>
          </a:p>
        </p:txBody>
      </p:sp>
      <p:pic>
        <p:nvPicPr>
          <p:cNvPr id="18" name="图片 17" descr="20120325大品牌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723365" y="442770"/>
            <a:ext cx="2025099" cy="504000"/>
          </a:xfrm>
          <a:prstGeom prst="rect">
            <a:avLst/>
          </a:prstGeom>
        </p:spPr>
      </p:pic>
      <p:grpSp>
        <p:nvGrpSpPr>
          <p:cNvPr id="8" name="组合 7"/>
          <p:cNvGrpSpPr/>
          <p:nvPr userDrawn="1"/>
        </p:nvGrpSpPr>
        <p:grpSpPr>
          <a:xfrm>
            <a:off x="144962" y="2321154"/>
            <a:ext cx="6371254" cy="3058908"/>
            <a:chOff x="395536" y="2897458"/>
            <a:chExt cx="4549883" cy="2184448"/>
          </a:xfrm>
        </p:grpSpPr>
        <p:pic>
          <p:nvPicPr>
            <p:cNvPr id="10" name="Picture 2" descr="C:\Users\yibo_wang\Desktop\素材\閲戣澏PPT姣嶇増瑙嗚鍏冪礌\灏忔柟鐮栦晶瑙嗗浘\PPT C-orang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95536" y="2897458"/>
              <a:ext cx="2122564" cy="21225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K:\201203盛世确认可用输出\PPT\素材\玻璃砖素材\PPT C Lego.png"/>
            <p:cNvPicPr>
              <a:picLocks noChangeAspect="1" noChangeArrowheads="1"/>
            </p:cNvPicPr>
            <p:nvPr userDrawn="1"/>
          </p:nvPicPr>
          <p:blipFill rotWithShape="1">
            <a:blip r:embed="rId5" cstate="screen">
              <a:extLst>
                <a:ext uri="{28A0092B-C50C-407E-A947-70E740481C1C}">
                  <a14:useLocalDpi xmlns:a14="http://schemas.microsoft.com/office/drawing/2010/main"/>
                </a:ext>
              </a:extLst>
            </a:blip>
            <a:srcRect/>
            <a:stretch/>
          </p:blipFill>
          <p:spPr bwMode="auto">
            <a:xfrm>
              <a:off x="1966894" y="2930672"/>
              <a:ext cx="2978525" cy="21512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390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41974"/>
            <a:ext cx="8424936" cy="3852651"/>
          </a:xfrm>
        </p:spPr>
        <p:txBody>
          <a:bodyPr>
            <a:normAutofit/>
          </a:bodyPr>
          <a:lstStyle>
            <a:lvl1pPr marL="342900" indent="-342900">
              <a:buSzPct val="100000"/>
              <a:buFontTx/>
              <a:buBlip>
                <a:blip r:embed="rId2"/>
              </a:buBlip>
              <a:defRPr sz="2000" b="0" i="0">
                <a:solidFill>
                  <a:schemeClr val="tx1">
                    <a:lumMod val="85000"/>
                    <a:lumOff val="15000"/>
                  </a:schemeClr>
                </a:solidFill>
                <a:latin typeface="微软雅黑"/>
                <a:ea typeface="微软雅黑"/>
                <a:cs typeface="微软雅黑"/>
              </a:defRPr>
            </a:lvl1pPr>
            <a:lvl2pPr>
              <a:defRPr sz="1800" b="0" i="0">
                <a:solidFill>
                  <a:schemeClr val="tx1">
                    <a:lumMod val="85000"/>
                    <a:lumOff val="15000"/>
                  </a:schemeClr>
                </a:solidFill>
                <a:latin typeface="微软雅黑"/>
                <a:ea typeface="微软雅黑"/>
                <a:cs typeface="微软雅黑"/>
              </a:defRPr>
            </a:lvl2pPr>
            <a:lvl3pPr>
              <a:defRPr sz="1600" b="0" i="0">
                <a:solidFill>
                  <a:schemeClr val="tx1">
                    <a:lumMod val="85000"/>
                    <a:lumOff val="15000"/>
                  </a:schemeClr>
                </a:solidFill>
                <a:latin typeface="微软雅黑"/>
                <a:ea typeface="微软雅黑"/>
                <a:cs typeface="微软雅黑"/>
              </a:defRPr>
            </a:lvl3pPr>
            <a:lvl4pPr>
              <a:defRPr sz="1400" b="0" i="0">
                <a:solidFill>
                  <a:schemeClr val="tx1">
                    <a:lumMod val="85000"/>
                    <a:lumOff val="15000"/>
                  </a:schemeClr>
                </a:solidFill>
                <a:latin typeface="微软雅黑"/>
                <a:ea typeface="微软雅黑"/>
                <a:cs typeface="微软雅黑"/>
              </a:defRPr>
            </a:lvl4pPr>
            <a:lvl5pPr>
              <a:defRPr sz="1400" b="0" i="0">
                <a:solidFill>
                  <a:schemeClr val="tx1">
                    <a:lumMod val="85000"/>
                    <a:lumOff val="15000"/>
                  </a:schemeClr>
                </a:solidFill>
                <a:latin typeface="微软雅黑"/>
                <a:ea typeface="微软雅黑"/>
                <a:cs typeface="微软雅黑"/>
              </a:defRPr>
            </a:lvl5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dirty="0"/>
          </a:p>
        </p:txBody>
      </p:sp>
      <p:sp>
        <p:nvSpPr>
          <p:cNvPr id="2" name="标题 1"/>
          <p:cNvSpPr>
            <a:spLocks noGrp="1"/>
          </p:cNvSpPr>
          <p:nvPr>
            <p:ph type="title"/>
          </p:nvPr>
        </p:nvSpPr>
        <p:spPr>
          <a:xfrm>
            <a:off x="323529" y="2"/>
            <a:ext cx="7128197" cy="520095"/>
          </a:xfrm>
        </p:spPr>
        <p:txBody>
          <a:bodyPr>
            <a:normAutofit/>
          </a:bodyPr>
          <a:lstStyle>
            <a:lvl1pPr algn="l">
              <a:defRPr sz="2600" b="0" i="0">
                <a:latin typeface="微软雅黑"/>
                <a:ea typeface="微软雅黑"/>
                <a:cs typeface="微软雅黑"/>
              </a:defRPr>
            </a:lvl1pPr>
          </a:lstStyle>
          <a:p>
            <a:r>
              <a:rPr kumimoji="1" lang="zh-CN" altLang="en-US" smtClean="0"/>
              <a:t>单击此处编辑母版标题样式</a:t>
            </a:r>
            <a:endParaRPr kumimoji="1" lang="zh-CN" altLang="en-US" dirty="0"/>
          </a:p>
        </p:txBody>
      </p:sp>
    </p:spTree>
    <p:extLst>
      <p:ext uri="{BB962C8B-B14F-4D97-AF65-F5344CB8AC3E}">
        <p14:creationId xmlns:p14="http://schemas.microsoft.com/office/powerpoint/2010/main" val="370060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9146777" cy="5143500"/>
          </a:xfrm>
          <a:prstGeom prst="rect">
            <a:avLst/>
          </a:prstGeom>
        </p:spPr>
      </p:pic>
      <p:sp>
        <p:nvSpPr>
          <p:cNvPr id="6" name="Rectangle 4"/>
          <p:cNvSpPr>
            <a:spLocks/>
          </p:cNvSpPr>
          <p:nvPr/>
        </p:nvSpPr>
        <p:spPr bwMode="auto">
          <a:xfrm>
            <a:off x="4521566" y="1436546"/>
            <a:ext cx="18113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CN" sz="4800" dirty="0">
                <a:solidFill>
                  <a:schemeClr val="tx1">
                    <a:lumMod val="75000"/>
                    <a:lumOff val="25000"/>
                  </a:schemeClr>
                </a:solidFill>
                <a:latin typeface="Goudy Old Style" pitchFamily="18" charset="0"/>
                <a:ea typeface="宋体" charset="0"/>
                <a:cs typeface="Helvetica Neue UltraLight" charset="0"/>
                <a:sym typeface="Helvetica Neue UltraLight" charset="0"/>
              </a:rPr>
              <a:t>Thanks</a:t>
            </a:r>
          </a:p>
        </p:txBody>
      </p:sp>
      <p:sp>
        <p:nvSpPr>
          <p:cNvPr id="7" name="Rectangle 5"/>
          <p:cNvSpPr>
            <a:spLocks/>
          </p:cNvSpPr>
          <p:nvPr/>
        </p:nvSpPr>
        <p:spPr bwMode="auto">
          <a:xfrm>
            <a:off x="4050688" y="2190146"/>
            <a:ext cx="10211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1800" dirty="0">
                <a:solidFill>
                  <a:schemeClr val="tx1">
                    <a:lumMod val="75000"/>
                    <a:lumOff val="25000"/>
                  </a:schemeClr>
                </a:solidFill>
                <a:latin typeface="Arial Narrow" charset="0"/>
                <a:ea typeface="宋体" charset="0"/>
                <a:cs typeface="Arial Narrow" charset="0"/>
                <a:sym typeface="Arial Narrow" charset="0"/>
              </a:rPr>
              <a:t>terima kasih</a:t>
            </a:r>
          </a:p>
        </p:txBody>
      </p:sp>
      <p:sp>
        <p:nvSpPr>
          <p:cNvPr id="8" name="Rectangle 6"/>
          <p:cNvSpPr>
            <a:spLocks/>
          </p:cNvSpPr>
          <p:nvPr/>
        </p:nvSpPr>
        <p:spPr bwMode="auto">
          <a:xfrm>
            <a:off x="3491880" y="1275606"/>
            <a:ext cx="92333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3600" dirty="0">
                <a:solidFill>
                  <a:schemeClr val="tx1">
                    <a:lumMod val="75000"/>
                    <a:lumOff val="25000"/>
                  </a:schemeClr>
                </a:solidFill>
                <a:latin typeface="Arial" charset="0"/>
                <a:sym typeface="Arial" charset="0"/>
              </a:rPr>
              <a:t>感謝</a:t>
            </a:r>
          </a:p>
        </p:txBody>
      </p:sp>
      <p:sp>
        <p:nvSpPr>
          <p:cNvPr id="9" name="Rectangle 7"/>
          <p:cNvSpPr>
            <a:spLocks/>
          </p:cNvSpPr>
          <p:nvPr/>
        </p:nvSpPr>
        <p:spPr bwMode="auto">
          <a:xfrm>
            <a:off x="5199183" y="2097810"/>
            <a:ext cx="123110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4800" dirty="0">
                <a:solidFill>
                  <a:schemeClr val="tx1">
                    <a:lumMod val="75000"/>
                    <a:lumOff val="25000"/>
                  </a:schemeClr>
                </a:solidFill>
                <a:latin typeface="微软雅黑" pitchFamily="34" charset="-122"/>
                <a:ea typeface="微软雅黑" pitchFamily="34" charset="-122"/>
                <a:cs typeface="Microsoft YaHei Bold" charset="0"/>
                <a:sym typeface="Microsoft YaHei Bold" charset="0"/>
              </a:rPr>
              <a:t>谢谢</a:t>
            </a:r>
          </a:p>
        </p:txBody>
      </p:sp>
      <p:sp>
        <p:nvSpPr>
          <p:cNvPr id="10" name="Rectangle 8"/>
          <p:cNvSpPr>
            <a:spLocks/>
          </p:cNvSpPr>
          <p:nvPr/>
        </p:nvSpPr>
        <p:spPr bwMode="auto">
          <a:xfrm>
            <a:off x="5404367" y="1336086"/>
            <a:ext cx="10259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1600" dirty="0">
                <a:solidFill>
                  <a:schemeClr val="tx1">
                    <a:lumMod val="75000"/>
                    <a:lumOff val="25000"/>
                  </a:schemeClr>
                </a:solidFill>
                <a:latin typeface="Arial" charset="0"/>
                <a:sym typeface="Arial" charset="0"/>
              </a:rPr>
              <a:t>ありがとう</a:t>
            </a:r>
          </a:p>
        </p:txBody>
      </p:sp>
      <p:sp>
        <p:nvSpPr>
          <p:cNvPr id="11" name="Rectangle 9"/>
          <p:cNvSpPr>
            <a:spLocks/>
          </p:cNvSpPr>
          <p:nvPr/>
        </p:nvSpPr>
        <p:spPr bwMode="auto">
          <a:xfrm>
            <a:off x="3491887" y="1875390"/>
            <a:ext cx="8511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000" dirty="0">
                <a:solidFill>
                  <a:schemeClr val="tx1">
                    <a:lumMod val="75000"/>
                    <a:lumOff val="25000"/>
                  </a:schemeClr>
                </a:solidFill>
                <a:latin typeface="Arial" charset="0"/>
                <a:ea typeface="宋体" charset="0"/>
                <a:cs typeface="Thonburi" charset="0"/>
                <a:sym typeface="Arial" charset="0"/>
              </a:rPr>
              <a:t>ขอบคุณ</a:t>
            </a:r>
          </a:p>
        </p:txBody>
      </p:sp>
      <p:sp>
        <p:nvSpPr>
          <p:cNvPr id="18" name="Rectangle 37"/>
          <p:cNvSpPr>
            <a:spLocks/>
          </p:cNvSpPr>
          <p:nvPr userDrawn="1"/>
        </p:nvSpPr>
        <p:spPr bwMode="auto">
          <a:xfrm>
            <a:off x="256460" y="4767758"/>
            <a:ext cx="287538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版权所有</a:t>
            </a:r>
            <a:r>
              <a:rPr lang="en-US" altLang="zh-CN" sz="900" b="0" i="0" spc="0" baseline="0" dirty="0">
                <a:solidFill>
                  <a:srgbClr val="4D4D4D"/>
                </a:solidFill>
                <a:latin typeface="微软雅黑" pitchFamily="34" charset="-122"/>
                <a:ea typeface="微软雅黑" pitchFamily="34" charset="-122"/>
                <a:cs typeface="微软雅黑"/>
                <a:sym typeface="Helvetica Neue" charset="0"/>
              </a:rPr>
              <a:t>©1993-2012</a:t>
            </a:r>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金蝶软</a:t>
            </a:r>
            <a:r>
              <a:rPr lang="zh-CN" altLang="en-US" sz="900" b="0" i="0" spc="0" baseline="0" dirty="0" smtClean="0">
                <a:solidFill>
                  <a:srgbClr val="4D4D4D"/>
                </a:solidFill>
                <a:latin typeface="微软雅黑" pitchFamily="34" charset="-122"/>
                <a:ea typeface="微软雅黑" pitchFamily="34" charset="-122"/>
                <a:cs typeface="微软雅黑"/>
                <a:sym typeface="Microsoft YaHei Bold" charset="0"/>
              </a:rPr>
              <a:t>件（中国</a:t>
            </a:r>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a:t>
            </a:r>
            <a:r>
              <a:rPr lang="zh-CN" altLang="en-US" sz="900" b="0" i="0" spc="0" baseline="0" dirty="0" smtClean="0">
                <a:solidFill>
                  <a:srgbClr val="4D4D4D"/>
                </a:solidFill>
                <a:latin typeface="微软雅黑" pitchFamily="34" charset="-122"/>
                <a:ea typeface="微软雅黑" pitchFamily="34" charset="-122"/>
                <a:cs typeface="微软雅黑"/>
                <a:sym typeface="Microsoft YaHei Bold" charset="0"/>
              </a:rPr>
              <a:t>有</a:t>
            </a:r>
            <a:r>
              <a:rPr lang="zh-CN" altLang="en-US" sz="900" b="0" i="0" spc="0" baseline="0" dirty="0">
                <a:solidFill>
                  <a:srgbClr val="4D4D4D"/>
                </a:solidFill>
                <a:latin typeface="微软雅黑" pitchFamily="34" charset="-122"/>
                <a:ea typeface="微软雅黑" pitchFamily="34" charset="-122"/>
                <a:cs typeface="微软雅黑"/>
                <a:sym typeface="Microsoft YaHei Bold" charset="0"/>
              </a:rPr>
              <a:t>限公司</a:t>
            </a:r>
          </a:p>
        </p:txBody>
      </p:sp>
      <p:pic>
        <p:nvPicPr>
          <p:cNvPr id="20" name="图片 19" descr="20120325大品牌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723365" y="442770"/>
            <a:ext cx="2025099" cy="504000"/>
          </a:xfrm>
          <a:prstGeom prst="rect">
            <a:avLst/>
          </a:prstGeom>
        </p:spPr>
      </p:pic>
      <p:grpSp>
        <p:nvGrpSpPr>
          <p:cNvPr id="12" name="组合 11"/>
          <p:cNvGrpSpPr/>
          <p:nvPr userDrawn="1"/>
        </p:nvGrpSpPr>
        <p:grpSpPr>
          <a:xfrm>
            <a:off x="144962" y="2321154"/>
            <a:ext cx="6371254" cy="3058908"/>
            <a:chOff x="395536" y="2897458"/>
            <a:chExt cx="4549883" cy="2184448"/>
          </a:xfrm>
        </p:grpSpPr>
        <p:pic>
          <p:nvPicPr>
            <p:cNvPr id="13" name="Picture 2" descr="C:\Users\yibo_wang\Desktop\素材\閲戣澏PPT姣嶇増瑙嗚鍏冪礌\灏忔柟鐮栦晶瑙嗗浘\PPT C-orang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95536" y="2897458"/>
              <a:ext cx="2122564" cy="21225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201203盛世确认可用输出\PPT\素材\玻璃砖素材\PPT C Lego.png"/>
            <p:cNvPicPr>
              <a:picLocks noChangeAspect="1" noChangeArrowheads="1"/>
            </p:cNvPicPr>
            <p:nvPr userDrawn="1"/>
          </p:nvPicPr>
          <p:blipFill rotWithShape="1">
            <a:blip r:embed="rId5" cstate="screen">
              <a:extLst>
                <a:ext uri="{28A0092B-C50C-407E-A947-70E740481C1C}">
                  <a14:useLocalDpi xmlns:a14="http://schemas.microsoft.com/office/drawing/2010/main"/>
                </a:ext>
              </a:extLst>
            </a:blip>
            <a:srcRect/>
            <a:stretch/>
          </p:blipFill>
          <p:spPr bwMode="auto">
            <a:xfrm>
              <a:off x="1966894" y="2930672"/>
              <a:ext cx="2978525" cy="21512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597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23528" y="757149"/>
            <a:ext cx="8408219" cy="3837475"/>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第二级</a:t>
            </a:r>
          </a:p>
          <a:p>
            <a:pPr lvl="2"/>
            <a:r>
              <a:rPr kumimoji="1" lang="zh-CN" altLang="en-US" dirty="0" smtClean="0"/>
              <a:t>第三级</a:t>
            </a:r>
            <a:endParaRPr kumimoji="1" lang="en-US" altLang="zh-CN" dirty="0" smtClean="0"/>
          </a:p>
          <a:p>
            <a:pPr lvl="3"/>
            <a:r>
              <a:rPr kumimoji="1" lang="zh-CN" altLang="en-US" dirty="0" smtClean="0"/>
              <a:t>第四级</a:t>
            </a:r>
            <a:endParaRPr kumimoji="1" lang="en-US" altLang="zh-CN" dirty="0" smtClean="0"/>
          </a:p>
          <a:p>
            <a:pPr lvl="4"/>
            <a:r>
              <a:rPr kumimoji="1" lang="zh-CN" altLang="en-US" dirty="0" smtClean="0"/>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BE859-18DA-AA47-857F-8A8E3938ED6C}" type="datetimeFigureOut">
              <a:rPr kumimoji="1" lang="zh-CN" altLang="en-US" smtClean="0"/>
              <a:pPr/>
              <a:t>2014/12/8</a:t>
            </a:fld>
            <a:endParaRPr kumimoji="1"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pic>
        <p:nvPicPr>
          <p:cNvPr id="12" name="图片 11" descr="卷页.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3"/>
            <a:ext cx="9144000" cy="520095"/>
          </a:xfrm>
          <a:prstGeom prst="rect">
            <a:avLst/>
          </a:prstGeom>
          <a:effectLst>
            <a:outerShdw blurRad="50800" dist="38100" dir="6000000" sx="101000" sy="101000" algn="tl" rotWithShape="0">
              <a:prstClr val="black">
                <a:alpha val="40000"/>
              </a:prstClr>
            </a:outerShdw>
          </a:effectLst>
        </p:spPr>
      </p:pic>
      <p:sp>
        <p:nvSpPr>
          <p:cNvPr id="2" name="标题占位符 1"/>
          <p:cNvSpPr>
            <a:spLocks noGrp="1"/>
          </p:cNvSpPr>
          <p:nvPr>
            <p:ph type="title"/>
          </p:nvPr>
        </p:nvSpPr>
        <p:spPr>
          <a:xfrm>
            <a:off x="323529" y="2"/>
            <a:ext cx="7108327" cy="520096"/>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13" name="TextBox 12"/>
          <p:cNvSpPr txBox="1"/>
          <p:nvPr/>
        </p:nvSpPr>
        <p:spPr>
          <a:xfrm>
            <a:off x="8532441" y="4800206"/>
            <a:ext cx="512895" cy="230832"/>
          </a:xfrm>
          <a:prstGeom prst="rect">
            <a:avLst/>
          </a:prstGeom>
          <a:noFill/>
        </p:spPr>
        <p:txBody>
          <a:bodyPr wrap="square" rtlCol="0">
            <a:spAutoFit/>
          </a:bodyPr>
          <a:lstStyle/>
          <a:p>
            <a:r>
              <a:rPr lang="en-US" altLang="zh-CN" sz="900" b="1" i="0" kern="1200" spc="0" baseline="0" dirty="0" smtClean="0">
                <a:solidFill>
                  <a:srgbClr val="4D4D4D"/>
                </a:solidFill>
                <a:latin typeface="微软雅黑" pitchFamily="34" charset="-122"/>
                <a:ea typeface="微软雅黑" pitchFamily="34" charset="-122"/>
                <a:cs typeface="微软雅黑"/>
              </a:rPr>
              <a:t>P</a:t>
            </a:r>
            <a:fld id="{FED1A94F-D130-4010-A83B-0DB519D7607E}" type="slidenum">
              <a:rPr lang="en-US" altLang="zh-CN" sz="900" b="1" i="0" kern="1200" spc="0" baseline="0" smtClean="0">
                <a:solidFill>
                  <a:srgbClr val="4D4D4D"/>
                </a:solidFill>
                <a:latin typeface="微软雅黑" pitchFamily="34" charset="-122"/>
                <a:ea typeface="微软雅黑" pitchFamily="34" charset="-122"/>
                <a:cs typeface="微软雅黑"/>
              </a:rPr>
              <a:pPr/>
              <a:t>‹#›</a:t>
            </a:fld>
            <a:endParaRPr lang="zh-CN" altLang="en-US" sz="900" b="1" i="0" kern="1200" spc="0" baseline="0" dirty="0">
              <a:solidFill>
                <a:srgbClr val="4D4D4D"/>
              </a:solidFill>
              <a:latin typeface="微软雅黑" pitchFamily="34" charset="-122"/>
              <a:ea typeface="微软雅黑" pitchFamily="34" charset="-122"/>
              <a:cs typeface="微软雅黑"/>
            </a:endParaRPr>
          </a:p>
        </p:txBody>
      </p:sp>
      <p:pic>
        <p:nvPicPr>
          <p:cNvPr id="18" name="图片 17" descr="0310金蝶品牌下属logo-00.png"/>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583994" y="116050"/>
            <a:ext cx="1097755" cy="288000"/>
          </a:xfrm>
          <a:prstGeom prst="rect">
            <a:avLst/>
          </a:prstGeom>
        </p:spPr>
      </p:pic>
      <p:grpSp>
        <p:nvGrpSpPr>
          <p:cNvPr id="19" name="组合 18"/>
          <p:cNvGrpSpPr/>
          <p:nvPr/>
        </p:nvGrpSpPr>
        <p:grpSpPr>
          <a:xfrm>
            <a:off x="7452320" y="4587974"/>
            <a:ext cx="1229429" cy="600670"/>
            <a:chOff x="6559883" y="4147099"/>
            <a:chExt cx="2316937" cy="1132002"/>
          </a:xfrm>
        </p:grpSpPr>
        <p:pic>
          <p:nvPicPr>
            <p:cNvPr id="20" name="图片 19" descr="PPT C Lego.png"/>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7366006" y="4172857"/>
              <a:ext cx="1510814" cy="1106244"/>
            </a:xfrm>
            <a:prstGeom prst="rect">
              <a:avLst/>
            </a:prstGeom>
          </p:spPr>
        </p:pic>
        <p:pic>
          <p:nvPicPr>
            <p:cNvPr id="21" name="图片 20" descr="PPT C-orange.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9883" y="4147099"/>
              <a:ext cx="1106244" cy="1106244"/>
            </a:xfrm>
            <a:prstGeom prst="rect">
              <a:avLst/>
            </a:prstGeom>
          </p:spPr>
        </p:pic>
      </p:grpSp>
    </p:spTree>
    <p:extLst>
      <p:ext uri="{BB962C8B-B14F-4D97-AF65-F5344CB8AC3E}">
        <p14:creationId xmlns:p14="http://schemas.microsoft.com/office/powerpoint/2010/main" val="3191994135"/>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Lst>
  <p:timing>
    <p:tnLst>
      <p:par>
        <p:cTn id="1" dur="indefinite" restart="never" nodeType="tmRoot"/>
      </p:par>
    </p:tnLst>
  </p:timing>
  <p:txStyles>
    <p:titleStyle>
      <a:lvl1pPr algn="l" defTabSz="457200" rtl="0" eaLnBrk="1" latinLnBrk="0" hangingPunct="1">
        <a:spcBef>
          <a:spcPct val="0"/>
        </a:spcBef>
        <a:buNone/>
        <a:defRPr kumimoji="1" lang="zh-CN" altLang="en-US" sz="2600" b="0" i="0" kern="1200" dirty="0">
          <a:solidFill>
            <a:schemeClr val="tx1"/>
          </a:solidFill>
          <a:latin typeface="微软雅黑"/>
          <a:ea typeface="微软雅黑"/>
          <a:cs typeface="+mj-cs"/>
        </a:defRPr>
      </a:lvl1pPr>
    </p:titleStyle>
    <p:bodyStyle>
      <a:lvl1pPr marL="342900" indent="-342900" algn="l" defTabSz="457200" rtl="0" eaLnBrk="1" fontAlgn="base" latinLnBrk="0" hangingPunct="1">
        <a:spcBef>
          <a:spcPct val="20000"/>
        </a:spcBef>
        <a:spcAft>
          <a:spcPct val="0"/>
        </a:spcAft>
        <a:buFontTx/>
        <a:buBlip>
          <a:blip r:embed="rId9"/>
        </a:buBlip>
        <a:defRPr kumimoji="1" lang="zh-CN" altLang="en-US" sz="2400" b="0" i="0" kern="1200" dirty="0" smtClean="0">
          <a:solidFill>
            <a:schemeClr val="tx1">
              <a:lumMod val="85000"/>
              <a:lumOff val="15000"/>
            </a:schemeClr>
          </a:solidFill>
          <a:latin typeface="微软雅黑"/>
          <a:ea typeface="微软雅黑"/>
          <a:cs typeface="+mn-cs"/>
        </a:defRPr>
      </a:lvl1pPr>
      <a:lvl2pPr marL="742950" indent="-285750" algn="l" defTabSz="457200" rtl="0" eaLnBrk="1" fontAlgn="base" latinLnBrk="0" hangingPunct="1">
        <a:spcBef>
          <a:spcPct val="20000"/>
        </a:spcBef>
        <a:spcAft>
          <a:spcPct val="0"/>
        </a:spcAft>
        <a:buFont typeface="Arial"/>
        <a:buChar char="–"/>
        <a:defRPr kumimoji="1" lang="zh-CN" altLang="en-US" sz="2000" b="0" i="0" kern="1200" dirty="0" smtClean="0">
          <a:solidFill>
            <a:schemeClr val="tx1">
              <a:lumMod val="85000"/>
              <a:lumOff val="15000"/>
            </a:schemeClr>
          </a:solidFill>
          <a:latin typeface="微软雅黑"/>
          <a:ea typeface="微软雅黑"/>
          <a:cs typeface="+mn-cs"/>
        </a:defRPr>
      </a:lvl2pPr>
      <a:lvl3pPr marL="11430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3pPr>
      <a:lvl4pPr marL="16002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4pPr>
      <a:lvl5pPr marL="2057400" indent="-228600" algn="l" defTabSz="457200" rtl="0" eaLnBrk="1" fontAlgn="base" latinLnBrk="0" hangingPunct="1">
        <a:spcBef>
          <a:spcPct val="20000"/>
        </a:spcBef>
        <a:spcAft>
          <a:spcPct val="0"/>
        </a:spcAft>
        <a:buFont typeface="Arial"/>
        <a:buChar char="»"/>
        <a:defRPr kumimoji="1" lang="zh-CN" altLang="en-US" sz="1800" b="0" i="0" kern="1200" dirty="0">
          <a:solidFill>
            <a:schemeClr val="tx1">
              <a:lumMod val="85000"/>
              <a:lumOff val="15000"/>
            </a:schemeClr>
          </a:solidFill>
          <a:latin typeface="微软雅黑"/>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1"/>
          <p:cNvSpPr>
            <a:spLocks noChangeArrowheads="1"/>
          </p:cNvSpPr>
          <p:nvPr/>
        </p:nvSpPr>
        <p:spPr bwMode="auto">
          <a:xfrm>
            <a:off x="6156176" y="2729001"/>
            <a:ext cx="22322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3399"/>
              </a:buClr>
              <a:buSzPct val="80000"/>
              <a:buFont typeface="Wingdings" pitchFamily="2" charset="2"/>
              <a:buNone/>
            </a:pPr>
            <a:r>
              <a:rPr lang="zh-CN" altLang="en-US" dirty="0" smtClean="0">
                <a:latin typeface="黑体" pitchFamily="2" charset="-122"/>
                <a:ea typeface="微软雅黑" pitchFamily="34" charset="-122"/>
              </a:rPr>
              <a:t>庞信锐</a:t>
            </a:r>
            <a:endParaRPr lang="en-US" altLang="zh-CN" dirty="0" smtClean="0">
              <a:latin typeface="黑体" pitchFamily="2" charset="-122"/>
              <a:ea typeface="微软雅黑" pitchFamily="34" charset="-122"/>
            </a:endParaRPr>
          </a:p>
          <a:p>
            <a:pPr marL="342900" indent="-342900" eaLnBrk="0" hangingPunct="0">
              <a:spcBef>
                <a:spcPct val="20000"/>
              </a:spcBef>
              <a:buClr>
                <a:srgbClr val="003399"/>
              </a:buClr>
              <a:buSzPct val="80000"/>
              <a:buFont typeface="Wingdings" pitchFamily="2" charset="2"/>
              <a:buNone/>
            </a:pPr>
            <a:endParaRPr lang="zh-CN" altLang="en-US" dirty="0">
              <a:latin typeface="黑体" pitchFamily="2" charset="-122"/>
              <a:ea typeface="微软雅黑" pitchFamily="34" charset="-122"/>
            </a:endParaRPr>
          </a:p>
        </p:txBody>
      </p:sp>
      <p:sp>
        <p:nvSpPr>
          <p:cNvPr id="2" name="标题 1"/>
          <p:cNvSpPr>
            <a:spLocks noGrp="1"/>
          </p:cNvSpPr>
          <p:nvPr>
            <p:ph type="ctrTitle"/>
          </p:nvPr>
        </p:nvSpPr>
        <p:spPr>
          <a:xfrm>
            <a:off x="747558" y="1322057"/>
            <a:ext cx="6632754" cy="857514"/>
          </a:xfrm>
        </p:spPr>
        <p:txBody>
          <a:bodyPr>
            <a:noAutofit/>
          </a:bodyPr>
          <a:lstStyle/>
          <a:p>
            <a:pPr algn="r" eaLnBrk="0" hangingPunct="0"/>
            <a:r>
              <a:rPr lang="en-US" altLang="zh-CN" sz="2400" dirty="0" smtClean="0"/>
              <a:t>MRP</a:t>
            </a:r>
            <a:r>
              <a:rPr lang="zh-CN" altLang="en-US" sz="2400" dirty="0" smtClean="0"/>
              <a:t>运算</a:t>
            </a:r>
            <a:r>
              <a:rPr lang="en-US" altLang="zh-CN" sz="2400" dirty="0" smtClean="0"/>
              <a:t>-</a:t>
            </a:r>
            <a:r>
              <a:rPr lang="zh-CN" altLang="en-US" sz="2400" dirty="0" smtClean="0"/>
              <a:t>销售订单自定义字段携带到计划订单</a:t>
            </a:r>
            <a:endParaRPr lang="zh-CN" altLang="en-US" sz="2400" b="0" dirty="0">
              <a:latin typeface="微软雅黑" pitchFamily="34" charset="-122"/>
            </a:endParaRPr>
          </a:p>
        </p:txBody>
      </p:sp>
      <p:pic>
        <p:nvPicPr>
          <p:cNvPr id="5" name="Picture 2" descr="K:\201203盛世确认可用输出\PPT\素材\金蝶PPT母版视觉元素\五彩云\五彩雲.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120203" y="771550"/>
            <a:ext cx="1033302" cy="61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8-</a:t>
            </a:r>
            <a:r>
              <a:rPr lang="zh-CN" altLang="en-US" sz="2000" dirty="0" smtClean="0"/>
              <a:t>打开创建净需求策略</a:t>
            </a:r>
            <a:endParaRPr lang="zh-CN" altLang="en-US" sz="2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741363"/>
            <a:ext cx="7128792" cy="3852862"/>
          </a:xfrm>
        </p:spPr>
      </p:pic>
    </p:spTree>
    <p:extLst>
      <p:ext uri="{BB962C8B-B14F-4D97-AF65-F5344CB8AC3E}">
        <p14:creationId xmlns:p14="http://schemas.microsoft.com/office/powerpoint/2010/main" val="363986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9-</a:t>
            </a:r>
            <a:r>
              <a:rPr lang="zh-CN" altLang="en-US" sz="2000" dirty="0" smtClean="0"/>
              <a:t>增加需求信息字段到计划订单的字段映射</a:t>
            </a:r>
            <a:endParaRPr lang="zh-CN" altLang="en-US" sz="20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485" y="741363"/>
            <a:ext cx="6113592" cy="3852862"/>
          </a:xfrm>
        </p:spPr>
      </p:pic>
    </p:spTree>
    <p:extLst>
      <p:ext uri="{BB962C8B-B14F-4D97-AF65-F5344CB8AC3E}">
        <p14:creationId xmlns:p14="http://schemas.microsoft.com/office/powerpoint/2010/main" val="3711577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10-</a:t>
            </a:r>
            <a:r>
              <a:rPr lang="zh-CN" altLang="en-US" sz="2000" dirty="0" smtClean="0"/>
              <a:t>完成配置后，清除冲突，重启</a:t>
            </a:r>
            <a:r>
              <a:rPr lang="en-US" altLang="zh-CN" sz="2000" dirty="0" smtClean="0"/>
              <a:t>IIS</a:t>
            </a:r>
            <a:endParaRPr lang="zh-CN" altLang="en-US" sz="2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741363"/>
            <a:ext cx="6768752" cy="3852862"/>
          </a:xfrm>
        </p:spPr>
      </p:pic>
    </p:spTree>
    <p:extLst>
      <p:ext uri="{BB962C8B-B14F-4D97-AF65-F5344CB8AC3E}">
        <p14:creationId xmlns:p14="http://schemas.microsoft.com/office/powerpoint/2010/main" val="2518999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11-</a:t>
            </a:r>
            <a:r>
              <a:rPr lang="zh-CN" altLang="en-US" sz="2000" dirty="0" smtClean="0"/>
              <a:t>新建销售订单</a:t>
            </a:r>
            <a:r>
              <a:rPr lang="en-US" altLang="zh-CN" sz="2000" dirty="0" smtClean="0"/>
              <a:t>,</a:t>
            </a:r>
            <a:r>
              <a:rPr lang="zh-CN" altLang="en-US" sz="2000" dirty="0" smtClean="0"/>
              <a:t>为自定义字段赋值</a:t>
            </a:r>
            <a:endParaRPr lang="zh-CN" altLang="en-US" sz="2000"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277" y="741363"/>
            <a:ext cx="6092009" cy="3852862"/>
          </a:xfrm>
        </p:spPr>
      </p:pic>
    </p:spTree>
    <p:extLst>
      <p:ext uri="{BB962C8B-B14F-4D97-AF65-F5344CB8AC3E}">
        <p14:creationId xmlns:p14="http://schemas.microsoft.com/office/powerpoint/2010/main" val="224098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12-</a:t>
            </a:r>
            <a:r>
              <a:rPr lang="zh-CN" altLang="en-US" sz="2000" dirty="0" smtClean="0"/>
              <a:t>选中销售订单进行运算</a:t>
            </a:r>
            <a:endParaRPr lang="zh-CN" altLang="en-US" sz="2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922" y="741363"/>
            <a:ext cx="6446718" cy="3852862"/>
          </a:xfrm>
        </p:spPr>
      </p:pic>
    </p:spTree>
    <p:extLst>
      <p:ext uri="{BB962C8B-B14F-4D97-AF65-F5344CB8AC3E}">
        <p14:creationId xmlns:p14="http://schemas.microsoft.com/office/powerpoint/2010/main" val="2652472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13-</a:t>
            </a:r>
            <a:r>
              <a:rPr lang="zh-CN" altLang="en-US" sz="2000" dirty="0" smtClean="0"/>
              <a:t>运算完成后，查看生成的计划订单</a:t>
            </a:r>
            <a:endParaRPr lang="zh-CN" altLang="en-US" sz="20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583" y="741363"/>
            <a:ext cx="6065396" cy="3852862"/>
          </a:xfrm>
        </p:spPr>
      </p:pic>
    </p:spTree>
    <p:extLst>
      <p:ext uri="{BB962C8B-B14F-4D97-AF65-F5344CB8AC3E}">
        <p14:creationId xmlns:p14="http://schemas.microsoft.com/office/powerpoint/2010/main" val="76848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结束</a:t>
            </a:r>
            <a:r>
              <a:rPr lang="zh-CN" altLang="en-US" sz="2000" dirty="0"/>
              <a:t>语</a:t>
            </a:r>
          </a:p>
        </p:txBody>
      </p:sp>
      <p:sp>
        <p:nvSpPr>
          <p:cNvPr id="2" name="内容占位符 1"/>
          <p:cNvSpPr>
            <a:spLocks noGrp="1"/>
          </p:cNvSpPr>
          <p:nvPr>
            <p:ph idx="1"/>
          </p:nvPr>
        </p:nvSpPr>
        <p:spPr/>
        <p:txBody>
          <a:bodyPr/>
          <a:lstStyle/>
          <a:p>
            <a:r>
              <a:rPr lang="zh-CN" altLang="en-US" dirty="0" smtClean="0"/>
              <a:t>希望该教程能带给你帮助</a:t>
            </a:r>
            <a:endParaRPr lang="en-US" altLang="zh-CN" dirty="0" smtClean="0"/>
          </a:p>
          <a:p>
            <a:r>
              <a:rPr lang="zh-CN" altLang="en-US" dirty="0" smtClean="0"/>
              <a:t>另一个贴子的关于</a:t>
            </a:r>
            <a:r>
              <a:rPr lang="en-US" altLang="zh-CN" dirty="0" smtClean="0"/>
              <a:t>MRP</a:t>
            </a:r>
            <a:r>
              <a:rPr lang="zh-CN" altLang="en-US" dirty="0" smtClean="0"/>
              <a:t>中增加自定义单据大家也可以参考一下</a:t>
            </a:r>
            <a:r>
              <a:rPr lang="en-US" altLang="zh-CN" dirty="0" smtClean="0"/>
              <a:t>,</a:t>
            </a:r>
            <a:r>
              <a:rPr lang="zh-CN" altLang="en-US" dirty="0" smtClean="0"/>
              <a:t>网址如下</a:t>
            </a:r>
            <a:endParaRPr lang="en-US" altLang="zh-CN" dirty="0" smtClean="0"/>
          </a:p>
          <a:p>
            <a:pPr marL="0" indent="0">
              <a:buNone/>
            </a:pPr>
            <a:r>
              <a:rPr lang="en-US" altLang="zh-CN" dirty="0" smtClean="0"/>
              <a:t>http</a:t>
            </a:r>
            <a:r>
              <a:rPr lang="en-US" altLang="zh-CN" dirty="0"/>
              <a:t>://club.kisdee.com/forum.php?mod=viewthread&amp;tid=542786&amp;highlight=</a:t>
            </a:r>
            <a:r>
              <a:rPr lang="zh-CN" altLang="en-US" dirty="0"/>
              <a:t>自定义单据</a:t>
            </a:r>
            <a:endParaRPr lang="en-US" altLang="zh-CN" dirty="0" smtClean="0"/>
          </a:p>
          <a:p>
            <a:r>
              <a:rPr lang="zh-CN" altLang="en-US" dirty="0" smtClean="0"/>
              <a:t>未完持续</a:t>
            </a:r>
            <a:endParaRPr lang="zh-CN" altLang="en-US" dirty="0"/>
          </a:p>
        </p:txBody>
      </p:sp>
    </p:spTree>
    <p:extLst>
      <p:ext uri="{BB962C8B-B14F-4D97-AF65-F5344CB8AC3E}">
        <p14:creationId xmlns:p14="http://schemas.microsoft.com/office/powerpoint/2010/main" val="3672757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特别声明</a:t>
            </a:r>
            <a:endParaRPr kumimoji="1" lang="zh-CN" altLang="en-US" dirty="0"/>
          </a:p>
        </p:txBody>
      </p:sp>
      <p:sp>
        <p:nvSpPr>
          <p:cNvPr id="5" name="Text Box 4"/>
          <p:cNvSpPr txBox="1">
            <a:spLocks noChangeArrowheads="1"/>
          </p:cNvSpPr>
          <p:nvPr/>
        </p:nvSpPr>
        <p:spPr bwMode="auto">
          <a:xfrm>
            <a:off x="203200" y="737356"/>
            <a:ext cx="86172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itchFamily="18" charset="0"/>
                <a:ea typeface="楷体_GB2312" pitchFamily="49" charset="-122"/>
              </a:defRPr>
            </a:lvl1pPr>
            <a:lvl2pPr marL="742950" indent="-285750">
              <a:defRPr sz="1400">
                <a:solidFill>
                  <a:schemeClr val="tx1"/>
                </a:solidFill>
                <a:latin typeface="Times New Roman" pitchFamily="18" charset="0"/>
                <a:ea typeface="楷体_GB2312" pitchFamily="49" charset="-122"/>
              </a:defRPr>
            </a:lvl2pPr>
            <a:lvl3pPr marL="1143000" indent="-228600">
              <a:defRPr sz="1400">
                <a:solidFill>
                  <a:schemeClr val="tx1"/>
                </a:solidFill>
                <a:latin typeface="Times New Roman" pitchFamily="18" charset="0"/>
                <a:ea typeface="楷体_GB2312" pitchFamily="49" charset="-122"/>
              </a:defRPr>
            </a:lvl3pPr>
            <a:lvl4pPr marL="1600200" indent="-228600">
              <a:defRPr sz="1400">
                <a:solidFill>
                  <a:schemeClr val="tx1"/>
                </a:solidFill>
                <a:latin typeface="Times New Roman" pitchFamily="18" charset="0"/>
                <a:ea typeface="楷体_GB2312" pitchFamily="49" charset="-122"/>
              </a:defRPr>
            </a:lvl4pPr>
            <a:lvl5pPr marL="2057400" indent="-228600">
              <a:defRPr sz="14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楷体_GB2312" pitchFamily="49" charset="-122"/>
              </a:defRPr>
            </a:lvl9pPr>
          </a:lstStyle>
          <a:p>
            <a:r>
              <a:rPr lang="zh-CN" altLang="en-US" sz="1200" dirty="0">
                <a:solidFill>
                  <a:schemeClr val="tx1">
                    <a:lumMod val="65000"/>
                    <a:lumOff val="35000"/>
                  </a:schemeClr>
                </a:solidFill>
                <a:latin typeface="微软雅黑" pitchFamily="34" charset="-122"/>
                <a:ea typeface="微软雅黑" pitchFamily="34" charset="-122"/>
              </a:rPr>
              <a:t>没有金蝶软件国际软件集团有限公司的特别许可，任何人不能以任何形式或为任何目的复制或传播本文档的任何部分。本文档中包含的信息如有更改，恕不另行通知。</a:t>
            </a:r>
          </a:p>
          <a:p>
            <a:endParaRPr lang="zh-CN" altLang="en-US" sz="1200" dirty="0">
              <a:solidFill>
                <a:schemeClr val="tx1">
                  <a:lumMod val="65000"/>
                  <a:lumOff val="3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由金蝶软件（中国）有限公司和其分销商所销售的某些软件产品包含有其它软件供应商版权所有的软件组件。</a:t>
            </a:r>
          </a:p>
          <a:p>
            <a:r>
              <a:rPr lang="en-US" altLang="zh-CN" sz="1200" dirty="0">
                <a:solidFill>
                  <a:schemeClr val="tx1">
                    <a:lumMod val="65000"/>
                    <a:lumOff val="35000"/>
                  </a:schemeClr>
                </a:solidFill>
                <a:latin typeface="微软雅黑" pitchFamily="34" charset="-122"/>
                <a:ea typeface="微软雅黑" pitchFamily="34" charset="-122"/>
              </a:rPr>
              <a:t>Microsoft®</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WINDOWS®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NT®</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EXCEL®</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Word®</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PowerPoint® </a:t>
            </a:r>
            <a:r>
              <a:rPr lang="zh-CN" altLang="en-US" sz="1200" dirty="0">
                <a:solidFill>
                  <a:schemeClr val="tx1">
                    <a:lumMod val="65000"/>
                    <a:lumOff val="35000"/>
                  </a:schemeClr>
                </a:solidFill>
                <a:latin typeface="微软雅黑" pitchFamily="34" charset="-122"/>
                <a:ea typeface="微软雅黑" pitchFamily="34" charset="-122"/>
              </a:rPr>
              <a:t>和</a:t>
            </a:r>
            <a:r>
              <a:rPr lang="en-US" altLang="zh-CN" sz="1200" dirty="0">
                <a:solidFill>
                  <a:schemeClr val="tx1">
                    <a:lumMod val="65000"/>
                    <a:lumOff val="35000"/>
                  </a:schemeClr>
                </a:solidFill>
                <a:latin typeface="微软雅黑" pitchFamily="34" charset="-122"/>
                <a:ea typeface="微软雅黑" pitchFamily="34" charset="-122"/>
              </a:rPr>
              <a:t>SQL Server® </a:t>
            </a:r>
            <a:r>
              <a:rPr lang="zh-CN" altLang="en-US" sz="1200" dirty="0">
                <a:solidFill>
                  <a:schemeClr val="tx1">
                    <a:lumMod val="65000"/>
                    <a:lumOff val="35000"/>
                  </a:schemeClr>
                </a:solidFill>
                <a:latin typeface="微软雅黑" pitchFamily="34" charset="-122"/>
                <a:ea typeface="微软雅黑" pitchFamily="34" charset="-122"/>
              </a:rPr>
              <a:t>是微软公司的注册商标。</a:t>
            </a:r>
          </a:p>
          <a:p>
            <a:r>
              <a:rPr lang="en-US" altLang="zh-CN" sz="1200" dirty="0">
                <a:solidFill>
                  <a:schemeClr val="tx1">
                    <a:lumMod val="65000"/>
                    <a:lumOff val="35000"/>
                  </a:schemeClr>
                </a:solidFill>
                <a:latin typeface="微软雅黑" pitchFamily="34" charset="-122"/>
                <a:ea typeface="微软雅黑" pitchFamily="34" charset="-122"/>
              </a:rPr>
              <a:t>IBM®</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DB2®</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DB2 </a:t>
            </a:r>
            <a:r>
              <a:rPr lang="zh-CN" altLang="en-US" sz="1200" dirty="0">
                <a:solidFill>
                  <a:schemeClr val="tx1">
                    <a:lumMod val="65000"/>
                    <a:lumOff val="35000"/>
                  </a:schemeClr>
                </a:solidFill>
                <a:latin typeface="微软雅黑" pitchFamily="34" charset="-122"/>
                <a:ea typeface="微软雅黑" pitchFamily="34" charset="-122"/>
              </a:rPr>
              <a:t>通用数据库、</a:t>
            </a:r>
            <a:r>
              <a:rPr lang="en-US" altLang="zh-CN" sz="1200" dirty="0">
                <a:solidFill>
                  <a:schemeClr val="tx1">
                    <a:lumMod val="65000"/>
                    <a:lumOff val="35000"/>
                  </a:schemeClr>
                </a:solidFill>
                <a:latin typeface="微软雅黑" pitchFamily="34" charset="-122"/>
                <a:ea typeface="微软雅黑" pitchFamily="34" charset="-122"/>
              </a:rPr>
              <a:t>OS/2®</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Parallel Sysplex®</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MVS/ESA</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AIX®</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S/390®</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AS/400®</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OS/390®</a:t>
            </a:r>
            <a:r>
              <a:rPr lang="zh-CN" altLang="en-US" sz="1200" dirty="0">
                <a:solidFill>
                  <a:schemeClr val="tx1">
                    <a:lumMod val="65000"/>
                    <a:lumOff val="35000"/>
                  </a:schemeClr>
                </a:solidFill>
                <a:latin typeface="微软雅黑" pitchFamily="34" charset="-122"/>
                <a:ea typeface="微软雅黑" pitchFamily="34" charset="-122"/>
              </a:rPr>
              <a:t>、</a:t>
            </a:r>
          </a:p>
          <a:p>
            <a:r>
              <a:rPr lang="en-US" altLang="zh-CN" sz="1200" dirty="0">
                <a:solidFill>
                  <a:schemeClr val="tx1">
                    <a:lumMod val="65000"/>
                    <a:lumOff val="35000"/>
                  </a:schemeClr>
                </a:solidFill>
                <a:latin typeface="微软雅黑" pitchFamily="34" charset="-122"/>
                <a:ea typeface="微软雅黑" pitchFamily="34" charset="-122"/>
              </a:rPr>
              <a:t>OS/400®</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iSeries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pSeries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xSeries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zSeries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z/OS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AFP</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Intelligent Miner</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WebSphere®</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Netfinity®</a:t>
            </a:r>
            <a:r>
              <a:rPr lang="zh-CN" altLang="en-US" sz="1200" dirty="0">
                <a:solidFill>
                  <a:schemeClr val="tx1">
                    <a:lumMod val="65000"/>
                    <a:lumOff val="35000"/>
                  </a:schemeClr>
                </a:solidFill>
                <a:latin typeface="微软雅黑" pitchFamily="34" charset="-122"/>
                <a:ea typeface="微软雅黑" pitchFamily="34" charset="-122"/>
              </a:rPr>
              <a:t>、</a:t>
            </a:r>
          </a:p>
          <a:p>
            <a:r>
              <a:rPr lang="en-US" altLang="zh-CN" sz="1200" dirty="0">
                <a:solidFill>
                  <a:schemeClr val="tx1">
                    <a:lumMod val="65000"/>
                    <a:lumOff val="35000"/>
                  </a:schemeClr>
                </a:solidFill>
                <a:latin typeface="微软雅黑" pitchFamily="34" charset="-122"/>
                <a:ea typeface="微软雅黑" pitchFamily="34" charset="-122"/>
              </a:rPr>
              <a:t>Tivoli®</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Informix </a:t>
            </a:r>
            <a:r>
              <a:rPr lang="zh-CN" altLang="en-US" sz="1200" dirty="0">
                <a:solidFill>
                  <a:schemeClr val="tx1">
                    <a:lumMod val="65000"/>
                    <a:lumOff val="35000"/>
                  </a:schemeClr>
                </a:solidFill>
                <a:latin typeface="微软雅黑" pitchFamily="34" charset="-122"/>
                <a:ea typeface="微软雅黑" pitchFamily="34" charset="-122"/>
              </a:rPr>
              <a:t>和</a:t>
            </a:r>
            <a:r>
              <a:rPr lang="en-US" altLang="zh-CN" sz="1200" dirty="0">
                <a:solidFill>
                  <a:schemeClr val="tx1">
                    <a:lumMod val="65000"/>
                    <a:lumOff val="35000"/>
                  </a:schemeClr>
                </a:solidFill>
                <a:latin typeface="微软雅黑" pitchFamily="34" charset="-122"/>
                <a:ea typeface="微软雅黑" pitchFamily="34" charset="-122"/>
              </a:rPr>
              <a:t>Informix® </a:t>
            </a:r>
            <a:r>
              <a:rPr lang="zh-CN" altLang="en-US" sz="1200" dirty="0">
                <a:solidFill>
                  <a:schemeClr val="tx1">
                    <a:lumMod val="65000"/>
                    <a:lumOff val="35000"/>
                  </a:schemeClr>
                </a:solidFill>
                <a:latin typeface="微软雅黑" pitchFamily="34" charset="-122"/>
                <a:ea typeface="微软雅黑" pitchFamily="34" charset="-122"/>
              </a:rPr>
              <a:t>动态</a:t>
            </a:r>
            <a:r>
              <a:rPr lang="en-US" altLang="zh-CN" sz="1200" dirty="0">
                <a:solidFill>
                  <a:schemeClr val="tx1">
                    <a:lumMod val="65000"/>
                    <a:lumOff val="35000"/>
                  </a:schemeClr>
                </a:solidFill>
                <a:latin typeface="微软雅黑" pitchFamily="34" charset="-122"/>
                <a:ea typeface="微软雅黑" pitchFamily="34" charset="-122"/>
              </a:rPr>
              <a:t>ServerTM </a:t>
            </a:r>
            <a:r>
              <a:rPr lang="zh-CN" altLang="en-US" sz="1200" dirty="0">
                <a:solidFill>
                  <a:schemeClr val="tx1">
                    <a:lumMod val="65000"/>
                    <a:lumOff val="35000"/>
                  </a:schemeClr>
                </a:solidFill>
                <a:latin typeface="微软雅黑" pitchFamily="34" charset="-122"/>
                <a:ea typeface="微软雅黑" pitchFamily="34" charset="-122"/>
              </a:rPr>
              <a:t>是国际商业机器公司在美国或其他公司的商标。</a:t>
            </a:r>
          </a:p>
          <a:p>
            <a:r>
              <a:rPr lang="en-US" altLang="zh-CN" sz="1200" dirty="0">
                <a:solidFill>
                  <a:schemeClr val="tx1">
                    <a:lumMod val="65000"/>
                    <a:lumOff val="35000"/>
                  </a:schemeClr>
                </a:solidFill>
                <a:latin typeface="微软雅黑" pitchFamily="34" charset="-122"/>
                <a:ea typeface="微软雅黑" pitchFamily="34" charset="-122"/>
              </a:rPr>
              <a:t>ORACLE® </a:t>
            </a:r>
            <a:r>
              <a:rPr lang="zh-CN" altLang="en-US" sz="1200" dirty="0">
                <a:solidFill>
                  <a:schemeClr val="tx1">
                    <a:lumMod val="65000"/>
                    <a:lumOff val="35000"/>
                  </a:schemeClr>
                </a:solidFill>
                <a:latin typeface="微软雅黑" pitchFamily="34" charset="-122"/>
                <a:ea typeface="微软雅黑" pitchFamily="34" charset="-122"/>
              </a:rPr>
              <a:t>是</a:t>
            </a:r>
            <a:r>
              <a:rPr lang="en-US" altLang="zh-CN" sz="1200" dirty="0">
                <a:solidFill>
                  <a:schemeClr val="tx1">
                    <a:lumMod val="65000"/>
                    <a:lumOff val="35000"/>
                  </a:schemeClr>
                </a:solidFill>
                <a:latin typeface="微软雅黑" pitchFamily="34" charset="-122"/>
                <a:ea typeface="微软雅黑" pitchFamily="34" charset="-122"/>
              </a:rPr>
              <a:t>ORACLE </a:t>
            </a:r>
            <a:r>
              <a:rPr lang="zh-CN" altLang="en-US" sz="1200" dirty="0">
                <a:solidFill>
                  <a:schemeClr val="tx1">
                    <a:lumMod val="65000"/>
                    <a:lumOff val="35000"/>
                  </a:schemeClr>
                </a:solidFill>
                <a:latin typeface="微软雅黑" pitchFamily="34" charset="-122"/>
                <a:ea typeface="微软雅黑" pitchFamily="34" charset="-122"/>
              </a:rPr>
              <a:t>公司的注册商标。</a:t>
            </a:r>
          </a:p>
          <a:p>
            <a:r>
              <a:rPr lang="en-US" altLang="zh-CN" sz="1200" dirty="0">
                <a:solidFill>
                  <a:schemeClr val="tx1">
                    <a:lumMod val="65000"/>
                    <a:lumOff val="35000"/>
                  </a:schemeClr>
                </a:solidFill>
                <a:latin typeface="微软雅黑" pitchFamily="34" charset="-122"/>
                <a:ea typeface="微软雅黑" pitchFamily="34" charset="-122"/>
              </a:rPr>
              <a:t>UNIX®</a:t>
            </a:r>
            <a:r>
              <a:rPr lang="zh-CN" altLang="en-US" sz="1200" dirty="0">
                <a:solidFill>
                  <a:schemeClr val="tx1">
                    <a:lumMod val="65000"/>
                    <a:lumOff val="35000"/>
                  </a:schemeClr>
                </a:solidFill>
                <a:latin typeface="微软雅黑" pitchFamily="34" charset="-122"/>
                <a:ea typeface="微软雅黑" pitchFamily="34" charset="-122"/>
              </a:rPr>
              <a:t>是</a:t>
            </a:r>
            <a:r>
              <a:rPr lang="en-US" altLang="zh-CN" sz="1200" dirty="0">
                <a:solidFill>
                  <a:schemeClr val="tx1">
                    <a:lumMod val="65000"/>
                    <a:lumOff val="35000"/>
                  </a:schemeClr>
                </a:solidFill>
                <a:latin typeface="微软雅黑" pitchFamily="34" charset="-122"/>
                <a:ea typeface="微软雅黑" pitchFamily="34" charset="-122"/>
              </a:rPr>
              <a:t>UNIX INTERNATIONAL CO.,LIMTED</a:t>
            </a:r>
            <a:r>
              <a:rPr lang="zh-CN" altLang="en-US" sz="1200" dirty="0">
                <a:solidFill>
                  <a:schemeClr val="tx1">
                    <a:lumMod val="65000"/>
                    <a:lumOff val="35000"/>
                  </a:schemeClr>
                </a:solidFill>
                <a:latin typeface="微软雅黑" pitchFamily="34" charset="-122"/>
                <a:ea typeface="微软雅黑" pitchFamily="34" charset="-122"/>
              </a:rPr>
              <a:t>的注册商标、</a:t>
            </a:r>
            <a:r>
              <a:rPr lang="en-US" altLang="zh-CN" sz="1200" dirty="0">
                <a:solidFill>
                  <a:schemeClr val="tx1">
                    <a:lumMod val="65000"/>
                    <a:lumOff val="35000"/>
                  </a:schemeClr>
                </a:solidFill>
                <a:latin typeface="微软雅黑" pitchFamily="34" charset="-122"/>
                <a:ea typeface="微软雅黑" pitchFamily="34" charset="-122"/>
              </a:rPr>
              <a:t>OSF/1® </a:t>
            </a:r>
            <a:r>
              <a:rPr lang="zh-CN" altLang="en-US" sz="1200" dirty="0">
                <a:solidFill>
                  <a:schemeClr val="tx1">
                    <a:lumMod val="65000"/>
                    <a:lumOff val="35000"/>
                  </a:schemeClr>
                </a:solidFill>
                <a:latin typeface="微软雅黑" pitchFamily="34" charset="-122"/>
                <a:ea typeface="微软雅黑" pitchFamily="34" charset="-122"/>
              </a:rPr>
              <a:t>和</a:t>
            </a:r>
            <a:r>
              <a:rPr lang="en-US" altLang="zh-CN" sz="1200" dirty="0">
                <a:solidFill>
                  <a:schemeClr val="tx1">
                    <a:lumMod val="65000"/>
                    <a:lumOff val="35000"/>
                  </a:schemeClr>
                </a:solidFill>
                <a:latin typeface="微软雅黑" pitchFamily="34" charset="-122"/>
                <a:ea typeface="微软雅黑" pitchFamily="34" charset="-122"/>
              </a:rPr>
              <a:t>Motif® </a:t>
            </a:r>
            <a:r>
              <a:rPr lang="zh-CN" altLang="en-US" sz="1200" dirty="0">
                <a:solidFill>
                  <a:schemeClr val="tx1">
                    <a:lumMod val="65000"/>
                    <a:lumOff val="35000"/>
                  </a:schemeClr>
                </a:solidFill>
                <a:latin typeface="微软雅黑" pitchFamily="34" charset="-122"/>
                <a:ea typeface="微软雅黑" pitchFamily="34" charset="-122"/>
              </a:rPr>
              <a:t>是</a:t>
            </a:r>
            <a:r>
              <a:rPr lang="en-US" altLang="zh-CN" sz="1200" dirty="0">
                <a:solidFill>
                  <a:schemeClr val="tx1">
                    <a:lumMod val="65000"/>
                    <a:lumOff val="35000"/>
                  </a:schemeClr>
                </a:solidFill>
                <a:latin typeface="微软雅黑" pitchFamily="34" charset="-122"/>
                <a:ea typeface="微软雅黑" pitchFamily="34" charset="-122"/>
              </a:rPr>
              <a:t>Open Group </a:t>
            </a:r>
            <a:r>
              <a:rPr lang="zh-CN" altLang="en-US" sz="1200" dirty="0">
                <a:solidFill>
                  <a:schemeClr val="tx1">
                    <a:lumMod val="65000"/>
                    <a:lumOff val="35000"/>
                  </a:schemeClr>
                </a:solidFill>
                <a:latin typeface="微软雅黑" pitchFamily="34" charset="-122"/>
                <a:ea typeface="微软雅黑" pitchFamily="34" charset="-122"/>
              </a:rPr>
              <a:t>的注册商标。</a:t>
            </a:r>
          </a:p>
          <a:p>
            <a:r>
              <a:rPr lang="en-US" altLang="zh-CN" sz="1200" dirty="0">
                <a:solidFill>
                  <a:schemeClr val="tx1">
                    <a:lumMod val="65000"/>
                    <a:lumOff val="35000"/>
                  </a:schemeClr>
                </a:solidFill>
                <a:latin typeface="微软雅黑" pitchFamily="34" charset="-122"/>
                <a:ea typeface="微软雅黑" pitchFamily="34" charset="-122"/>
              </a:rPr>
              <a:t>Citrix®</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Citrix </a:t>
            </a:r>
            <a:r>
              <a:rPr lang="zh-CN" altLang="en-US" sz="1200" dirty="0">
                <a:solidFill>
                  <a:schemeClr val="tx1">
                    <a:lumMod val="65000"/>
                    <a:lumOff val="35000"/>
                  </a:schemeClr>
                </a:solidFill>
                <a:latin typeface="微软雅黑" pitchFamily="34" charset="-122"/>
                <a:ea typeface="微软雅黑" pitchFamily="34" charset="-122"/>
              </a:rPr>
              <a:t>徽标、</a:t>
            </a:r>
            <a:r>
              <a:rPr lang="en-US" altLang="zh-CN" sz="1200" dirty="0">
                <a:solidFill>
                  <a:schemeClr val="tx1">
                    <a:lumMod val="65000"/>
                    <a:lumOff val="35000"/>
                  </a:schemeClr>
                </a:solidFill>
                <a:latin typeface="微软雅黑" pitchFamily="34" charset="-122"/>
                <a:ea typeface="微软雅黑" pitchFamily="34" charset="-122"/>
              </a:rPr>
              <a:t>ICA</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Program Neighborhood® </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MetaFrame® </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WinFrame® </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VideoFrame® </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MultiWin®</a:t>
            </a:r>
            <a:r>
              <a:rPr lang="zh-CN" altLang="en-US" sz="1200" dirty="0">
                <a:solidFill>
                  <a:schemeClr val="tx1">
                    <a:lumMod val="65000"/>
                    <a:lumOff val="35000"/>
                  </a:schemeClr>
                </a:solidFill>
                <a:latin typeface="微软雅黑" pitchFamily="34" charset="-122"/>
                <a:ea typeface="微软雅黑" pitchFamily="34" charset="-122"/>
              </a:rPr>
              <a:t>以及此处引用的</a:t>
            </a:r>
            <a:r>
              <a:rPr lang="en-US" altLang="zh-CN" sz="1200" dirty="0">
                <a:solidFill>
                  <a:schemeClr val="tx1">
                    <a:lumMod val="65000"/>
                    <a:lumOff val="35000"/>
                  </a:schemeClr>
                </a:solidFill>
                <a:latin typeface="微软雅黑" pitchFamily="34" charset="-122"/>
                <a:ea typeface="微软雅黑" pitchFamily="34" charset="-122"/>
              </a:rPr>
              <a:t>Citrix </a:t>
            </a:r>
            <a:r>
              <a:rPr lang="zh-CN" altLang="en-US" sz="1200" dirty="0">
                <a:solidFill>
                  <a:schemeClr val="tx1">
                    <a:lumMod val="65000"/>
                    <a:lumOff val="35000"/>
                  </a:schemeClr>
                </a:solidFill>
                <a:latin typeface="微软雅黑" pitchFamily="34" charset="-122"/>
                <a:ea typeface="微软雅黑" pitchFamily="34" charset="-122"/>
              </a:rPr>
              <a:t>产品名是</a:t>
            </a:r>
            <a:r>
              <a:rPr lang="en-US" altLang="zh-CN" sz="1200" dirty="0">
                <a:solidFill>
                  <a:schemeClr val="tx1">
                    <a:lumMod val="65000"/>
                    <a:lumOff val="35000"/>
                  </a:schemeClr>
                </a:solidFill>
                <a:latin typeface="微软雅黑" pitchFamily="34" charset="-122"/>
                <a:ea typeface="微软雅黑" pitchFamily="34" charset="-122"/>
              </a:rPr>
              <a:t>Citrix Systems </a:t>
            </a:r>
            <a:r>
              <a:rPr lang="zh-CN" altLang="en-US" sz="1200" dirty="0">
                <a:solidFill>
                  <a:schemeClr val="tx1">
                    <a:lumMod val="65000"/>
                    <a:lumOff val="35000"/>
                  </a:schemeClr>
                </a:solidFill>
                <a:latin typeface="微软雅黑" pitchFamily="34" charset="-122"/>
                <a:ea typeface="微软雅黑" pitchFamily="34" charset="-122"/>
              </a:rPr>
              <a:t>公司的商标或注册商标。</a:t>
            </a:r>
          </a:p>
          <a:p>
            <a:r>
              <a:rPr lang="en-US" altLang="zh-CN" sz="1200" dirty="0">
                <a:solidFill>
                  <a:schemeClr val="tx1">
                    <a:lumMod val="65000"/>
                    <a:lumOff val="35000"/>
                  </a:schemeClr>
                </a:solidFill>
                <a:latin typeface="微软雅黑" pitchFamily="34" charset="-122"/>
                <a:ea typeface="微软雅黑" pitchFamily="34" charset="-122"/>
              </a:rPr>
              <a:t>HTML</a:t>
            </a:r>
            <a:r>
              <a:rPr lang="zh-CN" altLang="en-US" sz="1200" dirty="0">
                <a:solidFill>
                  <a:schemeClr val="tx1">
                    <a:lumMod val="65000"/>
                    <a:lumOff val="35000"/>
                  </a:schemeClr>
                </a:solidFill>
                <a:latin typeface="微软雅黑" pitchFamily="34" charset="-122"/>
                <a:ea typeface="微软雅黑" pitchFamily="34" charset="-122"/>
              </a:rPr>
              <a:t>是</a:t>
            </a:r>
            <a:r>
              <a:rPr lang="en-US" altLang="zh-CN" sz="1200" dirty="0">
                <a:solidFill>
                  <a:schemeClr val="tx1">
                    <a:lumMod val="65000"/>
                    <a:lumOff val="35000"/>
                  </a:schemeClr>
                </a:solidFill>
                <a:latin typeface="微软雅黑" pitchFamily="34" charset="-122"/>
                <a:ea typeface="微软雅黑" pitchFamily="34" charset="-122"/>
              </a:rPr>
              <a:t>HATEMOGLU TEKSTIL GIYIM SANAYI VE TICARET A.S.</a:t>
            </a:r>
            <a:r>
              <a:rPr lang="zh-CN" altLang="en-US" sz="1200" dirty="0">
                <a:solidFill>
                  <a:schemeClr val="tx1">
                    <a:lumMod val="65000"/>
                    <a:lumOff val="35000"/>
                  </a:schemeClr>
                </a:solidFill>
                <a:latin typeface="微软雅黑" pitchFamily="34" charset="-122"/>
                <a:ea typeface="微软雅黑" pitchFamily="34" charset="-122"/>
              </a:rPr>
              <a:t>的注册商标，</a:t>
            </a:r>
            <a:r>
              <a:rPr lang="en-US" altLang="zh-CN" sz="1200" dirty="0">
                <a:solidFill>
                  <a:schemeClr val="tx1">
                    <a:lumMod val="65000"/>
                    <a:lumOff val="35000"/>
                  </a:schemeClr>
                </a:solidFill>
                <a:latin typeface="微软雅黑" pitchFamily="34" charset="-122"/>
                <a:ea typeface="微软雅黑" pitchFamily="34" charset="-122"/>
              </a:rPr>
              <a:t>DHTML</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XML</a:t>
            </a:r>
            <a:r>
              <a:rPr lang="zh-CN" altLang="en-US" sz="1200" dirty="0">
                <a:solidFill>
                  <a:schemeClr val="tx1">
                    <a:lumMod val="65000"/>
                    <a:lumOff val="35000"/>
                  </a:schemeClr>
                </a:solidFill>
                <a:latin typeface="微软雅黑" pitchFamily="34" charset="-122"/>
                <a:ea typeface="微软雅黑" pitchFamily="34" charset="-122"/>
              </a:rPr>
              <a:t>和</a:t>
            </a:r>
            <a:r>
              <a:rPr lang="en-US" altLang="zh-CN" sz="1200" dirty="0">
                <a:solidFill>
                  <a:schemeClr val="tx1">
                    <a:lumMod val="65000"/>
                    <a:lumOff val="35000"/>
                  </a:schemeClr>
                </a:solidFill>
                <a:latin typeface="微软雅黑" pitchFamily="34" charset="-122"/>
                <a:ea typeface="微软雅黑" pitchFamily="34" charset="-122"/>
              </a:rPr>
              <a:t>XHTML </a:t>
            </a:r>
            <a:r>
              <a:rPr lang="zh-CN" altLang="en-US" sz="1200" dirty="0">
                <a:solidFill>
                  <a:schemeClr val="tx1">
                    <a:lumMod val="65000"/>
                    <a:lumOff val="35000"/>
                  </a:schemeClr>
                </a:solidFill>
                <a:latin typeface="微软雅黑" pitchFamily="34" charset="-122"/>
                <a:ea typeface="微软雅黑" pitchFamily="34" charset="-122"/>
              </a:rPr>
              <a:t>是</a:t>
            </a:r>
            <a:r>
              <a:rPr lang="en-US" altLang="zh-CN" sz="1200" dirty="0">
                <a:solidFill>
                  <a:schemeClr val="tx1">
                    <a:lumMod val="65000"/>
                    <a:lumOff val="35000"/>
                  </a:schemeClr>
                </a:solidFill>
                <a:latin typeface="微软雅黑" pitchFamily="34" charset="-122"/>
                <a:ea typeface="微软雅黑" pitchFamily="34" charset="-122"/>
              </a:rPr>
              <a:t>W3C®</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World Wide Web </a:t>
            </a:r>
            <a:r>
              <a:rPr lang="zh-CN" altLang="en-US" sz="1200" dirty="0">
                <a:solidFill>
                  <a:schemeClr val="tx1">
                    <a:lumMod val="65000"/>
                    <a:lumOff val="35000"/>
                  </a:schemeClr>
                </a:solidFill>
                <a:latin typeface="微软雅黑" pitchFamily="34" charset="-122"/>
                <a:ea typeface="微软雅黑" pitchFamily="34" charset="-122"/>
              </a:rPr>
              <a:t>协会、计算机科学实验室的商标或注册商标，</a:t>
            </a:r>
            <a:r>
              <a:rPr lang="en-US" altLang="zh-CN" sz="1200" dirty="0">
                <a:solidFill>
                  <a:schemeClr val="tx1">
                    <a:lumMod val="65000"/>
                    <a:lumOff val="35000"/>
                  </a:schemeClr>
                </a:solidFill>
                <a:latin typeface="微软雅黑" pitchFamily="34" charset="-122"/>
                <a:ea typeface="微软雅黑" pitchFamily="34" charset="-122"/>
              </a:rPr>
              <a:t>PureXML</a:t>
            </a:r>
            <a:r>
              <a:rPr lang="zh-CN" altLang="en-US" sz="1200" dirty="0">
                <a:solidFill>
                  <a:schemeClr val="tx1">
                    <a:lumMod val="65000"/>
                    <a:lumOff val="35000"/>
                  </a:schemeClr>
                </a:solidFill>
                <a:latin typeface="微软雅黑" pitchFamily="34" charset="-122"/>
                <a:ea typeface="微软雅黑" pitchFamily="34" charset="-122"/>
              </a:rPr>
              <a:t>是国际商业机器公司的注册商标。</a:t>
            </a:r>
          </a:p>
          <a:p>
            <a:r>
              <a:rPr lang="en-US" altLang="zh-CN" sz="1200" dirty="0">
                <a:solidFill>
                  <a:schemeClr val="tx1">
                    <a:lumMod val="65000"/>
                    <a:lumOff val="35000"/>
                  </a:schemeClr>
                </a:solidFill>
                <a:latin typeface="微软雅黑" pitchFamily="34" charset="-122"/>
                <a:ea typeface="微软雅黑" pitchFamily="34" charset="-122"/>
              </a:rPr>
              <a:t>JAVA® </a:t>
            </a:r>
            <a:r>
              <a:rPr lang="zh-CN" altLang="en-US" sz="1200" dirty="0">
                <a:solidFill>
                  <a:schemeClr val="tx1">
                    <a:lumMod val="65000"/>
                    <a:lumOff val="35000"/>
                  </a:schemeClr>
                </a:solidFill>
                <a:latin typeface="微软雅黑" pitchFamily="34" charset="-122"/>
                <a:ea typeface="微软雅黑" pitchFamily="34" charset="-122"/>
              </a:rPr>
              <a:t>是甲骨文美国有限公司的注册商标。</a:t>
            </a:r>
          </a:p>
          <a:p>
            <a:r>
              <a:rPr lang="en-US" altLang="zh-CN" sz="1200" dirty="0">
                <a:solidFill>
                  <a:schemeClr val="tx1">
                    <a:lumMod val="65000"/>
                    <a:lumOff val="35000"/>
                  </a:schemeClr>
                </a:solidFill>
                <a:latin typeface="微软雅黑" pitchFamily="34" charset="-122"/>
                <a:ea typeface="微软雅黑" pitchFamily="34" charset="-122"/>
              </a:rPr>
              <a:t>JAVASCRIPT®</a:t>
            </a:r>
            <a:r>
              <a:rPr lang="zh-CN" altLang="en-US" sz="1200" dirty="0">
                <a:solidFill>
                  <a:schemeClr val="tx1">
                    <a:lumMod val="65000"/>
                    <a:lumOff val="35000"/>
                  </a:schemeClr>
                </a:solidFill>
                <a:latin typeface="微软雅黑" pitchFamily="34" charset="-122"/>
                <a:ea typeface="微软雅黑" pitchFamily="34" charset="-122"/>
              </a:rPr>
              <a:t>是甲骨文美国有限公司的注册商标，由其技术开发和实施商</a:t>
            </a:r>
            <a:r>
              <a:rPr lang="en-US" altLang="zh-CN" sz="1200" dirty="0">
                <a:solidFill>
                  <a:schemeClr val="tx1">
                    <a:lumMod val="65000"/>
                    <a:lumOff val="35000"/>
                  </a:schemeClr>
                </a:solidFill>
                <a:latin typeface="微软雅黑" pitchFamily="34" charset="-122"/>
                <a:ea typeface="微软雅黑" pitchFamily="34" charset="-122"/>
              </a:rPr>
              <a:t>Netscape </a:t>
            </a:r>
            <a:r>
              <a:rPr lang="zh-CN" altLang="en-US" sz="1200" dirty="0">
                <a:solidFill>
                  <a:schemeClr val="tx1">
                    <a:lumMod val="65000"/>
                    <a:lumOff val="35000"/>
                  </a:schemeClr>
                </a:solidFill>
                <a:latin typeface="微软雅黑" pitchFamily="34" charset="-122"/>
                <a:ea typeface="微软雅黑" pitchFamily="34" charset="-122"/>
              </a:rPr>
              <a:t>许可使用。</a:t>
            </a:r>
          </a:p>
          <a:p>
            <a:r>
              <a:rPr lang="en-US" altLang="zh-CN" sz="1200" dirty="0">
                <a:solidFill>
                  <a:schemeClr val="tx1">
                    <a:lumMod val="65000"/>
                    <a:lumOff val="35000"/>
                  </a:schemeClr>
                </a:solidFill>
                <a:latin typeface="微软雅黑" pitchFamily="34" charset="-122"/>
                <a:ea typeface="微软雅黑" pitchFamily="34" charset="-122"/>
              </a:rPr>
              <a:t>Apusic ®</a:t>
            </a:r>
            <a:r>
              <a:rPr lang="zh-CN" altLang="en-US" sz="1200" dirty="0">
                <a:solidFill>
                  <a:schemeClr val="tx1">
                    <a:lumMod val="65000"/>
                    <a:lumOff val="35000"/>
                  </a:schemeClr>
                </a:solidFill>
                <a:latin typeface="微软雅黑" pitchFamily="34" charset="-122"/>
                <a:ea typeface="微软雅黑" pitchFamily="34" charset="-122"/>
              </a:rPr>
              <a:t>是深圳市金蝶中间件有限公司的注册商标。</a:t>
            </a:r>
          </a:p>
          <a:p>
            <a:r>
              <a:rPr lang="zh-CN" altLang="en-US" sz="1200" dirty="0">
                <a:solidFill>
                  <a:schemeClr val="tx1">
                    <a:lumMod val="65000"/>
                    <a:lumOff val="35000"/>
                  </a:schemeClr>
                </a:solidFill>
                <a:latin typeface="微软雅黑" pitchFamily="34" charset="-122"/>
                <a:ea typeface="微软雅黑" pitchFamily="34" charset="-122"/>
              </a:rPr>
              <a:t>本文档提到的金蝶</a:t>
            </a: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、金蝶</a:t>
            </a:r>
            <a:r>
              <a:rPr lang="en-US" altLang="zh-CN" sz="1200" dirty="0">
                <a:solidFill>
                  <a:schemeClr val="tx1">
                    <a:lumMod val="65000"/>
                    <a:lumOff val="35000"/>
                  </a:schemeClr>
                </a:solidFill>
                <a:latin typeface="微软雅黑" pitchFamily="34" charset="-122"/>
                <a:ea typeface="微软雅黑" pitchFamily="34" charset="-122"/>
              </a:rPr>
              <a:t>KIS ® </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K/3 ®</a:t>
            </a:r>
            <a:r>
              <a:rPr lang="zh-CN" altLang="en-US" sz="1200" dirty="0">
                <a:solidFill>
                  <a:schemeClr val="tx1">
                    <a:lumMod val="65000"/>
                    <a:lumOff val="35000"/>
                  </a:schemeClr>
                </a:solidFill>
                <a:latin typeface="微软雅黑" pitchFamily="34" charset="-122"/>
                <a:ea typeface="微软雅黑" pitchFamily="34" charset="-122"/>
              </a:rPr>
              <a:t>、金蝶</a:t>
            </a:r>
            <a:r>
              <a:rPr lang="en-US" altLang="zh-CN" sz="1200" dirty="0">
                <a:solidFill>
                  <a:schemeClr val="tx1">
                    <a:lumMod val="65000"/>
                    <a:lumOff val="35000"/>
                  </a:schemeClr>
                </a:solidFill>
                <a:latin typeface="微软雅黑" pitchFamily="34" charset="-122"/>
                <a:ea typeface="微软雅黑" pitchFamily="34" charset="-122"/>
              </a:rPr>
              <a:t>EAS ® </a:t>
            </a:r>
            <a:r>
              <a:rPr lang="zh-CN" altLang="en-US" sz="1200" dirty="0">
                <a:solidFill>
                  <a:schemeClr val="tx1">
                    <a:lumMod val="65000"/>
                    <a:lumOff val="35000"/>
                  </a:schemeClr>
                </a:solidFill>
                <a:latin typeface="微软雅黑" pitchFamily="34" charset="-122"/>
                <a:ea typeface="微软雅黑" pitchFamily="34" charset="-122"/>
              </a:rPr>
              <a:t>、友商网 </a:t>
            </a:r>
            <a:r>
              <a:rPr lang="en-US" altLang="zh-CN" sz="1200" dirty="0">
                <a:solidFill>
                  <a:schemeClr val="tx1">
                    <a:lumMod val="65000"/>
                    <a:lumOff val="35000"/>
                  </a:schemeClr>
                </a:solidFill>
                <a:latin typeface="微软雅黑" pitchFamily="34" charset="-122"/>
                <a:ea typeface="微软雅黑" pitchFamily="34" charset="-122"/>
              </a:rPr>
              <a:t>®</a:t>
            </a:r>
            <a:r>
              <a:rPr lang="zh-CN" altLang="en-US" sz="1200" dirty="0">
                <a:solidFill>
                  <a:schemeClr val="tx1">
                    <a:lumMod val="65000"/>
                    <a:lumOff val="35000"/>
                  </a:schemeClr>
                </a:solidFill>
                <a:latin typeface="微软雅黑" pitchFamily="34" charset="-122"/>
                <a:ea typeface="微软雅黑" pitchFamily="34" charset="-122"/>
              </a:rPr>
              <a:t>和其它金蝶 产品和服务以及它们各自的徽标是金蝶软件（中国）有限公司在中国和世界其它一些国家的商标或注册商标。本文档提到的所有其它产品和服务名称是它们各自公司的商标。</a:t>
            </a:r>
          </a:p>
        </p:txBody>
      </p:sp>
    </p:spTree>
    <p:extLst>
      <p:ext uri="{BB962C8B-B14F-4D97-AF65-F5344CB8AC3E}">
        <p14:creationId xmlns:p14="http://schemas.microsoft.com/office/powerpoint/2010/main" val="1893559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400" dirty="0" smtClean="0"/>
              <a:t>指导客户</a:t>
            </a:r>
            <a:r>
              <a:rPr lang="en-US" altLang="zh-CN" sz="2400" dirty="0" smtClean="0"/>
              <a:t>/</a:t>
            </a:r>
            <a:r>
              <a:rPr lang="zh-CN" altLang="en-US" sz="2400" dirty="0" smtClean="0"/>
              <a:t>伙伴在</a:t>
            </a:r>
            <a:r>
              <a:rPr lang="en-US" altLang="zh-CN" sz="2400" dirty="0" smtClean="0"/>
              <a:t>MRP</a:t>
            </a:r>
            <a:r>
              <a:rPr lang="zh-CN" altLang="en-US" sz="2400" dirty="0" smtClean="0"/>
              <a:t>中如何实现需求单据自定义字段到计划订单的简单携带，用例：销售订单</a:t>
            </a:r>
            <a:r>
              <a:rPr lang="en-US" altLang="zh-CN" sz="2400" dirty="0" smtClean="0"/>
              <a:t>-</a:t>
            </a:r>
            <a:r>
              <a:rPr lang="zh-CN" altLang="en-US" sz="2400" dirty="0" smtClean="0"/>
              <a:t>计划订单</a:t>
            </a:r>
            <a:endParaRPr lang="en-US" altLang="zh-CN" sz="2400" dirty="0"/>
          </a:p>
        </p:txBody>
      </p:sp>
      <p:sp>
        <p:nvSpPr>
          <p:cNvPr id="3" name="标题 2"/>
          <p:cNvSpPr>
            <a:spLocks noGrp="1"/>
          </p:cNvSpPr>
          <p:nvPr>
            <p:ph type="title"/>
          </p:nvPr>
        </p:nvSpPr>
        <p:spPr/>
        <p:txBody>
          <a:bodyPr>
            <a:normAutofit/>
          </a:bodyPr>
          <a:lstStyle/>
          <a:p>
            <a:r>
              <a:rPr lang="zh-CN" altLang="en-US" dirty="0" smtClean="0"/>
              <a:t>背景</a:t>
            </a:r>
            <a:endParaRPr lang="zh-CN" altLang="en-US" dirty="0"/>
          </a:p>
        </p:txBody>
      </p:sp>
      <p:pic>
        <p:nvPicPr>
          <p:cNvPr id="6" name="Picture 2" descr="C:\Users\yibo_wang\Desktop\素材\閲戣澏PPT姣嶇増瑙嗚鍏冪礌\鍕剧嚎閲戣澏.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103" y="3547508"/>
            <a:ext cx="5947255" cy="161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33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741363"/>
            <a:ext cx="7056784" cy="3852862"/>
          </a:xfrm>
        </p:spPr>
      </p:pic>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1-</a:t>
            </a:r>
            <a:r>
              <a:rPr lang="zh-CN" altLang="en-US" sz="2000" dirty="0" smtClean="0"/>
              <a:t>销售订单增加自定义字段</a:t>
            </a:r>
            <a:endParaRPr lang="zh-CN" altLang="en-US" sz="2000" dirty="0"/>
          </a:p>
        </p:txBody>
      </p:sp>
    </p:spTree>
    <p:extLst>
      <p:ext uri="{BB962C8B-B14F-4D97-AF65-F5344CB8AC3E}">
        <p14:creationId xmlns:p14="http://schemas.microsoft.com/office/powerpoint/2010/main" val="695232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2-</a:t>
            </a:r>
            <a:r>
              <a:rPr lang="zh-CN" altLang="en-US" sz="2000" dirty="0" smtClean="0"/>
              <a:t>打开</a:t>
            </a:r>
            <a:r>
              <a:rPr lang="en-US" altLang="zh-CN" sz="2000" dirty="0" smtClean="0"/>
              <a:t>MRP</a:t>
            </a:r>
            <a:r>
              <a:rPr lang="zh-CN" altLang="en-US" sz="2000" dirty="0" smtClean="0"/>
              <a:t>运算单据</a:t>
            </a:r>
            <a:endParaRPr lang="zh-CN" altLang="en-US" sz="20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328" y="741363"/>
            <a:ext cx="5839906" cy="3852862"/>
          </a:xfrm>
        </p:spPr>
      </p:pic>
    </p:spTree>
    <p:extLst>
      <p:ext uri="{BB962C8B-B14F-4D97-AF65-F5344CB8AC3E}">
        <p14:creationId xmlns:p14="http://schemas.microsoft.com/office/powerpoint/2010/main" val="31375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3-MRP</a:t>
            </a:r>
            <a:r>
              <a:rPr lang="zh-CN" altLang="en-US" sz="2000" dirty="0" smtClean="0"/>
              <a:t>运算单据增加自定义字段</a:t>
            </a:r>
            <a:endParaRPr lang="zh-CN" altLang="en-US" sz="2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741363"/>
            <a:ext cx="6264695" cy="3852862"/>
          </a:xfrm>
        </p:spPr>
      </p:pic>
    </p:spTree>
    <p:extLst>
      <p:ext uri="{BB962C8B-B14F-4D97-AF65-F5344CB8AC3E}">
        <p14:creationId xmlns:p14="http://schemas.microsoft.com/office/powerpoint/2010/main" val="718008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4-</a:t>
            </a:r>
            <a:r>
              <a:rPr lang="zh-CN" altLang="en-US" sz="2000" dirty="0" smtClean="0"/>
              <a:t>计划订单增加自定义字段</a:t>
            </a:r>
            <a:endParaRPr lang="zh-CN" altLang="en-US" sz="2000"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741363"/>
            <a:ext cx="6696744" cy="3852862"/>
          </a:xfrm>
        </p:spPr>
      </p:pic>
    </p:spTree>
    <p:extLst>
      <p:ext uri="{BB962C8B-B14F-4D97-AF65-F5344CB8AC3E}">
        <p14:creationId xmlns:p14="http://schemas.microsoft.com/office/powerpoint/2010/main" val="3535318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5-</a:t>
            </a:r>
            <a:r>
              <a:rPr lang="zh-CN" altLang="en-US" sz="2000" dirty="0" smtClean="0"/>
              <a:t>打开</a:t>
            </a:r>
            <a:r>
              <a:rPr lang="en-US" altLang="zh-CN" sz="2000" dirty="0" smtClean="0"/>
              <a:t>MRP</a:t>
            </a:r>
            <a:r>
              <a:rPr lang="zh-CN" altLang="en-US" sz="2000" dirty="0" smtClean="0"/>
              <a:t>数据模型</a:t>
            </a:r>
            <a:endParaRPr lang="zh-CN" altLang="en-US" sz="2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5" y="741363"/>
            <a:ext cx="7175128" cy="3852862"/>
          </a:xfrm>
        </p:spPr>
      </p:pic>
    </p:spTree>
    <p:extLst>
      <p:ext uri="{BB962C8B-B14F-4D97-AF65-F5344CB8AC3E}">
        <p14:creationId xmlns:p14="http://schemas.microsoft.com/office/powerpoint/2010/main" val="3966275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6-</a:t>
            </a:r>
            <a:r>
              <a:rPr lang="zh-CN" altLang="en-US" sz="2000" dirty="0" smtClean="0"/>
              <a:t>打开销售订单的字段映射</a:t>
            </a:r>
            <a:endParaRPr lang="zh-CN" altLang="en-US" sz="20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846" y="741363"/>
            <a:ext cx="6616871" cy="3852862"/>
          </a:xfrm>
        </p:spPr>
      </p:pic>
    </p:spTree>
    <p:extLst>
      <p:ext uri="{BB962C8B-B14F-4D97-AF65-F5344CB8AC3E}">
        <p14:creationId xmlns:p14="http://schemas.microsoft.com/office/powerpoint/2010/main" val="852178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000" dirty="0" smtClean="0"/>
              <a:t>实现步骤</a:t>
            </a:r>
            <a:r>
              <a:rPr lang="en-US" altLang="zh-CN" sz="2000" dirty="0" smtClean="0"/>
              <a:t>7-</a:t>
            </a:r>
            <a:r>
              <a:rPr lang="zh-CN" altLang="en-US" sz="2000" dirty="0" smtClean="0"/>
              <a:t>增加自定义字段到需求模型的映射</a:t>
            </a:r>
            <a:endParaRPr lang="zh-CN" altLang="en-US" sz="2000"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741363"/>
            <a:ext cx="6840760" cy="3852862"/>
          </a:xfrm>
        </p:spPr>
      </p:pic>
    </p:spTree>
    <p:extLst>
      <p:ext uri="{BB962C8B-B14F-4D97-AF65-F5344CB8AC3E}">
        <p14:creationId xmlns:p14="http://schemas.microsoft.com/office/powerpoint/2010/main" val="1018033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kingdee">
      <a:dk1>
        <a:srgbClr val="000000"/>
      </a:dk1>
      <a:lt1>
        <a:srgbClr val="FFFFFF"/>
      </a:lt1>
      <a:dk2>
        <a:srgbClr val="000000"/>
      </a:dk2>
      <a:lt2>
        <a:srgbClr val="404040"/>
      </a:lt2>
      <a:accent1>
        <a:srgbClr val="0060C0"/>
      </a:accent1>
      <a:accent2>
        <a:srgbClr val="003B76"/>
      </a:accent2>
      <a:accent3>
        <a:srgbClr val="FFFFFF"/>
      </a:accent3>
      <a:accent4>
        <a:srgbClr val="000000"/>
      </a:accent4>
      <a:accent5>
        <a:srgbClr val="AAB6DC"/>
      </a:accent5>
      <a:accent6>
        <a:srgbClr val="00356A"/>
      </a:accent6>
      <a:hlink>
        <a:srgbClr val="FF9900"/>
      </a:hlink>
      <a:folHlink>
        <a:srgbClr val="CC00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133</TotalTime>
  <Words>605</Words>
  <Application>Microsoft Office PowerPoint</Application>
  <PresentationFormat>全屏显示(16:9)</PresentationFormat>
  <Paragraphs>38</Paragraphs>
  <Slides>18</Slides>
  <Notes>0</Notes>
  <HiddenSlides>1</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blank</vt:lpstr>
      <vt:lpstr>MRP运算-销售订单自定义字段携带到计划订单</vt:lpstr>
      <vt:lpstr>背景</vt:lpstr>
      <vt:lpstr>实现步骤1-销售订单增加自定义字段</vt:lpstr>
      <vt:lpstr>实现步骤2-打开MRP运算单据</vt:lpstr>
      <vt:lpstr>实现步骤3-MRP运算单据增加自定义字段</vt:lpstr>
      <vt:lpstr>实现步骤4-计划订单增加自定义字段</vt:lpstr>
      <vt:lpstr>实现步骤5-打开MRP数据模型</vt:lpstr>
      <vt:lpstr>实现步骤6-打开销售订单的字段映射</vt:lpstr>
      <vt:lpstr>实现步骤7-增加自定义字段到需求模型的映射</vt:lpstr>
      <vt:lpstr>实现步骤8-打开创建净需求策略</vt:lpstr>
      <vt:lpstr>实现步骤9-增加需求信息字段到计划订单的字段映射</vt:lpstr>
      <vt:lpstr>实现步骤10-完成配置后，清除冲突，重启IIS</vt:lpstr>
      <vt:lpstr>实现步骤11-新建销售订单,为自定义字段赋值</vt:lpstr>
      <vt:lpstr>实现步骤12-选中销售订单进行运算</vt:lpstr>
      <vt:lpstr>实现步骤13-运算完成后，查看生成的计划订单</vt:lpstr>
      <vt:lpstr>结束语</vt:lpstr>
      <vt:lpstr>PowerPoint 演示文稿</vt:lpstr>
      <vt:lpstr>特别声明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MRP运算-销售订单自定字段携带到计划订单</dc:title>
  <dc:creator>rd_xinrui_pang</dc:creator>
  <cp:lastModifiedBy>RD_zhendong_jiang</cp:lastModifiedBy>
  <cp:revision>13</cp:revision>
  <dcterms:created xsi:type="dcterms:W3CDTF">2014-12-08T03:40:05Z</dcterms:created>
  <dcterms:modified xsi:type="dcterms:W3CDTF">2014-12-08T06:21:13Z</dcterms:modified>
</cp:coreProperties>
</file>